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83" r:id="rId6"/>
    <p:sldId id="414" r:id="rId7"/>
    <p:sldId id="405" r:id="rId8"/>
    <p:sldId id="407" r:id="rId9"/>
    <p:sldId id="408" r:id="rId10"/>
    <p:sldId id="409" r:id="rId11"/>
    <p:sldId id="368" r:id="rId12"/>
    <p:sldId id="411" r:id="rId13"/>
    <p:sldId id="397" r:id="rId14"/>
    <p:sldId id="416" r:id="rId15"/>
    <p:sldId id="413" r:id="rId16"/>
    <p:sldId id="412" r:id="rId17"/>
    <p:sldId id="347" r:id="rId18"/>
    <p:sldId id="367" r:id="rId19"/>
    <p:sldId id="336" r:id="rId20"/>
    <p:sldId id="348" r:id="rId21"/>
    <p:sldId id="330" r:id="rId22"/>
    <p:sldId id="338" r:id="rId23"/>
    <p:sldId id="349" r:id="rId24"/>
    <p:sldId id="350" r:id="rId25"/>
    <p:sldId id="341" r:id="rId26"/>
    <p:sldId id="342" r:id="rId27"/>
    <p:sldId id="343" r:id="rId28"/>
    <p:sldId id="344" r:id="rId29"/>
    <p:sldId id="400" r:id="rId30"/>
    <p:sldId id="351" r:id="rId31"/>
    <p:sldId id="292" r:id="rId32"/>
    <p:sldId id="321" r:id="rId33"/>
    <p:sldId id="322" r:id="rId34"/>
    <p:sldId id="32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947" autoAdjust="0"/>
  </p:normalViewPr>
  <p:slideViewPr>
    <p:cSldViewPr>
      <p:cViewPr varScale="1">
        <p:scale>
          <a:sx n="108" d="100"/>
          <a:sy n="108" d="100"/>
        </p:scale>
        <p:origin x="1740"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6EA513-C8DD-4D82-B919-1A610FBCD6E6}"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9CD5935B-917F-41A4-997E-4F96B2196E67}">
      <dgm:prSet phldrT="[Text]"/>
      <dgm:spPr/>
      <dgm:t>
        <a:bodyPr/>
        <a:lstStyle/>
        <a:p>
          <a:r>
            <a:rPr lang="en-GB" dirty="0"/>
            <a:t>Monitoring the online activities </a:t>
          </a:r>
        </a:p>
      </dgm:t>
    </dgm:pt>
    <dgm:pt modelId="{EF94E2B1-B471-4770-8059-CD28C41AF4E9}" type="parTrans" cxnId="{8512344B-E7E3-4E00-9D37-B391C1122264}">
      <dgm:prSet/>
      <dgm:spPr/>
      <dgm:t>
        <a:bodyPr/>
        <a:lstStyle/>
        <a:p>
          <a:endParaRPr lang="en-GB"/>
        </a:p>
      </dgm:t>
    </dgm:pt>
    <dgm:pt modelId="{42066265-7378-4171-89D6-0FF030E9D893}" type="sibTrans" cxnId="{8512344B-E7E3-4E00-9D37-B391C1122264}">
      <dgm:prSet/>
      <dgm:spPr/>
      <dgm:t>
        <a:bodyPr/>
        <a:lstStyle/>
        <a:p>
          <a:endParaRPr lang="en-GB"/>
        </a:p>
      </dgm:t>
    </dgm:pt>
    <dgm:pt modelId="{3A334D6B-D848-49CE-8B71-B81EBE41ED42}">
      <dgm:prSet phldrT="[Text]"/>
      <dgm:spPr/>
      <dgm:t>
        <a:bodyPr/>
        <a:lstStyle/>
        <a:p>
          <a:r>
            <a:rPr lang="en-GB" dirty="0"/>
            <a:t>Fairness and equality</a:t>
          </a:r>
        </a:p>
      </dgm:t>
    </dgm:pt>
    <dgm:pt modelId="{820AC95C-D940-44F7-9406-D58EFBCE4906}" type="parTrans" cxnId="{D6E1F0A8-15F5-408C-A089-FC6189AD769A}">
      <dgm:prSet/>
      <dgm:spPr/>
      <dgm:t>
        <a:bodyPr/>
        <a:lstStyle/>
        <a:p>
          <a:endParaRPr lang="en-GB"/>
        </a:p>
      </dgm:t>
    </dgm:pt>
    <dgm:pt modelId="{D37F19BB-A117-4FDD-B7C5-4091BF55ACEF}" type="sibTrans" cxnId="{D6E1F0A8-15F5-408C-A089-FC6189AD769A}">
      <dgm:prSet/>
      <dgm:spPr/>
      <dgm:t>
        <a:bodyPr/>
        <a:lstStyle/>
        <a:p>
          <a:endParaRPr lang="en-GB"/>
        </a:p>
      </dgm:t>
    </dgm:pt>
    <dgm:pt modelId="{9F6E6C57-BC7C-4835-A08F-B0771198AC97}">
      <dgm:prSet phldrT="[Text]"/>
      <dgm:spPr/>
      <dgm:t>
        <a:bodyPr/>
        <a:lstStyle/>
        <a:p>
          <a:r>
            <a:rPr lang="en-GB" dirty="0"/>
            <a:t>Transfer of learning</a:t>
          </a:r>
        </a:p>
      </dgm:t>
    </dgm:pt>
    <dgm:pt modelId="{159C203E-F1C5-4856-91D1-F00B5EC0284F}" type="parTrans" cxnId="{E207E899-BC3D-4534-AB14-EA9A828C4B08}">
      <dgm:prSet/>
      <dgm:spPr/>
      <dgm:t>
        <a:bodyPr/>
        <a:lstStyle/>
        <a:p>
          <a:endParaRPr lang="en-GB"/>
        </a:p>
      </dgm:t>
    </dgm:pt>
    <dgm:pt modelId="{F80789E7-A623-4B05-B909-17CC7AFB218B}" type="sibTrans" cxnId="{E207E899-BC3D-4534-AB14-EA9A828C4B08}">
      <dgm:prSet/>
      <dgm:spPr/>
      <dgm:t>
        <a:bodyPr/>
        <a:lstStyle/>
        <a:p>
          <a:endParaRPr lang="en-GB"/>
        </a:p>
      </dgm:t>
    </dgm:pt>
    <dgm:pt modelId="{87835836-ECDD-453F-B9DC-31431A975E96}">
      <dgm:prSet phldrT="[Text]"/>
      <dgm:spPr/>
      <dgm:t>
        <a:bodyPr/>
        <a:lstStyle/>
        <a:p>
          <a:r>
            <a:rPr lang="en-GB" dirty="0"/>
            <a:t>Sharing of ideas around creativity, innovation and enterprise </a:t>
          </a:r>
        </a:p>
      </dgm:t>
    </dgm:pt>
    <dgm:pt modelId="{88D1B6D4-9F25-469D-BE74-20B47755F7C2}" type="parTrans" cxnId="{84FDF46C-D227-4D76-94B6-3A4C13258ED6}">
      <dgm:prSet/>
      <dgm:spPr/>
      <dgm:t>
        <a:bodyPr/>
        <a:lstStyle/>
        <a:p>
          <a:endParaRPr lang="en-GB"/>
        </a:p>
      </dgm:t>
    </dgm:pt>
    <dgm:pt modelId="{8A6555D8-D5CC-4425-BDE9-64EF4E1DE7C6}" type="sibTrans" cxnId="{84FDF46C-D227-4D76-94B6-3A4C13258ED6}">
      <dgm:prSet/>
      <dgm:spPr/>
      <dgm:t>
        <a:bodyPr/>
        <a:lstStyle/>
        <a:p>
          <a:endParaRPr lang="en-GB"/>
        </a:p>
      </dgm:t>
    </dgm:pt>
    <dgm:pt modelId="{99C115A0-B933-4417-8A31-0363F7013F31}">
      <dgm:prSet phldrT="[Text]"/>
      <dgm:spPr/>
      <dgm:t>
        <a:bodyPr/>
        <a:lstStyle/>
        <a:p>
          <a:r>
            <a:rPr lang="en-GB" dirty="0"/>
            <a:t>Support progression</a:t>
          </a:r>
        </a:p>
      </dgm:t>
    </dgm:pt>
    <dgm:pt modelId="{6C964313-F945-48A8-8FCE-51D9DCED124B}" type="parTrans" cxnId="{A12F1BD4-73A9-4F70-B41A-0BC29D060DF6}">
      <dgm:prSet/>
      <dgm:spPr/>
      <dgm:t>
        <a:bodyPr/>
        <a:lstStyle/>
        <a:p>
          <a:endParaRPr lang="en-GB"/>
        </a:p>
      </dgm:t>
    </dgm:pt>
    <dgm:pt modelId="{65A5D917-4B1A-4D94-A485-CCE6B7E24826}" type="sibTrans" cxnId="{A12F1BD4-73A9-4F70-B41A-0BC29D060DF6}">
      <dgm:prSet/>
      <dgm:spPr/>
      <dgm:t>
        <a:bodyPr/>
        <a:lstStyle/>
        <a:p>
          <a:endParaRPr lang="en-GB"/>
        </a:p>
      </dgm:t>
    </dgm:pt>
    <dgm:pt modelId="{E951F00F-1C0E-41CC-94A6-76EF69A409CA}" type="pres">
      <dgm:prSet presAssocID="{186EA513-C8DD-4D82-B919-1A610FBCD6E6}" presName="Name0" presStyleCnt="0">
        <dgm:presLayoutVars>
          <dgm:chMax val="1"/>
          <dgm:dir/>
          <dgm:animLvl val="ctr"/>
          <dgm:resizeHandles val="exact"/>
        </dgm:presLayoutVars>
      </dgm:prSet>
      <dgm:spPr/>
    </dgm:pt>
    <dgm:pt modelId="{1E7B505D-3B5C-4460-B546-8744F8183565}" type="pres">
      <dgm:prSet presAssocID="{9CD5935B-917F-41A4-997E-4F96B2196E67}" presName="centerShape" presStyleLbl="node0" presStyleIdx="0" presStyleCnt="1" custScaleX="134616" custScaleY="142794"/>
      <dgm:spPr/>
    </dgm:pt>
    <dgm:pt modelId="{F6548079-DAE4-43E0-ABB5-B738A503F3F3}" type="pres">
      <dgm:prSet presAssocID="{3A334D6B-D848-49CE-8B71-B81EBE41ED42}" presName="node" presStyleLbl="node1" presStyleIdx="0" presStyleCnt="4" custScaleY="132482">
        <dgm:presLayoutVars>
          <dgm:bulletEnabled val="1"/>
        </dgm:presLayoutVars>
      </dgm:prSet>
      <dgm:spPr/>
    </dgm:pt>
    <dgm:pt modelId="{34A0D829-2D8D-443F-922D-370639DA319A}" type="pres">
      <dgm:prSet presAssocID="{3A334D6B-D848-49CE-8B71-B81EBE41ED42}" presName="dummy" presStyleCnt="0"/>
      <dgm:spPr/>
    </dgm:pt>
    <dgm:pt modelId="{B9E01D44-5C12-4327-A0CF-EAF52E271D84}" type="pres">
      <dgm:prSet presAssocID="{D37F19BB-A117-4FDD-B7C5-4091BF55ACEF}" presName="sibTrans" presStyleLbl="sibTrans2D1" presStyleIdx="0" presStyleCnt="4"/>
      <dgm:spPr/>
    </dgm:pt>
    <dgm:pt modelId="{603EBE52-DD31-42F4-A196-06BDDB5B0E67}" type="pres">
      <dgm:prSet presAssocID="{9F6E6C57-BC7C-4835-A08F-B0771198AC97}" presName="node" presStyleLbl="node1" presStyleIdx="1" presStyleCnt="4" custScaleX="129376">
        <dgm:presLayoutVars>
          <dgm:bulletEnabled val="1"/>
        </dgm:presLayoutVars>
      </dgm:prSet>
      <dgm:spPr/>
    </dgm:pt>
    <dgm:pt modelId="{38DA0777-95CC-4078-960F-D1FBF23A3E8C}" type="pres">
      <dgm:prSet presAssocID="{9F6E6C57-BC7C-4835-A08F-B0771198AC97}" presName="dummy" presStyleCnt="0"/>
      <dgm:spPr/>
    </dgm:pt>
    <dgm:pt modelId="{EFB22BE1-A048-4F0A-BE3D-4931EFE7D999}" type="pres">
      <dgm:prSet presAssocID="{F80789E7-A623-4B05-B909-17CC7AFB218B}" presName="sibTrans" presStyleLbl="sibTrans2D1" presStyleIdx="1" presStyleCnt="4"/>
      <dgm:spPr/>
    </dgm:pt>
    <dgm:pt modelId="{C33F5177-1B9B-47C7-BC1D-5FD8285D32FB}" type="pres">
      <dgm:prSet presAssocID="{87835836-ECDD-453F-B9DC-31431A975E96}" presName="node" presStyleLbl="node1" presStyleIdx="2" presStyleCnt="4" custScaleX="169011" custScaleY="111392">
        <dgm:presLayoutVars>
          <dgm:bulletEnabled val="1"/>
        </dgm:presLayoutVars>
      </dgm:prSet>
      <dgm:spPr/>
    </dgm:pt>
    <dgm:pt modelId="{6C466BEB-A629-4040-BC23-77CBC205B2DF}" type="pres">
      <dgm:prSet presAssocID="{87835836-ECDD-453F-B9DC-31431A975E96}" presName="dummy" presStyleCnt="0"/>
      <dgm:spPr/>
    </dgm:pt>
    <dgm:pt modelId="{406C39E1-FB8C-45EC-B47B-6344ACAF5187}" type="pres">
      <dgm:prSet presAssocID="{8A6555D8-D5CC-4425-BDE9-64EF4E1DE7C6}" presName="sibTrans" presStyleLbl="sibTrans2D1" presStyleIdx="2" presStyleCnt="4"/>
      <dgm:spPr/>
    </dgm:pt>
    <dgm:pt modelId="{F99C3977-6264-40AC-AC5D-6770472CE9E7}" type="pres">
      <dgm:prSet presAssocID="{99C115A0-B933-4417-8A31-0363F7013F31}" presName="node" presStyleLbl="node1" presStyleIdx="3" presStyleCnt="4" custScaleX="126396">
        <dgm:presLayoutVars>
          <dgm:bulletEnabled val="1"/>
        </dgm:presLayoutVars>
      </dgm:prSet>
      <dgm:spPr/>
    </dgm:pt>
    <dgm:pt modelId="{B6526633-6D5F-435C-A609-43752EA3B377}" type="pres">
      <dgm:prSet presAssocID="{99C115A0-B933-4417-8A31-0363F7013F31}" presName="dummy" presStyleCnt="0"/>
      <dgm:spPr/>
    </dgm:pt>
    <dgm:pt modelId="{B9DB9A9D-16C4-47A4-A7C1-1E243135664D}" type="pres">
      <dgm:prSet presAssocID="{65A5D917-4B1A-4D94-A485-CCE6B7E24826}" presName="sibTrans" presStyleLbl="sibTrans2D1" presStyleIdx="3" presStyleCnt="4"/>
      <dgm:spPr/>
    </dgm:pt>
  </dgm:ptLst>
  <dgm:cxnLst>
    <dgm:cxn modelId="{519FCB0E-F0AE-4BD3-B0A2-D7578BDBADEE}" type="presOf" srcId="{186EA513-C8DD-4D82-B919-1A610FBCD6E6}" destId="{E951F00F-1C0E-41CC-94A6-76EF69A409CA}" srcOrd="0" destOrd="0" presId="urn:microsoft.com/office/officeart/2005/8/layout/radial6"/>
    <dgm:cxn modelId="{04734A11-E42E-41DC-93F0-9E8A13115757}" type="presOf" srcId="{3A334D6B-D848-49CE-8B71-B81EBE41ED42}" destId="{F6548079-DAE4-43E0-ABB5-B738A503F3F3}" srcOrd="0" destOrd="0" presId="urn:microsoft.com/office/officeart/2005/8/layout/radial6"/>
    <dgm:cxn modelId="{2FF12428-C84B-485F-8172-2BC558E4DAFD}" type="presOf" srcId="{87835836-ECDD-453F-B9DC-31431A975E96}" destId="{C33F5177-1B9B-47C7-BC1D-5FD8285D32FB}" srcOrd="0" destOrd="0" presId="urn:microsoft.com/office/officeart/2005/8/layout/radial6"/>
    <dgm:cxn modelId="{9505892F-6DF3-4E4F-A985-F8CFC6C1E903}" type="presOf" srcId="{9F6E6C57-BC7C-4835-A08F-B0771198AC97}" destId="{603EBE52-DD31-42F4-A196-06BDDB5B0E67}" srcOrd="0" destOrd="0" presId="urn:microsoft.com/office/officeart/2005/8/layout/radial6"/>
    <dgm:cxn modelId="{1BED206A-0EEF-4D8B-B52C-ECEF22D67628}" type="presOf" srcId="{65A5D917-4B1A-4D94-A485-CCE6B7E24826}" destId="{B9DB9A9D-16C4-47A4-A7C1-1E243135664D}" srcOrd="0" destOrd="0" presId="urn:microsoft.com/office/officeart/2005/8/layout/radial6"/>
    <dgm:cxn modelId="{8512344B-E7E3-4E00-9D37-B391C1122264}" srcId="{186EA513-C8DD-4D82-B919-1A610FBCD6E6}" destId="{9CD5935B-917F-41A4-997E-4F96B2196E67}" srcOrd="0" destOrd="0" parTransId="{EF94E2B1-B471-4770-8059-CD28C41AF4E9}" sibTransId="{42066265-7378-4171-89D6-0FF030E9D893}"/>
    <dgm:cxn modelId="{84FDF46C-D227-4D76-94B6-3A4C13258ED6}" srcId="{9CD5935B-917F-41A4-997E-4F96B2196E67}" destId="{87835836-ECDD-453F-B9DC-31431A975E96}" srcOrd="2" destOrd="0" parTransId="{88D1B6D4-9F25-469D-BE74-20B47755F7C2}" sibTransId="{8A6555D8-D5CC-4425-BDE9-64EF4E1DE7C6}"/>
    <dgm:cxn modelId="{C999074D-52CE-4246-A90A-A69FAC24E90C}" type="presOf" srcId="{9CD5935B-917F-41A4-997E-4F96B2196E67}" destId="{1E7B505D-3B5C-4460-B546-8744F8183565}" srcOrd="0" destOrd="0" presId="urn:microsoft.com/office/officeart/2005/8/layout/radial6"/>
    <dgm:cxn modelId="{B2AD7055-6B19-4514-8B7D-10B432B00B13}" type="presOf" srcId="{8A6555D8-D5CC-4425-BDE9-64EF4E1DE7C6}" destId="{406C39E1-FB8C-45EC-B47B-6344ACAF5187}" srcOrd="0" destOrd="0" presId="urn:microsoft.com/office/officeart/2005/8/layout/radial6"/>
    <dgm:cxn modelId="{2DE2DD94-7625-49DC-A4AC-28368B306D8A}" type="presOf" srcId="{D37F19BB-A117-4FDD-B7C5-4091BF55ACEF}" destId="{B9E01D44-5C12-4327-A0CF-EAF52E271D84}" srcOrd="0" destOrd="0" presId="urn:microsoft.com/office/officeart/2005/8/layout/radial6"/>
    <dgm:cxn modelId="{63AA1F96-F45B-49CF-9620-31A53F565D79}" type="presOf" srcId="{F80789E7-A623-4B05-B909-17CC7AFB218B}" destId="{EFB22BE1-A048-4F0A-BE3D-4931EFE7D999}" srcOrd="0" destOrd="0" presId="urn:microsoft.com/office/officeart/2005/8/layout/radial6"/>
    <dgm:cxn modelId="{E207E899-BC3D-4534-AB14-EA9A828C4B08}" srcId="{9CD5935B-917F-41A4-997E-4F96B2196E67}" destId="{9F6E6C57-BC7C-4835-A08F-B0771198AC97}" srcOrd="1" destOrd="0" parTransId="{159C203E-F1C5-4856-91D1-F00B5EC0284F}" sibTransId="{F80789E7-A623-4B05-B909-17CC7AFB218B}"/>
    <dgm:cxn modelId="{D6E1F0A8-15F5-408C-A089-FC6189AD769A}" srcId="{9CD5935B-917F-41A4-997E-4F96B2196E67}" destId="{3A334D6B-D848-49CE-8B71-B81EBE41ED42}" srcOrd="0" destOrd="0" parTransId="{820AC95C-D940-44F7-9406-D58EFBCE4906}" sibTransId="{D37F19BB-A117-4FDD-B7C5-4091BF55ACEF}"/>
    <dgm:cxn modelId="{A12F1BD4-73A9-4F70-B41A-0BC29D060DF6}" srcId="{9CD5935B-917F-41A4-997E-4F96B2196E67}" destId="{99C115A0-B933-4417-8A31-0363F7013F31}" srcOrd="3" destOrd="0" parTransId="{6C964313-F945-48A8-8FCE-51D9DCED124B}" sibTransId="{65A5D917-4B1A-4D94-A485-CCE6B7E24826}"/>
    <dgm:cxn modelId="{FA8379FD-208F-4D84-BF60-E3B9BE57C734}" type="presOf" srcId="{99C115A0-B933-4417-8A31-0363F7013F31}" destId="{F99C3977-6264-40AC-AC5D-6770472CE9E7}" srcOrd="0" destOrd="0" presId="urn:microsoft.com/office/officeart/2005/8/layout/radial6"/>
    <dgm:cxn modelId="{CCF122CA-8E2B-40A4-9A43-B16D68FC588A}" type="presParOf" srcId="{E951F00F-1C0E-41CC-94A6-76EF69A409CA}" destId="{1E7B505D-3B5C-4460-B546-8744F8183565}" srcOrd="0" destOrd="0" presId="urn:microsoft.com/office/officeart/2005/8/layout/radial6"/>
    <dgm:cxn modelId="{E39E340F-A88E-48F1-A5A1-1147EF20AA12}" type="presParOf" srcId="{E951F00F-1C0E-41CC-94A6-76EF69A409CA}" destId="{F6548079-DAE4-43E0-ABB5-B738A503F3F3}" srcOrd="1" destOrd="0" presId="urn:microsoft.com/office/officeart/2005/8/layout/radial6"/>
    <dgm:cxn modelId="{649D7B5B-79E1-40E8-8C80-57BF88B87335}" type="presParOf" srcId="{E951F00F-1C0E-41CC-94A6-76EF69A409CA}" destId="{34A0D829-2D8D-443F-922D-370639DA319A}" srcOrd="2" destOrd="0" presId="urn:microsoft.com/office/officeart/2005/8/layout/radial6"/>
    <dgm:cxn modelId="{D9253939-ECF2-4C66-B99C-440A784A25D0}" type="presParOf" srcId="{E951F00F-1C0E-41CC-94A6-76EF69A409CA}" destId="{B9E01D44-5C12-4327-A0CF-EAF52E271D84}" srcOrd="3" destOrd="0" presId="urn:microsoft.com/office/officeart/2005/8/layout/radial6"/>
    <dgm:cxn modelId="{7843F68B-E2A4-4B46-9E8C-6F05F98ADE11}" type="presParOf" srcId="{E951F00F-1C0E-41CC-94A6-76EF69A409CA}" destId="{603EBE52-DD31-42F4-A196-06BDDB5B0E67}" srcOrd="4" destOrd="0" presId="urn:microsoft.com/office/officeart/2005/8/layout/radial6"/>
    <dgm:cxn modelId="{CDE83042-9313-4AB5-9374-AD738E060D0A}" type="presParOf" srcId="{E951F00F-1C0E-41CC-94A6-76EF69A409CA}" destId="{38DA0777-95CC-4078-960F-D1FBF23A3E8C}" srcOrd="5" destOrd="0" presId="urn:microsoft.com/office/officeart/2005/8/layout/radial6"/>
    <dgm:cxn modelId="{14C0EE6A-8352-476F-B475-DA51497B85F2}" type="presParOf" srcId="{E951F00F-1C0E-41CC-94A6-76EF69A409CA}" destId="{EFB22BE1-A048-4F0A-BE3D-4931EFE7D999}" srcOrd="6" destOrd="0" presId="urn:microsoft.com/office/officeart/2005/8/layout/radial6"/>
    <dgm:cxn modelId="{3BE2D923-F8E2-4440-8952-23AE5B5E0652}" type="presParOf" srcId="{E951F00F-1C0E-41CC-94A6-76EF69A409CA}" destId="{C33F5177-1B9B-47C7-BC1D-5FD8285D32FB}" srcOrd="7" destOrd="0" presId="urn:microsoft.com/office/officeart/2005/8/layout/radial6"/>
    <dgm:cxn modelId="{90A05D6B-EFC9-4D51-B0D6-614ABBCFC8ED}" type="presParOf" srcId="{E951F00F-1C0E-41CC-94A6-76EF69A409CA}" destId="{6C466BEB-A629-4040-BC23-77CBC205B2DF}" srcOrd="8" destOrd="0" presId="urn:microsoft.com/office/officeart/2005/8/layout/radial6"/>
    <dgm:cxn modelId="{6A72D1AB-895F-4318-8D5A-7D095B998D0B}" type="presParOf" srcId="{E951F00F-1C0E-41CC-94A6-76EF69A409CA}" destId="{406C39E1-FB8C-45EC-B47B-6344ACAF5187}" srcOrd="9" destOrd="0" presId="urn:microsoft.com/office/officeart/2005/8/layout/radial6"/>
    <dgm:cxn modelId="{CD25A2C8-A243-4A0C-AB74-2EE4658A7B7D}" type="presParOf" srcId="{E951F00F-1C0E-41CC-94A6-76EF69A409CA}" destId="{F99C3977-6264-40AC-AC5D-6770472CE9E7}" srcOrd="10" destOrd="0" presId="urn:microsoft.com/office/officeart/2005/8/layout/radial6"/>
    <dgm:cxn modelId="{AF706CF8-29C5-401A-8F69-94F1E43AC7E4}" type="presParOf" srcId="{E951F00F-1C0E-41CC-94A6-76EF69A409CA}" destId="{B6526633-6D5F-435C-A609-43752EA3B377}" srcOrd="11" destOrd="0" presId="urn:microsoft.com/office/officeart/2005/8/layout/radial6"/>
    <dgm:cxn modelId="{C5A2BE98-C5CD-418B-8BD0-4BDAF2977369}" type="presParOf" srcId="{E951F00F-1C0E-41CC-94A6-76EF69A409CA}" destId="{B9DB9A9D-16C4-47A4-A7C1-1E24313566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B9A9D-16C4-47A4-A7C1-1E243135664D}">
      <dsp:nvSpPr>
        <dsp:cNvPr id="0" name=""/>
        <dsp:cNvSpPr/>
      </dsp:nvSpPr>
      <dsp:spPr>
        <a:xfrm>
          <a:off x="1010705" y="654871"/>
          <a:ext cx="3936381" cy="3936381"/>
        </a:xfrm>
        <a:prstGeom prst="blockArc">
          <a:avLst>
            <a:gd name="adj1" fmla="val 10800000"/>
            <a:gd name="adj2" fmla="val 162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6C39E1-FB8C-45EC-B47B-6344ACAF5187}">
      <dsp:nvSpPr>
        <dsp:cNvPr id="0" name=""/>
        <dsp:cNvSpPr/>
      </dsp:nvSpPr>
      <dsp:spPr>
        <a:xfrm>
          <a:off x="1010705" y="654871"/>
          <a:ext cx="3936381" cy="3936381"/>
        </a:xfrm>
        <a:prstGeom prst="blockArc">
          <a:avLst>
            <a:gd name="adj1" fmla="val 5400000"/>
            <a:gd name="adj2" fmla="val 108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B22BE1-A048-4F0A-BE3D-4931EFE7D999}">
      <dsp:nvSpPr>
        <dsp:cNvPr id="0" name=""/>
        <dsp:cNvSpPr/>
      </dsp:nvSpPr>
      <dsp:spPr>
        <a:xfrm>
          <a:off x="1010705" y="654871"/>
          <a:ext cx="3936381" cy="3936381"/>
        </a:xfrm>
        <a:prstGeom prst="blockArc">
          <a:avLst>
            <a:gd name="adj1" fmla="val 0"/>
            <a:gd name="adj2" fmla="val 54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E01D44-5C12-4327-A0CF-EAF52E271D84}">
      <dsp:nvSpPr>
        <dsp:cNvPr id="0" name=""/>
        <dsp:cNvSpPr/>
      </dsp:nvSpPr>
      <dsp:spPr>
        <a:xfrm>
          <a:off x="1010705" y="654871"/>
          <a:ext cx="3936381" cy="3936381"/>
        </a:xfrm>
        <a:prstGeom prst="blockArc">
          <a:avLst>
            <a:gd name="adj1" fmla="val 16200000"/>
            <a:gd name="adj2" fmla="val 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7B505D-3B5C-4460-B546-8744F8183565}">
      <dsp:nvSpPr>
        <dsp:cNvPr id="0" name=""/>
        <dsp:cNvSpPr/>
      </dsp:nvSpPr>
      <dsp:spPr>
        <a:xfrm>
          <a:off x="1761064" y="1331246"/>
          <a:ext cx="2435663" cy="25836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Monitoring the online activities </a:t>
          </a:r>
        </a:p>
      </dsp:txBody>
      <dsp:txXfrm>
        <a:off x="2117759" y="1709610"/>
        <a:ext cx="1722273" cy="1826903"/>
      </dsp:txXfrm>
    </dsp:sp>
    <dsp:sp modelId="{F6548079-DAE4-43E0-ABB5-B738A503F3F3}">
      <dsp:nvSpPr>
        <dsp:cNvPr id="0" name=""/>
        <dsp:cNvSpPr/>
      </dsp:nvSpPr>
      <dsp:spPr>
        <a:xfrm>
          <a:off x="2345626" y="-138501"/>
          <a:ext cx="1266539" cy="167793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Fairness and equality</a:t>
          </a:r>
        </a:p>
      </dsp:txBody>
      <dsp:txXfrm>
        <a:off x="2531106" y="107227"/>
        <a:ext cx="895579" cy="1186480"/>
      </dsp:txXfrm>
    </dsp:sp>
    <dsp:sp modelId="{603EBE52-DD31-42F4-A196-06BDDB5B0E67}">
      <dsp:nvSpPr>
        <dsp:cNvPr id="0" name=""/>
        <dsp:cNvSpPr/>
      </dsp:nvSpPr>
      <dsp:spPr>
        <a:xfrm>
          <a:off x="4082192" y="1989792"/>
          <a:ext cx="1638597" cy="126653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Transfer of learning</a:t>
          </a:r>
        </a:p>
      </dsp:txBody>
      <dsp:txXfrm>
        <a:off x="4322159" y="2175272"/>
        <a:ext cx="1158663" cy="895579"/>
      </dsp:txXfrm>
    </dsp:sp>
    <dsp:sp modelId="{C33F5177-1B9B-47C7-BC1D-5FD8285D32FB}">
      <dsp:nvSpPr>
        <dsp:cNvPr id="0" name=""/>
        <dsp:cNvSpPr/>
      </dsp:nvSpPr>
      <dsp:spPr>
        <a:xfrm>
          <a:off x="1908601" y="3840246"/>
          <a:ext cx="2140590" cy="14108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Sharing of ideas around creativity, innovation and enterprise </a:t>
          </a:r>
        </a:p>
      </dsp:txBody>
      <dsp:txXfrm>
        <a:off x="2222083" y="4046856"/>
        <a:ext cx="1513626" cy="997603"/>
      </dsp:txXfrm>
    </dsp:sp>
    <dsp:sp modelId="{F99C3977-6264-40AC-AC5D-6770472CE9E7}">
      <dsp:nvSpPr>
        <dsp:cNvPr id="0" name=""/>
        <dsp:cNvSpPr/>
      </dsp:nvSpPr>
      <dsp:spPr>
        <a:xfrm>
          <a:off x="255873" y="1989792"/>
          <a:ext cx="1600854" cy="126653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Support progression</a:t>
          </a:r>
        </a:p>
      </dsp:txBody>
      <dsp:txXfrm>
        <a:off x="490313" y="2175272"/>
        <a:ext cx="1131974" cy="895579"/>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anva.com/en_gb/"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ILHb4rL1p-o"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Assessment 1 </a:t>
            </a:r>
          </a:p>
          <a:p>
            <a:endParaRPr lang="en-GB" dirty="0"/>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defTabSz="468721">
              <a:defRPr/>
            </a:pPr>
            <a:endParaRPr lang="en-US" sz="1800"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1</a:t>
            </a:r>
            <a:r>
              <a:rPr lang="en-GB" sz="1800" dirty="0">
                <a:latin typeface="Arial" panose="020B0604020202020204" pitchFamily="34" charset="0"/>
                <a:ea typeface="Times New Roman" panose="02020603050405020304" pitchFamily="18" charset="0"/>
              </a:rPr>
              <a:t>. Create a mind map that demonstrates how the ideas and concepts covered in Unit One of the module are interconnected and how they contributed to the development of your project idea.</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2.</a:t>
            </a:r>
            <a:r>
              <a:rPr lang="en-GB" sz="1800" dirty="0">
                <a:latin typeface="Arial" panose="020B0604020202020204" pitchFamily="34" charset="0"/>
                <a:ea typeface="Times New Roman" panose="02020603050405020304" pitchFamily="18" charset="0"/>
              </a:rPr>
              <a:t> Using a medium of your choice, create a summary that outlines how you came up with your idea and how it adds value, based on the concepts introduced in Unit Two of the module.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Task 3.</a:t>
            </a:r>
            <a:r>
              <a:rPr lang="en-GB" sz="1800" dirty="0">
                <a:latin typeface="Arial" panose="020B0604020202020204" pitchFamily="34" charset="0"/>
                <a:ea typeface="Times New Roman" panose="02020603050405020304" pitchFamily="18" charset="0"/>
              </a:rPr>
              <a:t> Create a 2-minute elevator style pitch of your idea and a supporting flyer. The pitch should be recorded, and a link included with the Turnitin submission. A flyer can be produced using PowerPoint, though you could also try applications such as Canva, available for free at </a:t>
            </a:r>
            <a:r>
              <a:rPr lang="en-GB" sz="1800"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3"/>
              </a:rPr>
              <a:t>https://www.canva.com/en_gb/</a:t>
            </a:r>
            <a:r>
              <a:rPr lang="en-GB" sz="1800" dirty="0">
                <a:latin typeface="Arial" panose="020B0604020202020204" pitchFamily="34" charset="0"/>
                <a:ea typeface="Times New Roman" panose="02020603050405020304" pitchFamily="18" charset="0"/>
                <a:cs typeface="Times New Roman" panose="02020603050405020304" pitchFamily="18" charset="0"/>
              </a:rPr>
              <a:t>.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Task 4.</a:t>
            </a:r>
            <a:r>
              <a:rPr lang="en-GB" sz="1800" dirty="0">
                <a:latin typeface="Arial" panose="020B0604020202020204" pitchFamily="34" charset="0"/>
                <a:ea typeface="Times New Roman" panose="02020603050405020304" pitchFamily="18" charset="0"/>
                <a:cs typeface="Arial" panose="020B0604020202020204" pitchFamily="34" charset="0"/>
              </a:rPr>
              <a:t> Create an A3 digital conference poster showcasing your project. Your poster should make reference to the learning covered in Unit Four of the module.  A list of references should be included with the poster.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2 </a:t>
            </a:r>
          </a:p>
          <a:p>
            <a:pPr defTabSz="468721">
              <a:defRPr/>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Identify the key learning points which you have gained because of completing the </a:t>
            </a: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 module.  Draw upon aspects from each of the four units of the module e.g., ideas and values, creative solutions, mobilising support and evaluation to identify your knowledge and critical understanding of innovation, creativity and enterprising mindset recognising the values and contribution, which creativity makes to the common good. </a:t>
            </a:r>
          </a:p>
          <a:p>
            <a:pPr defTabSz="468721">
              <a:defRPr/>
            </a:pPr>
            <a:endPar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General Submission Guidance</a:t>
            </a:r>
          </a:p>
          <a:p>
            <a:pPr defTabSz="468721">
              <a:defRPr/>
            </a:pPr>
            <a:endParaRPr lang="en-GB" sz="1800" dirty="0">
              <a:latin typeface="Times New Roman" panose="02020603050405020304" pitchFamily="18" charset="0"/>
              <a:ea typeface="Times New Roman" panose="02020603050405020304" pitchFamily="18" charset="0"/>
            </a:endParaRPr>
          </a:p>
          <a:p>
            <a:pPr marL="585902" indent="-351541">
              <a:buFont typeface="+mj-lt"/>
              <a:buAutoNum type="arabicPeriod"/>
            </a:pPr>
            <a:r>
              <a:rPr lang="en-GB" sz="1800" dirty="0">
                <a:latin typeface="Arial" panose="020B0604020202020204" pitchFamily="34" charset="0"/>
                <a:ea typeface="Times New Roman" panose="02020603050405020304" pitchFamily="18" charset="0"/>
              </a:rPr>
              <a:t>All of your submissions must include a </a:t>
            </a:r>
            <a:r>
              <a:rPr lang="en-GB" sz="1800" b="1" dirty="0">
                <a:latin typeface="Arial" panose="020B0604020202020204" pitchFamily="34" charset="0"/>
                <a:ea typeface="Times New Roman" panose="02020603050405020304" pitchFamily="18" charset="0"/>
              </a:rPr>
              <a:t>title page</a:t>
            </a:r>
            <a:r>
              <a:rPr lang="en-GB" sz="1800" dirty="0">
                <a:latin typeface="Arial" panose="020B0604020202020204" pitchFamily="34" charset="0"/>
                <a:ea typeface="Times New Roman" panose="02020603050405020304" pitchFamily="18" charset="0"/>
              </a:rPr>
              <a:t> that clearly states </a:t>
            </a:r>
            <a:r>
              <a:rPr lang="en-GB" sz="1800" b="1" dirty="0">
                <a:latin typeface="Arial" panose="020B0604020202020204" pitchFamily="34" charset="0"/>
                <a:ea typeface="Times New Roman" panose="02020603050405020304" pitchFamily="18" charset="0"/>
              </a:rPr>
              <a:t>your name, your student number, the module code and title, your lecturer’s name, and your assignment title.</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2. 	  All of your submissions should be typed in </a:t>
            </a:r>
            <a:r>
              <a:rPr lang="en-GB" sz="1800" u="sng" dirty="0">
                <a:latin typeface="Arial" panose="020B0604020202020204" pitchFamily="34" charset="0"/>
                <a:ea typeface="Times New Roman" panose="02020603050405020304" pitchFamily="18" charset="0"/>
              </a:rPr>
              <a:t>Arial</a:t>
            </a:r>
            <a:r>
              <a:rPr lang="en-GB" sz="1800" dirty="0">
                <a:latin typeface="Arial" panose="020B0604020202020204" pitchFamily="34" charset="0"/>
                <a:ea typeface="Times New Roman" panose="02020603050405020304" pitchFamily="18" charset="0"/>
              </a:rPr>
              <a:t> font, size </a:t>
            </a:r>
            <a:r>
              <a:rPr lang="en-GB" sz="1800" u="sng" dirty="0">
                <a:latin typeface="Arial" panose="020B0604020202020204" pitchFamily="34" charset="0"/>
                <a:ea typeface="Times New Roman" panose="02020603050405020304" pitchFamily="18" charset="0"/>
              </a:rPr>
              <a:t>11/12</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3.     All of your submissions should be </a:t>
            </a:r>
            <a:r>
              <a:rPr lang="en-GB" sz="1800" b="1" dirty="0">
                <a:latin typeface="Arial" panose="020B0604020202020204" pitchFamily="34" charset="0"/>
                <a:ea typeface="Times New Roman" panose="02020603050405020304" pitchFamily="18" charset="0"/>
              </a:rPr>
              <a:t>typed with 1.5 line spacing</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4.     All of your submissions should have an appropriate structure, </a:t>
            </a:r>
            <a:r>
              <a:rPr lang="en-GB" sz="1800" u="sng" dirty="0">
                <a:latin typeface="Arial" panose="020B0604020202020204" pitchFamily="34" charset="0"/>
                <a:ea typeface="Times New Roman" panose="02020603050405020304" pitchFamily="18" charset="0"/>
              </a:rPr>
              <a:t>include page numbers</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and</a:t>
            </a:r>
            <a:r>
              <a:rPr lang="en-GB" sz="1800" dirty="0">
                <a:latin typeface="Arial" panose="020B0604020202020204" pitchFamily="34" charset="0"/>
                <a:ea typeface="Times New Roman" panose="02020603050405020304" pitchFamily="18" charset="0"/>
              </a:rPr>
              <a:t> have a </a:t>
            </a:r>
            <a:r>
              <a:rPr lang="en-GB" sz="1800" u="sng" dirty="0">
                <a:latin typeface="Arial" panose="020B0604020202020204" pitchFamily="34" charset="0"/>
                <a:ea typeface="Times New Roman" panose="02020603050405020304" pitchFamily="18" charset="0"/>
              </a:rPr>
              <a:t>reference list</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(using Harvard Referencing)</a:t>
            </a:r>
            <a:endParaRPr lang="en-GB" sz="1800" dirty="0">
              <a:latin typeface="Times New Roman" panose="02020603050405020304" pitchFamily="18" charset="0"/>
              <a:ea typeface="Times New Roman" panose="02020603050405020304" pitchFamily="18" charset="0"/>
            </a:endParaRPr>
          </a:p>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303720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To develop core module concepts and enhance your ideas around change makers insights around d</a:t>
            </a:r>
            <a:r>
              <a:rPr lang="en-GB" sz="1200" b="1" dirty="0"/>
              <a:t>emonstrating your knowledge and critically understanding of innovation, creativity and enterprising mindset. </a:t>
            </a:r>
          </a:p>
          <a:p>
            <a:pPr marL="228600" indent="-228600">
              <a:buFont typeface="+mj-lt"/>
              <a:buAutoNum type="arabicPeriod"/>
            </a:pPr>
            <a:endParaRPr lang="en-GB" sz="1200" b="1" dirty="0"/>
          </a:p>
          <a:p>
            <a:pPr marL="228600" indent="-228600">
              <a:buFont typeface="+mj-lt"/>
              <a:buAutoNum type="arabicPeriod"/>
            </a:pPr>
            <a:r>
              <a:rPr lang="en-GB" b="1" dirty="0"/>
              <a:t>I want to prepare you to learn more and challenge yourself to learn more that what you are learning from the online activities.  You need to see a link to the social care and health profession. </a:t>
            </a:r>
          </a:p>
          <a:p>
            <a:pPr marL="228600" indent="-228600">
              <a:buFont typeface="+mj-lt"/>
              <a:buAutoNum type="arabicPeriod"/>
            </a:pPr>
            <a:endParaRPr lang="en-GB" b="1" dirty="0"/>
          </a:p>
          <a:p>
            <a:pPr marL="228600" indent="-228600">
              <a:buFont typeface="+mj-lt"/>
              <a:buAutoNum type="arabicPeriod"/>
            </a:pPr>
            <a:r>
              <a:rPr lang="en-GB" b="1" dirty="0"/>
              <a:t>I would like you to construct your own understanding of the online material and link it to your lived experiences, personally, professionally and socially. </a:t>
            </a:r>
          </a:p>
          <a:p>
            <a:pPr marL="228600" indent="-228600">
              <a:buFont typeface="+mj-lt"/>
              <a:buAutoNum type="arabicPeriod"/>
            </a:pPr>
            <a:endParaRPr lang="en-GB" b="1" dirty="0"/>
          </a:p>
          <a:p>
            <a:pPr marL="228600" indent="-228600">
              <a:buFont typeface="+mj-lt"/>
              <a:buAutoNum type="arabicPeriod"/>
            </a:pPr>
            <a:r>
              <a:rPr lang="en-GB" b="1" dirty="0"/>
              <a:t>Think of the online e-learning as helping aid your purposeful knowledge construction around innovation, creativity and having an enterprising mindset.  </a:t>
            </a:r>
          </a:p>
          <a:p>
            <a:pPr marL="228600" indent="-228600">
              <a:buFont typeface="+mj-lt"/>
              <a:buAutoNum type="arabicPeriod"/>
            </a:pPr>
            <a:endParaRPr lang="en-GB" b="1" dirty="0"/>
          </a:p>
          <a:p>
            <a:pPr marL="228600" indent="-228600">
              <a:buFont typeface="+mj-lt"/>
              <a:buAutoNum type="arabicPeriod"/>
            </a:pPr>
            <a:r>
              <a:rPr lang="en-GB" b="1" dirty="0"/>
              <a:t>You should be willing to share your insights, and experiences with the cohort through the notice board and Padlet posting and you can add your own development through your blog postings. </a:t>
            </a:r>
          </a:p>
          <a:p>
            <a:pPr marL="228600" indent="-228600">
              <a:buFont typeface="+mj-lt"/>
              <a:buAutoNum type="arabicPeriod"/>
            </a:pPr>
            <a:endParaRPr lang="en-GB" b="1" dirty="0"/>
          </a:p>
          <a:p>
            <a:pPr marL="457200" indent="-457200">
              <a:buFont typeface="+mj-lt"/>
              <a:buAutoNum type="arabicPeriod"/>
            </a:pPr>
            <a:r>
              <a:rPr lang="en-GB" sz="1200" b="1" dirty="0"/>
              <a:t>This module forces you to generate ideas and developed understandings, which are new to you in your lived experiences.  </a:t>
            </a:r>
          </a:p>
          <a:p>
            <a:pPr marL="457200" indent="-457200">
              <a:buFont typeface="+mj-lt"/>
              <a:buAutoNum type="arabicPeriod"/>
            </a:pPr>
            <a:endParaRPr lang="en-GB" sz="1200" b="1" dirty="0"/>
          </a:p>
          <a:p>
            <a:pPr marL="457200" indent="-457200">
              <a:buFont typeface="+mj-lt"/>
              <a:buAutoNum type="arabicPeriod"/>
            </a:pPr>
            <a:r>
              <a:rPr lang="en-GB" sz="1200" b="1" dirty="0"/>
              <a:t>This is done through higher level thinking skills and how you do the four core elements, whilst undertaking the online activities.  The learning therefore takes place by undertaking and completing the online activities.</a:t>
            </a:r>
          </a:p>
          <a:p>
            <a:pPr marL="457200" indent="-457200">
              <a:buFont typeface="+mj-lt"/>
              <a:buAutoNum type="arabicPeriod"/>
            </a:pPr>
            <a:endParaRPr lang="en-GB" sz="1200" b="1" dirty="0"/>
          </a:p>
          <a:p>
            <a:pPr marL="457200" indent="-457200">
              <a:buFont typeface="+mj-lt"/>
              <a:buAutoNum type="arabicPeriod"/>
            </a:pPr>
            <a:r>
              <a:rPr lang="en-GB" sz="1200" b="1" dirty="0"/>
              <a:t>I want you to learn things from a new perspective and incorporating your learning within health and social care context.  </a:t>
            </a:r>
          </a:p>
          <a:p>
            <a:pPr marL="228600" indent="-228600">
              <a:buFont typeface="+mj-lt"/>
              <a:buAutoNum type="arabicPeriod"/>
            </a:pPr>
            <a:endParaRPr lang="en-GB" b="1" dirty="0"/>
          </a:p>
          <a:p>
            <a:pPr marL="228600" indent="-228600">
              <a:buFont typeface="+mj-lt"/>
              <a:buAutoNum type="arabicPeriod"/>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186984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 assessment structure is for guidance to enable to student to manage the wordcount effectively.</a:t>
            </a:r>
          </a:p>
          <a:p>
            <a:pPr marL="228600" indent="-228600">
              <a:buFont typeface="+mj-lt"/>
              <a:buAutoNum type="arabicPeriod"/>
            </a:pPr>
            <a:endParaRPr lang="en-GB" b="1" dirty="0"/>
          </a:p>
          <a:p>
            <a:pPr marL="228600" indent="-228600">
              <a:buFont typeface="+mj-lt"/>
              <a:buAutoNum type="arabicPeriod"/>
            </a:pPr>
            <a:r>
              <a:rPr lang="en-GB" b="1" dirty="0"/>
              <a:t>Remind the students to be brief in their reflection drawing out the saliant points and how this links to their journey and lining it to the health and social care sector for the common good. </a:t>
            </a:r>
          </a:p>
          <a:p>
            <a:pPr marL="228600" indent="-228600">
              <a:buFont typeface="+mj-lt"/>
              <a:buAutoNum type="arabicPeriod"/>
            </a:pPr>
            <a:endParaRPr lang="en-GB" b="1" dirty="0"/>
          </a:p>
          <a:p>
            <a:pPr marL="228600" indent="-228600">
              <a:buFont typeface="+mj-lt"/>
              <a:buAutoNum type="arabicPeriod"/>
            </a:pPr>
            <a:r>
              <a:rPr lang="en-GB" b="1" dirty="0"/>
              <a:t>Help the student to understand it is about self-reflection.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787283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111111"/>
                </a:solidFill>
                <a:effectLst/>
                <a:latin typeface="Arial" panose="020B0604020202020204" pitchFamily="34" charset="0"/>
              </a:rPr>
              <a:t>Important to emphasis the why we as tutors have to monitor the online activities – assessment criteria 5 attracts 10% of the marks.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02176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There is 43 different elements to go through to gain your green ticks.  Talk through what the teaching sessions covered each week and the online units.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225810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This is from an anonymous students activities where the green ticks come up when they complete the task. </a:t>
            </a:r>
          </a:p>
          <a:p>
            <a:pPr marL="228600" indent="-228600">
              <a:buFont typeface="+mj-lt"/>
              <a:buAutoNum type="arabicPeriod"/>
            </a:pPr>
            <a:r>
              <a:rPr lang="en-GB" dirty="0"/>
              <a:t>The monitoring is from sections. </a:t>
            </a:r>
          </a:p>
          <a:p>
            <a:pPr marL="228600" indent="-228600">
              <a:buFont typeface="+mj-lt"/>
              <a:buAutoNum type="arabicPeriod"/>
            </a:pPr>
            <a:r>
              <a:rPr lang="en-GB" dirty="0"/>
              <a:t>The non-ticked boxes confirm that they have not undertaken the activity yet. </a:t>
            </a:r>
          </a:p>
          <a:p>
            <a:pPr marL="228600" indent="-228600">
              <a:buFont typeface="+mj-lt"/>
              <a:buAutoNum type="arabicPeriod"/>
            </a:pPr>
            <a:r>
              <a:rPr lang="en-GB" dirty="0"/>
              <a:t>Along with this evidence is the emails which comes through from all the postings on the cohort notice board. </a:t>
            </a:r>
          </a:p>
          <a:p>
            <a:pPr marL="228600" indent="-228600">
              <a:buFont typeface="+mj-lt"/>
              <a:buAutoNum type="arabicPeriod"/>
            </a:pPr>
            <a:r>
              <a:rPr lang="en-GB" dirty="0"/>
              <a:t>Additionally is the postings on the individual blogs. </a:t>
            </a:r>
          </a:p>
          <a:p>
            <a:pPr marL="228600" indent="-228600">
              <a:buFont typeface="+mj-lt"/>
              <a:buAutoNum type="arabicPeriod"/>
            </a:pPr>
            <a:r>
              <a:rPr lang="en-GB" dirty="0"/>
              <a:t>The postings on the </a:t>
            </a:r>
            <a:r>
              <a:rPr lang="en-GB" dirty="0" err="1"/>
              <a:t>padlet</a:t>
            </a:r>
            <a:r>
              <a:rPr lang="en-GB" dirty="0"/>
              <a:t>.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750576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09148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4001115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Creative ideas often comes from brainstorming and sharing ideas. </a:t>
            </a:r>
          </a:p>
          <a:p>
            <a:pPr marL="228600" indent="-228600">
              <a:buFont typeface="+mj-lt"/>
              <a:buAutoNum type="arabicPeriod"/>
            </a:pPr>
            <a:r>
              <a:rPr lang="en-GB" b="1" dirty="0"/>
              <a:t>Don’t work alone – use your networks, family, friends, colleagues, associates. </a:t>
            </a:r>
          </a:p>
          <a:p>
            <a:pPr marL="228600" indent="-228600">
              <a:buFont typeface="+mj-lt"/>
              <a:buAutoNum type="arabicPeriod"/>
            </a:pPr>
            <a:r>
              <a:rPr lang="en-GB" b="1" dirty="0"/>
              <a:t>They will all help to generate ideas. </a:t>
            </a:r>
          </a:p>
          <a:p>
            <a:pPr marL="228600" indent="-228600">
              <a:buFont typeface="+mj-lt"/>
              <a:buAutoNum type="arabicPeriod"/>
            </a:pPr>
            <a:r>
              <a:rPr lang="en-GB" b="1" dirty="0"/>
              <a:t>Working collaboratively will help to generate more ideas, firm up ideas and allows other ideas to be kept in or thrown out. </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470600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7476604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ideas </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861286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Video contents talks about these items. </a:t>
            </a:r>
          </a:p>
          <a:p>
            <a:pPr marL="228600" indent="-228600">
              <a:buFont typeface="+mj-lt"/>
              <a:buAutoNum type="arabicPeriod"/>
            </a:pPr>
            <a:endParaRPr lang="en-GB" b="1" dirty="0"/>
          </a:p>
          <a:p>
            <a:pPr marL="228600" indent="-228600">
              <a:buFont typeface="+mj-lt"/>
              <a:buAutoNum type="arabicPeriod"/>
            </a:pPr>
            <a:r>
              <a:rPr lang="en-GB" b="1" dirty="0"/>
              <a:t>Take the students through each flag to help them understand the contents and to help them understand what the contents relates to.  Link it to live examples within H &amp; SC.</a:t>
            </a:r>
          </a:p>
          <a:p>
            <a:pPr marL="228600" indent="-228600">
              <a:buFont typeface="+mj-lt"/>
              <a:buAutoNum type="arabicPeriod"/>
            </a:pPr>
            <a:endParaRPr lang="en-GB" b="1" dirty="0"/>
          </a:p>
          <a:p>
            <a:pPr marL="228600" indent="-228600">
              <a:buFont typeface="+mj-lt"/>
              <a:buAutoNum type="arabicPeriod"/>
            </a:pPr>
            <a:r>
              <a:rPr lang="en-GB" b="1" dirty="0"/>
              <a:t>Request the student to watch the video again now that they have a better insight to the contents. </a:t>
            </a:r>
          </a:p>
          <a:p>
            <a:pPr marL="228600" indent="-228600">
              <a:buFont typeface="+mj-lt"/>
              <a:buAutoNum type="arabicPeriod"/>
            </a:pPr>
            <a:endParaRPr lang="en-GB" b="1" dirty="0"/>
          </a:p>
          <a:p>
            <a:pPr marL="0" indent="0">
              <a:buFont typeface="+mj-lt"/>
              <a:buNone/>
            </a:pPr>
            <a:r>
              <a:rPr lang="en-GB" b="1" dirty="0"/>
              <a:t>Right braining – Doodle creative images associated to your topic/ thoughts. Combine images to generate new ideas</a:t>
            </a:r>
          </a:p>
          <a:p>
            <a:pPr marL="0" indent="0">
              <a:buFont typeface="+mj-lt"/>
              <a:buNone/>
            </a:pPr>
            <a:r>
              <a:rPr lang="en-GB" b="1" dirty="0"/>
              <a:t>Provocative – differently verbale communicating, shake things up, design up side down</a:t>
            </a:r>
          </a:p>
          <a:p>
            <a:pPr marL="0" indent="0">
              <a:buFont typeface="+mj-lt"/>
              <a:buNone/>
            </a:pPr>
            <a:r>
              <a:rPr lang="en-GB" b="1" dirty="0"/>
              <a:t>Break and build – to get related information, break down in more detailed pieces, and get solutions from this proves</a:t>
            </a:r>
          </a:p>
          <a:p>
            <a:pPr marL="0" indent="0">
              <a:buFont typeface="+mj-lt"/>
              <a:buNone/>
            </a:pPr>
            <a:r>
              <a:rPr lang="en-GB" b="1" dirty="0" err="1"/>
              <a:t>Pess</a:t>
            </a:r>
            <a:r>
              <a:rPr lang="en-GB" b="1" dirty="0"/>
              <a:t>  </a:t>
            </a:r>
            <a:r>
              <a:rPr lang="en-GB" b="1" dirty="0" err="1"/>
              <a:t>Optim</a:t>
            </a:r>
            <a:r>
              <a:rPr lang="en-GB" b="1" dirty="0"/>
              <a:t> – how about by </a:t>
            </a:r>
            <a:r>
              <a:rPr lang="en-GB" b="1" dirty="0" err="1"/>
              <a:t>pessitimist</a:t>
            </a:r>
            <a:r>
              <a:rPr lang="en-GB" b="1" dirty="0"/>
              <a:t> account followed by the optimist response. Build on each other responses. The world can have world peace (HSC can reach peace (diversity, equality, fairness).</a:t>
            </a:r>
          </a:p>
          <a:p>
            <a:pPr marL="0" indent="0">
              <a:buFont typeface="+mj-lt"/>
              <a:buNone/>
            </a:pPr>
            <a:r>
              <a:rPr lang="en-GB" b="1" dirty="0" err="1"/>
              <a:t>Randowm</a:t>
            </a:r>
            <a:r>
              <a:rPr lang="en-GB" b="1" dirty="0"/>
              <a:t> word find for a general topic. Pick words from your list. (Random e.g., butter words listed to </a:t>
            </a:r>
            <a:r>
              <a:rPr lang="en-GB" b="1"/>
              <a:t>explain melt, warm, cold.,..)</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379233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b="1" dirty="0">
                <a:hlinkClick r:id="rId3"/>
              </a:rPr>
              <a:t>Designing for Dementia | Lewis Hornby | </a:t>
            </a:r>
            <a:r>
              <a:rPr lang="en-GB" sz="1200" b="1" dirty="0" err="1">
                <a:hlinkClick r:id="rId3"/>
              </a:rPr>
              <a:t>TEDxLagunaBlancaSchool</a:t>
            </a:r>
            <a:r>
              <a:rPr lang="en-GB" sz="1200" b="1" dirty="0">
                <a:hlinkClick r:id="rId3"/>
              </a:rPr>
              <a:t> – YouTube</a:t>
            </a:r>
            <a:r>
              <a:rPr lang="en-GB" sz="1200" b="1" dirty="0"/>
              <a:t> </a:t>
            </a:r>
            <a:br>
              <a:rPr lang="en-GB" dirty="0"/>
            </a:br>
            <a:endParaRPr lang="en-GB" dirty="0"/>
          </a:p>
          <a:p>
            <a:pPr marL="228600" indent="-228600">
              <a:buFont typeface="+mj-lt"/>
              <a:buAutoNum type="arabicPeriod"/>
            </a:pPr>
            <a:r>
              <a:rPr lang="en-GB" b="1" dirty="0"/>
              <a:t>A short video on the needs of a student identifying a gap in dementia care patients not drinking sufficient water and becoming dehydrated. </a:t>
            </a:r>
          </a:p>
          <a:p>
            <a:pPr marL="228600" indent="-228600">
              <a:buFont typeface="+mj-lt"/>
              <a:buAutoNum type="arabicPeriod"/>
            </a:pPr>
            <a:endParaRPr lang="en-GB" b="1" dirty="0"/>
          </a:p>
          <a:p>
            <a:pPr marL="228600" indent="-228600">
              <a:buFont typeface="+mj-lt"/>
              <a:buAutoNum type="arabicPeriod"/>
            </a:pPr>
            <a:r>
              <a:rPr lang="en-GB" b="1" dirty="0"/>
              <a:t>Request the students to watch the video for next weeks session. </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2061955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913387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581077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2751511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6380449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ILHb4rL1p-o"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1259632"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1124744"/>
            <a:ext cx="8352928" cy="3924436"/>
          </a:xfrm>
        </p:spPr>
        <p:txBody>
          <a:bodyPr>
            <a:normAutofit/>
          </a:bodyPr>
          <a:lstStyle/>
          <a:p>
            <a:r>
              <a:rPr lang="en-GB" sz="4000" b="1" dirty="0">
                <a:solidFill>
                  <a:schemeClr val="accent2">
                    <a:lumMod val="20000"/>
                    <a:lumOff val="80000"/>
                  </a:schemeClr>
                </a:solidFill>
              </a:rPr>
              <a:t>BSc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Changemakers – Creativity and Value Creation (BMHP5014)</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600" b="1" dirty="0">
                <a:solidFill>
                  <a:schemeClr val="accent2">
                    <a:lumMod val="20000"/>
                    <a:lumOff val="80000"/>
                  </a:schemeClr>
                </a:solidFill>
              </a:rPr>
              <a:t>WEEK 6</a:t>
            </a:r>
            <a:endParaRPr lang="en-GB" altLang="en-US" sz="28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79512" y="1268760"/>
            <a:ext cx="8784976" cy="4680520"/>
          </a:xfrm>
        </p:spPr>
        <p:txBody>
          <a:bodyPr>
            <a:normAutofit/>
          </a:bodyPr>
          <a:lstStyle/>
          <a:p>
            <a:r>
              <a:rPr lang="en-GB" dirty="0"/>
              <a:t>To revisit the assignment brief for the Assessment 2. </a:t>
            </a:r>
          </a:p>
          <a:p>
            <a:r>
              <a:rPr lang="en-GB" dirty="0"/>
              <a:t>To look at aspects of monitoring of the online activities. </a:t>
            </a:r>
          </a:p>
          <a:p>
            <a:r>
              <a:rPr lang="en-GB" dirty="0"/>
              <a:t>To provide an opportunity to explore one of the online ideas around creativity. </a:t>
            </a:r>
          </a:p>
          <a:p>
            <a:r>
              <a:rPr lang="en-GB" dirty="0"/>
              <a:t>To provide time for you to undertake online activities within the Moodle materials. </a:t>
            </a:r>
          </a:p>
          <a:p>
            <a:endParaRPr lang="en-GB" dirty="0">
              <a:highlight>
                <a:srgbClr val="FFFF00"/>
              </a:highlight>
            </a:endParaRPr>
          </a:p>
          <a:p>
            <a:endParaRPr lang="en-GB"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D39A0-0502-9F7D-B3FE-F4DD6CAD676E}"/>
              </a:ext>
            </a:extLst>
          </p:cNvPr>
          <p:cNvSpPr>
            <a:spLocks noGrp="1"/>
          </p:cNvSpPr>
          <p:nvPr>
            <p:ph type="title"/>
          </p:nvPr>
        </p:nvSpPr>
        <p:spPr/>
        <p:txBody>
          <a:bodyPr/>
          <a:lstStyle/>
          <a:p>
            <a:r>
              <a:rPr lang="en-GB" b="1" dirty="0">
                <a:solidFill>
                  <a:srgbClr val="0070C0"/>
                </a:solidFill>
              </a:rPr>
              <a:t>Finalising E-Portfolio Ideas</a:t>
            </a:r>
          </a:p>
        </p:txBody>
      </p:sp>
      <mc:AlternateContent xmlns:mc="http://schemas.openxmlformats.org/markup-compatibility/2006">
        <mc:Choice xmlns:am3d="http://schemas.microsoft.com/office/drawing/2017/model3d" Requires="am3d">
          <p:graphicFrame>
            <p:nvGraphicFramePr>
              <p:cNvPr id="4" name="Content Placeholder 3" descr="15 in. Surface Book 2">
                <a:extLst>
                  <a:ext uri="{FF2B5EF4-FFF2-40B4-BE49-F238E27FC236}">
                    <a16:creationId xmlns:a16="http://schemas.microsoft.com/office/drawing/2014/main" id="{8BC7BCAE-8D40-EBEE-C477-F790B0E4E5C1}"/>
                  </a:ext>
                </a:extLst>
              </p:cNvPr>
              <p:cNvGraphicFramePr>
                <a:graphicFrameLocks noGrp="1"/>
              </p:cNvGraphicFramePr>
              <p:nvPr>
                <p:ph idx="1"/>
              </p:nvPr>
            </p:nvGraphicFramePr>
            <p:xfrm>
              <a:off x="1043608" y="1196752"/>
              <a:ext cx="6768751" cy="4243610"/>
            </p:xfrm>
            <a:graphic>
              <a:graphicData uri="http://schemas.microsoft.com/office/drawing/2017/model3d">
                <am3d:model3d r:embed="rId2">
                  <am3d:spPr>
                    <a:xfrm>
                      <a:off x="0" y="0"/>
                      <a:ext cx="6768751" cy="4243610"/>
                    </a:xfrm>
                    <a:prstGeom prst="rect">
                      <a:avLst/>
                    </a:prstGeom>
                  </am3d:spPr>
                  <am3d:camera>
                    <am3d:pos x="0" y="0" z="68697690"/>
                    <am3d:up dx="0" dy="36000000" dz="0"/>
                    <am3d:lookAt x="0" y="0" z="0"/>
                    <am3d:perspective fov="2700000"/>
                  </am3d:camera>
                  <am3d:trans>
                    <am3d:meterPerModelUnit n="2916584" d="1000000"/>
                    <am3d:preTrans dx="0" dy="-13212141" dz="-887599"/>
                    <am3d:scale>
                      <am3d:sx n="1000000" d="1000000"/>
                      <am3d:sy n="1000000" d="1000000"/>
                      <am3d:sz n="1000000" d="1000000"/>
                    </am3d:scale>
                    <am3d:rot/>
                    <am3d:postTrans dx="0" dy="0" dz="0"/>
                  </am3d:trans>
                  <am3d:raster rName="Office3DRenderer" rVer="16.0.8326">
                    <am3d:blip r:embed="rId3"/>
                  </am3d:raster>
                  <am3d:objViewport viewportSz="734823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15 in. Surface Book 2">
                <a:extLst>
                  <a:ext uri="{FF2B5EF4-FFF2-40B4-BE49-F238E27FC236}">
                    <a16:creationId xmlns:a16="http://schemas.microsoft.com/office/drawing/2014/main" id="{8BC7BCAE-8D40-EBEE-C477-F790B0E4E5C1}"/>
                  </a:ext>
                </a:extLst>
              </p:cNvPr>
              <p:cNvPicPr>
                <a:picLocks noGrp="1" noRot="1" noChangeAspect="1" noMove="1" noResize="1" noEditPoints="1" noAdjustHandles="1" noChangeArrowheads="1" noChangeShapeType="1" noCrop="1"/>
              </p:cNvPicPr>
              <p:nvPr/>
            </p:nvPicPr>
            <p:blipFill>
              <a:blip r:embed="rId3"/>
              <a:stretch>
                <a:fillRect/>
              </a:stretch>
            </p:blipFill>
            <p:spPr>
              <a:xfrm>
                <a:off x="1043608" y="1196752"/>
                <a:ext cx="6768751" cy="4243610"/>
              </a:xfrm>
              <a:prstGeom prst="rect">
                <a:avLst/>
              </a:prstGeom>
            </p:spPr>
          </p:pic>
        </mc:Fallback>
      </mc:AlternateContent>
    </p:spTree>
    <p:extLst>
      <p:ext uri="{BB962C8B-B14F-4D97-AF65-F5344CB8AC3E}">
        <p14:creationId xmlns:p14="http://schemas.microsoft.com/office/powerpoint/2010/main" val="2607517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65EB-EA49-BAFA-C8BE-392418479479}"/>
              </a:ext>
            </a:extLst>
          </p:cNvPr>
          <p:cNvSpPr>
            <a:spLocks noGrp="1"/>
          </p:cNvSpPr>
          <p:nvPr>
            <p:ph type="title"/>
          </p:nvPr>
        </p:nvSpPr>
        <p:spPr>
          <a:xfrm>
            <a:off x="457200" y="274638"/>
            <a:ext cx="8229600" cy="1143000"/>
          </a:xfrm>
        </p:spPr>
        <p:txBody>
          <a:bodyPr anchor="ctr">
            <a:normAutofit/>
          </a:bodyPr>
          <a:lstStyle/>
          <a:p>
            <a:r>
              <a:rPr lang="en-GB" b="1" dirty="0">
                <a:solidFill>
                  <a:srgbClr val="0070C0"/>
                </a:solidFill>
              </a:rPr>
              <a:t>Assessment 2</a:t>
            </a:r>
          </a:p>
        </p:txBody>
      </p:sp>
      <p:pic>
        <p:nvPicPr>
          <p:cNvPr id="5" name="Content Placeholder 4" descr="Books and laptop">
            <a:extLst>
              <a:ext uri="{FF2B5EF4-FFF2-40B4-BE49-F238E27FC236}">
                <a16:creationId xmlns:a16="http://schemas.microsoft.com/office/drawing/2014/main" id="{9DE017DF-AFED-79F7-0637-4C56CD5B172F}"/>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21748" b="6945"/>
          <a:stretch/>
        </p:blipFill>
        <p:spPr>
          <a:xfrm>
            <a:off x="457200" y="1600201"/>
            <a:ext cx="8229600" cy="3917032"/>
          </a:xfrm>
          <a:noFill/>
        </p:spPr>
      </p:pic>
    </p:spTree>
    <p:extLst>
      <p:ext uri="{BB962C8B-B14F-4D97-AF65-F5344CB8AC3E}">
        <p14:creationId xmlns:p14="http://schemas.microsoft.com/office/powerpoint/2010/main" val="2267416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5400" cap="all" dirty="0">
                <a:solidFill>
                  <a:srgbClr val="0070C0"/>
                </a:solidFill>
                <a:latin typeface="Rockwell Condensed" panose="02060603050405020104"/>
              </a:rPr>
              <a:t>Assessment</a:t>
            </a:r>
          </a:p>
        </p:txBody>
      </p:sp>
      <p:sp>
        <p:nvSpPr>
          <p:cNvPr id="3" name="Content Placeholder 2"/>
          <p:cNvSpPr>
            <a:spLocks noGrp="1"/>
          </p:cNvSpPr>
          <p:nvPr>
            <p:ph idx="1"/>
          </p:nvPr>
        </p:nvSpPr>
        <p:spPr>
          <a:xfrm>
            <a:off x="107504" y="1628800"/>
            <a:ext cx="8856984" cy="3672408"/>
          </a:xfrm>
        </p:spPr>
        <p:txBody>
          <a:bodyPr>
            <a:normAutofit/>
          </a:bodyPr>
          <a:lstStyle/>
          <a:p>
            <a:pPr marL="514350" indent="-514350">
              <a:lnSpc>
                <a:spcPct val="120000"/>
              </a:lnSpc>
              <a:spcBef>
                <a:spcPts val="600"/>
              </a:spcBef>
              <a:spcAft>
                <a:spcPts val="600"/>
              </a:spcAft>
              <a:buFont typeface="+mj-lt"/>
              <a:buAutoNum type="arabicPeriod"/>
            </a:pPr>
            <a:endParaRPr lang="en-GB" sz="2800" b="1" u="sng" dirty="0">
              <a:highlight>
                <a:srgbClr val="FFFF00"/>
              </a:highlight>
            </a:endParaRPr>
          </a:p>
          <a:p>
            <a:pPr marL="514350" indent="-514350">
              <a:lnSpc>
                <a:spcPct val="120000"/>
              </a:lnSpc>
              <a:buFont typeface="+mj-lt"/>
              <a:buAutoNum type="arabicPeriod"/>
            </a:pPr>
            <a:r>
              <a:rPr lang="en-GB" sz="2800" b="1" u="sng" dirty="0"/>
              <a:t>Assignment 2</a:t>
            </a:r>
            <a:r>
              <a:rPr lang="en-GB" sz="2800" b="1" dirty="0"/>
              <a:t> –  Written Assignment – 50% weighting - 2,000 words (-/+10%)  </a:t>
            </a:r>
          </a:p>
          <a:p>
            <a:pPr marL="0" indent="0">
              <a:lnSpc>
                <a:spcPct val="120000"/>
              </a:lnSpc>
              <a:buNone/>
            </a:pPr>
            <a:r>
              <a:rPr lang="en-GB" sz="2800" b="1" dirty="0">
                <a:effectLst/>
                <a:latin typeface="Arial" panose="020B0604020202020204" pitchFamily="34" charset="0"/>
                <a:ea typeface="Times New Roman" panose="02020603050405020304" pitchFamily="18" charset="0"/>
              </a:rPr>
              <a:t>Submission to Turnitin link.</a:t>
            </a:r>
            <a:endParaRPr lang="en-GB" sz="2800" b="1" dirty="0">
              <a:solidFill>
                <a:srgbClr val="FF0000"/>
              </a:solidFill>
            </a:endParaRPr>
          </a:p>
        </p:txBody>
      </p:sp>
    </p:spTree>
    <p:extLst>
      <p:ext uri="{BB962C8B-B14F-4D97-AF65-F5344CB8AC3E}">
        <p14:creationId xmlns:p14="http://schemas.microsoft.com/office/powerpoint/2010/main" val="212521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C88C-945A-42C6-BE81-4BA2E87F38B0}"/>
              </a:ext>
            </a:extLst>
          </p:cNvPr>
          <p:cNvSpPr>
            <a:spLocks noGrp="1"/>
          </p:cNvSpPr>
          <p:nvPr>
            <p:ph type="title"/>
          </p:nvPr>
        </p:nvSpPr>
        <p:spPr>
          <a:xfrm>
            <a:off x="403448" y="112784"/>
            <a:ext cx="8229600" cy="939951"/>
          </a:xfrm>
        </p:spPr>
        <p:txBody>
          <a:bodyPr>
            <a:normAutofit/>
          </a:bodyPr>
          <a:lstStyle/>
          <a:p>
            <a:r>
              <a:rPr lang="en-GB" sz="3600" b="1" dirty="0">
                <a:solidFill>
                  <a:srgbClr val="FF0000"/>
                </a:solidFill>
                <a:effectLst/>
                <a:latin typeface="Arial" panose="020B0604020202020204" pitchFamily="34" charset="0"/>
                <a:ea typeface="Times New Roman" panose="02020603050405020304" pitchFamily="18" charset="0"/>
              </a:rPr>
              <a:t>Respond to the following question</a:t>
            </a:r>
            <a:endParaRPr lang="en-GB" sz="3600" dirty="0"/>
          </a:p>
        </p:txBody>
      </p:sp>
      <p:sp>
        <p:nvSpPr>
          <p:cNvPr id="3" name="Content Placeholder 2">
            <a:extLst>
              <a:ext uri="{FF2B5EF4-FFF2-40B4-BE49-F238E27FC236}">
                <a16:creationId xmlns:a16="http://schemas.microsoft.com/office/drawing/2014/main" id="{F2FD9C7D-3F35-4484-9D40-4834ABA01F98}"/>
              </a:ext>
            </a:extLst>
          </p:cNvPr>
          <p:cNvSpPr>
            <a:spLocks noGrp="1"/>
          </p:cNvSpPr>
          <p:nvPr>
            <p:ph idx="1"/>
          </p:nvPr>
        </p:nvSpPr>
        <p:spPr>
          <a:xfrm>
            <a:off x="0" y="1340768"/>
            <a:ext cx="9036496" cy="4752528"/>
          </a:xfrm>
        </p:spPr>
        <p:txBody>
          <a:bodyPr>
            <a:normAutofit lnSpcReduction="10000"/>
          </a:bodyPr>
          <a:lstStyle/>
          <a:p>
            <a:pPr marL="0" lvl="0" indent="0">
              <a:lnSpc>
                <a:spcPct val="120000"/>
              </a:lnSpc>
              <a:buNone/>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"Identify the key learning points from the online e-learning material which you have gained because of completing the </a:t>
            </a:r>
            <a:r>
              <a:rPr lang="en-GB" sz="2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module.  </a:t>
            </a:r>
            <a:endParaRPr lang="en-GB" sz="26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lvl="0" indent="0">
              <a:lnSpc>
                <a:spcPct val="120000"/>
              </a:lnSpc>
              <a:buNone/>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Draw </a:t>
            </a:r>
            <a:r>
              <a:rPr lang="en-GB" sz="2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upon one topic area </a:t>
            </a: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from </a:t>
            </a:r>
            <a:r>
              <a:rPr lang="en-GB" sz="2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each of the four units </a:t>
            </a: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 the e-learning material from the module e.g., </a:t>
            </a:r>
          </a:p>
          <a:p>
            <a:pPr>
              <a:lnSpc>
                <a:spcPct val="120000"/>
              </a:lnSpc>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 1 - ideas and values, </a:t>
            </a:r>
          </a:p>
          <a:p>
            <a:pPr>
              <a:lnSpc>
                <a:spcPct val="120000"/>
              </a:lnSpc>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 2 - creative solutions, </a:t>
            </a:r>
          </a:p>
          <a:p>
            <a:pPr>
              <a:lnSpc>
                <a:spcPct val="120000"/>
              </a:lnSpc>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 3 - mobilising support and </a:t>
            </a:r>
          </a:p>
          <a:p>
            <a:pPr>
              <a:lnSpc>
                <a:spcPct val="120000"/>
              </a:lnSpc>
              <a:tabLst>
                <a:tab pos="457200" algn="l"/>
              </a:tabLst>
            </a:pPr>
            <a:r>
              <a:rPr lang="en-GB" sz="2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 4 – evaluation”.  </a:t>
            </a:r>
            <a:endParaRPr lang="en-GB" sz="26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464743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DCCD9-7C92-5860-5D5E-17B1230F4E6E}"/>
              </a:ext>
            </a:extLst>
          </p:cNvPr>
          <p:cNvSpPr>
            <a:spLocks noGrp="1"/>
          </p:cNvSpPr>
          <p:nvPr>
            <p:ph type="title"/>
          </p:nvPr>
        </p:nvSpPr>
        <p:spPr/>
        <p:txBody>
          <a:bodyPr/>
          <a:lstStyle/>
          <a:p>
            <a:r>
              <a:rPr lang="en-GB" b="1" dirty="0">
                <a:solidFill>
                  <a:srgbClr val="0070C0"/>
                </a:solidFill>
              </a:rPr>
              <a:t>Expectations </a:t>
            </a:r>
          </a:p>
        </p:txBody>
      </p:sp>
      <p:sp>
        <p:nvSpPr>
          <p:cNvPr id="3" name="Content Placeholder 2">
            <a:extLst>
              <a:ext uri="{FF2B5EF4-FFF2-40B4-BE49-F238E27FC236}">
                <a16:creationId xmlns:a16="http://schemas.microsoft.com/office/drawing/2014/main" id="{BA12BA4D-3749-00E2-EB66-1FEBF4A3DA0C}"/>
              </a:ext>
            </a:extLst>
          </p:cNvPr>
          <p:cNvSpPr>
            <a:spLocks noGrp="1"/>
          </p:cNvSpPr>
          <p:nvPr>
            <p:ph idx="1"/>
          </p:nvPr>
        </p:nvSpPr>
        <p:spPr>
          <a:xfrm>
            <a:off x="457200" y="1417638"/>
            <a:ext cx="8229600" cy="4099595"/>
          </a:xfrm>
        </p:spPr>
        <p:txBody>
          <a:bodyPr>
            <a:normAutofit/>
          </a:bodyPr>
          <a:lstStyle/>
          <a:p>
            <a:pPr marL="0" indent="0">
              <a:buNone/>
            </a:pPr>
            <a:r>
              <a:rPr lang="en-GB" sz="3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You are expected to write in the first person to reflect on your learning and personal journey which has helped you to identify your knowledge and critical understanding of innovation, creativity and enterprising mindset recognising the values and contribution, which creativity makes to the common good within the health and social care profession. </a:t>
            </a:r>
            <a:endParaRPr lang="en-GB" sz="3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3100" dirty="0"/>
          </a:p>
        </p:txBody>
      </p:sp>
    </p:spTree>
    <p:extLst>
      <p:ext uri="{BB962C8B-B14F-4D97-AF65-F5344CB8AC3E}">
        <p14:creationId xmlns:p14="http://schemas.microsoft.com/office/powerpoint/2010/main" val="536309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9B67-5B2F-4F57-8DBB-E807B8737DB6}"/>
              </a:ext>
            </a:extLst>
          </p:cNvPr>
          <p:cNvSpPr>
            <a:spLocks noGrp="1"/>
          </p:cNvSpPr>
          <p:nvPr>
            <p:ph type="title"/>
          </p:nvPr>
        </p:nvSpPr>
        <p:spPr>
          <a:xfrm>
            <a:off x="457200" y="188640"/>
            <a:ext cx="8229600" cy="634082"/>
          </a:xfrm>
        </p:spPr>
        <p:txBody>
          <a:bodyPr>
            <a:normAutofit fontScale="90000"/>
          </a:bodyPr>
          <a:lstStyle/>
          <a:p>
            <a:r>
              <a:rPr lang="en-GB" b="1" dirty="0">
                <a:solidFill>
                  <a:schemeClr val="accent5">
                    <a:lumMod val="75000"/>
                  </a:schemeClr>
                </a:solidFill>
              </a:rPr>
              <a:t>Self-reflection </a:t>
            </a:r>
          </a:p>
        </p:txBody>
      </p:sp>
      <p:sp>
        <p:nvSpPr>
          <p:cNvPr id="3" name="Content Placeholder 2">
            <a:extLst>
              <a:ext uri="{FF2B5EF4-FFF2-40B4-BE49-F238E27FC236}">
                <a16:creationId xmlns:a16="http://schemas.microsoft.com/office/drawing/2014/main" id="{F221D69E-2D88-4403-B238-83024D515B7A}"/>
              </a:ext>
            </a:extLst>
          </p:cNvPr>
          <p:cNvSpPr>
            <a:spLocks noGrp="1"/>
          </p:cNvSpPr>
          <p:nvPr>
            <p:ph idx="1"/>
          </p:nvPr>
        </p:nvSpPr>
        <p:spPr>
          <a:xfrm>
            <a:off x="107504" y="908720"/>
            <a:ext cx="9036496" cy="4608513"/>
          </a:xfrm>
        </p:spPr>
        <p:txBody>
          <a:bodyPr>
            <a:normAutofit fontScale="92500" lnSpcReduction="20000"/>
          </a:bodyPr>
          <a:lstStyle/>
          <a:p>
            <a:r>
              <a:rPr lang="en-GB" dirty="0"/>
              <a:t>Remember that with Assessment 2 you are doing a self-reflection of your journey through completing each of the four units in the e-learning online activities. </a:t>
            </a:r>
          </a:p>
          <a:p>
            <a:r>
              <a:rPr lang="en-GB" dirty="0"/>
              <a:t>You write in the </a:t>
            </a:r>
            <a:r>
              <a:rPr lang="en-GB" dirty="0">
                <a:solidFill>
                  <a:srgbClr val="FF0000"/>
                </a:solidFill>
              </a:rPr>
              <a:t>first person</a:t>
            </a:r>
            <a:r>
              <a:rPr lang="en-GB" dirty="0"/>
              <a:t>, so that you can bring in your lived experiences, within work, social or personal life. </a:t>
            </a:r>
          </a:p>
          <a:p>
            <a:r>
              <a:rPr lang="en-GB" dirty="0"/>
              <a:t>You are drawing on the e-learning material by evidencing from the material itself in a meaningful and engaging way and linking it to health and social care. </a:t>
            </a:r>
          </a:p>
        </p:txBody>
      </p:sp>
    </p:spTree>
    <p:extLst>
      <p:ext uri="{BB962C8B-B14F-4D97-AF65-F5344CB8AC3E}">
        <p14:creationId xmlns:p14="http://schemas.microsoft.com/office/powerpoint/2010/main" val="89699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3ACB-27E7-40E4-917B-1B60231B5536}"/>
              </a:ext>
            </a:extLst>
          </p:cNvPr>
          <p:cNvSpPr>
            <a:spLocks noGrp="1"/>
          </p:cNvSpPr>
          <p:nvPr>
            <p:ph type="title"/>
          </p:nvPr>
        </p:nvSpPr>
        <p:spPr/>
        <p:txBody>
          <a:bodyPr/>
          <a:lstStyle/>
          <a:p>
            <a:r>
              <a:rPr lang="en-GB" b="1" dirty="0"/>
              <a:t>Reflection relates to…</a:t>
            </a:r>
          </a:p>
        </p:txBody>
      </p:sp>
      <p:pic>
        <p:nvPicPr>
          <p:cNvPr id="4" name="Content Placeholder 3" descr="Graphical user interface, application&#10;&#10;Description automatically generated">
            <a:extLst>
              <a:ext uri="{FF2B5EF4-FFF2-40B4-BE49-F238E27FC236}">
                <a16:creationId xmlns:a16="http://schemas.microsoft.com/office/drawing/2014/main" id="{506B323E-8948-45D9-A666-E07500867697}"/>
              </a:ext>
            </a:extLst>
          </p:cNvPr>
          <p:cNvPicPr>
            <a:picLocks noGrp="1" noChangeAspect="1"/>
          </p:cNvPicPr>
          <p:nvPr>
            <p:ph idx="1"/>
          </p:nvPr>
        </p:nvPicPr>
        <p:blipFill rotWithShape="1">
          <a:blip r:embed="rId3"/>
          <a:srcRect l="23377" t="27968" r="58232" b="50760"/>
          <a:stretch/>
        </p:blipFill>
        <p:spPr bwMode="auto">
          <a:xfrm>
            <a:off x="683568" y="1772816"/>
            <a:ext cx="7704856" cy="36004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07911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434DC-1A42-4891-9488-0B22BE1426B4}"/>
              </a:ext>
            </a:extLst>
          </p:cNvPr>
          <p:cNvSpPr>
            <a:spLocks noGrp="1"/>
          </p:cNvSpPr>
          <p:nvPr>
            <p:ph type="title"/>
          </p:nvPr>
        </p:nvSpPr>
        <p:spPr>
          <a:xfrm>
            <a:off x="251520" y="274638"/>
            <a:ext cx="8640960" cy="562074"/>
          </a:xfrm>
        </p:spPr>
        <p:txBody>
          <a:bodyPr>
            <a:noAutofit/>
          </a:bodyPr>
          <a:lstStyle/>
          <a:p>
            <a:r>
              <a:rPr lang="en-GB" sz="3600" b="1" dirty="0">
                <a:solidFill>
                  <a:srgbClr val="0070C0"/>
                </a:solidFill>
              </a:rPr>
              <a:t>2</a:t>
            </a:r>
            <a:r>
              <a:rPr lang="en-GB" sz="3600" b="1" baseline="30000" dirty="0">
                <a:solidFill>
                  <a:srgbClr val="0070C0"/>
                </a:solidFill>
              </a:rPr>
              <a:t>nd</a:t>
            </a:r>
            <a:r>
              <a:rPr lang="en-GB" sz="3600" b="1" dirty="0">
                <a:solidFill>
                  <a:srgbClr val="0070C0"/>
                </a:solidFill>
              </a:rPr>
              <a:t> Assessment - Assignment Structure</a:t>
            </a:r>
          </a:p>
        </p:txBody>
      </p:sp>
      <p:sp>
        <p:nvSpPr>
          <p:cNvPr id="3" name="Content Placeholder 2">
            <a:extLst>
              <a:ext uri="{FF2B5EF4-FFF2-40B4-BE49-F238E27FC236}">
                <a16:creationId xmlns:a16="http://schemas.microsoft.com/office/drawing/2014/main" id="{CD2CB1DA-43DF-4677-9F31-3F8477267568}"/>
              </a:ext>
            </a:extLst>
          </p:cNvPr>
          <p:cNvSpPr>
            <a:spLocks noGrp="1"/>
          </p:cNvSpPr>
          <p:nvPr>
            <p:ph idx="1"/>
          </p:nvPr>
        </p:nvSpPr>
        <p:spPr>
          <a:xfrm>
            <a:off x="143508" y="980728"/>
            <a:ext cx="8856984" cy="4738538"/>
          </a:xfrm>
        </p:spPr>
        <p:txBody>
          <a:bodyPr>
            <a:noAutofit/>
          </a:bodyPr>
          <a:lstStyle/>
          <a:p>
            <a:r>
              <a:rPr lang="en-GB" sz="1600" b="1" dirty="0">
                <a:solidFill>
                  <a:srgbClr val="FF0000"/>
                </a:solidFill>
                <a:latin typeface="Arial" panose="020B0604020202020204" pitchFamily="34" charset="0"/>
                <a:cs typeface="Arial" panose="020B0604020202020204" pitchFamily="34" charset="0"/>
              </a:rPr>
              <a:t>Cover page </a:t>
            </a:r>
            <a:r>
              <a:rPr lang="en-GB" sz="1600" b="1" dirty="0">
                <a:latin typeface="Arial" panose="020B0604020202020204" pitchFamily="34" charset="0"/>
                <a:cs typeface="Arial" panose="020B0604020202020204" pitchFamily="34" charset="0"/>
              </a:rPr>
              <a:t>– student number, your name, the module number and title (not part of the word count).</a:t>
            </a:r>
          </a:p>
          <a:p>
            <a:r>
              <a:rPr lang="en-GB" sz="1600" b="1" dirty="0">
                <a:highlight>
                  <a:srgbClr val="FFFF00"/>
                </a:highlight>
                <a:latin typeface="Arial" panose="020B0604020202020204" pitchFamily="34" charset="0"/>
                <a:cs typeface="Arial" panose="020B0604020202020204" pitchFamily="34" charset="0"/>
              </a:rPr>
              <a:t>Sub-heading suggestions for writing the assignment as follows:</a:t>
            </a:r>
          </a:p>
          <a:p>
            <a:r>
              <a:rPr lang="en-GB" sz="1600" b="1" dirty="0">
                <a:solidFill>
                  <a:srgbClr val="FF0000"/>
                </a:solidFill>
                <a:latin typeface="Arial" panose="020B0604020202020204" pitchFamily="34" charset="0"/>
                <a:cs typeface="Arial" panose="020B0604020202020204" pitchFamily="34" charset="0"/>
              </a:rPr>
              <a:t>Introduction </a:t>
            </a:r>
            <a:r>
              <a:rPr lang="en-GB" sz="1600" b="1" dirty="0">
                <a:latin typeface="Arial" panose="020B0604020202020204" pitchFamily="34" charset="0"/>
                <a:cs typeface="Arial" panose="020B0604020202020204" pitchFamily="34" charset="0"/>
              </a:rPr>
              <a:t>– setting an outline about what you are going to cover in the assignment, which is linked to the assignment question (approximately 100 words). </a:t>
            </a:r>
            <a:endParaRPr lang="en-GB" sz="1600" b="1" dirty="0">
              <a:solidFill>
                <a:srgbClr val="FF0000"/>
              </a:solidFill>
              <a:latin typeface="Arial" panose="020B0604020202020204" pitchFamily="34" charset="0"/>
              <a:cs typeface="Arial" panose="020B0604020202020204" pitchFamily="34" charset="0"/>
            </a:endParaRPr>
          </a:p>
          <a:p>
            <a:r>
              <a:rPr lang="en-GB" sz="1600" b="1" dirty="0">
                <a:solidFill>
                  <a:srgbClr val="FF0000"/>
                </a:solidFill>
                <a:latin typeface="Arial" panose="020B0604020202020204" pitchFamily="34" charset="0"/>
                <a:cs typeface="Arial" panose="020B0604020202020204" pitchFamily="34" charset="0"/>
              </a:rPr>
              <a:t>Unit 1</a:t>
            </a:r>
            <a:r>
              <a:rPr lang="en-GB" sz="16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1600" b="1" dirty="0">
              <a:solidFill>
                <a:srgbClr val="FF0000"/>
              </a:solidFill>
              <a:latin typeface="Arial" panose="020B0604020202020204" pitchFamily="34" charset="0"/>
              <a:cs typeface="Arial" panose="020B0604020202020204" pitchFamily="34" charset="0"/>
            </a:endParaRPr>
          </a:p>
          <a:p>
            <a:r>
              <a:rPr lang="en-GB" sz="1600" b="1" dirty="0">
                <a:solidFill>
                  <a:srgbClr val="FF0000"/>
                </a:solidFill>
                <a:latin typeface="Arial" panose="020B0604020202020204" pitchFamily="34" charset="0"/>
                <a:cs typeface="Arial" panose="020B0604020202020204" pitchFamily="34" charset="0"/>
              </a:rPr>
              <a:t>Unit 2</a:t>
            </a:r>
            <a:r>
              <a:rPr lang="en-GB" sz="16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1600" b="1" dirty="0">
              <a:solidFill>
                <a:srgbClr val="FF0000"/>
              </a:solidFill>
              <a:latin typeface="Arial" panose="020B0604020202020204" pitchFamily="34" charset="0"/>
              <a:cs typeface="Arial" panose="020B0604020202020204" pitchFamily="34" charset="0"/>
            </a:endParaRPr>
          </a:p>
          <a:p>
            <a:r>
              <a:rPr lang="en-GB" sz="1600" b="1" dirty="0">
                <a:solidFill>
                  <a:srgbClr val="FF0000"/>
                </a:solidFill>
                <a:latin typeface="Arial" panose="020B0604020202020204" pitchFamily="34" charset="0"/>
                <a:cs typeface="Arial" panose="020B0604020202020204" pitchFamily="34" charset="0"/>
              </a:rPr>
              <a:t>Unit 3</a:t>
            </a:r>
            <a:r>
              <a:rPr lang="en-GB" sz="16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endParaRPr lang="en-GB" sz="1600" b="1" dirty="0">
              <a:solidFill>
                <a:srgbClr val="FF0000"/>
              </a:solidFill>
              <a:latin typeface="Arial" panose="020B0604020202020204" pitchFamily="34" charset="0"/>
              <a:cs typeface="Arial" panose="020B0604020202020204" pitchFamily="34" charset="0"/>
            </a:endParaRPr>
          </a:p>
          <a:p>
            <a:r>
              <a:rPr lang="en-GB" sz="1600" b="1" dirty="0">
                <a:solidFill>
                  <a:srgbClr val="FF0000"/>
                </a:solidFill>
                <a:latin typeface="Arial" panose="020B0604020202020204" pitchFamily="34" charset="0"/>
                <a:cs typeface="Arial" panose="020B0604020202020204" pitchFamily="34" charset="0"/>
              </a:rPr>
              <a:t>Unit 4</a:t>
            </a:r>
            <a:r>
              <a:rPr lang="en-GB" sz="1600" b="1" dirty="0">
                <a:latin typeface="Arial" panose="020B0604020202020204" pitchFamily="34" charset="0"/>
                <a:cs typeface="Arial" panose="020B0604020202020204" pitchFamily="34" charset="0"/>
              </a:rPr>
              <a:t> – choose one topic area from the unit and confirm it in your introduction to this section of your reflection (400 words).</a:t>
            </a:r>
          </a:p>
          <a:p>
            <a:pPr marL="0" indent="0">
              <a:buNone/>
            </a:pPr>
            <a:endParaRPr lang="en-GB" sz="1600" b="1" i="1" dirty="0">
              <a:solidFill>
                <a:srgbClr val="00B050"/>
              </a:solidFill>
              <a:latin typeface="Arial" panose="020B0604020202020204" pitchFamily="34" charset="0"/>
              <a:cs typeface="Arial" panose="020B0604020202020204" pitchFamily="34" charset="0"/>
            </a:endParaRPr>
          </a:p>
          <a:p>
            <a:pPr marL="0" indent="0">
              <a:buNone/>
            </a:pPr>
            <a:r>
              <a:rPr lang="en-GB" sz="1600" b="1" i="1" dirty="0">
                <a:solidFill>
                  <a:srgbClr val="00B050"/>
                </a:solidFill>
                <a:latin typeface="Arial" panose="020B0604020202020204" pitchFamily="34" charset="0"/>
                <a:cs typeface="Arial" panose="020B0604020202020204" pitchFamily="34" charset="0"/>
              </a:rPr>
              <a:t>What is important in each unit’s reflection is that you are being specific so that it is evident which topic area you have chosen.   </a:t>
            </a:r>
          </a:p>
        </p:txBody>
      </p:sp>
    </p:spTree>
    <p:extLst>
      <p:ext uri="{BB962C8B-B14F-4D97-AF65-F5344CB8AC3E}">
        <p14:creationId xmlns:p14="http://schemas.microsoft.com/office/powerpoint/2010/main" val="837276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68659D-E09C-427F-A75A-0AA16E6937B1}"/>
              </a:ext>
            </a:extLst>
          </p:cNvPr>
          <p:cNvSpPr>
            <a:spLocks noGrp="1"/>
          </p:cNvSpPr>
          <p:nvPr>
            <p:ph idx="1"/>
          </p:nvPr>
        </p:nvSpPr>
        <p:spPr>
          <a:xfrm>
            <a:off x="107504" y="1340768"/>
            <a:ext cx="8352928" cy="4320480"/>
          </a:xfrm>
        </p:spPr>
        <p:txBody>
          <a:bodyPr>
            <a:normAutofit lnSpcReduction="10000"/>
          </a:bodyPr>
          <a:lstStyle/>
          <a:p>
            <a:pPr lvl="1">
              <a:buFont typeface="Arial" panose="020B0604020202020204" pitchFamily="34" charset="0"/>
              <a:buChar char="•"/>
            </a:pPr>
            <a:r>
              <a:rPr lang="en-GB" dirty="0">
                <a:solidFill>
                  <a:srgbClr val="FF0000"/>
                </a:solidFill>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 your overall learning from the e-learning material which you have gained linking it to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recognising the values and contribution, which creativity makes to the common good (in health and social care) (</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30</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0 words).</a:t>
            </a:r>
          </a:p>
          <a:p>
            <a:pPr marL="457200" lvl="1" indent="0">
              <a:buNone/>
            </a:pPr>
            <a:endParaRPr lang="en-GB" sz="3200" dirty="0">
              <a:effectLst/>
              <a:latin typeface="Arial" panose="020B0604020202020204" pitchFamily="34" charset="0"/>
              <a:ea typeface="Times New Roman" panose="02020603050405020304" pitchFamily="18" charset="0"/>
              <a:cs typeface="Arial" panose="020B0604020202020204" pitchFamily="34" charset="0"/>
            </a:endParaRPr>
          </a:p>
          <a:p>
            <a:pPr lvl="1">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References list </a:t>
            </a:r>
            <a:r>
              <a:rPr lang="en-GB" sz="2800" dirty="0">
                <a:latin typeface="Arial" panose="020B0604020202020204" pitchFamily="34" charset="0"/>
                <a:cs typeface="Arial" panose="020B0604020202020204" pitchFamily="34" charset="0"/>
              </a:rPr>
              <a:t>– follow the Harvard guidance and requirements. It is essential that you have 8 creditable reference sources. </a:t>
            </a:r>
          </a:p>
          <a:p>
            <a:endParaRPr lang="en-GB" dirty="0"/>
          </a:p>
        </p:txBody>
      </p:sp>
      <p:sp>
        <p:nvSpPr>
          <p:cNvPr id="4" name="Title 1">
            <a:extLst>
              <a:ext uri="{FF2B5EF4-FFF2-40B4-BE49-F238E27FC236}">
                <a16:creationId xmlns:a16="http://schemas.microsoft.com/office/drawing/2014/main" id="{CEBF4C65-2CB6-CECE-09F2-4959C6CA3D87}"/>
              </a:ext>
            </a:extLst>
          </p:cNvPr>
          <p:cNvSpPr>
            <a:spLocks noGrp="1"/>
          </p:cNvSpPr>
          <p:nvPr>
            <p:ph type="title"/>
          </p:nvPr>
        </p:nvSpPr>
        <p:spPr>
          <a:xfrm>
            <a:off x="251520" y="274638"/>
            <a:ext cx="8640960" cy="562074"/>
          </a:xfrm>
        </p:spPr>
        <p:txBody>
          <a:bodyPr>
            <a:noAutofit/>
          </a:bodyPr>
          <a:lstStyle/>
          <a:p>
            <a:r>
              <a:rPr lang="en-GB" sz="3600" b="1" dirty="0">
                <a:solidFill>
                  <a:srgbClr val="0070C0"/>
                </a:solidFill>
              </a:rPr>
              <a:t>2</a:t>
            </a:r>
            <a:r>
              <a:rPr lang="en-GB" sz="3600" b="1" baseline="30000" dirty="0">
                <a:solidFill>
                  <a:srgbClr val="0070C0"/>
                </a:solidFill>
              </a:rPr>
              <a:t>nd</a:t>
            </a:r>
            <a:r>
              <a:rPr lang="en-GB" sz="3600" b="1" dirty="0">
                <a:solidFill>
                  <a:srgbClr val="0070C0"/>
                </a:solidFill>
              </a:rPr>
              <a:t> Assessment - Assignment Structure</a:t>
            </a:r>
          </a:p>
        </p:txBody>
      </p:sp>
    </p:spTree>
    <p:extLst>
      <p:ext uri="{BB962C8B-B14F-4D97-AF65-F5344CB8AC3E}">
        <p14:creationId xmlns:p14="http://schemas.microsoft.com/office/powerpoint/2010/main" val="3498122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DDDC9-30C1-288D-CAB9-80CD86898D42}"/>
              </a:ext>
            </a:extLst>
          </p:cNvPr>
          <p:cNvSpPr>
            <a:spLocks noGrp="1"/>
          </p:cNvSpPr>
          <p:nvPr>
            <p:ph type="title"/>
          </p:nvPr>
        </p:nvSpPr>
        <p:spPr>
          <a:xfrm>
            <a:off x="457200" y="188640"/>
            <a:ext cx="8229600" cy="418058"/>
          </a:xfrm>
        </p:spPr>
        <p:txBody>
          <a:bodyPr>
            <a:normAutofit fontScale="90000"/>
          </a:bodyPr>
          <a:lstStyle/>
          <a:p>
            <a:r>
              <a:rPr lang="en-GB" b="1" dirty="0">
                <a:solidFill>
                  <a:srgbClr val="FF0000"/>
                </a:solidFill>
              </a:rPr>
              <a:t>Pitfalls for Assignment 2 </a:t>
            </a:r>
          </a:p>
        </p:txBody>
      </p:sp>
      <p:sp>
        <p:nvSpPr>
          <p:cNvPr id="3" name="Content Placeholder 2">
            <a:extLst>
              <a:ext uri="{FF2B5EF4-FFF2-40B4-BE49-F238E27FC236}">
                <a16:creationId xmlns:a16="http://schemas.microsoft.com/office/drawing/2014/main" id="{5C598D47-4819-E9F7-C592-28347FEDDA0D}"/>
              </a:ext>
            </a:extLst>
          </p:cNvPr>
          <p:cNvSpPr>
            <a:spLocks noGrp="1"/>
          </p:cNvSpPr>
          <p:nvPr>
            <p:ph idx="1"/>
          </p:nvPr>
        </p:nvSpPr>
        <p:spPr>
          <a:xfrm>
            <a:off x="0" y="908720"/>
            <a:ext cx="9324528" cy="5392887"/>
          </a:xfrm>
        </p:spPr>
        <p:txBody>
          <a:bodyPr>
            <a:normAutofit fontScale="70000" lnSpcReduction="20000"/>
          </a:bodyPr>
          <a:lstStyle/>
          <a:p>
            <a:r>
              <a:rPr lang="en-GB" dirty="0">
                <a:latin typeface="Arial" panose="020B0604020202020204" pitchFamily="34" charset="0"/>
                <a:cs typeface="Arial" panose="020B0604020202020204" pitchFamily="34" charset="0"/>
              </a:rPr>
              <a:t>Not following the advise and guidance given.</a:t>
            </a:r>
          </a:p>
          <a:p>
            <a:r>
              <a:rPr lang="en-GB" dirty="0">
                <a:latin typeface="Arial" panose="020B0604020202020204" pitchFamily="34" charset="0"/>
                <a:cs typeface="Arial" panose="020B0604020202020204" pitchFamily="34" charset="0"/>
              </a:rPr>
              <a:t>Repeating yourself in your reflections and not writing in the first person</a:t>
            </a:r>
          </a:p>
          <a:p>
            <a:r>
              <a:rPr lang="en-GB" dirty="0">
                <a:latin typeface="Arial" panose="020B0604020202020204" pitchFamily="34" charset="0"/>
                <a:cs typeface="Arial" panose="020B0604020202020204" pitchFamily="34" charset="0"/>
              </a:rPr>
              <a:t>Providing too much information and not keeping within the word count e.g., 2,000 (+/- 10%). </a:t>
            </a:r>
          </a:p>
          <a:p>
            <a:r>
              <a:rPr lang="en-GB" dirty="0">
                <a:latin typeface="Arial" panose="020B0604020202020204" pitchFamily="34" charset="0"/>
                <a:cs typeface="Arial" panose="020B0604020202020204" pitchFamily="34" charset="0"/>
              </a:rPr>
              <a:t>Not adding the reference details correctly or not including them at all. </a:t>
            </a:r>
          </a:p>
          <a:p>
            <a:r>
              <a:rPr lang="en-GB" dirty="0">
                <a:latin typeface="Arial" panose="020B0604020202020204" pitchFamily="34" charset="0"/>
                <a:cs typeface="Arial" panose="020B0604020202020204" pitchFamily="34" charset="0"/>
              </a:rPr>
              <a:t>Not providing a clear introduction outlining what you are aiming to demonstrate in the assignment and how you are going to approach it. </a:t>
            </a:r>
          </a:p>
          <a:p>
            <a:r>
              <a:rPr lang="en-GB" dirty="0">
                <a:latin typeface="Arial" panose="020B0604020202020204" pitchFamily="34" charset="0"/>
                <a:cs typeface="Arial" panose="020B0604020202020204" pitchFamily="34" charset="0"/>
              </a:rPr>
              <a:t>Not spell checking, or checking sentence structure or punctuation/grammar. </a:t>
            </a:r>
          </a:p>
          <a:p>
            <a:r>
              <a:rPr lang="en-GB" dirty="0">
                <a:latin typeface="Arial" panose="020B0604020202020204" pitchFamily="34" charset="0"/>
                <a:cs typeface="Arial" panose="020B0604020202020204" pitchFamily="34" charset="0"/>
              </a:rPr>
              <a:t>Not demonstrating the meeting of the LO’s.  </a:t>
            </a:r>
          </a:p>
          <a:p>
            <a:r>
              <a:rPr lang="en-GB" dirty="0">
                <a:latin typeface="Arial" panose="020B0604020202020204" pitchFamily="34" charset="0"/>
                <a:cs typeface="Arial" panose="020B0604020202020204" pitchFamily="34" charset="0"/>
              </a:rPr>
              <a:t>Not explaining yourself clearly and not covering one topic area from each of the online units.</a:t>
            </a:r>
          </a:p>
          <a:p>
            <a:r>
              <a:rPr lang="en-GB" dirty="0">
                <a:latin typeface="Arial" panose="020B0604020202020204" pitchFamily="34" charset="0"/>
                <a:cs typeface="Arial" panose="020B0604020202020204" pitchFamily="34" charset="0"/>
              </a:rPr>
              <a:t>Not provided an overall conclusion outlining your learning.</a:t>
            </a:r>
          </a:p>
          <a:p>
            <a:r>
              <a:rPr lang="en-GB" dirty="0">
                <a:latin typeface="Arial" panose="020B0604020202020204" pitchFamily="34" charset="0"/>
                <a:cs typeface="Arial" panose="020B0604020202020204" pitchFamily="34" charset="0"/>
              </a:rPr>
              <a:t>Not linking your understanding to the common good within the health and social care sector.  </a:t>
            </a:r>
          </a:p>
        </p:txBody>
      </p:sp>
    </p:spTree>
    <p:extLst>
      <p:ext uri="{BB962C8B-B14F-4D97-AF65-F5344CB8AC3E}">
        <p14:creationId xmlns:p14="http://schemas.microsoft.com/office/powerpoint/2010/main" val="367281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36FA47E5-773F-2F82-8FF9-354157053BE8}"/>
              </a:ext>
            </a:extLst>
          </p:cNvPr>
          <p:cNvGraphicFramePr>
            <a:graphicFrameLocks noGrp="1"/>
          </p:cNvGraphicFramePr>
          <p:nvPr>
            <p:ph idx="1"/>
            <p:extLst>
              <p:ext uri="{D42A27DB-BD31-4B8C-83A1-F6EECF244321}">
                <p14:modId xmlns:p14="http://schemas.microsoft.com/office/powerpoint/2010/main" val="3665419999"/>
              </p:ext>
            </p:extLst>
          </p:nvPr>
        </p:nvGraphicFramePr>
        <p:xfrm>
          <a:off x="251520" y="188641"/>
          <a:ext cx="5976664"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8F40961B-30A6-6853-1EC4-BB561853C035}"/>
              </a:ext>
            </a:extLst>
          </p:cNvPr>
          <p:cNvSpPr txBox="1"/>
          <p:nvPr/>
        </p:nvSpPr>
        <p:spPr>
          <a:xfrm>
            <a:off x="5436096" y="548680"/>
            <a:ext cx="3312368" cy="1200329"/>
          </a:xfrm>
          <a:prstGeom prst="rect">
            <a:avLst/>
          </a:prstGeom>
          <a:noFill/>
        </p:spPr>
        <p:txBody>
          <a:bodyPr wrap="square">
            <a:spAutoFit/>
          </a:bodyPr>
          <a:lstStyle/>
          <a:p>
            <a:r>
              <a:rPr lang="en-GB" sz="2400" b="1" dirty="0">
                <a:solidFill>
                  <a:srgbClr val="FF0000"/>
                </a:solidFill>
              </a:rPr>
              <a:t>Monitoring of Activities – Why it is important?</a:t>
            </a:r>
            <a:endParaRPr lang="en-GB" sz="2400" dirty="0">
              <a:solidFill>
                <a:srgbClr val="FF0000"/>
              </a:solidFill>
            </a:endParaRPr>
          </a:p>
        </p:txBody>
      </p:sp>
    </p:spTree>
    <p:extLst>
      <p:ext uri="{BB962C8B-B14F-4D97-AF65-F5344CB8AC3E}">
        <p14:creationId xmlns:p14="http://schemas.microsoft.com/office/powerpoint/2010/main" val="4285106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6D0F9-2CDB-4957-86CD-AA611688B50D}"/>
              </a:ext>
            </a:extLst>
          </p:cNvPr>
          <p:cNvSpPr>
            <a:spLocks noGrp="1"/>
          </p:cNvSpPr>
          <p:nvPr>
            <p:ph type="title"/>
          </p:nvPr>
        </p:nvSpPr>
        <p:spPr>
          <a:xfrm>
            <a:off x="107504" y="274638"/>
            <a:ext cx="8784976" cy="562074"/>
          </a:xfrm>
        </p:spPr>
        <p:txBody>
          <a:bodyPr>
            <a:normAutofit fontScale="90000"/>
          </a:bodyPr>
          <a:lstStyle/>
          <a:p>
            <a:r>
              <a:rPr lang="en-GB" b="1" dirty="0"/>
              <a:t>Monitoring of Activities – Why it is important?</a:t>
            </a:r>
          </a:p>
        </p:txBody>
      </p:sp>
      <p:sp>
        <p:nvSpPr>
          <p:cNvPr id="3" name="Content Placeholder 2">
            <a:extLst>
              <a:ext uri="{FF2B5EF4-FFF2-40B4-BE49-F238E27FC236}">
                <a16:creationId xmlns:a16="http://schemas.microsoft.com/office/drawing/2014/main" id="{FCFC54A6-D1F8-4B50-A74C-46F83550DB48}"/>
              </a:ext>
            </a:extLst>
          </p:cNvPr>
          <p:cNvSpPr>
            <a:spLocks noGrp="1"/>
          </p:cNvSpPr>
          <p:nvPr>
            <p:ph idx="1"/>
          </p:nvPr>
        </p:nvSpPr>
        <p:spPr>
          <a:xfrm>
            <a:off x="109403" y="1340768"/>
            <a:ext cx="8928992" cy="4392489"/>
          </a:xfrm>
        </p:spPr>
        <p:txBody>
          <a:bodyPr>
            <a:normAutofit lnSpcReduction="10000"/>
          </a:bodyPr>
          <a:lstStyle/>
          <a:p>
            <a:r>
              <a:rPr lang="en-GB" sz="2800" dirty="0"/>
              <a:t>A monitor check progress over a period of time and who will keep a systematic review of what is being monitored.  </a:t>
            </a:r>
          </a:p>
          <a:p>
            <a:r>
              <a:rPr lang="en-GB" sz="2800" dirty="0"/>
              <a:t>A monitor is keeping regular surveillance and track on what is being monitored. </a:t>
            </a:r>
          </a:p>
          <a:p>
            <a:r>
              <a:rPr lang="en-GB" sz="2800" dirty="0"/>
              <a:t>There are two elements which are monitored:</a:t>
            </a:r>
          </a:p>
          <a:p>
            <a:endParaRPr lang="en-GB" sz="2800" dirty="0"/>
          </a:p>
          <a:p>
            <a:pPr marL="514350" indent="-514350">
              <a:buFont typeface="+mj-lt"/>
              <a:buAutoNum type="arabicPeriod"/>
            </a:pPr>
            <a:r>
              <a:rPr lang="en-GB" sz="2800" dirty="0"/>
              <a:t>Through your regular postings. </a:t>
            </a:r>
          </a:p>
          <a:p>
            <a:pPr marL="514350" indent="-514350">
              <a:buFont typeface="+mj-lt"/>
              <a:buAutoNum type="arabicPeriod"/>
            </a:pPr>
            <a:r>
              <a:rPr lang="en-GB" sz="2800" dirty="0"/>
              <a:t>Through undertaking the e-learning activities and completing the online tasks.  </a:t>
            </a:r>
          </a:p>
          <a:p>
            <a:endParaRPr lang="en-GB" sz="2800" dirty="0"/>
          </a:p>
        </p:txBody>
      </p:sp>
    </p:spTree>
    <p:extLst>
      <p:ext uri="{BB962C8B-B14F-4D97-AF65-F5344CB8AC3E}">
        <p14:creationId xmlns:p14="http://schemas.microsoft.com/office/powerpoint/2010/main" val="213255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FE468-0CBF-4C73-94E3-229E2CDE864D}"/>
              </a:ext>
            </a:extLst>
          </p:cNvPr>
          <p:cNvSpPr>
            <a:spLocks noGrp="1"/>
          </p:cNvSpPr>
          <p:nvPr>
            <p:ph type="title"/>
          </p:nvPr>
        </p:nvSpPr>
        <p:spPr>
          <a:xfrm>
            <a:off x="457200" y="274638"/>
            <a:ext cx="8229600" cy="562074"/>
          </a:xfrm>
        </p:spPr>
        <p:txBody>
          <a:bodyPr>
            <a:normAutofit fontScale="90000"/>
          </a:bodyPr>
          <a:lstStyle/>
          <a:p>
            <a:r>
              <a:rPr lang="en-GB" b="1" dirty="0"/>
              <a:t>Monitoring </a:t>
            </a:r>
          </a:p>
        </p:txBody>
      </p:sp>
      <p:sp>
        <p:nvSpPr>
          <p:cNvPr id="3" name="Content Placeholder 2">
            <a:extLst>
              <a:ext uri="{FF2B5EF4-FFF2-40B4-BE49-F238E27FC236}">
                <a16:creationId xmlns:a16="http://schemas.microsoft.com/office/drawing/2014/main" id="{79A7E86B-C289-4EE8-BDA4-85AB8BF57135}"/>
              </a:ext>
            </a:extLst>
          </p:cNvPr>
          <p:cNvSpPr>
            <a:spLocks noGrp="1"/>
          </p:cNvSpPr>
          <p:nvPr>
            <p:ph idx="1"/>
          </p:nvPr>
        </p:nvSpPr>
        <p:spPr>
          <a:xfrm>
            <a:off x="251520" y="1160747"/>
            <a:ext cx="8229600" cy="4536505"/>
          </a:xfrm>
        </p:spPr>
        <p:txBody>
          <a:bodyPr>
            <a:normAutofit fontScale="77500" lnSpcReduction="20000"/>
          </a:bodyPr>
          <a:lstStyle/>
          <a:p>
            <a:pPr marL="514350" indent="-514350">
              <a:buFont typeface="+mj-lt"/>
              <a:buAutoNum type="arabicParenR"/>
            </a:pPr>
            <a:r>
              <a:rPr lang="en-GB" dirty="0"/>
              <a:t>The example is from anonymous students’ activities where the green ticks comes up when they complete the task. </a:t>
            </a:r>
          </a:p>
          <a:p>
            <a:pPr marL="514350" indent="-514350">
              <a:buFont typeface="+mj-lt"/>
              <a:buAutoNum type="arabicParenR"/>
            </a:pPr>
            <a:r>
              <a:rPr lang="en-GB" dirty="0"/>
              <a:t>The monitoring is from sections of all aspects of the Moodle page of the module. </a:t>
            </a:r>
          </a:p>
          <a:p>
            <a:pPr marL="514350" indent="-514350">
              <a:buFont typeface="+mj-lt"/>
              <a:buAutoNum type="arabicParenR"/>
            </a:pPr>
            <a:r>
              <a:rPr lang="en-GB" dirty="0"/>
              <a:t>The non-ticked boxes confirm that students have not undertaken the activity yet. </a:t>
            </a:r>
          </a:p>
          <a:p>
            <a:pPr marL="514350" indent="-514350">
              <a:buFont typeface="+mj-lt"/>
              <a:buAutoNum type="arabicParenR"/>
            </a:pPr>
            <a:r>
              <a:rPr lang="en-GB" dirty="0"/>
              <a:t>Along with this evidence is the emails which comes through from all the postings on the forums. </a:t>
            </a:r>
          </a:p>
          <a:p>
            <a:pPr marL="514350" indent="-514350">
              <a:buFont typeface="+mj-lt"/>
              <a:buAutoNum type="arabicParenR"/>
            </a:pPr>
            <a:r>
              <a:rPr lang="en-GB" dirty="0"/>
              <a:t>Additionally is the postings on the individual blogs. </a:t>
            </a:r>
          </a:p>
          <a:p>
            <a:pPr marL="514350" indent="-514350">
              <a:buFont typeface="+mj-lt"/>
              <a:buAutoNum type="arabicParenR"/>
            </a:pPr>
            <a:r>
              <a:rPr lang="en-GB" dirty="0"/>
              <a:t>The postings on the Padlet.  </a:t>
            </a:r>
          </a:p>
        </p:txBody>
      </p:sp>
    </p:spTree>
    <p:extLst>
      <p:ext uri="{BB962C8B-B14F-4D97-AF65-F5344CB8AC3E}">
        <p14:creationId xmlns:p14="http://schemas.microsoft.com/office/powerpoint/2010/main" val="585472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AD53-1DE3-40AA-8D9F-32ED64541212}"/>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CBB27852-2EFC-4186-11B3-289B433D9791}"/>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F7720047-6A04-0DA3-A99D-F73D160F7656}"/>
              </a:ext>
            </a:extLst>
          </p:cNvPr>
          <p:cNvPicPr>
            <a:picLocks noChangeAspect="1"/>
          </p:cNvPicPr>
          <p:nvPr/>
        </p:nvPicPr>
        <p:blipFill>
          <a:blip r:embed="rId3"/>
          <a:stretch>
            <a:fillRect/>
          </a:stretch>
        </p:blipFill>
        <p:spPr>
          <a:xfrm>
            <a:off x="303970" y="188640"/>
            <a:ext cx="8352244" cy="5474682"/>
          </a:xfrm>
          <a:prstGeom prst="rect">
            <a:avLst/>
          </a:prstGeom>
        </p:spPr>
      </p:pic>
    </p:spTree>
    <p:extLst>
      <p:ext uri="{BB962C8B-B14F-4D97-AF65-F5344CB8AC3E}">
        <p14:creationId xmlns:p14="http://schemas.microsoft.com/office/powerpoint/2010/main" val="2606988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27D2-5AA8-4A43-AFD3-C78BAE3910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5197C5-80E8-4A78-B9BE-519DAA5D592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B666FD2-B8F1-CE85-171C-1CD26B0073F9}"/>
              </a:ext>
            </a:extLst>
          </p:cNvPr>
          <p:cNvPicPr>
            <a:picLocks noChangeAspect="1"/>
          </p:cNvPicPr>
          <p:nvPr/>
        </p:nvPicPr>
        <p:blipFill>
          <a:blip r:embed="rId3"/>
          <a:stretch>
            <a:fillRect/>
          </a:stretch>
        </p:blipFill>
        <p:spPr>
          <a:xfrm>
            <a:off x="297977" y="188640"/>
            <a:ext cx="8388823" cy="5474682"/>
          </a:xfrm>
          <a:prstGeom prst="rect">
            <a:avLst/>
          </a:prstGeom>
        </p:spPr>
      </p:pic>
    </p:spTree>
    <p:extLst>
      <p:ext uri="{BB962C8B-B14F-4D97-AF65-F5344CB8AC3E}">
        <p14:creationId xmlns:p14="http://schemas.microsoft.com/office/powerpoint/2010/main" val="4120703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412776"/>
            <a:ext cx="8856984" cy="4248472"/>
          </a:xfrm>
        </p:spPr>
        <p:txBody>
          <a:bodyPr>
            <a:normAutofit/>
          </a:bodyPr>
          <a:lstStyle/>
          <a:p>
            <a:pPr marL="400050" indent="-285750" algn="just">
              <a:lnSpc>
                <a:spcPct val="115000"/>
              </a:lnSpc>
            </a:pPr>
            <a:r>
              <a:rPr lang="en-US" sz="2800" dirty="0">
                <a:effectLst/>
                <a:latin typeface="Arial" panose="020B0604020202020204" pitchFamily="34" charset="0"/>
                <a:ea typeface="Times New Roman" panose="02020603050405020304" pitchFamily="18" charset="0"/>
                <a:cs typeface="Arial" panose="020B0604020202020204" pitchFamily="34" charset="0"/>
              </a:rPr>
              <a:t>This mark will be awarded based on your </a:t>
            </a:r>
            <a:r>
              <a:rPr lang="en-US" sz="2800" dirty="0">
                <a:latin typeface="Arial" panose="020B0604020202020204" pitchFamily="34" charset="0"/>
                <a:ea typeface="Times New Roman" panose="02020603050405020304" pitchFamily="18" charset="0"/>
                <a:cs typeface="Arial" panose="020B0604020202020204" pitchFamily="34" charset="0"/>
              </a:rPr>
              <a:t>lecturer</a:t>
            </a:r>
            <a:r>
              <a:rPr lang="en-US" sz="2800" dirty="0">
                <a:effectLst/>
                <a:latin typeface="Arial" panose="020B0604020202020204" pitchFamily="34" charset="0"/>
                <a:ea typeface="Times New Roman" panose="02020603050405020304" pitchFamily="18" charset="0"/>
                <a:cs typeface="Arial" panose="020B0604020202020204" pitchFamily="34" charset="0"/>
              </a:rPr>
              <a:t>’s assessment of your active participation in, and contributions to, the learning online activities throughout the module.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US" sz="2800" dirty="0">
                <a:effectLst/>
                <a:latin typeface="Arial" panose="020B0604020202020204" pitchFamily="34" charset="0"/>
                <a:ea typeface="Times New Roman" panose="02020603050405020304" pitchFamily="18" charset="0"/>
              </a:rPr>
              <a:t>Lecturers will award marks for completing specified tasks and for the output you produce and submit (e.g., completion of activities, messages posted in forums, etc.) </a:t>
            </a:r>
          </a:p>
        </p:txBody>
      </p:sp>
      <p:sp>
        <p:nvSpPr>
          <p:cNvPr id="5" name="Title 4">
            <a:extLst>
              <a:ext uri="{FF2B5EF4-FFF2-40B4-BE49-F238E27FC236}">
                <a16:creationId xmlns:a16="http://schemas.microsoft.com/office/drawing/2014/main" id="{1FFAE116-ED15-495E-B8E9-14C5DB8BC35D}"/>
              </a:ext>
            </a:extLst>
          </p:cNvPr>
          <p:cNvSpPr>
            <a:spLocks noGrp="1"/>
          </p:cNvSpPr>
          <p:nvPr>
            <p:ph type="title"/>
          </p:nvPr>
        </p:nvSpPr>
        <p:spPr>
          <a:xfrm>
            <a:off x="421196" y="513447"/>
            <a:ext cx="8229600" cy="706090"/>
          </a:xfrm>
        </p:spPr>
        <p:txBody>
          <a:bodyPr>
            <a:normAutofit fontScale="90000"/>
          </a:bodyPr>
          <a:lstStyle/>
          <a:p>
            <a:r>
              <a:rPr lang="en-GB" sz="31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PARTICIPATION AND CONTRIBUTION IN THE ONLINE ACTIVITIES</a:t>
            </a:r>
            <a:r>
              <a:rPr lang="en-US" sz="31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86841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5BF7-B64B-4E7C-948F-44D446FC90C8}"/>
              </a:ext>
            </a:extLst>
          </p:cNvPr>
          <p:cNvSpPr>
            <a:spLocks noGrp="1"/>
          </p:cNvSpPr>
          <p:nvPr>
            <p:ph type="title"/>
          </p:nvPr>
        </p:nvSpPr>
        <p:spPr>
          <a:xfrm>
            <a:off x="446162" y="-15231"/>
            <a:ext cx="8229600" cy="851943"/>
          </a:xfrm>
        </p:spPr>
        <p:txBody>
          <a:bodyPr>
            <a:normAutofit fontScale="90000"/>
          </a:bodyPr>
          <a:lstStyle/>
          <a:p>
            <a:r>
              <a:rPr lang="en-GB" sz="2800" b="1" dirty="0"/>
              <a:t>Generating Creative Ideas</a:t>
            </a:r>
            <a:br>
              <a:rPr lang="en-GB" sz="2800" b="1" dirty="0"/>
            </a:br>
            <a:r>
              <a:rPr lang="en-GB" sz="2800" b="1" dirty="0"/>
              <a:t>Unit 1 -Session 3  </a:t>
            </a:r>
          </a:p>
        </p:txBody>
      </p:sp>
      <p:sp>
        <p:nvSpPr>
          <p:cNvPr id="3" name="Content Placeholder 2">
            <a:extLst>
              <a:ext uri="{FF2B5EF4-FFF2-40B4-BE49-F238E27FC236}">
                <a16:creationId xmlns:a16="http://schemas.microsoft.com/office/drawing/2014/main" id="{CDFAD734-13EE-4486-ACAF-CA908F2A84F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EBB456A-F3B1-44E3-BFFE-836E2C8D95C1}"/>
              </a:ext>
            </a:extLst>
          </p:cNvPr>
          <p:cNvPicPr/>
          <p:nvPr/>
        </p:nvPicPr>
        <p:blipFill rotWithShape="1">
          <a:blip r:embed="rId3"/>
          <a:srcRect l="11966" t="11818" r="13749" b="24660"/>
          <a:stretch/>
        </p:blipFill>
        <p:spPr bwMode="auto">
          <a:xfrm>
            <a:off x="0" y="836712"/>
            <a:ext cx="9144000" cy="489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451547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42AEE-E4A3-427A-9CC6-D51F6308BD55}"/>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ACEF157-7303-4F7C-82A5-C6E85E3BC10F}"/>
              </a:ext>
            </a:extLst>
          </p:cNvPr>
          <p:cNvPicPr>
            <a:picLocks noGrp="1"/>
          </p:cNvPicPr>
          <p:nvPr>
            <p:ph idx="1"/>
          </p:nvPr>
        </p:nvPicPr>
        <p:blipFill rotWithShape="1">
          <a:blip r:embed="rId3"/>
          <a:srcRect l="12377" t="12999" r="16125" b="39862"/>
          <a:stretch/>
        </p:blipFill>
        <p:spPr bwMode="auto">
          <a:xfrm>
            <a:off x="179512" y="274638"/>
            <a:ext cx="8712968" cy="53866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50634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8D1B794-0786-46A0-B661-C67508E5B365}"/>
              </a:ext>
            </a:extLst>
          </p:cNvPr>
          <p:cNvPicPr>
            <a:picLocks noGrp="1"/>
          </p:cNvPicPr>
          <p:nvPr>
            <p:ph idx="1"/>
          </p:nvPr>
        </p:nvPicPr>
        <p:blipFill rotWithShape="1">
          <a:blip r:embed="rId3"/>
          <a:srcRect l="13745" t="12200" r="16562" b="25850"/>
          <a:stretch/>
        </p:blipFill>
        <p:spPr bwMode="auto">
          <a:xfrm>
            <a:off x="179512" y="260648"/>
            <a:ext cx="8856984" cy="547260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1169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8AAC-A19F-4C7B-A952-5249B7FAA7F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3483AF7-E0B2-42CA-90DB-5FFA66E54ED9}"/>
              </a:ext>
            </a:extLst>
          </p:cNvPr>
          <p:cNvPicPr>
            <a:picLocks noGrp="1"/>
          </p:cNvPicPr>
          <p:nvPr>
            <p:ph idx="1"/>
          </p:nvPr>
        </p:nvPicPr>
        <p:blipFill rotWithShape="1">
          <a:blip r:embed="rId3"/>
          <a:srcRect l="12631" t="12409" r="13749" b="25546"/>
          <a:stretch/>
        </p:blipFill>
        <p:spPr bwMode="auto">
          <a:xfrm>
            <a:off x="107504" y="274638"/>
            <a:ext cx="8856984" cy="53866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3183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70C86-6C21-4CE0-AADE-07F514960CDB}"/>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B527B1C-8122-4329-949C-DAE6C6BE1DA7}"/>
              </a:ext>
            </a:extLst>
          </p:cNvPr>
          <p:cNvPicPr>
            <a:picLocks noGrp="1"/>
          </p:cNvPicPr>
          <p:nvPr>
            <p:ph idx="1"/>
          </p:nvPr>
        </p:nvPicPr>
        <p:blipFill rotWithShape="1">
          <a:blip r:embed="rId2"/>
          <a:srcRect l="12132" t="13295" r="14746" b="24956"/>
          <a:stretch/>
        </p:blipFill>
        <p:spPr bwMode="auto">
          <a:xfrm>
            <a:off x="0" y="188640"/>
            <a:ext cx="9144000" cy="547260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99689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C2DF2-E66A-466C-AD8F-7558257535E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71B02F0A-2661-456D-B0B8-6741C2BBAFBC}"/>
              </a:ext>
            </a:extLst>
          </p:cNvPr>
          <p:cNvPicPr>
            <a:picLocks noGrp="1"/>
          </p:cNvPicPr>
          <p:nvPr>
            <p:ph idx="1"/>
          </p:nvPr>
        </p:nvPicPr>
        <p:blipFill rotWithShape="1">
          <a:blip r:embed="rId2"/>
          <a:srcRect l="11135" t="12705" r="14746" b="25841"/>
          <a:stretch/>
        </p:blipFill>
        <p:spPr bwMode="auto">
          <a:xfrm>
            <a:off x="251520" y="274638"/>
            <a:ext cx="8712968" cy="54586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77686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91BE3-37ED-4871-8656-3C34259E8F4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A30553CE-9009-452E-8D01-EA2D4CC23C5B}"/>
              </a:ext>
            </a:extLst>
          </p:cNvPr>
          <p:cNvPicPr>
            <a:picLocks noGrp="1"/>
          </p:cNvPicPr>
          <p:nvPr>
            <p:ph idx="1"/>
          </p:nvPr>
        </p:nvPicPr>
        <p:blipFill rotWithShape="1">
          <a:blip r:embed="rId2"/>
          <a:srcRect l="13128" t="12114" r="15578" b="25546"/>
          <a:stretch/>
        </p:blipFill>
        <p:spPr bwMode="auto">
          <a:xfrm>
            <a:off x="179512" y="274638"/>
            <a:ext cx="8856984" cy="531460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20904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07DE5-CD33-4316-89E4-145533C91EF4}"/>
              </a:ext>
            </a:extLst>
          </p:cNvPr>
          <p:cNvSpPr>
            <a:spLocks noGrp="1"/>
          </p:cNvSpPr>
          <p:nvPr>
            <p:ph type="title"/>
          </p:nvPr>
        </p:nvSpPr>
        <p:spPr>
          <a:xfrm>
            <a:off x="457200" y="274638"/>
            <a:ext cx="8229600" cy="634082"/>
          </a:xfrm>
        </p:spPr>
        <p:txBody>
          <a:bodyPr>
            <a:normAutofit fontScale="90000"/>
          </a:bodyPr>
          <a:lstStyle/>
          <a:p>
            <a:r>
              <a:rPr lang="en-GB" b="1" dirty="0"/>
              <a:t>Creative Ways</a:t>
            </a:r>
          </a:p>
        </p:txBody>
      </p:sp>
      <p:pic>
        <p:nvPicPr>
          <p:cNvPr id="5" name="Content Placeholder 4">
            <a:extLst>
              <a:ext uri="{FF2B5EF4-FFF2-40B4-BE49-F238E27FC236}">
                <a16:creationId xmlns:a16="http://schemas.microsoft.com/office/drawing/2014/main" id="{A72FA5DE-0103-456B-84FD-94AE4BBE1DF0}"/>
              </a:ext>
            </a:extLst>
          </p:cNvPr>
          <p:cNvPicPr>
            <a:picLocks noGrp="1" noChangeAspect="1"/>
          </p:cNvPicPr>
          <p:nvPr>
            <p:ph idx="1"/>
          </p:nvPr>
        </p:nvPicPr>
        <p:blipFill rotWithShape="1">
          <a:blip r:embed="rId3"/>
          <a:srcRect l="29315" t="19117" r="30350" b="40433"/>
          <a:stretch/>
        </p:blipFill>
        <p:spPr>
          <a:xfrm>
            <a:off x="683568" y="1052736"/>
            <a:ext cx="7920879" cy="4320480"/>
          </a:xfrm>
        </p:spPr>
      </p:pic>
    </p:spTree>
    <p:extLst>
      <p:ext uri="{BB962C8B-B14F-4D97-AF65-F5344CB8AC3E}">
        <p14:creationId xmlns:p14="http://schemas.microsoft.com/office/powerpoint/2010/main" val="153675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B728-C08F-4923-9594-1112D4323CFD}"/>
              </a:ext>
            </a:extLst>
          </p:cNvPr>
          <p:cNvSpPr>
            <a:spLocks noGrp="1"/>
          </p:cNvSpPr>
          <p:nvPr>
            <p:ph type="title"/>
          </p:nvPr>
        </p:nvSpPr>
        <p:spPr>
          <a:xfrm>
            <a:off x="457200" y="274638"/>
            <a:ext cx="8229600" cy="1210146"/>
          </a:xfrm>
        </p:spPr>
        <p:txBody>
          <a:bodyPr>
            <a:normAutofit fontScale="90000"/>
          </a:bodyPr>
          <a:lstStyle/>
          <a:p>
            <a:r>
              <a:rPr lang="en-GB" sz="3600" b="1" dirty="0">
                <a:hlinkClick r:id="rId3"/>
              </a:rPr>
              <a:t>Designing for Dementia | Lewis Hornby | </a:t>
            </a:r>
            <a:r>
              <a:rPr lang="en-GB" sz="3600" b="1" dirty="0" err="1">
                <a:hlinkClick r:id="rId3"/>
              </a:rPr>
              <a:t>TEDxLagunaBlancaSchool</a:t>
            </a:r>
            <a:r>
              <a:rPr lang="en-GB" sz="3600" b="1" dirty="0">
                <a:hlinkClick r:id="rId3"/>
              </a:rPr>
              <a:t> – YouTube</a:t>
            </a:r>
            <a:r>
              <a:rPr lang="en-GB" sz="3600" b="1" dirty="0"/>
              <a:t> </a:t>
            </a:r>
            <a:br>
              <a:rPr lang="en-GB" dirty="0"/>
            </a:br>
            <a:endParaRPr lang="en-GB" dirty="0"/>
          </a:p>
        </p:txBody>
      </p:sp>
      <p:sp>
        <p:nvSpPr>
          <p:cNvPr id="3" name="Content Placeholder 2">
            <a:extLst>
              <a:ext uri="{FF2B5EF4-FFF2-40B4-BE49-F238E27FC236}">
                <a16:creationId xmlns:a16="http://schemas.microsoft.com/office/drawing/2014/main" id="{F7E22F45-4381-44A1-A054-DF33D775C631}"/>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15DEF28C-0287-428B-9D64-367624198808}"/>
              </a:ext>
            </a:extLst>
          </p:cNvPr>
          <p:cNvPicPr/>
          <p:nvPr/>
        </p:nvPicPr>
        <p:blipFill rotWithShape="1">
          <a:blip r:embed="rId4"/>
          <a:srcRect l="6901" t="17152" r="36736" b="19970"/>
          <a:stretch/>
        </p:blipFill>
        <p:spPr bwMode="auto">
          <a:xfrm>
            <a:off x="179512" y="1340767"/>
            <a:ext cx="8784976" cy="432048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68831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9304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72868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202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087924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7522</TotalTime>
  <Words>2494</Words>
  <Application>Microsoft Office PowerPoint</Application>
  <PresentationFormat>On-screen Show (4:3)</PresentationFormat>
  <Paragraphs>249</Paragraphs>
  <Slides>31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Arial</vt:lpstr>
      <vt:lpstr>Calibri</vt:lpstr>
      <vt:lpstr>Rockwell Condensed</vt:lpstr>
      <vt:lpstr>Times New Roman</vt:lpstr>
      <vt:lpstr>20140311PresentationUWTSDTemplate</vt:lpstr>
      <vt:lpstr>BSc Health &amp; Social Care Changemakers – Creativity and Value Creation (BMHP5014)   WEEK 6</vt:lpstr>
      <vt:lpstr>Objectives of session…</vt:lpstr>
      <vt:lpstr>Finalising E-Portfolio Ideas</vt:lpstr>
      <vt:lpstr>Assessment 2</vt:lpstr>
      <vt:lpstr>Assessment</vt:lpstr>
      <vt:lpstr>Respond to the following question</vt:lpstr>
      <vt:lpstr>Expectations </vt:lpstr>
      <vt:lpstr>Self-reflection </vt:lpstr>
      <vt:lpstr>Reflection relates to…</vt:lpstr>
      <vt:lpstr>2nd Assessment - Assignment Structure</vt:lpstr>
      <vt:lpstr>2nd Assessment - Assignment Structure</vt:lpstr>
      <vt:lpstr>Pitfalls for Assignment 2 </vt:lpstr>
      <vt:lpstr>PowerPoint Presentation</vt:lpstr>
      <vt:lpstr>Monitoring of Activities – Why it is important?</vt:lpstr>
      <vt:lpstr>Monitoring </vt:lpstr>
      <vt:lpstr>PowerPoint Presentation</vt:lpstr>
      <vt:lpstr>PowerPoint Presentation</vt:lpstr>
      <vt:lpstr>PARTICIPATION AND CONTRIBUTION IN THE ONLINE ACTIVITIES  </vt:lpstr>
      <vt:lpstr>Generating Creative Ideas Unit 1 -Session 3  </vt:lpstr>
      <vt:lpstr>PowerPoint Presentation</vt:lpstr>
      <vt:lpstr>PowerPoint Presentation</vt:lpstr>
      <vt:lpstr>PowerPoint Presentation</vt:lpstr>
      <vt:lpstr>PowerPoint Presentation</vt:lpstr>
      <vt:lpstr>PowerPoint Presentation</vt:lpstr>
      <vt:lpstr>PowerPoint Presentation</vt:lpstr>
      <vt:lpstr>Creative Ways</vt:lpstr>
      <vt:lpstr>Designing for Dementia | Lewis Hornby | TEDxLagunaBlancaSchool – YouTube  </vt:lpstr>
      <vt:lpstr>Units for the on line tasks – Unit 1</vt:lpstr>
      <vt:lpstr>Units for the on line tasks – Unit 2</vt:lpstr>
      <vt:lpstr>Units for the on line tasks – Unit 3</vt:lpstr>
      <vt:lpstr>Units for the on line tasks – Unit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Eleni Koutsogeorgou</cp:lastModifiedBy>
  <cp:revision>34</cp:revision>
  <dcterms:created xsi:type="dcterms:W3CDTF">2021-02-07T21:31:18Z</dcterms:created>
  <dcterms:modified xsi:type="dcterms:W3CDTF">2022-11-15T17:39:34Z</dcterms:modified>
</cp:coreProperties>
</file>