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35"/>
  </p:notesMasterIdLst>
  <p:sldIdLst>
    <p:sldId id="258" r:id="rId2"/>
    <p:sldId id="294" r:id="rId3"/>
    <p:sldId id="260" r:id="rId4"/>
    <p:sldId id="261" r:id="rId5"/>
    <p:sldId id="273" r:id="rId6"/>
    <p:sldId id="267" r:id="rId7"/>
    <p:sldId id="262" r:id="rId8"/>
    <p:sldId id="263" r:id="rId9"/>
    <p:sldId id="264" r:id="rId10"/>
    <p:sldId id="265" r:id="rId11"/>
    <p:sldId id="274" r:id="rId12"/>
    <p:sldId id="268" r:id="rId13"/>
    <p:sldId id="269" r:id="rId14"/>
    <p:sldId id="295" r:id="rId15"/>
    <p:sldId id="286" r:id="rId16"/>
    <p:sldId id="270" r:id="rId17"/>
    <p:sldId id="277" r:id="rId18"/>
    <p:sldId id="296" r:id="rId19"/>
    <p:sldId id="271" r:id="rId20"/>
    <p:sldId id="276" r:id="rId21"/>
    <p:sldId id="278" r:id="rId22"/>
    <p:sldId id="279" r:id="rId23"/>
    <p:sldId id="280" r:id="rId24"/>
    <p:sldId id="289" r:id="rId25"/>
    <p:sldId id="281" r:id="rId26"/>
    <p:sldId id="282" r:id="rId27"/>
    <p:sldId id="283" r:id="rId28"/>
    <p:sldId id="290" r:id="rId29"/>
    <p:sldId id="284" r:id="rId30"/>
    <p:sldId id="297" r:id="rId31"/>
    <p:sldId id="285" r:id="rId32"/>
    <p:sldId id="272" r:id="rId33"/>
    <p:sldId id="293" r:id="rId34"/>
  </p:sldIdLst>
  <p:sldSz cx="12192000" cy="6858000"/>
  <p:notesSz cx="6858000" cy="9144000"/>
  <p:embeddedFontLst>
    <p:embeddedFont>
      <p:font typeface="Trebuchet MS" panose="020B0603020202020204" pitchFamily="34" charset="0"/>
      <p:regular r:id="rId36"/>
      <p:bold r:id="rId37"/>
      <p:italic r:id="rId38"/>
      <p:boldItalic r:id="rId39"/>
    </p:embeddedFont>
    <p:embeddedFont>
      <p:font typeface="Wingdings 3" panose="05040102010807070707" pitchFamily="18" charset="2"/>
      <p:regular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D1C0260-AC42-FC9B-C12D-95B9DC678148}" name="Cerys Davies" initials="CD" userId="S::cerys.davies@uwtsd.ac.uk::61e71dc1-9594-4277-b52b-4420989f68e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88" d="100"/>
          <a:sy n="88" d="100"/>
        </p:scale>
        <p:origin x="264" y="90"/>
      </p:cViewPr>
      <p:guideLst/>
    </p:cSldViewPr>
  </p:slideViewPr>
  <p:notesTextViewPr>
    <p:cViewPr>
      <p:scale>
        <a:sx n="1" d="1"/>
        <a:sy n="1" d="1"/>
      </p:scale>
      <p:origin x="0" y="0"/>
    </p:cViewPr>
  </p:notesTextViewPr>
  <p:notesViewPr>
    <p:cSldViewPr snapToGrid="0">
      <p:cViewPr varScale="1">
        <p:scale>
          <a:sx n="58" d="100"/>
          <a:sy n="58" d="100"/>
        </p:scale>
        <p:origin x="234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1" qsCatId="simple" csTypeId="urn:microsoft.com/office/officeart/2005/8/colors/accent1_2#1"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sz="2800" kern="1200" dirty="0"/>
            <a:t>The Court cannot usually remand an adult D in custody where there is no real prospect of D being imprisoned if convicted. </a:t>
          </a:r>
          <a:endParaRPr lang="en-US" sz="28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9/29/2026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3900568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238746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2048061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822957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105358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3625609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034240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2347811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4025426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332505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2865870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018204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673417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833677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2899446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14590291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38404149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368868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25</a:t>
            </a:fld>
            <a:endParaRPr lang="en-US"/>
          </a:p>
        </p:txBody>
      </p:sp>
    </p:spTree>
    <p:extLst>
      <p:ext uri="{BB962C8B-B14F-4D97-AF65-F5344CB8AC3E}">
        <p14:creationId xmlns:p14="http://schemas.microsoft.com/office/powerpoint/2010/main" val="28508496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18843793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27</a:t>
            </a:fld>
            <a:endParaRPr lang="en-US"/>
          </a:p>
        </p:txBody>
      </p:sp>
    </p:spTree>
    <p:extLst>
      <p:ext uri="{BB962C8B-B14F-4D97-AF65-F5344CB8AC3E}">
        <p14:creationId xmlns:p14="http://schemas.microsoft.com/office/powerpoint/2010/main" val="10445547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28</a:t>
            </a:fld>
            <a:endParaRPr lang="en-US"/>
          </a:p>
        </p:txBody>
      </p:sp>
    </p:spTree>
    <p:extLst>
      <p:ext uri="{BB962C8B-B14F-4D97-AF65-F5344CB8AC3E}">
        <p14:creationId xmlns:p14="http://schemas.microsoft.com/office/powerpoint/2010/main" val="39520320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29</a:t>
            </a:fld>
            <a:endParaRPr lang="en-US"/>
          </a:p>
        </p:txBody>
      </p:sp>
    </p:spTree>
    <p:extLst>
      <p:ext uri="{BB962C8B-B14F-4D97-AF65-F5344CB8AC3E}">
        <p14:creationId xmlns:p14="http://schemas.microsoft.com/office/powerpoint/2010/main" val="19824135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c</a:t>
            </a:r>
          </a:p>
          <a:p>
            <a:r>
              <a:rPr lang="en-GB" dirty="0"/>
              <a:t>2. A, B, C</a:t>
            </a:r>
          </a:p>
          <a:p>
            <a:r>
              <a:rPr lang="en-GB" dirty="0"/>
              <a:t>3. D The prosecution have a limited right of appeal under the Bail (Amendment) Act 1993 where the offence is punishable by imprisonment. Oral notice should be given to the court at the end of the hearing with written notice within two hours, which must also be served on the defence. The defendant will remain in custody until the outcome of the appeal.</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30</a:t>
            </a:fld>
            <a:endParaRPr lang="en-US"/>
          </a:p>
        </p:txBody>
      </p:sp>
    </p:spTree>
    <p:extLst>
      <p:ext uri="{BB962C8B-B14F-4D97-AF65-F5344CB8AC3E}">
        <p14:creationId xmlns:p14="http://schemas.microsoft.com/office/powerpoint/2010/main" val="32944949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33</a:t>
            </a:fld>
            <a:endParaRPr lang="en-US"/>
          </a:p>
        </p:txBody>
      </p:sp>
    </p:spTree>
    <p:extLst>
      <p:ext uri="{BB962C8B-B14F-4D97-AF65-F5344CB8AC3E}">
        <p14:creationId xmlns:p14="http://schemas.microsoft.com/office/powerpoint/2010/main" val="261878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9/29/2026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9/29/2026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9/29/2026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9/29/2026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9/29/2026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9/29/2026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9/29/2026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guardian.com/uk/2008/jan/14/ukcrime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81/54/section/81"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justice.gov.uk/courts/procedure-rules/criminal/docs/2015/crim-proc-rules-2015-part-14.pdf"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233" y="1240555"/>
            <a:ext cx="9638443" cy="1285513"/>
          </a:xfrm>
          <a:ln>
            <a:noFill/>
          </a:ln>
        </p:spPr>
        <p:txBody>
          <a:bodyPr>
            <a:normAutofit/>
          </a:bodyPr>
          <a:lstStyle/>
          <a:p>
            <a:pPr algn="ctr"/>
            <a:r>
              <a:rPr lang="en-US" sz="5000"/>
              <a:t>Criminal Law and Litigation</a:t>
            </a:r>
            <a:endParaRPr lang="en-US" sz="5000" dirty="0"/>
          </a:p>
        </p:txBody>
      </p:sp>
      <p:sp>
        <p:nvSpPr>
          <p:cNvPr id="3" name="Content Placeholder 2"/>
          <p:cNvSpPr>
            <a:spLocks noGrp="1"/>
          </p:cNvSpPr>
          <p:nvPr>
            <p:ph type="subTitle" idx="1"/>
          </p:nvPr>
        </p:nvSpPr>
        <p:spPr>
          <a:xfrm>
            <a:off x="709430" y="2912103"/>
            <a:ext cx="9638443" cy="1237802"/>
          </a:xfrm>
        </p:spPr>
        <p:txBody>
          <a:bodyPr>
            <a:normAutofit/>
          </a:bodyPr>
          <a:lstStyle/>
          <a:p>
            <a:pPr algn="ctr"/>
            <a:r>
              <a:rPr lang="en-GB" sz="4400" dirty="0">
                <a:solidFill>
                  <a:schemeClr val="tx1"/>
                </a:solidFill>
              </a:rPr>
              <a:t>Week 9 – Bail (Chapter 12)</a:t>
            </a:r>
            <a:endParaRPr sz="4400" dirty="0">
              <a:solidFill>
                <a:schemeClr val="tx1"/>
              </a:solidFill>
            </a:endParaRPr>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1D6D0-478D-1666-9877-D92EA59E9136}"/>
              </a:ext>
            </a:extLst>
          </p:cNvPr>
          <p:cNvSpPr>
            <a:spLocks noGrp="1"/>
          </p:cNvSpPr>
          <p:nvPr>
            <p:ph type="title"/>
          </p:nvPr>
        </p:nvSpPr>
        <p:spPr/>
        <p:txBody>
          <a:bodyPr/>
          <a:lstStyle/>
          <a:p>
            <a:r>
              <a:rPr lang="en-GB" dirty="0"/>
              <a:t>Bail: What is it?</a:t>
            </a:r>
          </a:p>
        </p:txBody>
      </p:sp>
      <p:sp>
        <p:nvSpPr>
          <p:cNvPr id="3" name="Content Placeholder 2">
            <a:extLst>
              <a:ext uri="{FF2B5EF4-FFF2-40B4-BE49-F238E27FC236}">
                <a16:creationId xmlns:a16="http://schemas.microsoft.com/office/drawing/2014/main" id="{34899317-D50D-5FF0-2083-4324FB3E22CF}"/>
              </a:ext>
            </a:extLst>
          </p:cNvPr>
          <p:cNvSpPr>
            <a:spLocks noGrp="1"/>
          </p:cNvSpPr>
          <p:nvPr>
            <p:ph idx="1"/>
          </p:nvPr>
        </p:nvSpPr>
        <p:spPr/>
        <p:txBody>
          <a:bodyPr>
            <a:normAutofit fontScale="47500" lnSpcReduction="20000"/>
          </a:bodyPr>
          <a:lstStyle/>
          <a:p>
            <a:r>
              <a:rPr lang="en-GB" dirty="0"/>
              <a:t>Bail is the release of a person subject to a duty to surrender to custody in the future. Whether or not a person is on bail is an active issue from arrest until the conclusion of a case, including over any breaks during the course of a trial. Bail granted by the court is governed by the Bail Act 1976 (BA 1976) and the procedure is set down in </a:t>
            </a:r>
            <a:r>
              <a:rPr lang="en-GB" dirty="0" err="1"/>
              <a:t>CrPR</a:t>
            </a:r>
            <a:r>
              <a:rPr lang="en-GB" dirty="0"/>
              <a:t> Part 14. As cases have their first hearings in the Magistrates’ Court it is that court which will normally hear initial applications for bail by defendants who have been refused bail by the police after charge.</a:t>
            </a:r>
          </a:p>
          <a:p>
            <a:endParaRPr lang="en-GB" dirty="0"/>
          </a:p>
          <a:p>
            <a:r>
              <a:rPr lang="en-GB" dirty="0"/>
              <a:t>More and more defendants are interviewed under caution and thereafter released under investigation. In that situation they are not on bail. They then receive a postal requisition telling them they have been charged with a particular offence and are then required to attend court. Even though they have been at liberty without bail conditions they should not assume that bail will be granted by the court. The decision on bail, when a defendant is brought to court, must be made afresh and independently on the up-to-date facts of each case (R (Iqbal) v Canterbury Crown Court [2020]).</a:t>
            </a:r>
          </a:p>
          <a:p>
            <a:endParaRPr lang="en-GB" dirty="0"/>
          </a:p>
          <a:p>
            <a:r>
              <a:rPr lang="en-GB" dirty="0"/>
              <a:t>If a defendant has been bailed but does not attend court at that date and time they commit an offence and can be punished by a fine or even imprisonment under s6 BA 1976.</a:t>
            </a:r>
          </a:p>
          <a:p>
            <a:endParaRPr lang="en-GB" dirty="0"/>
          </a:p>
          <a:p>
            <a:r>
              <a:rPr lang="en-GB" dirty="0"/>
              <a:t>The decision to grant bail pending the final outcome of proceedings may have consequences, as the case of Gary Weddell demonstrated. Whilst on bail for the alleged murder of his wife, Mr Weddell killed his mother-in-law and then himself. Partly as a result of that case, s115 Coroners and Justice Act 2009 (</a:t>
            </a:r>
            <a:r>
              <a:rPr lang="en-GB" dirty="0" err="1"/>
              <a:t>CorJA</a:t>
            </a:r>
            <a:r>
              <a:rPr lang="en-GB" dirty="0"/>
              <a:t> 2009) made an important change to the procedure in relation to bail in any case where a defendant is charged with murder. If the defendant is charged with murder they may not be granted bail except by a judge of the Crown Court. Importantly, the power of a Magistrates’ Court to consider bail in murder cases at any stage has been removed.</a:t>
            </a:r>
          </a:p>
          <a:p>
            <a:endParaRPr lang="en-GB" dirty="0"/>
          </a:p>
          <a:p>
            <a:r>
              <a:rPr lang="en-GB" dirty="0"/>
              <a:t>In this chapter, we will begin with the starting point in all bail applications: the right to bail. Then we will consider exceptions to that right, the imposition of conditions to persuade a court to release a defendant on bail and what happens if those conditions are breached. Finally, we will consider the procedure for making bail applications, and provisions surrounding bail appeals.</a:t>
            </a:r>
          </a:p>
        </p:txBody>
      </p:sp>
    </p:spTree>
    <p:extLst>
      <p:ext uri="{BB962C8B-B14F-4D97-AF65-F5344CB8AC3E}">
        <p14:creationId xmlns:p14="http://schemas.microsoft.com/office/powerpoint/2010/main" val="22268322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40" y="250036"/>
            <a:ext cx="10515600" cy="1325563"/>
          </a:xfrm>
        </p:spPr>
        <p:txBody>
          <a:bodyPr>
            <a:normAutofit/>
          </a:bodyPr>
          <a:lstStyle/>
          <a:p>
            <a:r>
              <a:rPr lang="en-US" dirty="0"/>
              <a:t>To bail or not to bail?</a:t>
            </a:r>
          </a:p>
        </p:txBody>
      </p:sp>
      <p:sp>
        <p:nvSpPr>
          <p:cNvPr id="3" name="Content Placeholder 2"/>
          <p:cNvSpPr>
            <a:spLocks noGrp="1"/>
          </p:cNvSpPr>
          <p:nvPr>
            <p:ph idx="1"/>
          </p:nvPr>
        </p:nvSpPr>
        <p:spPr>
          <a:xfrm>
            <a:off x="350520" y="1497965"/>
            <a:ext cx="10515600" cy="4780486"/>
          </a:xfrm>
        </p:spPr>
        <p:txBody>
          <a:bodyPr>
            <a:normAutofit/>
          </a:bodyPr>
          <a:lstStyle/>
          <a:p>
            <a:r>
              <a:rPr lang="en-GB" sz="2400" dirty="0"/>
              <a:t>Bail is where a suspect is released from court pending the next hearing. </a:t>
            </a:r>
          </a:p>
          <a:p>
            <a:r>
              <a:rPr lang="en-GB" sz="2400" dirty="0"/>
              <a:t>Grant of bail means the defendant is under a legal obligation to return to the court on the date and time to which they are bailed.</a:t>
            </a:r>
          </a:p>
          <a:p>
            <a:r>
              <a:rPr lang="en-GB" sz="2400" dirty="0"/>
              <a:t>Failure to attend court is an offence and be punished by fine or imprisonment (s6 Bail Act  1976)</a:t>
            </a:r>
          </a:p>
          <a:p>
            <a:r>
              <a:rPr lang="en-GB" sz="2400" dirty="0"/>
              <a:t>The decision to grant a defendant bail pending final outcome of proceedings is not without risks. </a:t>
            </a:r>
          </a:p>
          <a:p>
            <a:r>
              <a:rPr lang="en-GB" sz="2400" b="1" i="1" dirty="0"/>
              <a:t>Weddell (2008) </a:t>
            </a:r>
            <a:r>
              <a:rPr lang="en-GB" sz="2400" dirty="0">
                <a:hlinkClick r:id="rId3"/>
              </a:rPr>
              <a:t>Judge 'can't remember' why he bailed murder suspect | UK news | The Guardian</a:t>
            </a:r>
            <a:endParaRPr lang="en-GB" sz="2400" b="1" i="1" dirty="0"/>
          </a:p>
        </p:txBody>
      </p:sp>
    </p:spTree>
    <p:extLst>
      <p:ext uri="{BB962C8B-B14F-4D97-AF65-F5344CB8AC3E}">
        <p14:creationId xmlns:p14="http://schemas.microsoft.com/office/powerpoint/2010/main" val="3598186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246" y="181821"/>
            <a:ext cx="7444215" cy="1254173"/>
          </a:xfrm>
        </p:spPr>
        <p:txBody>
          <a:bodyPr>
            <a:normAutofit/>
          </a:bodyPr>
          <a:lstStyle/>
          <a:p>
            <a:r>
              <a:rPr lang="en-US" sz="3600" b="1" u="sng" dirty="0"/>
              <a:t>Bail Act 1976</a:t>
            </a:r>
            <a:br>
              <a:rPr lang="en-US" sz="3600" dirty="0"/>
            </a:br>
            <a:r>
              <a:rPr lang="en-US" sz="3600" dirty="0"/>
              <a:t>The right to bail  s4 BA 1976</a:t>
            </a:r>
          </a:p>
        </p:txBody>
      </p:sp>
      <p:sp>
        <p:nvSpPr>
          <p:cNvPr id="3" name="Content Placeholder 2"/>
          <p:cNvSpPr>
            <a:spLocks noGrp="1"/>
          </p:cNvSpPr>
          <p:nvPr>
            <p:ph idx="1"/>
          </p:nvPr>
        </p:nvSpPr>
        <p:spPr>
          <a:xfrm>
            <a:off x="376278" y="2021981"/>
            <a:ext cx="9186286" cy="3953815"/>
          </a:xfrm>
        </p:spPr>
        <p:txBody>
          <a:bodyPr anchor="ctr">
            <a:noAutofit/>
          </a:bodyPr>
          <a:lstStyle/>
          <a:p>
            <a:pPr>
              <a:lnSpc>
                <a:spcPct val="80000"/>
              </a:lnSpc>
            </a:pPr>
            <a:r>
              <a:rPr lang="en-US" altLang="en-US" sz="2400" dirty="0">
                <a:solidFill>
                  <a:srgbClr val="212121"/>
                </a:solidFill>
              </a:rPr>
              <a:t>The defendant has a right to bail. </a:t>
            </a:r>
          </a:p>
          <a:p>
            <a:pPr>
              <a:lnSpc>
                <a:spcPct val="80000"/>
              </a:lnSpc>
            </a:pPr>
            <a:r>
              <a:rPr lang="en-US" altLang="en-US" sz="2400" dirty="0">
                <a:solidFill>
                  <a:srgbClr val="212121"/>
                </a:solidFill>
              </a:rPr>
              <a:t>There are cases where this right doesn’t apply. </a:t>
            </a:r>
          </a:p>
          <a:p>
            <a:pPr>
              <a:lnSpc>
                <a:spcPct val="80000"/>
              </a:lnSpc>
            </a:pPr>
            <a:r>
              <a:rPr lang="en-US" altLang="en-US" sz="2400" i="1" dirty="0">
                <a:solidFill>
                  <a:srgbClr val="212121"/>
                </a:solidFill>
              </a:rPr>
              <a:t>“A person to whom this section applies shall be granted bail except as provided in Schedule 1 to this Act”</a:t>
            </a:r>
          </a:p>
          <a:p>
            <a:pPr>
              <a:lnSpc>
                <a:spcPct val="80000"/>
              </a:lnSpc>
            </a:pPr>
            <a:r>
              <a:rPr lang="en-US" altLang="en-US" sz="2400" dirty="0">
                <a:solidFill>
                  <a:srgbClr val="212121"/>
                </a:solidFill>
              </a:rPr>
              <a:t>D must be granted bail unless the court is satisfied that one or more of the exceptions to the right to bail set out in Sch 1 are made out.</a:t>
            </a:r>
          </a:p>
          <a:p>
            <a:pPr>
              <a:lnSpc>
                <a:spcPct val="80000"/>
              </a:lnSpc>
            </a:pPr>
            <a:r>
              <a:rPr lang="en-US" altLang="en-US" sz="2400" dirty="0">
                <a:solidFill>
                  <a:srgbClr val="212121"/>
                </a:solidFill>
              </a:rPr>
              <a:t>There is a prima facie right to bail – i.e. a right that can be outweighed by other considerations. </a:t>
            </a:r>
          </a:p>
          <a:p>
            <a:pPr>
              <a:lnSpc>
                <a:spcPct val="80000"/>
              </a:lnSpc>
            </a:pPr>
            <a:r>
              <a:rPr lang="en-US" altLang="en-US" sz="2400" dirty="0">
                <a:solidFill>
                  <a:srgbClr val="212121"/>
                </a:solidFill>
              </a:rPr>
              <a:t>Prima facie right is to unconditional bail.</a:t>
            </a:r>
          </a:p>
          <a:p>
            <a:pPr>
              <a:lnSpc>
                <a:spcPct val="80000"/>
              </a:lnSpc>
            </a:pPr>
            <a:r>
              <a:rPr lang="en-GB" sz="2400" b="0" i="0" dirty="0">
                <a:solidFill>
                  <a:srgbClr val="000000"/>
                </a:solidFill>
                <a:effectLst/>
                <a:latin typeface="+mj-lt"/>
              </a:rPr>
              <a:t>The </a:t>
            </a:r>
            <a:r>
              <a:rPr lang="en-GB" sz="2400" b="1" i="0" dirty="0">
                <a:solidFill>
                  <a:srgbClr val="000000"/>
                </a:solidFill>
                <a:effectLst/>
                <a:latin typeface="+mj-lt"/>
              </a:rPr>
              <a:t>Legal Aid, Sentencing and Punishment of Offenders Act 2012 (LASPO 2012)</a:t>
            </a:r>
            <a:r>
              <a:rPr lang="en-GB" sz="2400" b="0" i="0" dirty="0">
                <a:solidFill>
                  <a:srgbClr val="000000"/>
                </a:solidFill>
                <a:effectLst/>
                <a:latin typeface="+mj-lt"/>
              </a:rPr>
              <a:t> introduced a significant change to restrict a court’s pre-conviction powers to remand an adult defendant in custody.</a:t>
            </a:r>
            <a:endParaRPr lang="en-GB" altLang="en-US" sz="2400" dirty="0">
              <a:latin typeface="+mj-lt"/>
            </a:endParaRPr>
          </a:p>
        </p:txBody>
      </p:sp>
    </p:spTree>
    <p:extLst>
      <p:ext uri="{BB962C8B-B14F-4D97-AF65-F5344CB8AC3E}">
        <p14:creationId xmlns:p14="http://schemas.microsoft.com/office/powerpoint/2010/main" val="1928488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419757" y="229673"/>
            <a:ext cx="8596668" cy="1320800"/>
          </a:xfrm>
        </p:spPr>
        <p:txBody>
          <a:bodyPr/>
          <a:lstStyle/>
          <a:p>
            <a:r>
              <a:rPr lang="en-GB"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490590" y="1664752"/>
            <a:ext cx="9297354" cy="4897034"/>
          </a:xfrm>
        </p:spPr>
        <p:txBody>
          <a:bodyPr>
            <a:normAutofit/>
          </a:bodyPr>
          <a:lstStyle/>
          <a:p>
            <a:pPr algn="just"/>
            <a:r>
              <a:rPr lang="en-GB" sz="2400" b="0" i="0" dirty="0">
                <a:solidFill>
                  <a:srgbClr val="000000"/>
                </a:solidFill>
                <a:effectLst/>
                <a:latin typeface="+mj-lt"/>
              </a:rPr>
              <a:t>The presumption in favour of bail is subject to </a:t>
            </a:r>
            <a:r>
              <a:rPr lang="en-GB" sz="2400" b="1" i="0" dirty="0">
                <a:solidFill>
                  <a:srgbClr val="000000"/>
                </a:solidFill>
                <a:effectLst/>
                <a:latin typeface="+mj-lt"/>
              </a:rPr>
              <a:t>s25 Criminal Justice and Public Order Act 1994</a:t>
            </a:r>
            <a:r>
              <a:rPr lang="en-GB" sz="2400" b="0" i="0" dirty="0">
                <a:solidFill>
                  <a:srgbClr val="000000"/>
                </a:solidFill>
                <a:effectLst/>
                <a:latin typeface="+mj-lt"/>
              </a:rPr>
              <a:t> (</a:t>
            </a:r>
            <a:r>
              <a:rPr lang="en-GB" sz="2400" b="1" i="0" dirty="0">
                <a:solidFill>
                  <a:srgbClr val="000000"/>
                </a:solidFill>
                <a:effectLst/>
                <a:latin typeface="+mj-lt"/>
              </a:rPr>
              <a:t>CJPOA 1994</a:t>
            </a:r>
            <a:r>
              <a:rPr lang="en-GB" sz="2400" b="0" i="0" dirty="0">
                <a:solidFill>
                  <a:srgbClr val="000000"/>
                </a:solidFill>
                <a:effectLst/>
                <a:latin typeface="+mj-lt"/>
              </a:rPr>
              <a:t>).</a:t>
            </a:r>
          </a:p>
          <a:p>
            <a:pPr algn="just"/>
            <a:r>
              <a:rPr lang="en-GB" sz="2400" b="1" i="0" dirty="0">
                <a:solidFill>
                  <a:srgbClr val="000000"/>
                </a:solidFill>
                <a:effectLst/>
                <a:latin typeface="+mj-lt"/>
              </a:rPr>
              <a:t>s25 CJPOA 1994</a:t>
            </a:r>
            <a:r>
              <a:rPr lang="en-GB" sz="2400" b="0" i="0" dirty="0">
                <a:solidFill>
                  <a:srgbClr val="000000"/>
                </a:solidFill>
                <a:effectLst/>
                <a:latin typeface="+mj-lt"/>
              </a:rPr>
              <a:t> applies where:</a:t>
            </a:r>
          </a:p>
          <a:p>
            <a:pPr algn="just">
              <a:buFont typeface="Arial" panose="020B0604020202020204" pitchFamily="34" charset="0"/>
              <a:buChar char="•"/>
            </a:pPr>
            <a:r>
              <a:rPr lang="en-GB" sz="2400"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sz="2400" b="1" i="0" dirty="0">
                <a:solidFill>
                  <a:srgbClr val="000000"/>
                </a:solidFill>
                <a:effectLst/>
                <a:latin typeface="+mj-lt"/>
              </a:rPr>
              <a:t>Sexual Offences Act 2003</a:t>
            </a:r>
            <a:r>
              <a:rPr lang="en-GB" sz="2400" b="0" i="0" dirty="0">
                <a:solidFill>
                  <a:srgbClr val="000000"/>
                </a:solidFill>
                <a:effectLst/>
                <a:latin typeface="+mj-lt"/>
              </a:rPr>
              <a:t>; and</a:t>
            </a:r>
          </a:p>
          <a:p>
            <a:pPr algn="just">
              <a:buFont typeface="Arial" panose="020B0604020202020204" pitchFamily="34" charset="0"/>
              <a:buChar char="•"/>
            </a:pPr>
            <a:r>
              <a:rPr lang="en-GB" sz="2400" b="0" i="0" dirty="0">
                <a:solidFill>
                  <a:srgbClr val="000000"/>
                </a:solidFill>
                <a:effectLst/>
                <a:latin typeface="+mj-lt"/>
              </a:rPr>
              <a:t>that person has been previously convicted in the United Kingdom of an offence listed above.</a:t>
            </a:r>
          </a:p>
          <a:p>
            <a:endParaRPr lang="en-GB" dirty="0"/>
          </a:p>
        </p:txBody>
      </p:sp>
    </p:spTree>
    <p:extLst>
      <p:ext uri="{BB962C8B-B14F-4D97-AF65-F5344CB8AC3E}">
        <p14:creationId xmlns:p14="http://schemas.microsoft.com/office/powerpoint/2010/main" val="31910195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1BEB-C533-41AF-9473-1DA808105E4F}"/>
              </a:ext>
            </a:extLst>
          </p:cNvPr>
          <p:cNvSpPr>
            <a:spLocks noGrp="1"/>
          </p:cNvSpPr>
          <p:nvPr>
            <p:ph type="title"/>
          </p:nvPr>
        </p:nvSpPr>
        <p:spPr>
          <a:xfrm>
            <a:off x="567863" y="236113"/>
            <a:ext cx="8596668" cy="1320800"/>
          </a:xfrm>
        </p:spPr>
        <p:txBody>
          <a:bodyPr>
            <a:normAutofit/>
          </a:bodyPr>
          <a:lstStyle/>
          <a:p>
            <a:r>
              <a:rPr lang="en-GB" dirty="0"/>
              <a:t>Situations where the right to bail doesn’t apply</a:t>
            </a:r>
          </a:p>
        </p:txBody>
      </p:sp>
      <p:sp>
        <p:nvSpPr>
          <p:cNvPr id="3" name="Content Placeholder 2">
            <a:extLst>
              <a:ext uri="{FF2B5EF4-FFF2-40B4-BE49-F238E27FC236}">
                <a16:creationId xmlns:a16="http://schemas.microsoft.com/office/drawing/2014/main" id="{AB683917-3BD3-4C3A-8EB3-AA38CBD04E75}"/>
              </a:ext>
            </a:extLst>
          </p:cNvPr>
          <p:cNvSpPr>
            <a:spLocks noGrp="1"/>
          </p:cNvSpPr>
          <p:nvPr>
            <p:ph idx="1"/>
          </p:nvPr>
        </p:nvSpPr>
        <p:spPr>
          <a:xfrm>
            <a:off x="451953" y="1952253"/>
            <a:ext cx="8596668" cy="3880773"/>
          </a:xfrm>
        </p:spPr>
        <p:txBody>
          <a:bodyPr>
            <a:normAutofit/>
          </a:bodyPr>
          <a:lstStyle/>
          <a:p>
            <a:r>
              <a:rPr lang="en-GB" sz="2400" dirty="0"/>
              <a:t>If D has pleaded or been found guilty of the offence. But if the case has been adjourned pending a pre-sentence report they can apply for bail.  (s4 (1) BA 1976)</a:t>
            </a:r>
          </a:p>
          <a:p>
            <a:r>
              <a:rPr lang="en-GB" sz="2400" dirty="0"/>
              <a:t>If D is a drug user over 18 and charged with an imprisonable offence there is a presumption against bail if they have a Class A drug in their body and the D is charged with a drugs offence, or an offence </a:t>
            </a:r>
            <a:r>
              <a:rPr lang="en-GB" sz="2400" dirty="0" err="1"/>
              <a:t>whidh</a:t>
            </a:r>
            <a:r>
              <a:rPr lang="en-GB" sz="2400" dirty="0"/>
              <a:t> was caused by the D misusing a Class A drug (para 6A Part 1 </a:t>
            </a:r>
            <a:r>
              <a:rPr lang="en-GB" sz="2400" dirty="0" err="1"/>
              <a:t>Sch</a:t>
            </a:r>
            <a:r>
              <a:rPr lang="en-GB" sz="2400" dirty="0"/>
              <a:t> 1 BA 1976</a:t>
            </a:r>
          </a:p>
        </p:txBody>
      </p:sp>
    </p:spTree>
    <p:extLst>
      <p:ext uri="{BB962C8B-B14F-4D97-AF65-F5344CB8AC3E}">
        <p14:creationId xmlns:p14="http://schemas.microsoft.com/office/powerpoint/2010/main" val="34510502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279" y="142099"/>
            <a:ext cx="8835192" cy="1867005"/>
          </a:xfrm>
        </p:spPr>
        <p:txBody>
          <a:bodyPr>
            <a:normAutofit/>
          </a:bodyPr>
          <a:lstStyle/>
          <a:p>
            <a:r>
              <a:rPr lang="en-US" sz="3600" dirty="0"/>
              <a:t>Exceptions to s4 right to bail </a:t>
            </a:r>
            <a:br>
              <a:rPr lang="en-US" sz="3600" dirty="0"/>
            </a:br>
            <a:r>
              <a:rPr lang="en-US" sz="3600" dirty="0"/>
              <a:t>(Sch 1 Part 1) – The TEST</a:t>
            </a:r>
          </a:p>
        </p:txBody>
      </p:sp>
      <p:sp>
        <p:nvSpPr>
          <p:cNvPr id="3" name="Content Placeholder 2"/>
          <p:cNvSpPr>
            <a:spLocks noGrp="1"/>
          </p:cNvSpPr>
          <p:nvPr>
            <p:ph idx="1"/>
          </p:nvPr>
        </p:nvSpPr>
        <p:spPr>
          <a:xfrm>
            <a:off x="305979" y="1524507"/>
            <a:ext cx="9675147" cy="4837656"/>
          </a:xfrm>
        </p:spPr>
        <p:txBody>
          <a:bodyPr anchor="ctr">
            <a:normAutofit/>
          </a:bodyPr>
          <a:lstStyle/>
          <a:p>
            <a:pPr>
              <a:lnSpc>
                <a:spcPct val="90000"/>
              </a:lnSpc>
            </a:pPr>
            <a:r>
              <a:rPr lang="en-GB" altLang="en-US" sz="2800" dirty="0"/>
              <a:t>Denying bail for INDICTABLE IMPRISONABLE OFFENCES (including either way offences) bail need not be granted if the Court is satisfied that there are </a:t>
            </a:r>
            <a:r>
              <a:rPr lang="en-GB" altLang="en-US" sz="2800" u="sng" dirty="0"/>
              <a:t>substantial grounds</a:t>
            </a:r>
            <a:r>
              <a:rPr lang="en-GB" altLang="en-US" sz="2800" dirty="0"/>
              <a:t> to believe, if released on bail D would…</a:t>
            </a:r>
          </a:p>
          <a:p>
            <a:pPr lvl="1">
              <a:lnSpc>
                <a:spcPct val="90000"/>
              </a:lnSpc>
            </a:pPr>
            <a:r>
              <a:rPr lang="en-GB" altLang="en-US" sz="2800" dirty="0"/>
              <a:t>Fail to surrender</a:t>
            </a:r>
          </a:p>
          <a:p>
            <a:pPr lvl="1">
              <a:lnSpc>
                <a:spcPct val="90000"/>
              </a:lnSpc>
            </a:pPr>
            <a:r>
              <a:rPr lang="en-GB" altLang="en-US" sz="2800" dirty="0"/>
              <a:t>Commit an offence</a:t>
            </a:r>
          </a:p>
          <a:p>
            <a:pPr lvl="1">
              <a:lnSpc>
                <a:spcPct val="90000"/>
              </a:lnSpc>
            </a:pPr>
            <a:r>
              <a:rPr lang="en-GB" altLang="en-US" sz="28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694" y="163565"/>
            <a:ext cx="8580512" cy="660683"/>
          </a:xfrm>
        </p:spPr>
        <p:txBody>
          <a:bodyPr>
            <a:normAutofit/>
          </a:bodyPr>
          <a:lstStyle/>
          <a:p>
            <a:r>
              <a:rPr lang="en-US" sz="3600" b="1" dirty="0"/>
              <a:t>Exceptions continued………….</a:t>
            </a:r>
          </a:p>
        </p:txBody>
      </p:sp>
      <p:sp>
        <p:nvSpPr>
          <p:cNvPr id="3" name="Content Placeholder 2"/>
          <p:cNvSpPr>
            <a:spLocks noGrp="1"/>
          </p:cNvSpPr>
          <p:nvPr>
            <p:ph idx="1"/>
          </p:nvPr>
        </p:nvSpPr>
        <p:spPr>
          <a:xfrm>
            <a:off x="411694" y="1100255"/>
            <a:ext cx="9416218" cy="5186855"/>
          </a:xfrm>
        </p:spPr>
        <p:txBody>
          <a:bodyPr anchor="ctr">
            <a:normAutofit fontScale="92500" lnSpcReduction="10000"/>
          </a:bodyPr>
          <a:lstStyle/>
          <a:p>
            <a:r>
              <a:rPr lang="en-GB" altLang="en-US" sz="2800" dirty="0"/>
              <a:t>D has committed an offence whilst on bail (para 2A)</a:t>
            </a:r>
          </a:p>
          <a:p>
            <a:r>
              <a:rPr lang="en-GB" altLang="en-US" sz="2800" dirty="0"/>
              <a:t>Necessary for D’s own protection (para 3).</a:t>
            </a:r>
          </a:p>
          <a:p>
            <a:r>
              <a:rPr lang="en-GB" altLang="en-US" sz="2800" dirty="0"/>
              <a:t>D is already in custody (para 4).</a:t>
            </a:r>
          </a:p>
          <a:p>
            <a:r>
              <a:rPr lang="en-GB" altLang="en-US" sz="2800" dirty="0"/>
              <a:t>More time needed to take decisions (para 5).</a:t>
            </a:r>
          </a:p>
          <a:p>
            <a:r>
              <a:rPr lang="en-GB" altLang="en-US" sz="2800" dirty="0"/>
              <a:t>D has previously absconded /broken bail conditions in </a:t>
            </a:r>
            <a:r>
              <a:rPr lang="en-GB" altLang="en-US" sz="2800" u="sng" dirty="0"/>
              <a:t>this</a:t>
            </a:r>
            <a:r>
              <a:rPr lang="en-GB" altLang="en-US" sz="2800" dirty="0"/>
              <a:t> offence (para 6).</a:t>
            </a:r>
            <a:endParaRPr lang="en-US" altLang="en-US" sz="2800" dirty="0"/>
          </a:p>
          <a:p>
            <a:r>
              <a:rPr lang="en-GB" altLang="en-US" sz="2800" dirty="0"/>
              <a:t>Impracticable to complete enquiries/report without keeping D in custody (para 7).</a:t>
            </a:r>
          </a:p>
          <a:p>
            <a:r>
              <a:rPr lang="en-GB" altLang="en-US" sz="2800" dirty="0"/>
              <a:t>Substantial grounds for believing D would cause physical or mental injury to an associated person or cause an associated person to fear physical or mental injury ( para 2ZA) – very relevant to domestic violence situations</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dirty="0">
                <a:solidFill>
                  <a:schemeClr val="tx1"/>
                </a:solidFill>
              </a:rPr>
              <a:t>Reasons for finding exceptions to the right to bail</a:t>
            </a:r>
          </a:p>
        </p:txBody>
      </p:sp>
      <p:sp>
        <p:nvSpPr>
          <p:cNvPr id="3" name="Content Placeholder 2"/>
          <p:cNvSpPr>
            <a:spLocks noGrp="1"/>
          </p:cNvSpPr>
          <p:nvPr>
            <p:ph idx="1"/>
          </p:nvPr>
        </p:nvSpPr>
        <p:spPr>
          <a:xfrm>
            <a:off x="398923" y="1137419"/>
            <a:ext cx="9607962" cy="5387340"/>
          </a:xfrm>
        </p:spPr>
        <p:txBody>
          <a:bodyPr anchor="ctr">
            <a:normAutofit fontScale="85000" lnSpcReduction="20000"/>
          </a:bodyPr>
          <a:lstStyle/>
          <a:p>
            <a:pPr>
              <a:buFontTx/>
              <a:buNone/>
            </a:pPr>
            <a:r>
              <a:rPr lang="en-GB" altLang="en-US" sz="3200" dirty="0">
                <a:solidFill>
                  <a:schemeClr val="tx1"/>
                </a:solidFill>
              </a:rPr>
              <a:t>In substantiating the grounds, regard is had to a number of </a:t>
            </a:r>
            <a:r>
              <a:rPr lang="en-GB" altLang="en-US" sz="3200" b="1" dirty="0">
                <a:solidFill>
                  <a:schemeClr val="tx1"/>
                </a:solidFill>
              </a:rPr>
              <a:t>statutory </a:t>
            </a:r>
            <a:r>
              <a:rPr lang="en-GB" altLang="en-US" sz="3200" b="1" u="sng" dirty="0">
                <a:solidFill>
                  <a:schemeClr val="tx1"/>
                </a:solidFill>
              </a:rPr>
              <a:t>factors</a:t>
            </a:r>
            <a:r>
              <a:rPr lang="en-GB" altLang="en-US" sz="3200" b="1"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a:xfrm>
            <a:off x="451954" y="1488613"/>
            <a:ext cx="9509854" cy="4937945"/>
          </a:xfrm>
        </p:spPr>
        <p:txBody>
          <a:bodyPr>
            <a:normAutofit/>
          </a:bodyPr>
          <a:lstStyle/>
          <a:p>
            <a:pPr algn="just"/>
            <a:r>
              <a:rPr lang="en-GB" sz="2400"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sz="2400" b="1" i="0" dirty="0">
                <a:solidFill>
                  <a:schemeClr val="tx1"/>
                </a:solidFill>
                <a:effectLst/>
                <a:latin typeface="+mj-lt"/>
              </a:rPr>
              <a:t>para 9</a:t>
            </a:r>
            <a:r>
              <a:rPr lang="en-GB" sz="2400" b="0" i="0" dirty="0">
                <a:solidFill>
                  <a:schemeClr val="tx1"/>
                </a:solidFill>
                <a:effectLst/>
                <a:latin typeface="+mj-lt"/>
              </a:rPr>
              <a:t> factor and not an exception to the right to bail.</a:t>
            </a:r>
          </a:p>
          <a:p>
            <a:pPr algn="just"/>
            <a:r>
              <a:rPr lang="en-GB" sz="2400"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sz="2400" b="1" i="0" dirty="0">
                <a:solidFill>
                  <a:schemeClr val="tx1"/>
                </a:solidFill>
                <a:effectLst/>
                <a:latin typeface="+mj-lt"/>
              </a:rPr>
              <a:t>para 2</a:t>
            </a:r>
            <a:r>
              <a:rPr lang="en-GB" sz="2400" b="0" i="0" dirty="0">
                <a:solidFill>
                  <a:schemeClr val="tx1"/>
                </a:solidFill>
                <a:effectLst/>
                <a:latin typeface="+mj-lt"/>
              </a:rPr>
              <a:t> exception to the right to bail, which has been informed by a </a:t>
            </a:r>
            <a:r>
              <a:rPr lang="en-GB" sz="2400" b="1" i="0" dirty="0">
                <a:solidFill>
                  <a:schemeClr val="tx1"/>
                </a:solidFill>
                <a:effectLst/>
                <a:latin typeface="+mj-lt"/>
              </a:rPr>
              <a:t>para 9</a:t>
            </a:r>
            <a:r>
              <a:rPr lang="en-GB" sz="2400"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fontScale="92500"/>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00FA06C-44F1-9249-5916-81B999C565E3}"/>
              </a:ext>
            </a:extLst>
          </p:cNvPr>
          <p:cNvPicPr>
            <a:picLocks noChangeAspect="1"/>
          </p:cNvPicPr>
          <p:nvPr/>
        </p:nvPicPr>
        <p:blipFill>
          <a:blip r:embed="rId2"/>
          <a:stretch>
            <a:fillRect/>
          </a:stretch>
        </p:blipFill>
        <p:spPr>
          <a:xfrm>
            <a:off x="383144" y="1529908"/>
            <a:ext cx="9050159" cy="3346891"/>
          </a:xfrm>
          <a:prstGeom prst="rect">
            <a:avLst/>
          </a:prstGeom>
        </p:spPr>
      </p:pic>
    </p:spTree>
    <p:extLst>
      <p:ext uri="{BB962C8B-B14F-4D97-AF65-F5344CB8AC3E}">
        <p14:creationId xmlns:p14="http://schemas.microsoft.com/office/powerpoint/2010/main" val="17531158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15A320-CFD5-3699-8926-5F6E6C004CE6}"/>
              </a:ext>
            </a:extLst>
          </p:cNvPr>
          <p:cNvPicPr>
            <a:picLocks noChangeAspect="1"/>
          </p:cNvPicPr>
          <p:nvPr/>
        </p:nvPicPr>
        <p:blipFill rotWithShape="1">
          <a:blip r:embed="rId3"/>
          <a:srcRect l="18975" r="22977" b="-1"/>
          <a:stretch/>
        </p:blipFill>
        <p:spPr>
          <a:xfrm>
            <a:off x="6522720" y="-1"/>
            <a:ext cx="566928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DBC254D-9FCC-FF3C-50DC-CAB509D45CCF}"/>
              </a:ext>
            </a:extLst>
          </p:cNvPr>
          <p:cNvSpPr>
            <a:spLocks noGrp="1"/>
          </p:cNvSpPr>
          <p:nvPr>
            <p:ph type="title"/>
          </p:nvPr>
        </p:nvSpPr>
        <p:spPr>
          <a:xfrm>
            <a:off x="677334" y="228600"/>
            <a:ext cx="3851123" cy="1320800"/>
          </a:xfrm>
        </p:spPr>
        <p:txBody>
          <a:bodyPr>
            <a:normAutofit/>
          </a:bodyPr>
          <a:lstStyle/>
          <a:p>
            <a:r>
              <a:rPr lang="en-GB" b="1" dirty="0"/>
              <a:t>Task 1 </a:t>
            </a:r>
          </a:p>
        </p:txBody>
      </p:sp>
      <p:sp>
        <p:nvSpPr>
          <p:cNvPr id="3" name="Content Placeholder 2">
            <a:extLst>
              <a:ext uri="{FF2B5EF4-FFF2-40B4-BE49-F238E27FC236}">
                <a16:creationId xmlns:a16="http://schemas.microsoft.com/office/drawing/2014/main" id="{88CD58C8-C555-B5A4-19F2-024F1707B642}"/>
              </a:ext>
            </a:extLst>
          </p:cNvPr>
          <p:cNvSpPr>
            <a:spLocks noGrp="1"/>
          </p:cNvSpPr>
          <p:nvPr>
            <p:ph idx="1"/>
          </p:nvPr>
        </p:nvSpPr>
        <p:spPr>
          <a:xfrm>
            <a:off x="448734" y="1488612"/>
            <a:ext cx="6790266" cy="4310208"/>
          </a:xfrm>
        </p:spPr>
        <p:txBody>
          <a:bodyPr>
            <a:normAutofit lnSpcReduction="10000"/>
          </a:bodyPr>
          <a:lstStyle/>
          <a:p>
            <a:pPr>
              <a:spcAft>
                <a:spcPts val="800"/>
              </a:spcAft>
            </a:pPr>
            <a:r>
              <a:rPr lang="en-GB" sz="3200" dirty="0">
                <a:effectLst/>
                <a:latin typeface="+mj-lt"/>
                <a:ea typeface="DengXian" panose="02010600030101010101" pitchFamily="2" charset="-122"/>
                <a:cs typeface="Calibri" panose="020F0502020204030204" pitchFamily="34" charset="0"/>
              </a:rPr>
              <a:t>Adam is bailed with a condition that he remain indoors from 8.00 p.m. to 8.00 a.m. every day and reports to the police station at noon.</a:t>
            </a:r>
            <a:endParaRPr lang="en-GB" sz="3200" dirty="0">
              <a:effectLst/>
              <a:latin typeface="+mj-lt"/>
              <a:ea typeface="DengXian" panose="02010600030101010101" pitchFamily="2" charset="-122"/>
              <a:cs typeface="Arial" panose="020B0604020202020204" pitchFamily="34" charset="0"/>
            </a:endParaRPr>
          </a:p>
          <a:p>
            <a:pPr marL="0" indent="0">
              <a:spcAft>
                <a:spcPts val="800"/>
              </a:spcAft>
              <a:buNone/>
            </a:pPr>
            <a:endParaRPr lang="en-GB" sz="3200" dirty="0">
              <a:effectLst/>
              <a:latin typeface="+mj-lt"/>
              <a:ea typeface="DengXian" panose="02010600030101010101" pitchFamily="2" charset="-122"/>
              <a:cs typeface="Arial" panose="020B0604020202020204" pitchFamily="34" charset="0"/>
            </a:endParaRPr>
          </a:p>
          <a:p>
            <a:pPr>
              <a:spcAft>
                <a:spcPts val="800"/>
              </a:spcAft>
            </a:pPr>
            <a:r>
              <a:rPr lang="en-GB" sz="3200" dirty="0">
                <a:effectLst/>
                <a:latin typeface="+mj-lt"/>
                <a:ea typeface="DengXian" panose="02010600030101010101" pitchFamily="2" charset="-122"/>
                <a:cs typeface="Calibri" panose="020F0502020204030204" pitchFamily="34" charset="0"/>
              </a:rPr>
              <a:t>Does this raise any issues under the Human Rights Act?</a:t>
            </a:r>
            <a:endParaRPr lang="en-GB" sz="3200" dirty="0">
              <a:effectLst/>
              <a:latin typeface="+mj-l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460703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a:xfrm>
            <a:off x="580742" y="1593918"/>
            <a:ext cx="8596668" cy="4967868"/>
          </a:xfrm>
        </p:spPr>
        <p:txBody>
          <a:bodyPr>
            <a:normAutofit/>
          </a:bodyPr>
          <a:lstStyle/>
          <a:p>
            <a:r>
              <a:rPr lang="en-GB" altLang="en-US" sz="2400" dirty="0"/>
              <a:t>Most common ground  for opposing bail –  Prosecution has substantial reason to believe D will abscond, commit further offences, interfere with witnesses (para 2(1))</a:t>
            </a:r>
          </a:p>
          <a:p>
            <a:r>
              <a:rPr lang="en-GB" altLang="en-US" sz="2400" dirty="0"/>
              <a:t>Submissions made by Prosecution and then Defence</a:t>
            </a:r>
          </a:p>
          <a:p>
            <a:r>
              <a:rPr lang="en-US" altLang="en-US" sz="2400" dirty="0" err="1"/>
              <a:t>Defence</a:t>
            </a:r>
            <a:r>
              <a:rPr lang="en-US" altLang="en-US" sz="2400" dirty="0"/>
              <a:t> may offer conditions</a:t>
            </a:r>
          </a:p>
          <a:p>
            <a:r>
              <a:rPr lang="en-GB" altLang="en-US" sz="2400" dirty="0"/>
              <a:t>The reasons for withholding bail or imposing conditions must be stated in open court – </a:t>
            </a:r>
            <a:r>
              <a:rPr lang="en-GB" altLang="en-US" sz="2400" u="sng" dirty="0">
                <a:hlinkClick r:id="rId3"/>
              </a:rPr>
              <a:t>s5 BA</a:t>
            </a:r>
            <a:endParaRPr lang="en-GB" altLang="en-US" sz="2400" dirty="0"/>
          </a:p>
          <a:p>
            <a:r>
              <a:rPr lang="en-GB" altLang="en-US" sz="2400" dirty="0"/>
              <a:t>A notice should be given to the D</a:t>
            </a:r>
          </a:p>
          <a:p>
            <a:r>
              <a:rPr lang="en-GB" altLang="en-US" sz="2400"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4" name="Rectangle 23">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a:extLst>
              <a:ext uri="{FF2B5EF4-FFF2-40B4-BE49-F238E27FC236}">
                <a16:creationId xmlns:a16="http://schemas.microsoft.com/office/drawing/2014/main" id="{287AE17B-3198-BE5E-6495-4C68E12503F2}"/>
              </a:ext>
            </a:extLst>
          </p:cNvPr>
          <p:cNvPicPr>
            <a:picLocks noGrp="1" noChangeAspect="1"/>
          </p:cNvPicPr>
          <p:nvPr>
            <p:ph idx="1"/>
          </p:nvPr>
        </p:nvPicPr>
        <p:blipFill>
          <a:blip r:embed="rId3"/>
          <a:stretch>
            <a:fillRect/>
          </a:stretch>
        </p:blipFill>
        <p:spPr>
          <a:xfrm>
            <a:off x="3881501" y="643466"/>
            <a:ext cx="4428998" cy="5571067"/>
          </a:xfrm>
          <a:prstGeom prst="rect">
            <a:avLst/>
          </a:prstGeom>
        </p:spPr>
      </p:pic>
    </p:spTree>
    <p:extLst>
      <p:ext uri="{BB962C8B-B14F-4D97-AF65-F5344CB8AC3E}">
        <p14:creationId xmlns:p14="http://schemas.microsoft.com/office/powerpoint/2010/main" val="1612205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36DF-33CF-94D3-F91D-BA43A3A06382}"/>
              </a:ext>
            </a:extLst>
          </p:cNvPr>
          <p:cNvSpPr>
            <a:spLocks noGrp="1"/>
          </p:cNvSpPr>
          <p:nvPr>
            <p:ph type="title"/>
          </p:nvPr>
        </p:nvSpPr>
        <p:spPr/>
        <p:txBody>
          <a:bodyPr/>
          <a:lstStyle/>
          <a:p>
            <a:r>
              <a:rPr lang="en-GB" dirty="0"/>
              <a:t>Breach of Bail</a:t>
            </a:r>
          </a:p>
        </p:txBody>
      </p:sp>
      <p:sp>
        <p:nvSpPr>
          <p:cNvPr id="3" name="Content Placeholder 2">
            <a:extLst>
              <a:ext uri="{FF2B5EF4-FFF2-40B4-BE49-F238E27FC236}">
                <a16:creationId xmlns:a16="http://schemas.microsoft.com/office/drawing/2014/main" id="{D35EC783-D592-0A70-5FFB-FD5B9F6F9D1B}"/>
              </a:ext>
            </a:extLst>
          </p:cNvPr>
          <p:cNvSpPr>
            <a:spLocks noGrp="1"/>
          </p:cNvSpPr>
          <p:nvPr>
            <p:ph idx="1"/>
          </p:nvPr>
        </p:nvSpPr>
        <p:spPr>
          <a:xfrm>
            <a:off x="381000" y="1643743"/>
            <a:ext cx="8893002" cy="4397619"/>
          </a:xfrm>
        </p:spPr>
        <p:txBody>
          <a:bodyPr>
            <a:normAutofit fontScale="70000" lnSpcReduction="20000"/>
          </a:bodyPr>
          <a:lstStyle/>
          <a:p>
            <a:r>
              <a:rPr lang="en-GB" dirty="0"/>
              <a:t>A failure to abide by any condition of bail can lead to a defendant’s arrest and reappearance before the court in custody (s7 BA 1976). A power of arrest is available where a police constable has reasonable grounds for believing that a person has broken, or is about to break, a bail condition. The defendant is then brought before the court, which will decide whether they have broken any condition of bail, or are likely to do so.</a:t>
            </a:r>
          </a:p>
          <a:p>
            <a:endParaRPr lang="en-GB" dirty="0"/>
          </a:p>
          <a:p>
            <a:r>
              <a:rPr lang="en-GB" dirty="0"/>
              <a:t>It should be emphasised that breach of bail conditions is not an offence in itself. However, it can lead to serious consequences for the defendant. The court may decide that they have had their chance on bail, and shown that they cannot be trusted to abide by the conditions which the court imposed. It may decide as a result that they should be remanded in custody. Alternatively, if the court decides that they should have another chance, it may vary the conditions in question so that they are more stringent, and provide less opportunity for a further breach to be committed.</a:t>
            </a:r>
          </a:p>
          <a:p>
            <a:endParaRPr lang="en-GB" dirty="0"/>
          </a:p>
          <a:p>
            <a:r>
              <a:rPr lang="en-GB" dirty="0"/>
              <a:t>Following an alleged breach of bail, a defendant must be brought before a Magistrates’ Court within 24 hours of their arrest, excluding Sundays (s7 BA 1976). The effect of s7 in practice was considered </a:t>
            </a:r>
            <a:r>
              <a:rPr lang="en-GB" b="1" dirty="0"/>
              <a:t>in R (McGrath) v Governor of Belmarsh Prison [2024]</a:t>
            </a:r>
            <a:r>
              <a:rPr lang="en-GB" dirty="0"/>
              <a:t>, which held that the natural meaning of the words of BA 1976, in context read purposefully, do not mean that the question whether to remand into custody or grant bail must be “done and dusted” within 24 hours of arrest.</a:t>
            </a:r>
          </a:p>
          <a:p>
            <a:endParaRPr lang="en-GB" dirty="0"/>
          </a:p>
          <a:p>
            <a:r>
              <a:rPr lang="en-GB" dirty="0"/>
              <a:t>So, in McGrath, where the defendant was arrested for breach at 7.25 pm on a Sunday night, appeared before the judge who adjourned his hearing on the Monday and refused bail at another hearing at 2.00 pm on the Tuesday, the defendant was not unlawfully detained.</a:t>
            </a:r>
          </a:p>
        </p:txBody>
      </p:sp>
    </p:spTree>
    <p:extLst>
      <p:ext uri="{BB962C8B-B14F-4D97-AF65-F5344CB8AC3E}">
        <p14:creationId xmlns:p14="http://schemas.microsoft.com/office/powerpoint/2010/main" val="3811249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419637" y="184820"/>
            <a:ext cx="10515600" cy="922655"/>
          </a:xfrm>
        </p:spPr>
        <p:txBody>
          <a:bodyPr>
            <a:normAutofit fontScale="90000"/>
          </a:bodyPr>
          <a:lstStyle/>
          <a:p>
            <a:r>
              <a:rPr lang="en-GB" b="1" dirty="0"/>
              <a:t>Refusal of bail:  </a:t>
            </a:r>
            <a:r>
              <a:rPr lang="en-GB" altLang="en-US" b="1" dirty="0"/>
              <a:t>Possible further applications by D</a:t>
            </a:r>
            <a:br>
              <a:rPr lang="en-GB" altLang="en-US" b="1" dirty="0"/>
            </a:br>
            <a:endParaRPr lang="en-GB" b="1" dirty="0"/>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247167" y="1024376"/>
            <a:ext cx="9405548" cy="5447258"/>
          </a:xfrm>
        </p:spPr>
        <p:txBody>
          <a:bodyPr>
            <a:normAutofit/>
          </a:bodyPr>
          <a:lstStyle/>
          <a:p>
            <a:pPr lvl="1"/>
            <a:r>
              <a:rPr lang="en-GB" altLang="en-US" sz="2800" dirty="0"/>
              <a:t>To magistrates’ court – once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	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3"/>
              </a:rPr>
              <a:t>s81 Senior Courts Act 1981</a:t>
            </a:r>
            <a:r>
              <a:rPr lang="en-GB" altLang="en-US" sz="2800" u="sng" dirty="0"/>
              <a:t>/</a:t>
            </a:r>
            <a:r>
              <a:rPr lang="en-GB" altLang="en-US" sz="2800" u="sng" dirty="0" err="1">
                <a:hlinkClick r:id="rId4"/>
              </a:rPr>
              <a:t>CrPR</a:t>
            </a:r>
            <a:r>
              <a:rPr lang="en-GB" altLang="en-US" sz="2800" u="sng" dirty="0">
                <a:hlinkClick r:id="rId4"/>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410753" y="1071359"/>
            <a:ext cx="9176517" cy="5108891"/>
          </a:xfrm>
        </p:spPr>
        <p:txBody>
          <a:bodyPr>
            <a:normAutofit fontScale="77500" lnSpcReduction="20000"/>
          </a:bodyPr>
          <a:lstStyle/>
          <a:p>
            <a:r>
              <a:rPr lang="en-GB" sz="3100" i="0" dirty="0">
                <a:effectLst/>
              </a:rPr>
              <a:t>Under s6(1) BA 1976 it is an offence for a defendant to fail to surrender to bail (i.e. not to turn up at the place and time stated). </a:t>
            </a:r>
            <a:br>
              <a:rPr lang="en-GB" sz="3100" i="0" dirty="0">
                <a:effectLst/>
              </a:rPr>
            </a:br>
            <a:endParaRPr lang="en-GB" sz="3100" i="0" dirty="0">
              <a:effectLst/>
            </a:endParaRPr>
          </a:p>
          <a:p>
            <a:r>
              <a:rPr lang="en-GB" sz="3100" i="0" dirty="0">
                <a:effectLst/>
              </a:rPr>
              <a:t>If the defendant fails to surrender to bail (also called “absconding”), the court can issue a warrant for their arrest.</a:t>
            </a:r>
            <a:br>
              <a:rPr lang="en-GB" sz="3100" i="0" dirty="0">
                <a:effectLst/>
              </a:rPr>
            </a:br>
            <a:r>
              <a:rPr lang="en-GB" sz="3100" i="0" dirty="0">
                <a:effectLst/>
              </a:rPr>
              <a:t> </a:t>
            </a:r>
          </a:p>
          <a:p>
            <a:r>
              <a:rPr lang="en-GB" sz="3100" i="0" dirty="0">
                <a:effectLst/>
              </a:rPr>
              <a:t>When the defendant is arrested on that warrant or surrenders to the court, they can be charged with an offence of failing to surrender to bail. </a:t>
            </a:r>
            <a:br>
              <a:rPr lang="en-GB" sz="3100" i="0" dirty="0">
                <a:effectLst/>
              </a:rPr>
            </a:br>
            <a:endParaRPr lang="en-GB" sz="3100" i="0" dirty="0">
              <a:effectLst/>
            </a:endParaRPr>
          </a:p>
          <a:p>
            <a:r>
              <a:rPr lang="en-GB" sz="310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261547" y="955227"/>
            <a:ext cx="9790414" cy="5682428"/>
          </a:xfrm>
        </p:spPr>
        <p:txBody>
          <a:bodyPr>
            <a:noAutofit/>
          </a:bodyPr>
          <a:lstStyle/>
          <a:p>
            <a:r>
              <a:rPr lang="en-GB" sz="2400" b="0" i="0" dirty="0">
                <a:solidFill>
                  <a:srgbClr val="000000"/>
                </a:solidFill>
                <a:effectLst/>
              </a:rPr>
              <a:t>If the accused is refused bail, the law prescribes the maximum period that they can be detained in custody. </a:t>
            </a:r>
          </a:p>
          <a:p>
            <a:r>
              <a:rPr lang="en-GB" sz="2400" b="0" i="0" dirty="0">
                <a:solidFill>
                  <a:srgbClr val="000000"/>
                </a:solidFill>
                <a:effectLst/>
              </a:rPr>
              <a:t>The general rule is that before trial, where a defendant is refused bail in the Magistrates’ Court, they can first be remanded in custody for a maximum of eight clear days. </a:t>
            </a:r>
          </a:p>
          <a:p>
            <a:r>
              <a:rPr lang="en-GB" sz="2400" b="1" i="0" dirty="0">
                <a:solidFill>
                  <a:srgbClr val="000000"/>
                </a:solidFill>
                <a:effectLst/>
              </a:rPr>
              <a:t>s128 Magistrates’ Court Act 1980:</a:t>
            </a:r>
            <a:r>
              <a:rPr lang="en-GB" sz="2400" b="0" i="0" dirty="0">
                <a:solidFill>
                  <a:srgbClr val="000000"/>
                </a:solidFill>
                <a:effectLst/>
              </a:rPr>
              <a:t> on the first or any subsequent occasion when the magistrates propose to adjourn and remand in custody prior to sending to the Crown Court or summary trial, </a:t>
            </a:r>
            <a:r>
              <a:rPr lang="en-GB" sz="2400" b="1" i="0" dirty="0">
                <a:solidFill>
                  <a:srgbClr val="000000"/>
                </a:solidFill>
                <a:effectLst/>
              </a:rPr>
              <a:t>if the defendant consents</a:t>
            </a:r>
            <a:r>
              <a:rPr lang="en-GB" sz="2400" b="0" i="0" dirty="0">
                <a:solidFill>
                  <a:srgbClr val="000000"/>
                </a:solidFill>
                <a:effectLs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sz="2400" dirty="0"/>
          </a:p>
        </p:txBody>
      </p:sp>
    </p:spTree>
    <p:extLst>
      <p:ext uri="{BB962C8B-B14F-4D97-AF65-F5344CB8AC3E}">
        <p14:creationId xmlns:p14="http://schemas.microsoft.com/office/powerpoint/2010/main" val="2409192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a:xfrm>
            <a:off x="567864" y="268310"/>
            <a:ext cx="8596668" cy="1320800"/>
          </a:xfrm>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11883" y="1149054"/>
            <a:ext cx="9514697" cy="4879975"/>
          </a:xfrm>
        </p:spPr>
        <p:txBody>
          <a:bodyPr>
            <a:noAutofit/>
          </a:bodyPr>
          <a:lstStyle/>
          <a:p>
            <a:r>
              <a:rPr lang="en-GB" sz="2800" b="1" i="0" dirty="0">
                <a:solidFill>
                  <a:srgbClr val="000000"/>
                </a:solidFill>
                <a:effectLst/>
              </a:rPr>
              <a:t>s128A MCA 1980</a:t>
            </a:r>
            <a:r>
              <a:rPr lang="en-GB" sz="2800" b="0" i="0" dirty="0">
                <a:solidFill>
                  <a:srgbClr val="000000"/>
                </a:solidFill>
                <a:effectLst/>
              </a:rPr>
              <a:t> - if D consents or not, they can be remanded for up to 28 days if they have previously been remanded (the first 8 clear days), the case is now before the court </a:t>
            </a:r>
            <a:r>
              <a:rPr lang="en-GB" sz="2800" b="1" i="0" dirty="0">
                <a:solidFill>
                  <a:srgbClr val="000000"/>
                </a:solidFill>
                <a:effectLst/>
              </a:rPr>
              <a:t>and</a:t>
            </a:r>
            <a:r>
              <a:rPr lang="en-GB" sz="2800" b="0" i="0" dirty="0">
                <a:solidFill>
                  <a:srgbClr val="000000"/>
                </a:solidFill>
                <a:effectLst/>
              </a:rPr>
              <a:t> the court has fixed a date for the next “effective” hearing, where a further step will be made in the proceedings.</a:t>
            </a:r>
            <a:br>
              <a:rPr lang="en-GB" sz="2800" b="0" i="0" dirty="0">
                <a:solidFill>
                  <a:srgbClr val="000000"/>
                </a:solidFill>
                <a:effectLst/>
              </a:rPr>
            </a:br>
            <a:endParaRPr lang="en-GB" sz="2800" b="0" i="0" dirty="0">
              <a:solidFill>
                <a:srgbClr val="000000"/>
              </a:solidFill>
              <a:effectLst/>
            </a:endParaRPr>
          </a:p>
          <a:p>
            <a:r>
              <a:rPr lang="en-GB" sz="2800" b="0" i="0" dirty="0">
                <a:solidFill>
                  <a:srgbClr val="000000"/>
                </a:solidFill>
                <a:effectLst/>
              </a:rPr>
              <a:t>When a court is considering exercising the power conferred by </a:t>
            </a:r>
            <a:r>
              <a:rPr lang="en-GB" sz="2800" b="1" i="0" dirty="0">
                <a:solidFill>
                  <a:srgbClr val="000000"/>
                </a:solidFill>
                <a:effectLst/>
              </a:rPr>
              <a:t>s128A MCA 1980</a:t>
            </a:r>
            <a:r>
              <a:rPr lang="en-GB" sz="2800" b="0" i="0" dirty="0">
                <a:solidFill>
                  <a:srgbClr val="000000"/>
                </a:solidFill>
                <a:effectLst/>
              </a:rPr>
              <a:t>, it must have regard to the total length of time which the accused would spend in custody if it were to exercise the power.</a:t>
            </a:r>
            <a:endParaRPr lang="en-GB" sz="2800" dirty="0"/>
          </a:p>
        </p:txBody>
      </p:sp>
    </p:spTree>
    <p:extLst>
      <p:ext uri="{BB962C8B-B14F-4D97-AF65-F5344CB8AC3E}">
        <p14:creationId xmlns:p14="http://schemas.microsoft.com/office/powerpoint/2010/main" val="741960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12420" y="1020909"/>
            <a:ext cx="9471338" cy="5017135"/>
          </a:xfrm>
        </p:spPr>
        <p:txBody>
          <a:bodyPr>
            <a:normAutofit fontScale="85000"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F689-CB63-5F4A-CB0D-E5A5D3D91E9E}"/>
              </a:ext>
            </a:extLst>
          </p:cNvPr>
          <p:cNvSpPr>
            <a:spLocks noGrp="1"/>
          </p:cNvSpPr>
          <p:nvPr>
            <p:ph type="title"/>
          </p:nvPr>
        </p:nvSpPr>
        <p:spPr>
          <a:xfrm>
            <a:off x="484150" y="274749"/>
            <a:ext cx="8596668" cy="1320800"/>
          </a:xfrm>
        </p:spPr>
        <p:txBody>
          <a:bodyPr/>
          <a:lstStyle/>
          <a:p>
            <a:r>
              <a:rPr lang="en-GB" b="1" dirty="0"/>
              <a:t>Reapplication and appeals …contd.</a:t>
            </a:r>
            <a:endParaRPr lang="en-GB" dirty="0"/>
          </a:p>
        </p:txBody>
      </p:sp>
      <p:sp>
        <p:nvSpPr>
          <p:cNvPr id="3" name="Content Placeholder 2">
            <a:extLst>
              <a:ext uri="{FF2B5EF4-FFF2-40B4-BE49-F238E27FC236}">
                <a16:creationId xmlns:a16="http://schemas.microsoft.com/office/drawing/2014/main" id="{2D04F3F2-5338-D0B7-E740-31E4B91C730E}"/>
              </a:ext>
            </a:extLst>
          </p:cNvPr>
          <p:cNvSpPr>
            <a:spLocks noGrp="1"/>
          </p:cNvSpPr>
          <p:nvPr>
            <p:ph idx="1"/>
          </p:nvPr>
        </p:nvSpPr>
        <p:spPr>
          <a:xfrm>
            <a:off x="381119" y="1220431"/>
            <a:ext cx="9226519" cy="4935670"/>
          </a:xfrm>
        </p:spPr>
        <p:txBody>
          <a:bodyPr>
            <a:normAutofit/>
          </a:bodyPr>
          <a:lstStyle/>
          <a:p>
            <a:r>
              <a:rPr lang="en-GB" sz="2400" b="0" i="0" dirty="0">
                <a:solidFill>
                  <a:srgbClr val="000000"/>
                </a:solidFill>
                <a:effectLst/>
              </a:rPr>
              <a:t>Following two refusals to grant bail, further application(s) may be made only if there are new arguments as to fact or law (</a:t>
            </a:r>
            <a:r>
              <a:rPr lang="en-GB" sz="2400" b="1" i="0" dirty="0">
                <a:solidFill>
                  <a:srgbClr val="000000"/>
                </a:solidFill>
                <a:effectLst/>
              </a:rPr>
              <a:t>Part IIA </a:t>
            </a:r>
            <a:r>
              <a:rPr lang="en-GB" sz="2400" b="1" i="0" dirty="0" err="1">
                <a:solidFill>
                  <a:srgbClr val="000000"/>
                </a:solidFill>
                <a:effectLst/>
              </a:rPr>
              <a:t>Sch</a:t>
            </a:r>
            <a:r>
              <a:rPr lang="en-GB" sz="2400" b="1" i="0" dirty="0">
                <a:solidFill>
                  <a:srgbClr val="000000"/>
                </a:solidFill>
                <a:effectLst/>
              </a:rPr>
              <a:t> 1 BA 1976</a:t>
            </a:r>
            <a:r>
              <a:rPr lang="en-GB" sz="2400" b="0" i="0" dirty="0">
                <a:solidFill>
                  <a:srgbClr val="000000"/>
                </a:solidFill>
                <a:effectLst/>
              </a:rPr>
              <a:t>). </a:t>
            </a:r>
          </a:p>
          <a:p>
            <a:r>
              <a:rPr lang="en-GB" sz="2400" b="0" i="0" dirty="0">
                <a:solidFill>
                  <a:srgbClr val="000000"/>
                </a:solidFill>
                <a:effectLst/>
              </a:rPr>
              <a:t>This includes, but is not restricted to, a change in circumstances. </a:t>
            </a:r>
          </a:p>
          <a:p>
            <a:r>
              <a:rPr lang="en-GB" sz="2400" b="0" i="0" dirty="0">
                <a:solidFill>
                  <a:srgbClr val="000000"/>
                </a:solidFill>
                <a:effectLst/>
              </a:rPr>
              <a:t>In </a:t>
            </a:r>
            <a:r>
              <a:rPr lang="en-GB" sz="2400" b="1" i="1" dirty="0">
                <a:solidFill>
                  <a:srgbClr val="000000"/>
                </a:solidFill>
                <a:effectLst/>
              </a:rPr>
              <a:t>Brent Youth Court (B) [2010]</a:t>
            </a:r>
            <a:r>
              <a:rPr lang="en-GB" sz="2400" b="0" i="0" dirty="0">
                <a:solidFill>
                  <a:srgbClr val="000000"/>
                </a:solidFill>
                <a:effectLst/>
              </a:rPr>
              <a:t>, the court held that a change of address for a potential condition of residence was a change of circumstances. The new factor did not have to be exceptional in nature. </a:t>
            </a:r>
          </a:p>
          <a:p>
            <a:r>
              <a:rPr lang="en-GB" sz="2400" b="0" i="0" dirty="0">
                <a:solidFill>
                  <a:srgbClr val="000000"/>
                </a:solidFill>
                <a:effectLst/>
              </a:rPr>
              <a:t>The test is whether there are any new issues, which were not before the court at the last remand.</a:t>
            </a:r>
          </a:p>
          <a:p>
            <a:endParaRPr lang="en-GB" dirty="0"/>
          </a:p>
        </p:txBody>
      </p:sp>
    </p:spTree>
    <p:extLst>
      <p:ext uri="{BB962C8B-B14F-4D97-AF65-F5344CB8AC3E}">
        <p14:creationId xmlns:p14="http://schemas.microsoft.com/office/powerpoint/2010/main" val="1132683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DC4C-1BBA-49EC-6484-0DD67C674CAB}"/>
              </a:ext>
            </a:extLst>
          </p:cNvPr>
          <p:cNvSpPr>
            <a:spLocks noGrp="1"/>
          </p:cNvSpPr>
          <p:nvPr>
            <p:ph type="title"/>
          </p:nvPr>
        </p:nvSpPr>
        <p:spPr>
          <a:xfrm>
            <a:off x="587182" y="203916"/>
            <a:ext cx="8596668" cy="1320800"/>
          </a:xfrm>
        </p:spPr>
        <p:txBody>
          <a:bodyPr/>
          <a:lstStyle/>
          <a:p>
            <a:r>
              <a:rPr lang="en-GB" b="1" dirty="0"/>
              <a:t>Scenarios</a:t>
            </a:r>
          </a:p>
        </p:txBody>
      </p:sp>
      <p:sp>
        <p:nvSpPr>
          <p:cNvPr id="3" name="Content Placeholder 2">
            <a:extLst>
              <a:ext uri="{FF2B5EF4-FFF2-40B4-BE49-F238E27FC236}">
                <a16:creationId xmlns:a16="http://schemas.microsoft.com/office/drawing/2014/main" id="{F6B3B735-7F10-1447-A22B-C90882470949}"/>
              </a:ext>
            </a:extLst>
          </p:cNvPr>
          <p:cNvSpPr>
            <a:spLocks noGrp="1"/>
          </p:cNvSpPr>
          <p:nvPr>
            <p:ph idx="1"/>
          </p:nvPr>
        </p:nvSpPr>
        <p:spPr>
          <a:xfrm>
            <a:off x="432634" y="1149597"/>
            <a:ext cx="9303793" cy="4755366"/>
          </a:xfrm>
        </p:spPr>
        <p:txBody>
          <a:bodyPr>
            <a:normAutofit/>
          </a:bodyPr>
          <a:lstStyle/>
          <a:p>
            <a:pPr algn="just"/>
            <a:r>
              <a:rPr lang="en-GB" sz="2400" b="0" i="0" dirty="0">
                <a:solidFill>
                  <a:srgbClr val="0F2A5F"/>
                </a:solidFill>
                <a:effectLst/>
              </a:rPr>
              <a:t>Mikayla makes an unsuccessful application for bail on her first appearance. </a:t>
            </a:r>
          </a:p>
          <a:p>
            <a:pPr algn="just"/>
            <a:r>
              <a:rPr lang="en-GB" sz="2400" b="0" i="0" dirty="0">
                <a:solidFill>
                  <a:srgbClr val="0F2A5F"/>
                </a:solidFill>
                <a:effectLst/>
              </a:rPr>
              <a:t>She makes a further unsuccessful application for bail on her second appearance. </a:t>
            </a:r>
          </a:p>
          <a:p>
            <a:pPr algn="just"/>
            <a:r>
              <a:rPr lang="en-GB" sz="2400" b="0" i="0" dirty="0">
                <a:solidFill>
                  <a:srgbClr val="0F2A5F"/>
                </a:solidFill>
                <a:effectLst/>
              </a:rPr>
              <a:t>Mikayla wants to apply for bail again at her third court appearance, but there has been no change in circumstances. </a:t>
            </a:r>
          </a:p>
          <a:p>
            <a:pPr algn="just"/>
            <a:r>
              <a:rPr lang="en-GB" sz="2400" b="0" i="0" dirty="0">
                <a:solidFill>
                  <a:srgbClr val="0F2A5F"/>
                </a:solidFill>
                <a:effectLst/>
              </a:rPr>
              <a:t>The court need not consider a further application for bail. If Mikayla can put forward, for example, an alternative bail address at her third appearance, the court might be prepared to reconsider her bail status.</a:t>
            </a:r>
          </a:p>
          <a:p>
            <a:endParaRPr lang="en-GB" dirty="0"/>
          </a:p>
        </p:txBody>
      </p:sp>
    </p:spTree>
    <p:extLst>
      <p:ext uri="{BB962C8B-B14F-4D97-AF65-F5344CB8AC3E}">
        <p14:creationId xmlns:p14="http://schemas.microsoft.com/office/powerpoint/2010/main" val="2577640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AD02-F383-AA84-20AC-32E5F1BB3E66}"/>
              </a:ext>
            </a:extLst>
          </p:cNvPr>
          <p:cNvSpPr>
            <a:spLocks noGrp="1"/>
          </p:cNvSpPr>
          <p:nvPr>
            <p:ph type="title"/>
          </p:nvPr>
        </p:nvSpPr>
        <p:spPr/>
        <p:txBody>
          <a:bodyPr/>
          <a:lstStyle/>
          <a:p>
            <a:r>
              <a:rPr lang="en-GB" b="1" dirty="0"/>
              <a:t>Scenarios</a:t>
            </a:r>
          </a:p>
        </p:txBody>
      </p:sp>
      <p:sp>
        <p:nvSpPr>
          <p:cNvPr id="3" name="Content Placeholder 2">
            <a:extLst>
              <a:ext uri="{FF2B5EF4-FFF2-40B4-BE49-F238E27FC236}">
                <a16:creationId xmlns:a16="http://schemas.microsoft.com/office/drawing/2014/main" id="{CBF02DEA-F471-E8FF-239F-38450F73F44A}"/>
              </a:ext>
            </a:extLst>
          </p:cNvPr>
          <p:cNvSpPr>
            <a:spLocks noGrp="1"/>
          </p:cNvSpPr>
          <p:nvPr>
            <p:ph idx="1"/>
          </p:nvPr>
        </p:nvSpPr>
        <p:spPr>
          <a:xfrm>
            <a:off x="516347" y="1374978"/>
            <a:ext cx="8910987" cy="4954988"/>
          </a:xfrm>
        </p:spPr>
        <p:txBody>
          <a:bodyPr>
            <a:normAutofit/>
          </a:bodyPr>
          <a:lstStyle/>
          <a:p>
            <a:r>
              <a:rPr lang="en-GB" sz="2400" b="0" i="0" dirty="0">
                <a:solidFill>
                  <a:srgbClr val="0F2A5F"/>
                </a:solidFill>
                <a:effectLst/>
              </a:rPr>
              <a:t>Robert chooses not to make an application for bail on his first appearance.</a:t>
            </a:r>
          </a:p>
          <a:p>
            <a:r>
              <a:rPr lang="en-GB" sz="2400" b="0" i="0" dirty="0">
                <a:solidFill>
                  <a:srgbClr val="0F2A5F"/>
                </a:solidFill>
                <a:effectLst/>
              </a:rPr>
              <a:t>He makes an unsuccessful application for bail on his second appearance and does not apply at his third court appearance. </a:t>
            </a:r>
          </a:p>
          <a:p>
            <a:r>
              <a:rPr lang="en-GB" sz="2400" b="0" i="0" dirty="0">
                <a:solidFill>
                  <a:srgbClr val="0F2A5F"/>
                </a:solidFill>
                <a:effectLst/>
              </a:rPr>
              <a:t>By his fourth court appearance, Robert wants to apply for bail again, which would be his second application, but there is no change in circumstances. </a:t>
            </a:r>
          </a:p>
          <a:p>
            <a:r>
              <a:rPr lang="en-GB" sz="2400" b="0" i="0" dirty="0">
                <a:solidFill>
                  <a:srgbClr val="0F2A5F"/>
                </a:solidFill>
                <a:effectLst/>
              </a:rPr>
              <a:t>As Robert has had two previous </a:t>
            </a:r>
            <a:r>
              <a:rPr lang="en-GB" sz="2400" b="0" i="1" dirty="0">
                <a:solidFill>
                  <a:srgbClr val="0F2A5F"/>
                </a:solidFill>
                <a:effectLst/>
              </a:rPr>
              <a:t>opportunities</a:t>
            </a:r>
            <a:r>
              <a:rPr lang="en-GB" sz="2400" b="0" i="0" dirty="0">
                <a:solidFill>
                  <a:srgbClr val="0F2A5F"/>
                </a:solidFill>
                <a:effectLst/>
              </a:rPr>
              <a:t> to apply for bail, and there has been no change in circumstances, the court does not need to entertain a second bail application.</a:t>
            </a:r>
          </a:p>
          <a:p>
            <a:endParaRPr lang="en-GB" dirty="0"/>
          </a:p>
        </p:txBody>
      </p:sp>
    </p:spTree>
    <p:extLst>
      <p:ext uri="{BB962C8B-B14F-4D97-AF65-F5344CB8AC3E}">
        <p14:creationId xmlns:p14="http://schemas.microsoft.com/office/powerpoint/2010/main" val="2221059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9162352" cy="5330349"/>
          </a:xfrm>
        </p:spPr>
        <p:txBody>
          <a:bodyPr>
            <a:normAutofit fontScale="77500" lnSpcReduction="2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61FE07-EA88-A2C1-67B1-14049094DF5C}"/>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The defence</a:t>
            </a:r>
          </a:p>
        </p:txBody>
      </p:sp>
      <p:pic>
        <p:nvPicPr>
          <p:cNvPr id="7" name="Graphic 6" descr="Gavel">
            <a:extLst>
              <a:ext uri="{FF2B5EF4-FFF2-40B4-BE49-F238E27FC236}">
                <a16:creationId xmlns:a16="http://schemas.microsoft.com/office/drawing/2014/main" id="{D2A3AB89-C6BC-CA7A-DCA9-F5E865CEE5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BEA9004-C431-1B6E-3E06-833CF9D47725}"/>
              </a:ext>
            </a:extLst>
          </p:cNvPr>
          <p:cNvSpPr>
            <a:spLocks noGrp="1"/>
          </p:cNvSpPr>
          <p:nvPr>
            <p:ph idx="1"/>
          </p:nvPr>
        </p:nvSpPr>
        <p:spPr>
          <a:xfrm>
            <a:off x="7181725" y="2837329"/>
            <a:ext cx="4512988" cy="3317938"/>
          </a:xfrm>
        </p:spPr>
        <p:txBody>
          <a:bodyPr anchor="t">
            <a:normAutofit/>
          </a:bodyPr>
          <a:lstStyle/>
          <a:p>
            <a:pPr>
              <a:lnSpc>
                <a:spcPct val="90000"/>
              </a:lnSpc>
            </a:pPr>
            <a:r>
              <a:rPr lang="en-GB" sz="1700" b="0" i="0">
                <a:solidFill>
                  <a:srgbClr val="FFFFFF"/>
                </a:solidFill>
                <a:effectLst/>
              </a:rPr>
              <a:t>A defendant can also appeal to the Crown Court against the imposition of conditions placed on bail in relation to residence, the provision of a surety or giving a security, curfew, electronic monitoring or non-contact with another person. Again, there is no right of appeal from a decision of the Crown Court in relation to bail conditions (</a:t>
            </a:r>
            <a:r>
              <a:rPr lang="en-GB" sz="1700" b="1" i="0">
                <a:solidFill>
                  <a:srgbClr val="FFFFFF"/>
                </a:solidFill>
                <a:effectLst/>
              </a:rPr>
              <a:t>s16(1) Criminal Justice Act 2003</a:t>
            </a:r>
            <a:r>
              <a:rPr lang="en-GB" sz="1700" b="0" i="0">
                <a:solidFill>
                  <a:srgbClr val="FFFFFF"/>
                </a:solidFill>
                <a:effectLst/>
              </a:rPr>
              <a:t>).</a:t>
            </a:r>
            <a:br>
              <a:rPr lang="en-GB" sz="1700" b="0" i="0">
                <a:solidFill>
                  <a:srgbClr val="FFFFFF"/>
                </a:solidFill>
                <a:effectLst/>
              </a:rPr>
            </a:br>
            <a:endParaRPr lang="en-GB" sz="1700" b="0" i="0">
              <a:solidFill>
                <a:srgbClr val="FFFFFF"/>
              </a:solidFill>
              <a:effectLst/>
            </a:endParaRPr>
          </a:p>
          <a:p>
            <a:pPr>
              <a:lnSpc>
                <a:spcPct val="90000"/>
              </a:lnSpc>
            </a:pPr>
            <a:r>
              <a:rPr lang="en-GB" sz="1700" b="0" i="0">
                <a:solidFill>
                  <a:srgbClr val="FFFFFF"/>
                </a:solidFill>
                <a:effectLst/>
              </a:rPr>
              <a:t>Consider </a:t>
            </a:r>
            <a:r>
              <a:rPr lang="en-GB" sz="1700" b="1" i="1">
                <a:solidFill>
                  <a:srgbClr val="FFFFFF"/>
                </a:solidFill>
                <a:effectLst/>
              </a:rPr>
              <a:t>Harrow Crown Court (on the application of ­Shergill</a:t>
            </a:r>
            <a:r>
              <a:rPr lang="en-GB" sz="1700" b="1" i="1">
                <a:solidFill>
                  <a:srgbClr val="FFFFFF"/>
                </a:solidFill>
              </a:rPr>
              <a:t>)</a:t>
            </a:r>
            <a:r>
              <a:rPr lang="en-GB" sz="1700" b="1" i="1">
                <a:solidFill>
                  <a:srgbClr val="FFFFFF"/>
                </a:solidFill>
                <a:effectLst/>
              </a:rPr>
              <a:t> [2005]</a:t>
            </a:r>
            <a:r>
              <a:rPr lang="en-GB" sz="1700" b="0" i="0">
                <a:solidFill>
                  <a:srgbClr val="FFFFFF"/>
                </a:solidFill>
                <a:effectLst/>
              </a:rPr>
              <a:t>.</a:t>
            </a:r>
          </a:p>
          <a:p>
            <a:pPr>
              <a:lnSpc>
                <a:spcPct val="90000"/>
              </a:lnSpc>
            </a:pPr>
            <a:endParaRPr lang="en-GB" sz="1700">
              <a:solidFill>
                <a:srgbClr val="FFFFFF"/>
              </a:solidFill>
            </a:endParaRPr>
          </a:p>
        </p:txBody>
      </p:sp>
    </p:spTree>
    <p:extLst>
      <p:ext uri="{BB962C8B-B14F-4D97-AF65-F5344CB8AC3E}">
        <p14:creationId xmlns:p14="http://schemas.microsoft.com/office/powerpoint/2010/main" val="1363363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a:xfrm>
            <a:off x="439075" y="238125"/>
            <a:ext cx="8596668" cy="1320800"/>
          </a:xfrm>
        </p:spPr>
        <p:txBody>
          <a:bodyPr/>
          <a:lstStyle/>
          <a:p>
            <a:r>
              <a:rPr lang="en-GB"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0260" y="1140362"/>
            <a:ext cx="9263667" cy="4933950"/>
          </a:xfrm>
        </p:spPr>
        <p:txBody>
          <a:bodyPr>
            <a:noAutofit/>
          </a:bodyPr>
          <a:lstStyle/>
          <a:p>
            <a:r>
              <a:rPr lang="en-GB" sz="2400" b="0" i="0" dirty="0">
                <a:solidFill>
                  <a:srgbClr val="000000"/>
                </a:solidFill>
                <a:effectLst/>
              </a:rPr>
              <a:t>The prosecution has a limited right of appeal. </a:t>
            </a:r>
          </a:p>
          <a:p>
            <a:r>
              <a:rPr lang="en-GB" sz="2400" b="0" i="0" dirty="0">
                <a:solidFill>
                  <a:srgbClr val="000000"/>
                </a:solidFill>
                <a:effectLst/>
              </a:rPr>
              <a:t>The </a:t>
            </a:r>
            <a:r>
              <a:rPr lang="en-GB" sz="2400" b="1" i="0" dirty="0">
                <a:solidFill>
                  <a:srgbClr val="000000"/>
                </a:solidFill>
                <a:effectLst/>
              </a:rPr>
              <a:t>Bail (Amendment) Act 1993</a:t>
            </a:r>
            <a:r>
              <a:rPr lang="en-GB" sz="2400" b="0" i="0" dirty="0">
                <a:solidFill>
                  <a:srgbClr val="000000"/>
                </a:solidFill>
                <a:effectLst/>
              </a:rPr>
              <a:t> (</a:t>
            </a:r>
            <a:r>
              <a:rPr lang="en-GB" sz="2400" b="1" i="0" dirty="0">
                <a:solidFill>
                  <a:srgbClr val="000000"/>
                </a:solidFill>
                <a:effectLst/>
              </a:rPr>
              <a:t>B(A)A 1993</a:t>
            </a:r>
            <a:r>
              <a:rPr lang="en-GB" sz="2400" b="0" i="0" dirty="0">
                <a:solidFill>
                  <a:srgbClr val="000000"/>
                </a:solidFill>
                <a:effectLst/>
              </a:rPr>
              <a:t>) gives power to the prosecution to appeal against the granting of bail by the Magistrates’ Court where the offence is punishable by imprisonment. </a:t>
            </a:r>
          </a:p>
          <a:p>
            <a:r>
              <a:rPr lang="en-GB" sz="2400" b="0" i="0" dirty="0">
                <a:solidFill>
                  <a:srgbClr val="000000"/>
                </a:solidFill>
                <a:effectLst/>
              </a:rPr>
              <a:t>There is a strict procedure to be followed. </a:t>
            </a:r>
          </a:p>
          <a:p>
            <a:r>
              <a:rPr lang="en-GB" sz="2400" b="0" i="0" dirty="0">
                <a:solidFill>
                  <a:srgbClr val="000000"/>
                </a:solidFill>
                <a:effectLst/>
              </a:rPr>
              <a:t>Oral notice of intent must be given to the court at the end of the hearing followed by written notice from the CPS within two hours. </a:t>
            </a:r>
          </a:p>
          <a:p>
            <a:r>
              <a:rPr lang="en-GB" sz="2400" b="0" i="0" dirty="0">
                <a:solidFill>
                  <a:srgbClr val="000000"/>
                </a:solidFill>
                <a:effectLst/>
              </a:rPr>
              <a:t>That notice must also be served on the defence. </a:t>
            </a:r>
          </a:p>
          <a:p>
            <a:r>
              <a:rPr lang="en-GB" sz="2400" b="0" i="0" dirty="0">
                <a:solidFill>
                  <a:srgbClr val="000000"/>
                </a:solidFill>
                <a:effectLst/>
              </a:rPr>
              <a:t>The defendant remains remanded in custody pending the outcome of the appeal.</a:t>
            </a:r>
            <a:endParaRPr lang="en-GB" sz="2400" dirty="0"/>
          </a:p>
        </p:txBody>
      </p:sp>
    </p:spTree>
    <p:extLst>
      <p:ext uri="{BB962C8B-B14F-4D97-AF65-F5344CB8AC3E}">
        <p14:creationId xmlns:p14="http://schemas.microsoft.com/office/powerpoint/2010/main" val="712930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E7B5E03-5243-7014-E7C1-CA81EB1226EF}"/>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a:t>Knowledge Checks</a:t>
            </a:r>
          </a:p>
        </p:txBody>
      </p:sp>
      <p:pic>
        <p:nvPicPr>
          <p:cNvPr id="5" name="Picture 4">
            <a:extLst>
              <a:ext uri="{FF2B5EF4-FFF2-40B4-BE49-F238E27FC236}">
                <a16:creationId xmlns:a16="http://schemas.microsoft.com/office/drawing/2014/main" id="{2010D92E-5CEE-EF13-9C99-1BDC5927FEDC}"/>
              </a:ext>
            </a:extLst>
          </p:cNvPr>
          <p:cNvPicPr>
            <a:picLocks noChangeAspect="1"/>
          </p:cNvPicPr>
          <p:nvPr/>
        </p:nvPicPr>
        <p:blipFill>
          <a:blip r:embed="rId3"/>
          <a:stretch>
            <a:fillRect/>
          </a:stretch>
        </p:blipFill>
        <p:spPr>
          <a:xfrm>
            <a:off x="1600201" y="609600"/>
            <a:ext cx="6937823" cy="3642357"/>
          </a:xfrm>
          <a:prstGeom prst="rect">
            <a:avLst/>
          </a:prstGeom>
        </p:spPr>
      </p:pic>
    </p:spTree>
    <p:extLst>
      <p:ext uri="{BB962C8B-B14F-4D97-AF65-F5344CB8AC3E}">
        <p14:creationId xmlns:p14="http://schemas.microsoft.com/office/powerpoint/2010/main" val="20615310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a:xfrm>
            <a:off x="561424" y="1394296"/>
            <a:ext cx="8596668" cy="4742487"/>
          </a:xfrm>
        </p:spPr>
        <p:txBody>
          <a:bodyPr>
            <a:normAutofit fontScale="77500" lnSpcReduction="20000"/>
          </a:bodyPr>
          <a:lstStyle/>
          <a:p>
            <a:r>
              <a:rPr lang="en-GB" dirty="0"/>
              <a:t>(1)   Most defendants have a presumed right to bail. There are some exceptions to this principle in relation to serious indictable offences, post conviction proceedings and some drug offences.</a:t>
            </a:r>
          </a:p>
          <a:p>
            <a:r>
              <a:rPr lang="en-GB" dirty="0"/>
              <a:t>(2)   Magistrates cannot consider bail if the defendant has been charged with murder.</a:t>
            </a:r>
          </a:p>
          <a:p>
            <a:r>
              <a:rPr lang="en-GB" dirty="0"/>
              <a:t>(3)   Bail will not be granted if the court has substantial grounds to believe that one of the exceptions to the right to bail in para 2 or para 2ZA BA 1976 is present.</a:t>
            </a:r>
          </a:p>
          <a:p>
            <a:r>
              <a:rPr lang="en-GB" dirty="0"/>
              <a:t>(4)   When determining whether there are grounds to find that an exception to the right to bail exists, the court will consider the factors in para 9 BA 1976.</a:t>
            </a:r>
          </a:p>
          <a:p>
            <a:r>
              <a:rPr lang="en-GB" dirty="0"/>
              <a:t>(5)   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r>
              <a:rPr lang="en-GB" dirty="0"/>
              <a:t>(6)   If the defendant, having been released on bail, fails to attend court as directed, they may be charged with an additional offence under s6 BA 1976.</a:t>
            </a:r>
          </a:p>
          <a:p>
            <a:r>
              <a:rPr lang="en-GB" dirty="0"/>
              <a:t>(7)   A defendant has two opportunities to apply for bail. A refusal of bail in the Magistrates’ Court may be appealed to a Crown Court Judge. Any further reconsideration would be by way of Judicial Review.</a:t>
            </a:r>
          </a:p>
          <a:p>
            <a:r>
              <a:rPr lang="en-GB" dirty="0"/>
              <a:t>(8)   The prosecution can appeal a grant of bail to the Crown Court in relation to an imprisonable offence. There is a further possibility of appealing a grant of bail to the High Court.</a:t>
            </a:r>
          </a:p>
        </p:txBody>
      </p:sp>
    </p:spTree>
    <p:extLst>
      <p:ext uri="{BB962C8B-B14F-4D97-AF65-F5344CB8AC3E}">
        <p14:creationId xmlns:p14="http://schemas.microsoft.com/office/powerpoint/2010/main" val="3721482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a:xfrm>
            <a:off x="413317" y="1488613"/>
            <a:ext cx="8596668" cy="3880773"/>
          </a:xfrm>
        </p:spPr>
        <p:txBody>
          <a:bodyPr>
            <a:normAutofit/>
          </a:bodyPr>
          <a:lstStyle/>
          <a:p>
            <a:r>
              <a:rPr lang="en-GB" sz="2400" dirty="0"/>
              <a:t>Please click on this link to review the CPS guidance on Bail: </a:t>
            </a:r>
            <a:r>
              <a:rPr lang="en-GB" sz="2400" dirty="0">
                <a:hlinkClick r:id="rId2"/>
              </a:rPr>
              <a:t>https://www.cps.gov.uk/legal-guidance/</a:t>
            </a:r>
            <a:r>
              <a:rPr lang="en-GB" sz="2400">
                <a:hlinkClick r:id="rId2"/>
              </a:rPr>
              <a:t>bail</a:t>
            </a:r>
            <a:r>
              <a:rPr lang="en-GB" sz="2400"/>
              <a:t> </a:t>
            </a:r>
            <a:br>
              <a:rPr lang="en-GB" sz="2400"/>
            </a:br>
            <a:endParaRPr lang="en-GB" sz="2400" dirty="0"/>
          </a:p>
          <a:p>
            <a:r>
              <a:rPr lang="en-GB" sz="2400" dirty="0"/>
              <a:t>Please click on this link to review the Government advice on Bail:</a:t>
            </a:r>
          </a:p>
          <a:p>
            <a:pPr marL="0" indent="0">
              <a:buNone/>
            </a:pPr>
            <a:r>
              <a:rPr lang="en-GB" sz="2400" dirty="0">
                <a:hlinkClick r:id="rId3"/>
              </a:rPr>
              <a:t>https://www.gov.uk/charged-crime/bail</a:t>
            </a:r>
            <a:r>
              <a:rPr lang="en-GB" sz="2400" dirty="0"/>
              <a:t> </a:t>
            </a:r>
          </a:p>
        </p:txBody>
      </p:sp>
    </p:spTree>
    <p:extLst>
      <p:ext uri="{BB962C8B-B14F-4D97-AF65-F5344CB8AC3E}">
        <p14:creationId xmlns:p14="http://schemas.microsoft.com/office/powerpoint/2010/main" val="1301570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B7CEA64-8DCF-1B33-4A15-69E104CBC921}"/>
              </a:ext>
            </a:extLst>
          </p:cNvPr>
          <p:cNvSpPr>
            <a:spLocks noGrp="1"/>
          </p:cNvSpPr>
          <p:nvPr>
            <p:ph type="title"/>
          </p:nvPr>
        </p:nvSpPr>
        <p:spPr>
          <a:xfrm>
            <a:off x="643467" y="816638"/>
            <a:ext cx="3367359" cy="5224724"/>
          </a:xfrm>
        </p:spPr>
        <p:txBody>
          <a:bodyPr anchor="ctr">
            <a:normAutofit/>
          </a:bodyPr>
          <a:lstStyle/>
          <a:p>
            <a:r>
              <a:rPr lang="en-GB" dirty="0"/>
              <a:t>Next Week</a:t>
            </a:r>
          </a:p>
        </p:txBody>
      </p:sp>
      <p:sp>
        <p:nvSpPr>
          <p:cNvPr id="3" name="Content Placeholder 2">
            <a:extLst>
              <a:ext uri="{FF2B5EF4-FFF2-40B4-BE49-F238E27FC236}">
                <a16:creationId xmlns:a16="http://schemas.microsoft.com/office/drawing/2014/main" id="{5411828E-7D8B-54B1-7888-BCC43956352A}"/>
              </a:ext>
            </a:extLst>
          </p:cNvPr>
          <p:cNvSpPr>
            <a:spLocks noGrp="1"/>
          </p:cNvSpPr>
          <p:nvPr>
            <p:ph idx="1"/>
          </p:nvPr>
        </p:nvSpPr>
        <p:spPr>
          <a:xfrm>
            <a:off x="4654295" y="816638"/>
            <a:ext cx="4619706" cy="5224724"/>
          </a:xfrm>
        </p:spPr>
        <p:txBody>
          <a:bodyPr anchor="ctr">
            <a:normAutofit/>
          </a:bodyPr>
          <a:lstStyle/>
          <a:p>
            <a:r>
              <a:rPr lang="en-GB" dirty="0"/>
              <a:t>We will be looking at Chapter 13 ‘Crown Court’ and Chapter 14 ‘Sentencing’</a:t>
            </a:r>
          </a:p>
        </p:txBody>
      </p:sp>
    </p:spTree>
    <p:extLst>
      <p:ext uri="{BB962C8B-B14F-4D97-AF65-F5344CB8AC3E}">
        <p14:creationId xmlns:p14="http://schemas.microsoft.com/office/powerpoint/2010/main" val="3547966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3767</Words>
  <Application>Microsoft Office PowerPoint</Application>
  <PresentationFormat>Widescreen</PresentationFormat>
  <Paragraphs>204</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Trebuchet MS</vt:lpstr>
      <vt:lpstr>Calibri</vt:lpstr>
      <vt:lpstr>Wingdings 3</vt:lpstr>
      <vt:lpstr>Facet</vt:lpstr>
      <vt:lpstr>Criminal Law and Litigation</vt:lpstr>
      <vt:lpstr>Bail: What is it?</vt:lpstr>
      <vt:lpstr>To bail or not to bail?</vt:lpstr>
      <vt:lpstr>Bail Act 1976 The right to bail  s4 BA 1976</vt:lpstr>
      <vt:lpstr>Situations where right to bail doesn’t apply</vt:lpstr>
      <vt:lpstr>Situations where the right to bail doesn’t apply</vt:lpstr>
      <vt:lpstr>Exceptions to s4 right to bail  (Sch 1 Part 1) – The TEST</vt:lpstr>
      <vt:lpstr>Exceptions continued………….</vt:lpstr>
      <vt:lpstr>Realistic prospect of custody test</vt:lpstr>
      <vt:lpstr>Reasons for finding exceptions to the right to bail</vt:lpstr>
      <vt:lpstr>Scenario</vt:lpstr>
      <vt:lpstr>Bail Conditions (s3)</vt:lpstr>
      <vt:lpstr>Types of conditions</vt:lpstr>
      <vt:lpstr>PowerPoint Presentation</vt:lpstr>
      <vt:lpstr>Task 1 </vt:lpstr>
      <vt:lpstr>Bail procedure</vt:lpstr>
      <vt:lpstr>PowerPoint Presentation</vt:lpstr>
      <vt:lpstr>Breach of Bail</vt:lpstr>
      <vt:lpstr>Refusal of bail:  Possible further applications by D </vt:lpstr>
      <vt:lpstr>D’s failure to surrender to bail</vt:lpstr>
      <vt:lpstr>When bail is refused </vt:lpstr>
      <vt:lpstr>When bail is refused ..</vt:lpstr>
      <vt:lpstr>Reapplication and appeals </vt:lpstr>
      <vt:lpstr>Reapplication and appeals …contd.</vt:lpstr>
      <vt:lpstr>Scenarios</vt:lpstr>
      <vt:lpstr>Scenarios</vt:lpstr>
      <vt:lpstr>The defence</vt:lpstr>
      <vt:lpstr>The defence</vt:lpstr>
      <vt:lpstr>The prosecution</vt:lpstr>
      <vt:lpstr>Knowledge Checks</vt:lpstr>
      <vt:lpstr>Summary</vt:lpstr>
      <vt:lpstr>Useful Links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35</cp:revision>
  <dcterms:created xsi:type="dcterms:W3CDTF">2021-01-23T22:15:52Z</dcterms:created>
  <dcterms:modified xsi:type="dcterms:W3CDTF">2026-09-29T13:37:35Z</dcterms:modified>
</cp:coreProperties>
</file>