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5" r:id="rId1"/>
  </p:sldMasterIdLst>
  <p:notesMasterIdLst>
    <p:notesMasterId r:id="rId31"/>
  </p:notesMasterIdLst>
  <p:handoutMasterIdLst>
    <p:handoutMasterId r:id="rId32"/>
  </p:handoutMasterIdLst>
  <p:sldIdLst>
    <p:sldId id="290" r:id="rId2"/>
    <p:sldId id="309" r:id="rId3"/>
    <p:sldId id="310" r:id="rId4"/>
    <p:sldId id="311" r:id="rId5"/>
    <p:sldId id="312" r:id="rId6"/>
    <p:sldId id="313" r:id="rId7"/>
    <p:sldId id="314" r:id="rId8"/>
    <p:sldId id="315" r:id="rId9"/>
    <p:sldId id="316" r:id="rId10"/>
    <p:sldId id="317" r:id="rId11"/>
    <p:sldId id="318" r:id="rId12"/>
    <p:sldId id="319" r:id="rId13"/>
    <p:sldId id="320" r:id="rId14"/>
    <p:sldId id="321" r:id="rId15"/>
    <p:sldId id="322" r:id="rId16"/>
    <p:sldId id="333" r:id="rId17"/>
    <p:sldId id="323" r:id="rId18"/>
    <p:sldId id="324" r:id="rId19"/>
    <p:sldId id="325" r:id="rId20"/>
    <p:sldId id="326" r:id="rId21"/>
    <p:sldId id="327" r:id="rId22"/>
    <p:sldId id="334" r:id="rId23"/>
    <p:sldId id="328" r:id="rId24"/>
    <p:sldId id="329" r:id="rId25"/>
    <p:sldId id="330" r:id="rId26"/>
    <p:sldId id="331" r:id="rId27"/>
    <p:sldId id="332" r:id="rId28"/>
    <p:sldId id="335" r:id="rId29"/>
    <p:sldId id="308" r:id="rId30"/>
  </p:sldIdLst>
  <p:sldSz cx="9144000" cy="6858000" type="screen4x3"/>
  <p:notesSz cx="6997700" cy="92837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Dr Nik Whitehead" initials="NJ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933"/>
    <a:srgbClr val="FF0000"/>
    <a:srgbClr val="FFFF00"/>
    <a:srgbClr val="669900"/>
    <a:srgbClr val="00CCFF"/>
    <a:srgbClr val="FF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55" autoAdjust="0"/>
    <p:restoredTop sz="94585" autoAdjust="0"/>
  </p:normalViewPr>
  <p:slideViewPr>
    <p:cSldViewPr>
      <p:cViewPr varScale="1">
        <p:scale>
          <a:sx n="83" d="100"/>
          <a:sy n="83" d="100"/>
        </p:scale>
        <p:origin x="-84" y="-4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322"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a:defRPr sz="1200"/>
            </a:lvl1pPr>
          </a:lstStyle>
          <a:p>
            <a:endParaRPr lang="en-US"/>
          </a:p>
        </p:txBody>
      </p:sp>
      <p:sp>
        <p:nvSpPr>
          <p:cNvPr id="56323" name="Rectangle 3"/>
          <p:cNvSpPr>
            <a:spLocks noGrp="1" noChangeArrowheads="1"/>
          </p:cNvSpPr>
          <p:nvPr>
            <p:ph type="dt" sz="quarter" idx="1"/>
          </p:nvPr>
        </p:nvSpPr>
        <p:spPr bwMode="auto">
          <a:xfrm>
            <a:off x="3963988"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a:defRPr sz="1200"/>
            </a:lvl1pPr>
          </a:lstStyle>
          <a:p>
            <a:endParaRPr lang="en-US"/>
          </a:p>
        </p:txBody>
      </p:sp>
      <p:sp>
        <p:nvSpPr>
          <p:cNvPr id="56324" name="Rectangle 4"/>
          <p:cNvSpPr>
            <a:spLocks noGrp="1" noChangeArrowheads="1"/>
          </p:cNvSpPr>
          <p:nvPr>
            <p:ph type="ftr" sz="quarter" idx="2"/>
          </p:nvPr>
        </p:nvSpPr>
        <p:spPr bwMode="auto">
          <a:xfrm>
            <a:off x="0" y="8818563"/>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a:defRPr sz="1200"/>
            </a:lvl1pPr>
          </a:lstStyle>
          <a:p>
            <a:endParaRPr lang="en-US"/>
          </a:p>
        </p:txBody>
      </p:sp>
      <p:sp>
        <p:nvSpPr>
          <p:cNvPr id="56325" name="Rectangle 5"/>
          <p:cNvSpPr>
            <a:spLocks noGrp="1" noChangeArrowheads="1"/>
          </p:cNvSpPr>
          <p:nvPr>
            <p:ph type="sldNum" sz="quarter" idx="3"/>
          </p:nvPr>
        </p:nvSpPr>
        <p:spPr bwMode="auto">
          <a:xfrm>
            <a:off x="3963988" y="8818563"/>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a:defRPr sz="1200"/>
            </a:lvl1pPr>
          </a:lstStyle>
          <a:p>
            <a:fld id="{11849612-0B8F-42EE-B92A-709AC2CFAD4A}" type="slidenum">
              <a:rPr lang="en-US"/>
              <a:pPr/>
              <a:t>‹#›</a:t>
            </a:fld>
            <a:endParaRPr lang="en-US"/>
          </a:p>
        </p:txBody>
      </p:sp>
    </p:spTree>
    <p:extLst>
      <p:ext uri="{BB962C8B-B14F-4D97-AF65-F5344CB8AC3E}">
        <p14:creationId xmlns:p14="http://schemas.microsoft.com/office/powerpoint/2010/main" val="41789575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hdr" sz="quarter"/>
          </p:nvPr>
        </p:nvSpPr>
        <p:spPr bwMode="auto">
          <a:xfrm>
            <a:off x="0"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defTabSz="930275">
              <a:defRPr sz="1200"/>
            </a:lvl1pPr>
          </a:lstStyle>
          <a:p>
            <a:endParaRPr lang="en-US"/>
          </a:p>
        </p:txBody>
      </p:sp>
      <p:sp>
        <p:nvSpPr>
          <p:cNvPr id="31747" name="Rectangle 3"/>
          <p:cNvSpPr>
            <a:spLocks noGrp="1" noChangeArrowheads="1"/>
          </p:cNvSpPr>
          <p:nvPr>
            <p:ph type="dt" idx="1"/>
          </p:nvPr>
        </p:nvSpPr>
        <p:spPr bwMode="auto">
          <a:xfrm>
            <a:off x="3963988" y="0"/>
            <a:ext cx="3032125" cy="463550"/>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lvl1pPr algn="r" defTabSz="930275">
              <a:defRPr sz="1200"/>
            </a:lvl1pPr>
          </a:lstStyle>
          <a:p>
            <a:endParaRPr lang="en-US"/>
          </a:p>
        </p:txBody>
      </p:sp>
      <p:sp>
        <p:nvSpPr>
          <p:cNvPr id="31748" name="Rectangle 4"/>
          <p:cNvSpPr>
            <a:spLocks noGrp="1" noRot="1" noChangeAspect="1" noChangeArrowheads="1" noTextEdit="1"/>
          </p:cNvSpPr>
          <p:nvPr>
            <p:ph type="sldImg" idx="2"/>
          </p:nvPr>
        </p:nvSpPr>
        <p:spPr bwMode="auto">
          <a:xfrm>
            <a:off x="1177925" y="696913"/>
            <a:ext cx="4641850" cy="3481387"/>
          </a:xfrm>
          <a:prstGeom prst="rect">
            <a:avLst/>
          </a:prstGeom>
          <a:noFill/>
          <a:ln w="9525">
            <a:solidFill>
              <a:srgbClr val="000000"/>
            </a:solidFill>
            <a:miter lim="800000"/>
            <a:headEnd/>
            <a:tailEnd/>
          </a:ln>
          <a:effectLst/>
        </p:spPr>
      </p:sp>
      <p:sp>
        <p:nvSpPr>
          <p:cNvPr id="31749" name="Rectangle 5"/>
          <p:cNvSpPr>
            <a:spLocks noGrp="1" noChangeArrowheads="1"/>
          </p:cNvSpPr>
          <p:nvPr>
            <p:ph type="body" sz="quarter" idx="3"/>
          </p:nvPr>
        </p:nvSpPr>
        <p:spPr bwMode="auto">
          <a:xfrm>
            <a:off x="700088" y="4410075"/>
            <a:ext cx="5597525" cy="4176713"/>
          </a:xfrm>
          <a:prstGeom prst="rect">
            <a:avLst/>
          </a:prstGeom>
          <a:noFill/>
          <a:ln w="9525">
            <a:noFill/>
            <a:miter lim="800000"/>
            <a:headEnd/>
            <a:tailEnd/>
          </a:ln>
          <a:effectLst/>
        </p:spPr>
        <p:txBody>
          <a:bodyPr vert="horz" wrap="square" lIns="93031" tIns="46516" rIns="93031" bIns="46516"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1750" name="Rectangle 6"/>
          <p:cNvSpPr>
            <a:spLocks noGrp="1" noChangeArrowheads="1"/>
          </p:cNvSpPr>
          <p:nvPr>
            <p:ph type="ftr" sz="quarter" idx="4"/>
          </p:nvPr>
        </p:nvSpPr>
        <p:spPr bwMode="auto">
          <a:xfrm>
            <a:off x="0" y="8818563"/>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defTabSz="930275">
              <a:defRPr sz="1200"/>
            </a:lvl1pPr>
          </a:lstStyle>
          <a:p>
            <a:endParaRPr lang="en-US"/>
          </a:p>
        </p:txBody>
      </p:sp>
      <p:sp>
        <p:nvSpPr>
          <p:cNvPr id="31751" name="Rectangle 7"/>
          <p:cNvSpPr>
            <a:spLocks noGrp="1" noChangeArrowheads="1"/>
          </p:cNvSpPr>
          <p:nvPr>
            <p:ph type="sldNum" sz="quarter" idx="5"/>
          </p:nvPr>
        </p:nvSpPr>
        <p:spPr bwMode="auto">
          <a:xfrm>
            <a:off x="3963988" y="8818563"/>
            <a:ext cx="3032125" cy="463550"/>
          </a:xfrm>
          <a:prstGeom prst="rect">
            <a:avLst/>
          </a:prstGeom>
          <a:noFill/>
          <a:ln w="9525">
            <a:noFill/>
            <a:miter lim="800000"/>
            <a:headEnd/>
            <a:tailEnd/>
          </a:ln>
          <a:effectLst/>
        </p:spPr>
        <p:txBody>
          <a:bodyPr vert="horz" wrap="square" lIns="93031" tIns="46516" rIns="93031" bIns="46516" numCol="1" anchor="b" anchorCtr="0" compatLnSpc="1">
            <a:prstTxWarp prst="textNoShape">
              <a:avLst/>
            </a:prstTxWarp>
          </a:bodyPr>
          <a:lstStyle>
            <a:lvl1pPr algn="r" defTabSz="930275">
              <a:defRPr sz="1200"/>
            </a:lvl1pPr>
          </a:lstStyle>
          <a:p>
            <a:fld id="{EE172815-496D-4BA8-B7A7-B438D3E483A6}" type="slidenum">
              <a:rPr lang="en-US"/>
              <a:pPr/>
              <a:t>‹#›</a:t>
            </a:fld>
            <a:endParaRPr lang="en-US"/>
          </a:p>
        </p:txBody>
      </p:sp>
    </p:spTree>
    <p:extLst>
      <p:ext uri="{BB962C8B-B14F-4D97-AF65-F5344CB8AC3E}">
        <p14:creationId xmlns:p14="http://schemas.microsoft.com/office/powerpoint/2010/main" val="412790392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0CE766-BD90-4317-A25D-04FDD4C197C7}" type="slidenum">
              <a:rPr lang="en-US"/>
              <a:pPr/>
              <a:t>1</a:t>
            </a:fld>
            <a:endParaRPr lang="en-US"/>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xfrm>
            <a:off x="933450" y="4410075"/>
            <a:ext cx="5130800" cy="4176713"/>
          </a:xfrm>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958637-B42D-4F3D-8432-DE604B24B041}" type="slidenum">
              <a:rPr lang="en-US"/>
              <a:pPr/>
              <a:t>29</a:t>
            </a:fld>
            <a:endParaRPr lang="en-US"/>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2D7B5D8-ABC0-4EBD-8DE7-0C8E8379F9B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normAutofit/>
          </a:bodyPr>
          <a:lstStyle>
            <a:lvl1pPr>
              <a:defRPr sz="2400"/>
            </a:lvl1pPr>
            <a:lvl2pPr>
              <a:defRPr sz="2400"/>
            </a:lvl2pPr>
            <a:lvl3pPr>
              <a:defRPr sz="2000"/>
            </a:lvl3pPr>
            <a:lvl4pPr>
              <a:defRPr sz="20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6" name="Slide Number Placeholder 5"/>
          <p:cNvSpPr>
            <a:spLocks noGrp="1"/>
          </p:cNvSpPr>
          <p:nvPr>
            <p:ph type="sldNum" sz="quarter" idx="12"/>
          </p:nvPr>
        </p:nvSpPr>
        <p:spPr/>
        <p:txBody>
          <a:bodyPr/>
          <a:lstStyle/>
          <a:p>
            <a:fld id="{222DC7C7-9684-4D53-9B88-E8F3E6B4027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CF657EEF-AC25-4F41-9E6D-FE8D86EEDE5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69BDA2E0-6D5B-47E9-8193-5362B8A5BB4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DB7D2DFE-F47B-4A3D-AFA0-5B0591C52E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090739D3-87EE-4C38-A7B0-36D408621FF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9087D05D-EBB8-4653-AF5F-5EB29E8A8E6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2902C18F-D071-4EA2-B02E-7D10D670579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F1911A15-0AA6-4283-9067-8500FED0D65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D7414C3D-4A69-45E6-99E8-E9EA3CAA1B4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CA3E0CD-0209-41DB-B256-B2FD35A61A1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D4FFC937-927A-41B3-82D2-61848B2E7E1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designinginterfaces.com/firstedition/index.php?page=About_the_Book"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designinginterfaces.com/firstedition/index.php?page=About_the_Boo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ctrTitle"/>
          </p:nvPr>
        </p:nvSpPr>
        <p:spPr/>
        <p:txBody>
          <a:bodyPr/>
          <a:lstStyle/>
          <a:p>
            <a:r>
              <a:rPr lang="en-GB" dirty="0" smtClean="0"/>
              <a:t>Interaction Design</a:t>
            </a:r>
            <a:endParaRPr lang="en-GB" dirty="0"/>
          </a:p>
        </p:txBody>
      </p:sp>
      <p:sp>
        <p:nvSpPr>
          <p:cNvPr id="63491" name="Rectangle 3"/>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lgn="ctr">
              <a:spcBef>
                <a:spcPct val="20000"/>
              </a:spcBef>
              <a:buClr>
                <a:schemeClr val="tx1"/>
              </a:buClr>
              <a:buSzPct val="125000"/>
              <a:buFont typeface="Wingdings" pitchFamily="2" charset="2"/>
              <a:buNone/>
            </a:pPr>
            <a:r>
              <a:rPr lang="is-IS" sz="2400" dirty="0" smtClean="0"/>
              <a:t>Lecture 6</a:t>
            </a:r>
            <a:endParaRPr lang="is-IS" sz="2400" dirty="0"/>
          </a:p>
          <a:p>
            <a:pPr algn="ctr">
              <a:spcBef>
                <a:spcPct val="20000"/>
              </a:spcBef>
              <a:buClr>
                <a:schemeClr val="tx1"/>
              </a:buClr>
              <a:buSzPct val="125000"/>
              <a:buFont typeface="Wingdings" pitchFamily="2" charset="2"/>
              <a:buNone/>
            </a:pPr>
            <a:r>
              <a:rPr lang="is-IS" sz="3600" dirty="0" smtClean="0"/>
              <a:t>Design patterns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What’s a Design Pattern?</a:t>
            </a:r>
            <a:endParaRPr lang="en-GB" dirty="0"/>
          </a:p>
        </p:txBody>
      </p:sp>
      <p:sp>
        <p:nvSpPr>
          <p:cNvPr id="3" name="Content Placeholder 2"/>
          <p:cNvSpPr>
            <a:spLocks noGrp="1"/>
          </p:cNvSpPr>
          <p:nvPr>
            <p:ph idx="1"/>
          </p:nvPr>
        </p:nvSpPr>
        <p:spPr/>
        <p:txBody>
          <a:bodyPr/>
          <a:lstStyle/>
          <a:p>
            <a:r>
              <a:rPr lang="en-GB" dirty="0" smtClean="0"/>
              <a:t>Patterns are a description of best practices developed over time</a:t>
            </a:r>
          </a:p>
          <a:p>
            <a:pPr lvl="1"/>
            <a:r>
              <a:rPr lang="en-GB" dirty="0" smtClean="0"/>
              <a:t>Most are based on things that were found to work in the real world</a:t>
            </a:r>
          </a:p>
          <a:p>
            <a:pPr lvl="1"/>
            <a:r>
              <a:rPr lang="en-GB" dirty="0" smtClean="0"/>
              <a:t>They provide common solutions to common design problems</a:t>
            </a:r>
          </a:p>
          <a:p>
            <a:pPr lvl="1"/>
            <a:r>
              <a:rPr lang="en-GB" dirty="0" smtClean="0"/>
              <a:t>They work because people, as a group, behave in a predictable manner</a:t>
            </a:r>
          </a:p>
          <a:p>
            <a:endParaRPr lang="en-GB" sz="800" dirty="0" smtClean="0"/>
          </a:p>
          <a:p>
            <a:r>
              <a:rPr lang="en-GB" dirty="0" smtClean="0"/>
              <a:t>Although lots of websites may use the same pattern each implementation will be different</a:t>
            </a:r>
          </a:p>
          <a:p>
            <a:pPr lvl="1"/>
            <a:r>
              <a:rPr lang="en-GB" dirty="0" smtClean="0"/>
              <a:t>Different content</a:t>
            </a:r>
          </a:p>
          <a:p>
            <a:pPr lvl="1"/>
            <a:r>
              <a:rPr lang="en-GB" dirty="0" smtClean="0"/>
              <a:t>Different graphical design</a:t>
            </a:r>
            <a:endParaRPr lang="en-GB" dirty="0"/>
          </a:p>
        </p:txBody>
      </p:sp>
      <p:sp>
        <p:nvSpPr>
          <p:cNvPr id="4" name="Slide Number Placeholder 3"/>
          <p:cNvSpPr>
            <a:spLocks noGrp="1"/>
          </p:cNvSpPr>
          <p:nvPr>
            <p:ph type="sldNum" sz="quarter" idx="12"/>
          </p:nvPr>
        </p:nvSpPr>
        <p:spPr/>
        <p:txBody>
          <a:bodyPr/>
          <a:lstStyle/>
          <a:p>
            <a:fld id="{222DC7C7-9684-4D53-9B88-E8F3E6B40274}" type="slidenum">
              <a:rPr lang="en-GB" smtClean="0"/>
              <a:pPr/>
              <a:t>2</a:t>
            </a:fld>
            <a:endParaRPr lang="en-GB"/>
          </a:p>
        </p:txBody>
      </p:sp>
    </p:spTree>
    <p:extLst>
      <p:ext uri="{BB962C8B-B14F-4D97-AF65-F5344CB8AC3E}">
        <p14:creationId xmlns:p14="http://schemas.microsoft.com/office/powerpoint/2010/main" val="3472336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Supported Behaviours</a:t>
            </a:r>
            <a:endParaRPr lang="en-GB" dirty="0"/>
          </a:p>
        </p:txBody>
      </p:sp>
      <p:sp>
        <p:nvSpPr>
          <p:cNvPr id="3" name="Content Placeholder 2"/>
          <p:cNvSpPr>
            <a:spLocks noGrp="1"/>
          </p:cNvSpPr>
          <p:nvPr>
            <p:ph idx="1"/>
          </p:nvPr>
        </p:nvSpPr>
        <p:spPr/>
        <p:txBody>
          <a:bodyPr/>
          <a:lstStyle/>
          <a:p>
            <a:r>
              <a:rPr lang="en-GB" dirty="0" smtClean="0"/>
              <a:t>Safe exploration</a:t>
            </a:r>
          </a:p>
          <a:p>
            <a:pPr lvl="1"/>
            <a:r>
              <a:rPr lang="en-GB" dirty="0" smtClean="0"/>
              <a:t>Feeling free to press buttons and click links leads users to explore a piece of software</a:t>
            </a:r>
          </a:p>
          <a:p>
            <a:pPr lvl="1"/>
            <a:r>
              <a:rPr lang="en-GB" dirty="0" smtClean="0"/>
              <a:t>If they do something wrong then they can easily undo their action</a:t>
            </a:r>
          </a:p>
          <a:p>
            <a:pPr lvl="1"/>
            <a:r>
              <a:rPr lang="en-GB" dirty="0" smtClean="0"/>
              <a:t>‘Wrong’ isn’t just losing data; it can also be having to clear a pop-up, losing already-entered data, buttons that don’t do what you expect them to do…</a:t>
            </a:r>
          </a:p>
          <a:p>
            <a:endParaRPr lang="en-GB" sz="800" dirty="0" smtClean="0"/>
          </a:p>
          <a:p>
            <a:r>
              <a:rPr lang="en-GB" dirty="0" smtClean="0"/>
              <a:t>Instant gratification</a:t>
            </a:r>
          </a:p>
          <a:p>
            <a:pPr lvl="1"/>
            <a:r>
              <a:rPr lang="en-GB" dirty="0" smtClean="0"/>
              <a:t>Users want to see results instantly</a:t>
            </a:r>
          </a:p>
          <a:p>
            <a:pPr lvl="1"/>
            <a:r>
              <a:rPr lang="en-GB" dirty="0" smtClean="0"/>
              <a:t>If the software is used to create something, set up the page so the first thing they see allows them to create something, not force them to read pages of text</a:t>
            </a:r>
            <a:endParaRPr lang="en-GB" dirty="0"/>
          </a:p>
        </p:txBody>
      </p:sp>
      <p:sp>
        <p:nvSpPr>
          <p:cNvPr id="4" name="Slide Number Placeholder 3"/>
          <p:cNvSpPr>
            <a:spLocks noGrp="1"/>
          </p:cNvSpPr>
          <p:nvPr>
            <p:ph type="sldNum" sz="quarter" idx="12"/>
          </p:nvPr>
        </p:nvSpPr>
        <p:spPr/>
        <p:txBody>
          <a:bodyPr/>
          <a:lstStyle/>
          <a:p>
            <a:fld id="{222DC7C7-9684-4D53-9B88-E8F3E6B40274}" type="slidenum">
              <a:rPr lang="en-GB" smtClean="0"/>
              <a:pPr/>
              <a:t>3</a:t>
            </a:fld>
            <a:endParaRPr lang="en-GB"/>
          </a:p>
        </p:txBody>
      </p:sp>
    </p:spTree>
    <p:extLst>
      <p:ext uri="{BB962C8B-B14F-4D97-AF65-F5344CB8AC3E}">
        <p14:creationId xmlns:p14="http://schemas.microsoft.com/office/powerpoint/2010/main" val="12630553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Supported Behaviours</a:t>
            </a:r>
            <a:endParaRPr lang="en-GB" dirty="0"/>
          </a:p>
        </p:txBody>
      </p:sp>
      <p:sp>
        <p:nvSpPr>
          <p:cNvPr id="3" name="Content Placeholder 2"/>
          <p:cNvSpPr>
            <a:spLocks noGrp="1"/>
          </p:cNvSpPr>
          <p:nvPr>
            <p:ph idx="1"/>
          </p:nvPr>
        </p:nvSpPr>
        <p:spPr/>
        <p:txBody>
          <a:bodyPr/>
          <a:lstStyle/>
          <a:p>
            <a:r>
              <a:rPr lang="en-GB" dirty="0" smtClean="0"/>
              <a:t>Satisficing</a:t>
            </a:r>
          </a:p>
          <a:p>
            <a:pPr lvl="1"/>
            <a:r>
              <a:rPr lang="en-GB" dirty="0" smtClean="0"/>
              <a:t>Users don’t want to have to think</a:t>
            </a:r>
          </a:p>
          <a:p>
            <a:pPr lvl="1"/>
            <a:r>
              <a:rPr lang="en-GB" dirty="0" smtClean="0"/>
              <a:t>Rather than read a manual, users will look for buttons that </a:t>
            </a:r>
            <a:r>
              <a:rPr lang="en-GB" i="1" dirty="0" smtClean="0"/>
              <a:t>might</a:t>
            </a:r>
            <a:r>
              <a:rPr lang="en-GB" dirty="0" smtClean="0"/>
              <a:t> do what they want and will click them</a:t>
            </a:r>
          </a:p>
          <a:p>
            <a:pPr lvl="1"/>
            <a:r>
              <a:rPr lang="en-GB" dirty="0" smtClean="0"/>
              <a:t>Labels need to be short and obvious</a:t>
            </a:r>
          </a:p>
          <a:p>
            <a:pPr lvl="1"/>
            <a:r>
              <a:rPr lang="en-GB" dirty="0" smtClean="0"/>
              <a:t>Users develop habits that may not be the most efficient way of doing something but works</a:t>
            </a:r>
          </a:p>
          <a:p>
            <a:endParaRPr lang="en-GB" sz="800" dirty="0" smtClean="0"/>
          </a:p>
          <a:p>
            <a:r>
              <a:rPr lang="en-GB" dirty="0" smtClean="0"/>
              <a:t>Changes in Midstream</a:t>
            </a:r>
          </a:p>
          <a:p>
            <a:pPr lvl="1"/>
            <a:r>
              <a:rPr lang="en-GB" dirty="0" smtClean="0"/>
              <a:t>Users often start one thing then pause to do something else – their goal changes</a:t>
            </a:r>
          </a:p>
          <a:p>
            <a:pPr lvl="1"/>
            <a:r>
              <a:rPr lang="en-GB" dirty="0" smtClean="0"/>
              <a:t>Save information entered automatically</a:t>
            </a:r>
          </a:p>
          <a:p>
            <a:pPr lvl="1"/>
            <a:r>
              <a:rPr lang="en-GB" dirty="0" smtClean="0"/>
              <a:t>Avoid modal dialogues where possible</a:t>
            </a:r>
          </a:p>
        </p:txBody>
      </p:sp>
      <p:sp>
        <p:nvSpPr>
          <p:cNvPr id="4" name="Slide Number Placeholder 3"/>
          <p:cNvSpPr>
            <a:spLocks noGrp="1"/>
          </p:cNvSpPr>
          <p:nvPr>
            <p:ph type="sldNum" sz="quarter" idx="12"/>
          </p:nvPr>
        </p:nvSpPr>
        <p:spPr/>
        <p:txBody>
          <a:bodyPr/>
          <a:lstStyle/>
          <a:p>
            <a:fld id="{222DC7C7-9684-4D53-9B88-E8F3E6B40274}" type="slidenum">
              <a:rPr lang="en-GB" smtClean="0"/>
              <a:pPr/>
              <a:t>4</a:t>
            </a:fld>
            <a:endParaRPr lang="en-GB"/>
          </a:p>
        </p:txBody>
      </p:sp>
    </p:spTree>
    <p:extLst>
      <p:ext uri="{BB962C8B-B14F-4D97-AF65-F5344CB8AC3E}">
        <p14:creationId xmlns:p14="http://schemas.microsoft.com/office/powerpoint/2010/main" val="31375667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Supported Behaviours</a:t>
            </a:r>
            <a:endParaRPr lang="en-GB" dirty="0"/>
          </a:p>
        </p:txBody>
      </p:sp>
      <p:sp>
        <p:nvSpPr>
          <p:cNvPr id="3" name="Content Placeholder 2"/>
          <p:cNvSpPr>
            <a:spLocks noGrp="1"/>
          </p:cNvSpPr>
          <p:nvPr>
            <p:ph idx="1"/>
          </p:nvPr>
        </p:nvSpPr>
        <p:spPr/>
        <p:txBody>
          <a:bodyPr/>
          <a:lstStyle/>
          <a:p>
            <a:r>
              <a:rPr lang="en-GB" dirty="0" smtClean="0"/>
              <a:t>Deferred choices</a:t>
            </a:r>
          </a:p>
          <a:p>
            <a:pPr lvl="1"/>
            <a:r>
              <a:rPr lang="en-GB" dirty="0" smtClean="0"/>
              <a:t>Sometimes the user doesn’t want to bother filling in lots of pieces of information; allow her to fill in the minimum amount required and come back later</a:t>
            </a:r>
          </a:p>
          <a:p>
            <a:pPr lvl="1"/>
            <a:r>
              <a:rPr lang="en-GB" dirty="0" smtClean="0"/>
              <a:t>Sometimes the user may not actually know all of the information yet</a:t>
            </a:r>
          </a:p>
          <a:p>
            <a:pPr lvl="1"/>
            <a:r>
              <a:rPr lang="en-GB" dirty="0" smtClean="0"/>
              <a:t>Don’t make them register to explore a site</a:t>
            </a:r>
          </a:p>
          <a:p>
            <a:pPr lvl="1"/>
            <a:endParaRPr lang="en-GB" sz="800" dirty="0"/>
          </a:p>
          <a:p>
            <a:r>
              <a:rPr lang="en-GB" dirty="0" smtClean="0"/>
              <a:t>Incremental construction</a:t>
            </a:r>
          </a:p>
          <a:p>
            <a:pPr lvl="1"/>
            <a:r>
              <a:rPr lang="en-GB" dirty="0" smtClean="0"/>
              <a:t>People build things bit by bit (and not always in the same order)</a:t>
            </a:r>
          </a:p>
          <a:p>
            <a:pPr lvl="1"/>
            <a:r>
              <a:rPr lang="en-GB" dirty="0" smtClean="0"/>
              <a:t>If people get good rapid feedback on small tasks this helps induce a state of </a:t>
            </a:r>
            <a:r>
              <a:rPr lang="en-GB" i="1" dirty="0" smtClean="0"/>
              <a:t>flow</a:t>
            </a:r>
            <a:endParaRPr lang="en-GB" dirty="0" smtClean="0"/>
          </a:p>
          <a:p>
            <a:pPr lvl="1"/>
            <a:endParaRPr lang="en-GB" dirty="0"/>
          </a:p>
        </p:txBody>
      </p:sp>
      <p:sp>
        <p:nvSpPr>
          <p:cNvPr id="4" name="Slide Number Placeholder 3"/>
          <p:cNvSpPr>
            <a:spLocks noGrp="1"/>
          </p:cNvSpPr>
          <p:nvPr>
            <p:ph type="sldNum" sz="quarter" idx="12"/>
          </p:nvPr>
        </p:nvSpPr>
        <p:spPr/>
        <p:txBody>
          <a:bodyPr/>
          <a:lstStyle/>
          <a:p>
            <a:fld id="{222DC7C7-9684-4D53-9B88-E8F3E6B40274}" type="slidenum">
              <a:rPr lang="en-GB" smtClean="0"/>
              <a:pPr/>
              <a:t>5</a:t>
            </a:fld>
            <a:endParaRPr lang="en-GB"/>
          </a:p>
        </p:txBody>
      </p:sp>
    </p:spTree>
    <p:extLst>
      <p:ext uri="{BB962C8B-B14F-4D97-AF65-F5344CB8AC3E}">
        <p14:creationId xmlns:p14="http://schemas.microsoft.com/office/powerpoint/2010/main" val="39883755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Supported Behaviours</a:t>
            </a:r>
            <a:endParaRPr lang="en-GB" dirty="0"/>
          </a:p>
        </p:txBody>
      </p:sp>
      <p:sp>
        <p:nvSpPr>
          <p:cNvPr id="3" name="Content Placeholder 2"/>
          <p:cNvSpPr>
            <a:spLocks noGrp="1"/>
          </p:cNvSpPr>
          <p:nvPr>
            <p:ph idx="1"/>
          </p:nvPr>
        </p:nvSpPr>
        <p:spPr/>
        <p:txBody>
          <a:bodyPr/>
          <a:lstStyle/>
          <a:p>
            <a:r>
              <a:rPr lang="en-GB" dirty="0" smtClean="0"/>
              <a:t>Habituation</a:t>
            </a:r>
          </a:p>
          <a:p>
            <a:pPr lvl="1"/>
            <a:r>
              <a:rPr lang="en-GB" dirty="0" smtClean="0"/>
              <a:t>When actions are performed regularly they become habitual – you don’t need to think about them, you just do them</a:t>
            </a:r>
          </a:p>
          <a:p>
            <a:pPr lvl="1"/>
            <a:r>
              <a:rPr lang="en-GB" dirty="0" smtClean="0"/>
              <a:t>If these actions do something different in another piece of software then they cause problems</a:t>
            </a:r>
          </a:p>
          <a:p>
            <a:pPr lvl="1"/>
            <a:r>
              <a:rPr lang="en-GB" dirty="0" smtClean="0"/>
              <a:t>Ctrl-A </a:t>
            </a:r>
            <a:r>
              <a:rPr lang="en-GB" dirty="0" smtClean="0">
                <a:latin typeface="Arial"/>
                <a:cs typeface="Arial"/>
              </a:rPr>
              <a:t>→ </a:t>
            </a:r>
            <a:r>
              <a:rPr lang="en-GB" dirty="0" smtClean="0"/>
              <a:t>Ctrl-X </a:t>
            </a:r>
            <a:r>
              <a:rPr lang="en-GB" dirty="0" smtClean="0">
                <a:latin typeface="Arial"/>
                <a:cs typeface="Arial"/>
              </a:rPr>
              <a:t>→ </a:t>
            </a:r>
            <a:r>
              <a:rPr lang="en-GB" dirty="0" smtClean="0"/>
              <a:t>Ctrl-S</a:t>
            </a:r>
          </a:p>
          <a:p>
            <a:pPr lvl="2"/>
            <a:r>
              <a:rPr lang="en-GB" dirty="0" err="1" smtClean="0"/>
              <a:t>Emacs</a:t>
            </a:r>
            <a:r>
              <a:rPr lang="en-GB" dirty="0" smtClean="0"/>
              <a:t>: Move one character left, save document</a:t>
            </a:r>
          </a:p>
          <a:p>
            <a:pPr lvl="2"/>
            <a:r>
              <a:rPr lang="en-GB" dirty="0" smtClean="0"/>
              <a:t>Word: Select all, cut text (whole document), save document</a:t>
            </a:r>
          </a:p>
          <a:p>
            <a:pPr lvl="1"/>
            <a:r>
              <a:rPr lang="en-GB" dirty="0" smtClean="0"/>
              <a:t>Lots of confirmation boxes are a bad idea</a:t>
            </a:r>
          </a:p>
          <a:p>
            <a:pPr lvl="1"/>
            <a:r>
              <a:rPr lang="en-GB" dirty="0" smtClean="0"/>
              <a:t>Consistency is important</a:t>
            </a:r>
            <a:endParaRPr lang="en-GB" dirty="0"/>
          </a:p>
          <a:p>
            <a:pPr lvl="1"/>
            <a:endParaRPr lang="en-GB" dirty="0"/>
          </a:p>
          <a:p>
            <a:pPr lvl="1"/>
            <a:endParaRPr lang="en-GB" dirty="0"/>
          </a:p>
        </p:txBody>
      </p:sp>
      <p:sp>
        <p:nvSpPr>
          <p:cNvPr id="4" name="Slide Number Placeholder 3"/>
          <p:cNvSpPr>
            <a:spLocks noGrp="1"/>
          </p:cNvSpPr>
          <p:nvPr>
            <p:ph type="sldNum" sz="quarter" idx="12"/>
          </p:nvPr>
        </p:nvSpPr>
        <p:spPr/>
        <p:txBody>
          <a:bodyPr/>
          <a:lstStyle/>
          <a:p>
            <a:fld id="{222DC7C7-9684-4D53-9B88-E8F3E6B40274}" type="slidenum">
              <a:rPr lang="en-GB" smtClean="0"/>
              <a:pPr/>
              <a:t>6</a:t>
            </a:fld>
            <a:endParaRPr lang="en-GB"/>
          </a:p>
        </p:txBody>
      </p:sp>
    </p:spTree>
    <p:extLst>
      <p:ext uri="{BB962C8B-B14F-4D97-AF65-F5344CB8AC3E}">
        <p14:creationId xmlns:p14="http://schemas.microsoft.com/office/powerpoint/2010/main" val="32119647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Supported Behaviours</a:t>
            </a:r>
            <a:endParaRPr lang="en-GB" dirty="0"/>
          </a:p>
        </p:txBody>
      </p:sp>
      <p:sp>
        <p:nvSpPr>
          <p:cNvPr id="3" name="Content Placeholder 2"/>
          <p:cNvSpPr>
            <a:spLocks noGrp="1"/>
          </p:cNvSpPr>
          <p:nvPr>
            <p:ph idx="1"/>
          </p:nvPr>
        </p:nvSpPr>
        <p:spPr/>
        <p:txBody>
          <a:bodyPr/>
          <a:lstStyle/>
          <a:p>
            <a:r>
              <a:rPr lang="en-GB" dirty="0" err="1" smtClean="0"/>
              <a:t>Microbreaks</a:t>
            </a:r>
            <a:endParaRPr lang="en-GB" dirty="0" smtClean="0"/>
          </a:p>
          <a:p>
            <a:pPr lvl="1"/>
            <a:r>
              <a:rPr lang="en-GB" dirty="0" smtClean="0"/>
              <a:t>People often have a few minutes to spare that they want to use constructively</a:t>
            </a:r>
          </a:p>
          <a:p>
            <a:pPr lvl="1"/>
            <a:r>
              <a:rPr lang="en-GB" dirty="0" smtClean="0"/>
              <a:t>Checking mail, reading news, watching a video, playing a game…</a:t>
            </a:r>
          </a:p>
          <a:p>
            <a:pPr lvl="1"/>
            <a:r>
              <a:rPr lang="en-GB" dirty="0" smtClean="0"/>
              <a:t>Things must have short load times</a:t>
            </a:r>
          </a:p>
          <a:p>
            <a:pPr lvl="1"/>
            <a:r>
              <a:rPr lang="en-GB" dirty="0" smtClean="0"/>
              <a:t>Important for mobile devices</a:t>
            </a:r>
          </a:p>
          <a:p>
            <a:endParaRPr lang="en-GB" sz="800" dirty="0"/>
          </a:p>
          <a:p>
            <a:r>
              <a:rPr lang="en-GB" dirty="0" smtClean="0"/>
              <a:t>Spatial memory</a:t>
            </a:r>
          </a:p>
          <a:p>
            <a:pPr lvl="1"/>
            <a:r>
              <a:rPr lang="en-GB" dirty="0" smtClean="0"/>
              <a:t>People remember where things are, not what they’re called</a:t>
            </a:r>
          </a:p>
          <a:p>
            <a:pPr lvl="1"/>
            <a:r>
              <a:rPr lang="en-GB" dirty="0" smtClean="0"/>
              <a:t>User-arranged areas to store files help (desktop)</a:t>
            </a:r>
          </a:p>
          <a:p>
            <a:pPr lvl="1"/>
            <a:r>
              <a:rPr lang="en-GB" dirty="0" smtClean="0"/>
              <a:t>Similar functionality in similar places</a:t>
            </a:r>
          </a:p>
          <a:p>
            <a:pPr lvl="1"/>
            <a:endParaRPr lang="en-GB" dirty="0"/>
          </a:p>
        </p:txBody>
      </p:sp>
      <p:sp>
        <p:nvSpPr>
          <p:cNvPr id="4" name="Slide Number Placeholder 3"/>
          <p:cNvSpPr>
            <a:spLocks noGrp="1"/>
          </p:cNvSpPr>
          <p:nvPr>
            <p:ph type="sldNum" sz="quarter" idx="12"/>
          </p:nvPr>
        </p:nvSpPr>
        <p:spPr/>
        <p:txBody>
          <a:bodyPr/>
          <a:lstStyle/>
          <a:p>
            <a:fld id="{222DC7C7-9684-4D53-9B88-E8F3E6B40274}" type="slidenum">
              <a:rPr lang="en-GB" smtClean="0"/>
              <a:pPr/>
              <a:t>7</a:t>
            </a:fld>
            <a:endParaRPr lang="en-GB"/>
          </a:p>
        </p:txBody>
      </p:sp>
    </p:spTree>
    <p:extLst>
      <p:ext uri="{BB962C8B-B14F-4D97-AF65-F5344CB8AC3E}">
        <p14:creationId xmlns:p14="http://schemas.microsoft.com/office/powerpoint/2010/main" val="19284239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Supported Behaviours</a:t>
            </a:r>
            <a:endParaRPr lang="en-GB" dirty="0"/>
          </a:p>
        </p:txBody>
      </p:sp>
      <p:sp>
        <p:nvSpPr>
          <p:cNvPr id="3" name="Content Placeholder 2"/>
          <p:cNvSpPr>
            <a:spLocks noGrp="1"/>
          </p:cNvSpPr>
          <p:nvPr>
            <p:ph idx="1"/>
          </p:nvPr>
        </p:nvSpPr>
        <p:spPr>
          <a:xfrm>
            <a:off x="457200" y="980728"/>
            <a:ext cx="8291264" cy="5760640"/>
          </a:xfrm>
        </p:spPr>
        <p:txBody>
          <a:bodyPr>
            <a:normAutofit/>
          </a:bodyPr>
          <a:lstStyle/>
          <a:p>
            <a:r>
              <a:rPr lang="en-GB" dirty="0" smtClean="0"/>
              <a:t>Prospective memory</a:t>
            </a:r>
          </a:p>
          <a:p>
            <a:pPr lvl="1"/>
            <a:r>
              <a:rPr lang="en-GB" dirty="0" smtClean="0"/>
              <a:t>Users think ahead and provide reminders for things</a:t>
            </a:r>
          </a:p>
          <a:p>
            <a:pPr lvl="1"/>
            <a:r>
              <a:rPr lang="en-GB" dirty="0" smtClean="0"/>
              <a:t>To-do lists, virtual sticky notes, annotations, alarms…</a:t>
            </a:r>
          </a:p>
          <a:p>
            <a:pPr lvl="1"/>
            <a:r>
              <a:rPr lang="en-GB" dirty="0" smtClean="0"/>
              <a:t>How do users know if they’ve not yet completed a task?</a:t>
            </a:r>
          </a:p>
          <a:p>
            <a:endParaRPr lang="en-GB" sz="800" dirty="0"/>
          </a:p>
          <a:p>
            <a:r>
              <a:rPr lang="en-GB" dirty="0" smtClean="0"/>
              <a:t>Streamlined repetition</a:t>
            </a:r>
          </a:p>
          <a:p>
            <a:pPr lvl="1"/>
            <a:r>
              <a:rPr lang="en-GB" dirty="0" smtClean="0"/>
              <a:t>If you need to perform an action repeatedly then it helps to have a shortcut for the action</a:t>
            </a:r>
          </a:p>
          <a:p>
            <a:pPr lvl="1"/>
            <a:r>
              <a:rPr lang="en-GB" dirty="0" smtClean="0"/>
              <a:t>Keyboard shortcuts, macros and scripts</a:t>
            </a:r>
          </a:p>
          <a:p>
            <a:endParaRPr lang="en-GB" sz="800" dirty="0"/>
          </a:p>
          <a:p>
            <a:r>
              <a:rPr lang="en-GB" dirty="0" smtClean="0"/>
              <a:t>Keyboard only</a:t>
            </a:r>
          </a:p>
          <a:p>
            <a:pPr lvl="1"/>
            <a:r>
              <a:rPr lang="en-GB" dirty="0" smtClean="0"/>
              <a:t>Some users have problems with a mouse or touchpad</a:t>
            </a:r>
          </a:p>
          <a:p>
            <a:pPr lvl="1"/>
            <a:r>
              <a:rPr lang="en-GB" dirty="0" smtClean="0"/>
              <a:t>Data entry is generally fastest with a keyboard</a:t>
            </a:r>
          </a:p>
          <a:p>
            <a:pPr lvl="1"/>
            <a:r>
              <a:rPr lang="en-GB" dirty="0" smtClean="0"/>
              <a:t>Difficult with small screens and graphics</a:t>
            </a:r>
          </a:p>
        </p:txBody>
      </p:sp>
      <p:sp>
        <p:nvSpPr>
          <p:cNvPr id="4" name="Slide Number Placeholder 3"/>
          <p:cNvSpPr>
            <a:spLocks noGrp="1"/>
          </p:cNvSpPr>
          <p:nvPr>
            <p:ph type="sldNum" sz="quarter" idx="12"/>
          </p:nvPr>
        </p:nvSpPr>
        <p:spPr/>
        <p:txBody>
          <a:bodyPr/>
          <a:lstStyle/>
          <a:p>
            <a:fld id="{222DC7C7-9684-4D53-9B88-E8F3E6B40274}" type="slidenum">
              <a:rPr lang="en-GB" smtClean="0"/>
              <a:pPr/>
              <a:t>8</a:t>
            </a:fld>
            <a:endParaRPr lang="en-GB"/>
          </a:p>
        </p:txBody>
      </p:sp>
    </p:spTree>
    <p:extLst>
      <p:ext uri="{BB962C8B-B14F-4D97-AF65-F5344CB8AC3E}">
        <p14:creationId xmlns:p14="http://schemas.microsoft.com/office/powerpoint/2010/main" val="27303182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Supported Behaviours</a:t>
            </a:r>
            <a:endParaRPr lang="en-GB" dirty="0"/>
          </a:p>
        </p:txBody>
      </p:sp>
      <p:sp>
        <p:nvSpPr>
          <p:cNvPr id="3" name="Content Placeholder 2"/>
          <p:cNvSpPr>
            <a:spLocks noGrp="1"/>
          </p:cNvSpPr>
          <p:nvPr>
            <p:ph idx="1"/>
          </p:nvPr>
        </p:nvSpPr>
        <p:spPr/>
        <p:txBody>
          <a:bodyPr/>
          <a:lstStyle/>
          <a:p>
            <a:r>
              <a:rPr lang="en-GB" dirty="0" smtClean="0"/>
              <a:t>Other people’s advice</a:t>
            </a:r>
          </a:p>
          <a:p>
            <a:pPr lvl="1"/>
            <a:r>
              <a:rPr lang="en-GB" dirty="0" smtClean="0"/>
              <a:t>Users are influenced by what other people think</a:t>
            </a:r>
          </a:p>
          <a:p>
            <a:pPr lvl="1"/>
            <a:r>
              <a:rPr lang="en-GB" dirty="0" smtClean="0"/>
              <a:t>User comments</a:t>
            </a:r>
          </a:p>
          <a:p>
            <a:endParaRPr lang="en-GB" sz="800" dirty="0"/>
          </a:p>
          <a:p>
            <a:r>
              <a:rPr lang="en-GB" dirty="0" smtClean="0"/>
              <a:t>Personal recommendations</a:t>
            </a:r>
          </a:p>
          <a:p>
            <a:pPr lvl="1"/>
            <a:r>
              <a:rPr lang="en-GB" dirty="0" smtClean="0"/>
              <a:t>Person-to-person sharing of content</a:t>
            </a:r>
          </a:p>
          <a:p>
            <a:pPr lvl="1"/>
            <a:r>
              <a:rPr lang="en-GB" dirty="0" smtClean="0"/>
              <a:t>Things need to be sharable in some way, e.g. URL</a:t>
            </a:r>
          </a:p>
          <a:p>
            <a:pPr lvl="1"/>
            <a:r>
              <a:rPr lang="en-GB" dirty="0" smtClean="0"/>
              <a:t>Viral advertising, memes</a:t>
            </a:r>
          </a:p>
        </p:txBody>
      </p:sp>
      <p:sp>
        <p:nvSpPr>
          <p:cNvPr id="4" name="Slide Number Placeholder 3"/>
          <p:cNvSpPr>
            <a:spLocks noGrp="1"/>
          </p:cNvSpPr>
          <p:nvPr>
            <p:ph type="sldNum" sz="quarter" idx="12"/>
          </p:nvPr>
        </p:nvSpPr>
        <p:spPr/>
        <p:txBody>
          <a:bodyPr/>
          <a:lstStyle/>
          <a:p>
            <a:fld id="{222DC7C7-9684-4D53-9B88-E8F3E6B40274}" type="slidenum">
              <a:rPr lang="en-GB" smtClean="0"/>
              <a:pPr/>
              <a:t>9</a:t>
            </a:fld>
            <a:endParaRPr lang="en-GB"/>
          </a:p>
        </p:txBody>
      </p:sp>
    </p:spTree>
    <p:extLst>
      <p:ext uri="{BB962C8B-B14F-4D97-AF65-F5344CB8AC3E}">
        <p14:creationId xmlns:p14="http://schemas.microsoft.com/office/powerpoint/2010/main" val="12709239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Two-panel selector</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1972922276"/>
              </p:ext>
            </p:extLst>
          </p:nvPr>
        </p:nvGraphicFramePr>
        <p:xfrm>
          <a:off x="457200" y="4076700"/>
          <a:ext cx="8229600" cy="2775322"/>
        </p:xfrm>
        <a:graphic>
          <a:graphicData uri="http://schemas.openxmlformats.org/drawingml/2006/table">
            <a:tbl>
              <a:tblPr firstRow="1" bandRow="1">
                <a:tableStyleId>{2D5ABB26-0587-4C30-8999-92F81FD0307C}</a:tableStyleId>
              </a:tblPr>
              <a:tblGrid>
                <a:gridCol w="1018456"/>
                <a:gridCol w="7211144"/>
              </a:tblGrid>
              <a:tr h="721465">
                <a:tc>
                  <a:txBody>
                    <a:bodyPr/>
                    <a:lstStyle/>
                    <a:p>
                      <a:r>
                        <a:rPr lang="en-GB" dirty="0" smtClean="0"/>
                        <a:t>What?</a:t>
                      </a:r>
                      <a:endParaRPr lang="en-GB" dirty="0"/>
                    </a:p>
                  </a:txBody>
                  <a:tcPr/>
                </a:tc>
                <a:tc>
                  <a:txBody>
                    <a:bodyPr/>
                    <a:lstStyle/>
                    <a:p>
                      <a:r>
                        <a:rPr lang="en-GB" dirty="0" smtClean="0"/>
                        <a:t>Two side-by-side</a:t>
                      </a:r>
                      <a:r>
                        <a:rPr lang="en-GB" baseline="0" dirty="0" smtClean="0"/>
                        <a:t> panels, one with a list of selectable items, the other with details of the selected item</a:t>
                      </a:r>
                      <a:endParaRPr lang="en-GB" dirty="0"/>
                    </a:p>
                  </a:txBody>
                  <a:tcPr/>
                </a:tc>
              </a:tr>
              <a:tr h="417992">
                <a:tc>
                  <a:txBody>
                    <a:bodyPr/>
                    <a:lstStyle/>
                    <a:p>
                      <a:r>
                        <a:rPr lang="en-GB" dirty="0" smtClean="0"/>
                        <a:t>When?</a:t>
                      </a:r>
                      <a:endParaRPr lang="en-GB" dirty="0"/>
                    </a:p>
                  </a:txBody>
                  <a:tcPr/>
                </a:tc>
                <a:tc>
                  <a:txBody>
                    <a:bodyPr/>
                    <a:lstStyle/>
                    <a:p>
                      <a:r>
                        <a:rPr lang="en-GB" dirty="0" smtClean="0"/>
                        <a:t>Whenever you present a list of objects</a:t>
                      </a:r>
                      <a:endParaRPr lang="en-GB" dirty="0"/>
                    </a:p>
                  </a:txBody>
                  <a:tcPr/>
                </a:tc>
              </a:tr>
              <a:tr h="721465">
                <a:tc>
                  <a:txBody>
                    <a:bodyPr/>
                    <a:lstStyle/>
                    <a:p>
                      <a:r>
                        <a:rPr lang="en-GB" dirty="0" smtClean="0"/>
                        <a:t>Why?</a:t>
                      </a:r>
                      <a:endParaRPr lang="en-GB" dirty="0"/>
                    </a:p>
                  </a:txBody>
                  <a:tcPr/>
                </a:tc>
                <a:tc>
                  <a:txBody>
                    <a:bodyPr/>
                    <a:lstStyle/>
                    <a:p>
                      <a:r>
                        <a:rPr lang="en-GB" dirty="0" smtClean="0"/>
                        <a:t>Easy to shift</a:t>
                      </a:r>
                      <a:r>
                        <a:rPr lang="en-GB" baseline="0" dirty="0" smtClean="0"/>
                        <a:t> attention from one side to the other, reducing physical effort, and cognitive and memory load</a:t>
                      </a:r>
                      <a:endParaRPr lang="en-GB" dirty="0"/>
                    </a:p>
                  </a:txBody>
                  <a:tcPr/>
                </a:tc>
              </a:tr>
              <a:tr h="803746">
                <a:tc>
                  <a:txBody>
                    <a:bodyPr/>
                    <a:lstStyle/>
                    <a:p>
                      <a:r>
                        <a:rPr lang="en-GB" dirty="0" smtClean="0"/>
                        <a:t>How?</a:t>
                      </a:r>
                      <a:endParaRPr lang="en-GB" dirty="0"/>
                    </a:p>
                  </a:txBody>
                  <a:tcPr/>
                </a:tc>
                <a:tc>
                  <a:txBody>
                    <a:bodyPr/>
                    <a:lstStyle/>
                    <a:p>
                      <a:r>
                        <a:rPr lang="en-GB" dirty="0" smtClean="0"/>
                        <a:t>List items in left or top panel, details panel below or right.</a:t>
                      </a:r>
                    </a:p>
                    <a:p>
                      <a:r>
                        <a:rPr lang="en-GB" dirty="0" smtClean="0"/>
                        <a:t>When the user selects an item, highlight it and show it in the detail panel. Allow the user to select the sorting criteria in the list</a:t>
                      </a:r>
                      <a:r>
                        <a:rPr lang="en-GB" baseline="0" dirty="0" smtClean="0"/>
                        <a:t> panel.</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10</a:t>
            </a:fld>
            <a:endParaRPr lang="en-GB"/>
          </a:p>
        </p:txBody>
      </p:sp>
      <p:pic>
        <p:nvPicPr>
          <p:cNvPr id="1026" name="Picture 2" descr="http://designinginterfaces.com/firstedition/Patterns/Two-Panel_Selector/windows-explorer.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052736"/>
            <a:ext cx="4648200" cy="2819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65905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Wizard</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322460501"/>
              </p:ext>
            </p:extLst>
          </p:nvPr>
        </p:nvGraphicFramePr>
        <p:xfrm>
          <a:off x="457200" y="4076700"/>
          <a:ext cx="8229600" cy="2558285"/>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Lead the user step by step,</a:t>
                      </a:r>
                      <a:r>
                        <a:rPr lang="en-GB" baseline="0" dirty="0" smtClean="0"/>
                        <a:t> doing tasks in a specific order</a:t>
                      </a:r>
                      <a:endParaRPr lang="en-GB" dirty="0"/>
                    </a:p>
                  </a:txBody>
                  <a:tcPr/>
                </a:tc>
              </a:tr>
              <a:tr h="417992">
                <a:tc>
                  <a:txBody>
                    <a:bodyPr/>
                    <a:lstStyle/>
                    <a:p>
                      <a:r>
                        <a:rPr lang="en-GB" dirty="0" smtClean="0"/>
                        <a:t>When?</a:t>
                      </a:r>
                      <a:endParaRPr lang="en-GB" dirty="0"/>
                    </a:p>
                  </a:txBody>
                  <a:tcPr/>
                </a:tc>
                <a:tc>
                  <a:txBody>
                    <a:bodyPr/>
                    <a:lstStyle/>
                    <a:p>
                      <a:r>
                        <a:rPr lang="en-GB" dirty="0" smtClean="0"/>
                        <a:t>The</a:t>
                      </a:r>
                      <a:r>
                        <a:rPr lang="en-GB" baseline="0" dirty="0" smtClean="0"/>
                        <a:t> task is long, complicated and prone to errors</a:t>
                      </a:r>
                      <a:endParaRPr lang="en-GB" dirty="0"/>
                    </a:p>
                  </a:txBody>
                  <a:tcPr/>
                </a:tc>
              </a:tr>
              <a:tr h="721465">
                <a:tc>
                  <a:txBody>
                    <a:bodyPr/>
                    <a:lstStyle/>
                    <a:p>
                      <a:r>
                        <a:rPr lang="en-GB" dirty="0" smtClean="0"/>
                        <a:t>Why?</a:t>
                      </a:r>
                      <a:endParaRPr lang="en-GB" dirty="0"/>
                    </a:p>
                  </a:txBody>
                  <a:tcPr/>
                </a:tc>
                <a:tc>
                  <a:txBody>
                    <a:bodyPr/>
                    <a:lstStyle/>
                    <a:p>
                      <a:r>
                        <a:rPr lang="en-GB" dirty="0" smtClean="0"/>
                        <a:t>Splitting the task into small chunks</a:t>
                      </a:r>
                      <a:r>
                        <a:rPr lang="en-GB" baseline="0" dirty="0" smtClean="0"/>
                        <a:t> puts less cognitive load on users than a long complex task</a:t>
                      </a:r>
                      <a:endParaRPr lang="en-GB" dirty="0"/>
                    </a:p>
                  </a:txBody>
                  <a:tcPr/>
                </a:tc>
              </a:tr>
              <a:tr h="803746">
                <a:tc>
                  <a:txBody>
                    <a:bodyPr/>
                    <a:lstStyle/>
                    <a:p>
                      <a:r>
                        <a:rPr lang="en-GB" dirty="0" smtClean="0"/>
                        <a:t>How?</a:t>
                      </a:r>
                      <a:endParaRPr lang="en-GB" dirty="0"/>
                    </a:p>
                  </a:txBody>
                  <a:tcPr/>
                </a:tc>
                <a:tc>
                  <a:txBody>
                    <a:bodyPr/>
                    <a:lstStyle/>
                    <a:p>
                      <a:r>
                        <a:rPr lang="en-GB" dirty="0" smtClean="0"/>
                        <a:t>Break the operations into chunks and present</a:t>
                      </a:r>
                      <a:r>
                        <a:rPr lang="en-GB" baseline="0" dirty="0" smtClean="0"/>
                        <a:t> these chunk in order. The chunks may be thematic or merely convenient. Show the users what stage they’re at and allow them to go forwards and backwards.</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11</a:t>
            </a:fld>
            <a:endParaRPr lang="en-GB"/>
          </a:p>
        </p:txBody>
      </p:sp>
      <p:pic>
        <p:nvPicPr>
          <p:cNvPr id="2050" name="Picture 2" descr="http://designinginterfaces.com/firstedition/Patterns/Wizard/expedi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7744" y="1052736"/>
            <a:ext cx="4464496" cy="29019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15660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Extras on demand</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60549702"/>
              </p:ext>
            </p:extLst>
          </p:nvPr>
        </p:nvGraphicFramePr>
        <p:xfrm>
          <a:off x="457200" y="4076700"/>
          <a:ext cx="8229600" cy="2498948"/>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Show the important</a:t>
                      </a:r>
                      <a:r>
                        <a:rPr lang="en-GB" baseline="0" dirty="0" smtClean="0"/>
                        <a:t> stuff first but let the user access other bits easily</a:t>
                      </a:r>
                      <a:endParaRPr lang="en-GB" dirty="0"/>
                    </a:p>
                  </a:txBody>
                  <a:tcPr/>
                </a:tc>
              </a:tr>
              <a:tr h="417992">
                <a:tc>
                  <a:txBody>
                    <a:bodyPr/>
                    <a:lstStyle/>
                    <a:p>
                      <a:r>
                        <a:rPr lang="en-GB" dirty="0" smtClean="0"/>
                        <a:t>When?</a:t>
                      </a:r>
                      <a:endParaRPr lang="en-GB" dirty="0"/>
                    </a:p>
                  </a:txBody>
                  <a:tcPr/>
                </a:tc>
                <a:tc>
                  <a:txBody>
                    <a:bodyPr/>
                    <a:lstStyle/>
                    <a:p>
                      <a:r>
                        <a:rPr lang="en-GB" dirty="0" smtClean="0"/>
                        <a:t>There’s too</a:t>
                      </a:r>
                      <a:r>
                        <a:rPr lang="en-GB" baseline="0" dirty="0" smtClean="0"/>
                        <a:t> much to show all of the information on one page but some of it isn’t very important</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 simple UI is better than a complex one</a:t>
                      </a:r>
                    </a:p>
                  </a:txBody>
                  <a:tcPr/>
                </a:tc>
              </a:tr>
              <a:tr h="803746">
                <a:tc>
                  <a:txBody>
                    <a:bodyPr/>
                    <a:lstStyle/>
                    <a:p>
                      <a:r>
                        <a:rPr lang="en-GB" dirty="0" smtClean="0"/>
                        <a:t>How?</a:t>
                      </a:r>
                      <a:endParaRPr lang="en-GB" dirty="0"/>
                    </a:p>
                  </a:txBody>
                  <a:tcPr/>
                </a:tc>
                <a:tc>
                  <a:txBody>
                    <a:bodyPr/>
                    <a:lstStyle/>
                    <a:p>
                      <a:r>
                        <a:rPr lang="en-GB" dirty="0" smtClean="0"/>
                        <a:t>Identify the most commonly</a:t>
                      </a:r>
                      <a:r>
                        <a:rPr lang="en-GB" baseline="0" dirty="0" smtClean="0"/>
                        <a:t> used items and put them in the main section. Put the other items in a hidden section with a control to unhide that section.</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12</a:t>
            </a:fld>
            <a:endParaRPr lang="en-GB"/>
          </a:p>
        </p:txBody>
      </p:sp>
      <p:pic>
        <p:nvPicPr>
          <p:cNvPr id="3074" name="Picture 2" descr="http://designinginterfaces.com/firstedition/Patterns/Extras_On_Demand/color-dialog.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3060" y="980728"/>
            <a:ext cx="6261268" cy="2843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4915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Clear entry points</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1424507287"/>
              </p:ext>
            </p:extLst>
          </p:nvPr>
        </p:nvGraphicFramePr>
        <p:xfrm>
          <a:off x="457200" y="4076700"/>
          <a:ext cx="8229600" cy="2276860"/>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Present only a few</a:t>
                      </a:r>
                      <a:r>
                        <a:rPr lang="en-GB" baseline="0" dirty="0" smtClean="0"/>
                        <a:t> task-oriented entry points to the application</a:t>
                      </a:r>
                      <a:endParaRPr lang="en-GB" dirty="0"/>
                    </a:p>
                  </a:txBody>
                  <a:tcPr/>
                </a:tc>
              </a:tr>
              <a:tr h="417992">
                <a:tc>
                  <a:txBody>
                    <a:bodyPr/>
                    <a:lstStyle/>
                    <a:p>
                      <a:r>
                        <a:rPr lang="en-GB" dirty="0" smtClean="0"/>
                        <a:t>When?</a:t>
                      </a:r>
                      <a:endParaRPr lang="en-GB" dirty="0"/>
                    </a:p>
                  </a:txBody>
                  <a:tcPr/>
                </a:tc>
                <a:tc>
                  <a:txBody>
                    <a:bodyPr/>
                    <a:lstStyle/>
                    <a:p>
                      <a:r>
                        <a:rPr lang="en-GB" dirty="0" smtClean="0"/>
                        <a:t>You have an</a:t>
                      </a:r>
                      <a:r>
                        <a:rPr lang="en-GB" baseline="0" dirty="0" smtClean="0"/>
                        <a:t> application that is often used by first-time users</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 task-based interface immediately shows the user what he can do</a:t>
                      </a:r>
                    </a:p>
                  </a:txBody>
                  <a:tcPr/>
                </a:tc>
              </a:tr>
              <a:tr h="803746">
                <a:tc>
                  <a:txBody>
                    <a:bodyPr/>
                    <a:lstStyle/>
                    <a:p>
                      <a:r>
                        <a:rPr lang="en-GB" dirty="0" smtClean="0"/>
                        <a:t>How?</a:t>
                      </a:r>
                      <a:endParaRPr lang="en-GB" dirty="0"/>
                    </a:p>
                  </a:txBody>
                  <a:tcPr/>
                </a:tc>
                <a:tc>
                  <a:txBody>
                    <a:bodyPr/>
                    <a:lstStyle/>
                    <a:p>
                      <a:r>
                        <a:rPr lang="en-GB" dirty="0" smtClean="0"/>
                        <a:t>Identify the most commonly</a:t>
                      </a:r>
                      <a:r>
                        <a:rPr lang="en-GB" baseline="0" dirty="0" smtClean="0"/>
                        <a:t> used items and put them in the main section. Put the other items in a hidden section with a control to unhide that section.</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13</a:t>
            </a:fld>
            <a:endParaRPr lang="en-GB"/>
          </a:p>
        </p:txBody>
      </p:sp>
      <p:pic>
        <p:nvPicPr>
          <p:cNvPr id="4098" name="Picture 2" descr="http://designinginterfaces.com/firstedition/Patterns/Clear_Entry_Points/ingdirec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1052735"/>
            <a:ext cx="4104456" cy="2817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695041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Global navigation</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240016381"/>
              </p:ext>
            </p:extLst>
          </p:nvPr>
        </p:nvGraphicFramePr>
        <p:xfrm>
          <a:off x="457200" y="4076700"/>
          <a:ext cx="8229600" cy="2612552"/>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Show</a:t>
                      </a:r>
                      <a:r>
                        <a:rPr lang="en-GB" baseline="0" dirty="0" smtClean="0"/>
                        <a:t> a consistent set of links or buttons on each page to take the user to key sections of the site/application</a:t>
                      </a:r>
                      <a:endParaRPr lang="en-GB" dirty="0"/>
                    </a:p>
                  </a:txBody>
                  <a:tcPr/>
                </a:tc>
              </a:tr>
              <a:tr h="417992">
                <a:tc>
                  <a:txBody>
                    <a:bodyPr/>
                    <a:lstStyle/>
                    <a:p>
                      <a:r>
                        <a:rPr lang="en-GB" dirty="0" smtClean="0"/>
                        <a:t>When?</a:t>
                      </a:r>
                      <a:endParaRPr lang="en-GB" dirty="0"/>
                    </a:p>
                  </a:txBody>
                  <a:tcPr/>
                </a:tc>
                <a:tc>
                  <a:txBody>
                    <a:bodyPr/>
                    <a:lstStyle/>
                    <a:p>
                      <a:r>
                        <a:rPr lang="en-GB" dirty="0" smtClean="0"/>
                        <a:t>You have a large website or an application with lots of tools</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People expect it. </a:t>
                      </a:r>
                      <a:r>
                        <a:rPr lang="en-GB" dirty="0" smtClean="0">
                          <a:sym typeface="Wingdings" panose="05000000000000000000" pitchFamily="2" charset="2"/>
                        </a:rPr>
                        <a:t> Also, the links give a hint as to the</a:t>
                      </a:r>
                      <a:r>
                        <a:rPr lang="en-GB" baseline="0" dirty="0" smtClean="0">
                          <a:sym typeface="Wingdings" panose="05000000000000000000" pitchFamily="2" charset="2"/>
                        </a:rPr>
                        <a:t> underlying structure of the site/application</a:t>
                      </a:r>
                      <a:endParaRPr lang="en-GB" dirty="0" smtClean="0"/>
                    </a:p>
                  </a:txBody>
                  <a:tcPr/>
                </a:tc>
              </a:tr>
              <a:tr h="803746">
                <a:tc>
                  <a:txBody>
                    <a:bodyPr/>
                    <a:lstStyle/>
                    <a:p>
                      <a:r>
                        <a:rPr lang="en-GB" dirty="0" smtClean="0"/>
                        <a:t>How?</a:t>
                      </a:r>
                      <a:endParaRPr lang="en-GB" dirty="0"/>
                    </a:p>
                  </a:txBody>
                  <a:tcPr/>
                </a:tc>
                <a:tc>
                  <a:txBody>
                    <a:bodyPr/>
                    <a:lstStyle/>
                    <a:p>
                      <a:r>
                        <a:rPr lang="en-GB" dirty="0" smtClean="0"/>
                        <a:t>Choose a sensible information</a:t>
                      </a:r>
                      <a:r>
                        <a:rPr lang="en-GB" baseline="0" dirty="0" smtClean="0"/>
                        <a:t> structure. Keep the number of sections down to something that can easily be displayed across the screen. Use meaningful names.</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14</a:t>
            </a:fld>
            <a:endParaRPr lang="en-GB"/>
          </a:p>
        </p:txBody>
      </p:sp>
      <p:pic>
        <p:nvPicPr>
          <p:cNvPr id="5122" name="Picture 2" descr="http://designinginterfaces.com/firstedition/Patterns/Global_Navigation/money.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124744"/>
            <a:ext cx="6984776" cy="2221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6090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Colour-coded sections</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09466055"/>
              </p:ext>
            </p:extLst>
          </p:nvPr>
        </p:nvGraphicFramePr>
        <p:xfrm>
          <a:off x="457200" y="4076700"/>
          <a:ext cx="8229600" cy="2751220"/>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Use colour to show which section of a site a page belongs to</a:t>
                      </a:r>
                      <a:endParaRPr lang="en-GB" dirty="0"/>
                    </a:p>
                  </a:txBody>
                  <a:tcPr/>
                </a:tc>
              </a:tr>
              <a:tr h="417992">
                <a:tc>
                  <a:txBody>
                    <a:bodyPr/>
                    <a:lstStyle/>
                    <a:p>
                      <a:r>
                        <a:rPr lang="en-GB" dirty="0" smtClean="0"/>
                        <a:t>When?</a:t>
                      </a:r>
                      <a:endParaRPr lang="en-GB" dirty="0"/>
                    </a:p>
                  </a:txBody>
                  <a:tcPr/>
                </a:tc>
                <a:tc>
                  <a:txBody>
                    <a:bodyPr/>
                    <a:lstStyle/>
                    <a:p>
                      <a:r>
                        <a:rPr lang="en-GB" dirty="0" smtClean="0"/>
                        <a:t>You have a large website or an application with lots of sections</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Signposting</a:t>
                      </a:r>
                      <a:r>
                        <a:rPr lang="en-GB" baseline="0" dirty="0" smtClean="0"/>
                        <a:t> – it gives a user a clue to where she is and helps to distinguish one section from another</a:t>
                      </a:r>
                      <a:endParaRPr lang="en-GB" dirty="0" smtClean="0"/>
                    </a:p>
                  </a:txBody>
                  <a:tcPr/>
                </a:tc>
              </a:tr>
              <a:tr h="803746">
                <a:tc>
                  <a:txBody>
                    <a:bodyPr/>
                    <a:lstStyle/>
                    <a:p>
                      <a:r>
                        <a:rPr lang="en-GB" dirty="0" smtClean="0"/>
                        <a:t>How?</a:t>
                      </a:r>
                      <a:endParaRPr lang="en-GB" dirty="0"/>
                    </a:p>
                  </a:txBody>
                  <a:tcPr/>
                </a:tc>
                <a:tc>
                  <a:txBody>
                    <a:bodyPr/>
                    <a:lstStyle/>
                    <a:p>
                      <a:r>
                        <a:rPr lang="en-GB" dirty="0" smtClean="0"/>
                        <a:t>Select one element of the interface and change its colour for</a:t>
                      </a:r>
                      <a:r>
                        <a:rPr lang="en-GB" baseline="0" dirty="0" smtClean="0"/>
                        <a:t> each section. The background colour may not be the best thing to change, so consider changing borders. Do not make it the </a:t>
                      </a:r>
                      <a:r>
                        <a:rPr lang="en-GB" b="1" baseline="0" dirty="0" smtClean="0"/>
                        <a:t>only</a:t>
                      </a:r>
                      <a:r>
                        <a:rPr lang="en-GB" b="0" baseline="0" dirty="0" smtClean="0"/>
                        <a:t> way to distinguish between sections</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15</a:t>
            </a:fld>
            <a:endParaRPr lang="en-GB"/>
          </a:p>
        </p:txBody>
      </p:sp>
      <p:pic>
        <p:nvPicPr>
          <p:cNvPr id="6146" name="Picture 2" descr="http://designinginterfaces.com/firstedition/Patterns/Color-Coded_Sections/coltran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124744"/>
            <a:ext cx="7765563" cy="2376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6655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News stream</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4115023436"/>
              </p:ext>
            </p:extLst>
          </p:nvPr>
        </p:nvGraphicFramePr>
        <p:xfrm>
          <a:off x="457200" y="4431146"/>
          <a:ext cx="8229600" cy="2166206"/>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Show time-sensitive</a:t>
                      </a:r>
                      <a:r>
                        <a:rPr lang="en-GB" baseline="0" dirty="0" smtClean="0"/>
                        <a:t> items with the latest items at the top</a:t>
                      </a:r>
                      <a:endParaRPr lang="en-GB" dirty="0"/>
                    </a:p>
                  </a:txBody>
                  <a:tcPr/>
                </a:tc>
              </a:tr>
              <a:tr h="417992">
                <a:tc>
                  <a:txBody>
                    <a:bodyPr/>
                    <a:lstStyle/>
                    <a:p>
                      <a:r>
                        <a:rPr lang="en-GB" dirty="0" smtClean="0"/>
                        <a:t>When?</a:t>
                      </a:r>
                      <a:endParaRPr lang="en-GB" dirty="0"/>
                    </a:p>
                  </a:txBody>
                  <a:tcPr/>
                </a:tc>
                <a:tc>
                  <a:txBody>
                    <a:bodyPr/>
                    <a:lstStyle/>
                    <a:p>
                      <a:r>
                        <a:rPr lang="en-GB" dirty="0" smtClean="0"/>
                        <a:t>Your side/app uses communication</a:t>
                      </a:r>
                      <a:r>
                        <a:rPr lang="en-GB" baseline="0" dirty="0" smtClean="0"/>
                        <a:t> channels</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People can keep</a:t>
                      </a:r>
                      <a:r>
                        <a:rPr lang="en-GB" baseline="0" dirty="0" smtClean="0"/>
                        <a:t> up with new screens easily</a:t>
                      </a:r>
                      <a:endParaRPr lang="en-GB" dirty="0" smtClean="0"/>
                    </a:p>
                  </a:txBody>
                  <a:tcPr/>
                </a:tc>
              </a:tr>
              <a:tr h="803746">
                <a:tc>
                  <a:txBody>
                    <a:bodyPr/>
                    <a:lstStyle/>
                    <a:p>
                      <a:r>
                        <a:rPr lang="en-GB" dirty="0" smtClean="0"/>
                        <a:t>How?</a:t>
                      </a:r>
                      <a:endParaRPr lang="en-GB" dirty="0"/>
                    </a:p>
                  </a:txBody>
                  <a:tcPr/>
                </a:tc>
                <a:tc>
                  <a:txBody>
                    <a:bodyPr/>
                    <a:lstStyle/>
                    <a:p>
                      <a:r>
                        <a:rPr lang="en-GB" dirty="0" smtClean="0"/>
                        <a:t>List</a:t>
                      </a:r>
                      <a:r>
                        <a:rPr lang="en-GB" baseline="0" dirty="0" smtClean="0"/>
                        <a:t> incoming items in reverse chronological order, pushing new items to the top of the list. Show what, who, when and where</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16</a:t>
            </a:fld>
            <a:endParaRPr lang="en-GB"/>
          </a:p>
        </p:txBody>
      </p:sp>
      <p:pic>
        <p:nvPicPr>
          <p:cNvPr id="17410" name="Picture 2" descr="Twit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1016495"/>
            <a:ext cx="3810000" cy="3276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33585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Visual framework</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334270855"/>
              </p:ext>
            </p:extLst>
          </p:nvPr>
        </p:nvGraphicFramePr>
        <p:xfrm>
          <a:off x="457200" y="4076700"/>
          <a:ext cx="8229600" cy="2276860"/>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Each page has the same basic layout,</a:t>
                      </a:r>
                      <a:r>
                        <a:rPr lang="en-GB" baseline="0" dirty="0" smtClean="0"/>
                        <a:t> colours and elements</a:t>
                      </a:r>
                      <a:endParaRPr lang="en-GB" dirty="0"/>
                    </a:p>
                  </a:txBody>
                  <a:tcPr/>
                </a:tc>
              </a:tr>
              <a:tr h="417992">
                <a:tc>
                  <a:txBody>
                    <a:bodyPr/>
                    <a:lstStyle/>
                    <a:p>
                      <a:r>
                        <a:rPr lang="en-GB" dirty="0" smtClean="0"/>
                        <a:t>When?</a:t>
                      </a:r>
                      <a:endParaRPr lang="en-GB" dirty="0"/>
                    </a:p>
                  </a:txBody>
                  <a:tcPr/>
                </a:tc>
                <a:tc>
                  <a:txBody>
                    <a:bodyPr/>
                    <a:lstStyle/>
                    <a:p>
                      <a:r>
                        <a:rPr lang="en-GB" dirty="0" smtClean="0"/>
                        <a:t>You have a large website or an application with lots of sections</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Consistency makes it easy for users to</a:t>
                      </a:r>
                      <a:r>
                        <a:rPr lang="en-GB" baseline="0" dirty="0" smtClean="0"/>
                        <a:t> know where to find things</a:t>
                      </a:r>
                      <a:endParaRPr lang="en-GB" dirty="0" smtClean="0"/>
                    </a:p>
                  </a:txBody>
                  <a:tcPr/>
                </a:tc>
              </a:tr>
              <a:tr h="803746">
                <a:tc>
                  <a:txBody>
                    <a:bodyPr/>
                    <a:lstStyle/>
                    <a:p>
                      <a:r>
                        <a:rPr lang="en-GB" dirty="0" smtClean="0"/>
                        <a:t>How?</a:t>
                      </a:r>
                      <a:endParaRPr lang="en-GB" dirty="0"/>
                    </a:p>
                  </a:txBody>
                  <a:tcPr/>
                </a:tc>
                <a:tc>
                  <a:txBody>
                    <a:bodyPr/>
                    <a:lstStyle/>
                    <a:p>
                      <a:r>
                        <a:rPr lang="en-GB" dirty="0" smtClean="0"/>
                        <a:t>Draw up an overall look-and-feel</a:t>
                      </a:r>
                      <a:r>
                        <a:rPr lang="en-GB" baseline="0" dirty="0" smtClean="0"/>
                        <a:t> for each page; they should all use the same colours, fonts, writing styles, navigational devices, spacing and alignment and overall layout grid.</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17</a:t>
            </a:fld>
            <a:endParaRPr lang="en-GB"/>
          </a:p>
        </p:txBody>
      </p:sp>
      <p:pic>
        <p:nvPicPr>
          <p:cNvPr id="7170" name="Picture 2" descr="http://designinginterfaces.com/firstedition/Patterns/Visual_Framework/zipcar.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017541"/>
            <a:ext cx="7776864" cy="28774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7855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Centre stage</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292648098"/>
              </p:ext>
            </p:extLst>
          </p:nvPr>
        </p:nvGraphicFramePr>
        <p:xfrm>
          <a:off x="457200" y="4392500"/>
          <a:ext cx="8229600" cy="2392007"/>
        </p:xfrm>
        <a:graphic>
          <a:graphicData uri="http://schemas.openxmlformats.org/drawingml/2006/table">
            <a:tbl>
              <a:tblPr firstRow="1" bandRow="1">
                <a:tableStyleId>{2D5ABB26-0587-4C30-8999-92F81FD0307C}</a:tableStyleId>
              </a:tblPr>
              <a:tblGrid>
                <a:gridCol w="1018456"/>
                <a:gridCol w="7211144"/>
              </a:tblGrid>
              <a:tr h="582507">
                <a:tc>
                  <a:txBody>
                    <a:bodyPr/>
                    <a:lstStyle/>
                    <a:p>
                      <a:r>
                        <a:rPr lang="en-GB" dirty="0" smtClean="0"/>
                        <a:t>What?</a:t>
                      </a:r>
                      <a:endParaRPr lang="en-GB" dirty="0"/>
                    </a:p>
                  </a:txBody>
                  <a:tcPr/>
                </a:tc>
                <a:tc>
                  <a:txBody>
                    <a:bodyPr/>
                    <a:lstStyle/>
                    <a:p>
                      <a:r>
                        <a:rPr lang="en-GB" dirty="0" smtClean="0"/>
                        <a:t>Put the most important part of the UI</a:t>
                      </a:r>
                      <a:r>
                        <a:rPr lang="en-GB" baseline="0" dirty="0" smtClean="0"/>
                        <a:t> into the largest subsection of the window; cluster other tools around it in smaller panels</a:t>
                      </a:r>
                      <a:endParaRPr lang="en-GB" dirty="0"/>
                    </a:p>
                  </a:txBody>
                  <a:tcPr/>
                </a:tc>
              </a:tr>
              <a:tr h="380395">
                <a:tc>
                  <a:txBody>
                    <a:bodyPr/>
                    <a:lstStyle/>
                    <a:p>
                      <a:r>
                        <a:rPr lang="en-GB" dirty="0" smtClean="0"/>
                        <a:t>When?</a:t>
                      </a:r>
                      <a:endParaRPr lang="en-GB" dirty="0"/>
                    </a:p>
                  </a:txBody>
                  <a:tcPr/>
                </a:tc>
                <a:tc>
                  <a:txBody>
                    <a:bodyPr/>
                    <a:lstStyle/>
                    <a:p>
                      <a:r>
                        <a:rPr lang="en-GB" dirty="0" smtClean="0"/>
                        <a:t>Good for applications that involve performing a task with an object</a:t>
                      </a:r>
                      <a:endParaRPr lang="en-GB" dirty="0"/>
                    </a:p>
                  </a:txBody>
                  <a:tcPr/>
                </a:tc>
              </a:tr>
              <a:tr h="582507">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 thing in the centre</a:t>
                      </a:r>
                      <a:r>
                        <a:rPr lang="en-GB" baseline="0" dirty="0" smtClean="0"/>
                        <a:t> gains the attention; the other things relate to the main thing</a:t>
                      </a:r>
                      <a:endParaRPr lang="en-GB" dirty="0" smtClean="0"/>
                    </a:p>
                  </a:txBody>
                  <a:tcPr/>
                </a:tc>
              </a:tr>
              <a:tr h="731452">
                <a:tc>
                  <a:txBody>
                    <a:bodyPr/>
                    <a:lstStyle/>
                    <a:p>
                      <a:r>
                        <a:rPr lang="en-GB" dirty="0" smtClean="0"/>
                        <a:t>How?</a:t>
                      </a:r>
                      <a:endParaRPr lang="en-GB" dirty="0"/>
                    </a:p>
                  </a:txBody>
                  <a:tcPr/>
                </a:tc>
                <a:tc>
                  <a:txBody>
                    <a:bodyPr/>
                    <a:lstStyle/>
                    <a:p>
                      <a:r>
                        <a:rPr lang="en-GB" dirty="0" smtClean="0"/>
                        <a:t>Make the main thing large – at least twice as wide and twice as high as any other window</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18</a:t>
            </a:fld>
            <a:endParaRPr lang="en-GB"/>
          </a:p>
        </p:txBody>
      </p:sp>
      <p:pic>
        <p:nvPicPr>
          <p:cNvPr id="8194" name="Picture 2" descr="http://designinginterfaces.com/firstedition/Patterns/Center_Stage/flashm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7704" y="1111746"/>
            <a:ext cx="4762500" cy="3181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88106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Tiled sections</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2962003989"/>
              </p:ext>
            </p:extLst>
          </p:nvPr>
        </p:nvGraphicFramePr>
        <p:xfrm>
          <a:off x="457200" y="4076700"/>
          <a:ext cx="8229600" cy="2634600"/>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Separate sections of content are</a:t>
                      </a:r>
                      <a:r>
                        <a:rPr lang="en-GB" baseline="0" dirty="0" smtClean="0"/>
                        <a:t> all on the same page but each has a visually strong title</a:t>
                      </a:r>
                      <a:endParaRPr lang="en-GB" dirty="0"/>
                    </a:p>
                  </a:txBody>
                  <a:tcPr/>
                </a:tc>
              </a:tr>
              <a:tr h="417992">
                <a:tc>
                  <a:txBody>
                    <a:bodyPr/>
                    <a:lstStyle/>
                    <a:p>
                      <a:r>
                        <a:rPr lang="en-GB" dirty="0" smtClean="0"/>
                        <a:t>When?</a:t>
                      </a:r>
                      <a:endParaRPr lang="en-GB" dirty="0"/>
                    </a:p>
                  </a:txBody>
                  <a:tcPr/>
                </a:tc>
                <a:tc>
                  <a:txBody>
                    <a:bodyPr/>
                    <a:lstStyle/>
                    <a:p>
                      <a:r>
                        <a:rPr lang="en-GB" dirty="0" smtClean="0"/>
                        <a:t>You have lots of content but want to make the page easy to scan and understand</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structures the content into easily understandable chunks</a:t>
                      </a:r>
                    </a:p>
                  </a:txBody>
                  <a:tcPr/>
                </a:tc>
              </a:tr>
              <a:tr h="803746">
                <a:tc>
                  <a:txBody>
                    <a:bodyPr/>
                    <a:lstStyle/>
                    <a:p>
                      <a:r>
                        <a:rPr lang="en-GB" dirty="0" smtClean="0"/>
                        <a:t>How?</a:t>
                      </a:r>
                      <a:endParaRPr lang="en-GB" dirty="0"/>
                    </a:p>
                  </a:txBody>
                  <a:tcPr/>
                </a:tc>
                <a:tc>
                  <a:txBody>
                    <a:bodyPr/>
                    <a:lstStyle/>
                    <a:p>
                      <a:r>
                        <a:rPr lang="en-GB" dirty="0" smtClean="0"/>
                        <a:t>Sort out the information architecture first</a:t>
                      </a:r>
                      <a:r>
                        <a:rPr lang="en-GB" baseline="0" dirty="0" smtClean="0"/>
                        <a:t> – split the content into chunks with short, memorable names. Use a larger font or a stronger background colour to make these stand out from the lists of items</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19</a:t>
            </a:fld>
            <a:endParaRPr lang="en-GB"/>
          </a:p>
        </p:txBody>
      </p:sp>
      <p:pic>
        <p:nvPicPr>
          <p:cNvPr id="9218" name="Picture 2" descr="http://designinginterfaces.com/firstedition/Patterns/Titled_Sections/adob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124744"/>
            <a:ext cx="7728793" cy="2717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54106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Movable panels</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2713180687"/>
              </p:ext>
            </p:extLst>
          </p:nvPr>
        </p:nvGraphicFramePr>
        <p:xfrm>
          <a:off x="457200" y="4076700"/>
          <a:ext cx="8229600" cy="2723986"/>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Different tools or sections</a:t>
                      </a:r>
                      <a:r>
                        <a:rPr lang="en-GB" baseline="0" dirty="0" smtClean="0"/>
                        <a:t> of content go into different panels that the user can move around</a:t>
                      </a:r>
                      <a:endParaRPr lang="en-GB" dirty="0"/>
                    </a:p>
                  </a:txBody>
                  <a:tcPr/>
                </a:tc>
              </a:tr>
              <a:tr h="417992">
                <a:tc>
                  <a:txBody>
                    <a:bodyPr/>
                    <a:lstStyle/>
                    <a:p>
                      <a:r>
                        <a:rPr lang="en-GB" dirty="0" smtClean="0"/>
                        <a:t>When?</a:t>
                      </a:r>
                      <a:endParaRPr lang="en-GB" dirty="0"/>
                    </a:p>
                  </a:txBody>
                  <a:tcPr/>
                </a:tc>
                <a:tc>
                  <a:txBody>
                    <a:bodyPr/>
                    <a:lstStyle/>
                    <a:p>
                      <a:r>
                        <a:rPr lang="en-GB" dirty="0" smtClean="0"/>
                        <a:t>The US</a:t>
                      </a:r>
                      <a:r>
                        <a:rPr lang="en-GB" baseline="0" dirty="0" smtClean="0"/>
                        <a:t> has several interface pieces that have easy-to-understand meanings no matter where they are on the page</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People like to rearrange their environment to match their working style</a:t>
                      </a:r>
                    </a:p>
                  </a:txBody>
                  <a:tcPr/>
                </a:tc>
              </a:tr>
              <a:tr h="803746">
                <a:tc>
                  <a:txBody>
                    <a:bodyPr/>
                    <a:lstStyle/>
                    <a:p>
                      <a:r>
                        <a:rPr lang="en-GB" dirty="0" smtClean="0"/>
                        <a:t>How?</a:t>
                      </a:r>
                      <a:endParaRPr lang="en-GB" dirty="0"/>
                    </a:p>
                  </a:txBody>
                  <a:tcPr/>
                </a:tc>
                <a:tc>
                  <a:txBody>
                    <a:bodyPr/>
                    <a:lstStyle/>
                    <a:p>
                      <a:r>
                        <a:rPr lang="en-GB" dirty="0" smtClean="0"/>
                        <a:t>Let</a:t>
                      </a:r>
                      <a:r>
                        <a:rPr lang="en-GB" baseline="0" dirty="0" smtClean="0"/>
                        <a:t> the user move the pieces around and allow him to save their positions for future use. Pieces may be allowed to overlap.</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20</a:t>
            </a:fld>
            <a:endParaRPr lang="en-GB"/>
          </a:p>
        </p:txBody>
      </p:sp>
      <p:pic>
        <p:nvPicPr>
          <p:cNvPr id="10242" name="Picture 2" descr="http://designinginterfaces.com/firstedition/Patterns/Movable_Panels/matlab.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052736"/>
            <a:ext cx="8129519" cy="2778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7022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Liquid layout</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933190930"/>
              </p:ext>
            </p:extLst>
          </p:nvPr>
        </p:nvGraphicFramePr>
        <p:xfrm>
          <a:off x="457200" y="4076700"/>
          <a:ext cx="8229600" cy="2612552"/>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As the user resizes the window,</a:t>
                      </a:r>
                      <a:r>
                        <a:rPr lang="en-GB" baseline="0" dirty="0" smtClean="0"/>
                        <a:t> the contents flow to fill the space available</a:t>
                      </a:r>
                      <a:endParaRPr lang="en-GB" dirty="0"/>
                    </a:p>
                  </a:txBody>
                  <a:tcPr/>
                </a:tc>
              </a:tr>
              <a:tr h="417992">
                <a:tc>
                  <a:txBody>
                    <a:bodyPr/>
                    <a:lstStyle/>
                    <a:p>
                      <a:r>
                        <a:rPr lang="en-GB" dirty="0" smtClean="0"/>
                        <a:t>When?</a:t>
                      </a:r>
                      <a:endParaRPr lang="en-GB" dirty="0"/>
                    </a:p>
                  </a:txBody>
                  <a:tcPr/>
                </a:tc>
                <a:tc>
                  <a:txBody>
                    <a:bodyPr/>
                    <a:lstStyle/>
                    <a:p>
                      <a:r>
                        <a:rPr lang="en-GB" dirty="0" smtClean="0"/>
                        <a:t>The user might want more (or less) space to display something</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Unless it is a full-screen</a:t>
                      </a:r>
                      <a:r>
                        <a:rPr lang="en-GB" baseline="0" dirty="0" smtClean="0"/>
                        <a:t> game, you can’t predict the actual size of the window</a:t>
                      </a:r>
                      <a:endParaRPr lang="en-GB" dirty="0" smtClean="0"/>
                    </a:p>
                  </a:txBody>
                  <a:tcPr/>
                </a:tc>
              </a:tr>
              <a:tr h="803746">
                <a:tc>
                  <a:txBody>
                    <a:bodyPr/>
                    <a:lstStyle/>
                    <a:p>
                      <a:r>
                        <a:rPr lang="en-GB" dirty="0" smtClean="0"/>
                        <a:t>How?</a:t>
                      </a:r>
                      <a:endParaRPr lang="en-GB" dirty="0"/>
                    </a:p>
                  </a:txBody>
                  <a:tcPr/>
                </a:tc>
                <a:tc>
                  <a:txBody>
                    <a:bodyPr/>
                    <a:lstStyle/>
                    <a:p>
                      <a:r>
                        <a:rPr lang="en-GB" dirty="0" smtClean="0"/>
                        <a:t>Make the page contents fill the window</a:t>
                      </a:r>
                      <a:r>
                        <a:rPr lang="en-GB" baseline="0" dirty="0" smtClean="0"/>
                        <a:t>, wrapping at the right margin, until there are 10-12 words on each line. Liquid layouts can be difficult to implement in complex web pages using only CSS</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21</a:t>
            </a:fld>
            <a:endParaRPr lang="en-GB"/>
          </a:p>
        </p:txBody>
      </p:sp>
      <p:pic>
        <p:nvPicPr>
          <p:cNvPr id="11266" name="Picture 2" descr="http://designinginterfaces.com/firstedition/Patterns/Liquid_Layout/wired.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052736"/>
            <a:ext cx="5978020"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875385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Picture manager</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1608227594"/>
              </p:ext>
            </p:extLst>
          </p:nvPr>
        </p:nvGraphicFramePr>
        <p:xfrm>
          <a:off x="457200" y="4076700"/>
          <a:ext cx="8229600" cy="2686832"/>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u="none" dirty="0" smtClean="0"/>
                        <a:t>Use thumbnails, item</a:t>
                      </a:r>
                      <a:r>
                        <a:rPr lang="en-GB" u="none" baseline="0" dirty="0" smtClean="0"/>
                        <a:t> views and a browsing interface to manage pictorial items</a:t>
                      </a:r>
                      <a:endParaRPr lang="en-GB" u="none" dirty="0"/>
                    </a:p>
                  </a:txBody>
                  <a:tcPr/>
                </a:tc>
              </a:tr>
              <a:tr h="417992">
                <a:tc>
                  <a:txBody>
                    <a:bodyPr/>
                    <a:lstStyle/>
                    <a:p>
                      <a:r>
                        <a:rPr lang="en-GB" dirty="0" smtClean="0"/>
                        <a:t>When?</a:t>
                      </a:r>
                      <a:endParaRPr lang="en-GB" dirty="0"/>
                    </a:p>
                  </a:txBody>
                  <a:tcPr/>
                </a:tc>
                <a:tc>
                  <a:txBody>
                    <a:bodyPr/>
                    <a:lstStyle/>
                    <a:p>
                      <a:r>
                        <a:rPr lang="en-GB" dirty="0" smtClean="0"/>
                        <a:t>Your software</a:t>
                      </a:r>
                      <a:r>
                        <a:rPr lang="en-GB" baseline="0" dirty="0" smtClean="0"/>
                        <a:t> is used to manage collections of pictorial items</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 uses familiar browsing and object</a:t>
                      </a:r>
                      <a:r>
                        <a:rPr lang="en-GB" baseline="0" dirty="0" smtClean="0"/>
                        <a:t> manipulation techniques</a:t>
                      </a:r>
                      <a:endParaRPr lang="en-GB" dirty="0" smtClean="0"/>
                    </a:p>
                  </a:txBody>
                  <a:tcPr/>
                </a:tc>
              </a:tr>
              <a:tr h="803746">
                <a:tc>
                  <a:txBody>
                    <a:bodyPr/>
                    <a:lstStyle/>
                    <a:p>
                      <a:r>
                        <a:rPr lang="en-GB" dirty="0" smtClean="0"/>
                        <a:t>How?</a:t>
                      </a:r>
                      <a:endParaRPr lang="en-GB" dirty="0"/>
                    </a:p>
                  </a:txBody>
                  <a:tcPr/>
                </a:tc>
                <a:tc>
                  <a:txBody>
                    <a:bodyPr/>
                    <a:lstStyle/>
                    <a:p>
                      <a:r>
                        <a:rPr lang="en-GB" dirty="0" smtClean="0"/>
                        <a:t>Set</a:t>
                      </a:r>
                      <a:r>
                        <a:rPr lang="en-GB" baseline="0" dirty="0" smtClean="0"/>
                        <a:t> up two views, the Thumbnail Grid (left) and the Single Item View (right). Selecting an item in the Thumbnail Grid will open it in the Single Item View, while closing the View will return control to the Grid</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22</a:t>
            </a:fld>
            <a:endParaRPr lang="en-GB"/>
          </a:p>
        </p:txBody>
      </p:sp>
      <p:pic>
        <p:nvPicPr>
          <p:cNvPr id="18434" name="Picture 2" descr="iPhot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196752"/>
            <a:ext cx="8161174" cy="2614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44683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Progress indicator</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768534612"/>
              </p:ext>
            </p:extLst>
          </p:nvPr>
        </p:nvGraphicFramePr>
        <p:xfrm>
          <a:off x="457200" y="3933056"/>
          <a:ext cx="8229600" cy="2834640"/>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Show the user how much progress has been made on a time-consuming process</a:t>
                      </a:r>
                      <a:endParaRPr lang="en-GB" dirty="0"/>
                    </a:p>
                  </a:txBody>
                  <a:tcPr/>
                </a:tc>
              </a:tr>
              <a:tr h="417992">
                <a:tc>
                  <a:txBody>
                    <a:bodyPr/>
                    <a:lstStyle/>
                    <a:p>
                      <a:r>
                        <a:rPr lang="en-GB" dirty="0" smtClean="0"/>
                        <a:t>When?</a:t>
                      </a:r>
                      <a:endParaRPr lang="en-GB" dirty="0"/>
                    </a:p>
                  </a:txBody>
                  <a:tcPr/>
                </a:tc>
                <a:tc>
                  <a:txBody>
                    <a:bodyPr/>
                    <a:lstStyle/>
                    <a:p>
                      <a:r>
                        <a:rPr lang="en-GB" dirty="0" smtClean="0"/>
                        <a:t>Any process interrupts the UI or runs in the</a:t>
                      </a:r>
                      <a:r>
                        <a:rPr lang="en-GB" baseline="0" dirty="0" smtClean="0"/>
                        <a:t> background for 2 seconds or more</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Users</a:t>
                      </a:r>
                      <a:r>
                        <a:rPr lang="en-GB" baseline="0" dirty="0" smtClean="0"/>
                        <a:t> get impatient. The clock or hourglass doesn’t provide enough feedback about how far the task has proceeded.</a:t>
                      </a:r>
                      <a:endParaRPr lang="en-GB" dirty="0" smtClean="0"/>
                    </a:p>
                  </a:txBody>
                  <a:tcPr/>
                </a:tc>
              </a:tr>
              <a:tr h="803746">
                <a:tc>
                  <a:txBody>
                    <a:bodyPr/>
                    <a:lstStyle/>
                    <a:p>
                      <a:r>
                        <a:rPr lang="en-GB" dirty="0" smtClean="0"/>
                        <a:t>How?</a:t>
                      </a:r>
                      <a:endParaRPr lang="en-GB" dirty="0"/>
                    </a:p>
                  </a:txBody>
                  <a:tcPr/>
                </a:tc>
                <a:tc>
                  <a:txBody>
                    <a:bodyPr/>
                    <a:lstStyle/>
                    <a:p>
                      <a:r>
                        <a:rPr lang="en-GB" dirty="0" smtClean="0"/>
                        <a:t>Show</a:t>
                      </a:r>
                      <a:r>
                        <a:rPr lang="en-GB" baseline="0" dirty="0" smtClean="0"/>
                        <a:t> an animated icon of the progress and tell the user what’s going on, the proportion completed, how long until completion, how to stop the process</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23</a:t>
            </a:fld>
            <a:endParaRPr lang="en-GB"/>
          </a:p>
        </p:txBody>
      </p:sp>
      <p:pic>
        <p:nvPicPr>
          <p:cNvPr id="12290" name="Picture 2" descr="http://designinginterfaces.com/firstedition/Patterns/Progress_Indicator/i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1052736"/>
            <a:ext cx="3562350" cy="255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04614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Multi-level undo</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1159586726"/>
              </p:ext>
            </p:extLst>
          </p:nvPr>
        </p:nvGraphicFramePr>
        <p:xfrm>
          <a:off x="457200" y="3933056"/>
          <a:ext cx="8229600" cy="2751220"/>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Provide</a:t>
                      </a:r>
                      <a:r>
                        <a:rPr lang="en-GB" baseline="0" dirty="0" smtClean="0"/>
                        <a:t> a way to easily undo a sequence of user actions</a:t>
                      </a:r>
                      <a:endParaRPr lang="en-GB" dirty="0"/>
                    </a:p>
                  </a:txBody>
                  <a:tcPr/>
                </a:tc>
              </a:tr>
              <a:tr h="417992">
                <a:tc>
                  <a:txBody>
                    <a:bodyPr/>
                    <a:lstStyle/>
                    <a:p>
                      <a:r>
                        <a:rPr lang="en-GB" dirty="0" smtClean="0"/>
                        <a:t>When?</a:t>
                      </a:r>
                      <a:endParaRPr lang="en-GB" dirty="0"/>
                    </a:p>
                  </a:txBody>
                  <a:tcPr/>
                </a:tc>
                <a:tc>
                  <a:txBody>
                    <a:bodyPr/>
                    <a:lstStyle/>
                    <a:p>
                      <a:r>
                        <a:rPr lang="en-GB" dirty="0" smtClean="0"/>
                        <a:t>You have a</a:t>
                      </a:r>
                      <a:r>
                        <a:rPr lang="en-GB" baseline="0" dirty="0" smtClean="0"/>
                        <a:t> highly interactive </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Everyone makes mistakes. Expert</a:t>
                      </a:r>
                      <a:r>
                        <a:rPr lang="en-GB" baseline="0" dirty="0" smtClean="0"/>
                        <a:t> users also use these functions to explore work paths</a:t>
                      </a:r>
                      <a:endParaRPr lang="en-GB" dirty="0" smtClean="0"/>
                    </a:p>
                  </a:txBody>
                  <a:tcPr/>
                </a:tc>
              </a:tr>
              <a:tr h="803746">
                <a:tc>
                  <a:txBody>
                    <a:bodyPr/>
                    <a:lstStyle/>
                    <a:p>
                      <a:r>
                        <a:rPr lang="en-GB" dirty="0" smtClean="0"/>
                        <a:t>How?</a:t>
                      </a:r>
                      <a:endParaRPr lang="en-GB" dirty="0"/>
                    </a:p>
                  </a:txBody>
                  <a:tcPr/>
                </a:tc>
                <a:tc>
                  <a:txBody>
                    <a:bodyPr/>
                    <a:lstStyle/>
                    <a:p>
                      <a:r>
                        <a:rPr lang="en-GB" dirty="0" smtClean="0"/>
                        <a:t>Record all text entry, database transactions,</a:t>
                      </a:r>
                      <a:r>
                        <a:rPr lang="en-GB" baseline="0" dirty="0" smtClean="0"/>
                        <a:t> image modifications, layout changes, file operations, creation/deletion of objects, cut, copy or paste options in a stack of at least 10-12 items, accessible with a visible control and (preferably) keyboard shortcut</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24</a:t>
            </a:fld>
            <a:endParaRPr lang="en-GB"/>
          </a:p>
        </p:txBody>
      </p:sp>
      <p:pic>
        <p:nvPicPr>
          <p:cNvPr id="13314" name="Picture 2" descr="http://designinginterfaces.com/firstedition/Patterns/Multi-Level_Undo/pshop.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1087438"/>
            <a:ext cx="3184074" cy="2917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16004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Overview plus detail</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2061536124"/>
              </p:ext>
            </p:extLst>
          </p:nvPr>
        </p:nvGraphicFramePr>
        <p:xfrm>
          <a:off x="457200" y="3933056"/>
          <a:ext cx="8229600" cy="2588334"/>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Place an overview of the data together with the zoomed-in</a:t>
                      </a:r>
                      <a:r>
                        <a:rPr lang="en-GB" baseline="0" dirty="0" smtClean="0"/>
                        <a:t> version</a:t>
                      </a:r>
                      <a:endParaRPr lang="en-GB" dirty="0"/>
                    </a:p>
                  </a:txBody>
                  <a:tcPr/>
                </a:tc>
              </a:tr>
              <a:tr h="417992">
                <a:tc>
                  <a:txBody>
                    <a:bodyPr/>
                    <a:lstStyle/>
                    <a:p>
                      <a:r>
                        <a:rPr lang="en-GB" dirty="0" smtClean="0"/>
                        <a:t>When?</a:t>
                      </a:r>
                      <a:endParaRPr lang="en-GB" dirty="0"/>
                    </a:p>
                  </a:txBody>
                  <a:tcPr/>
                </a:tc>
                <a:tc>
                  <a:txBody>
                    <a:bodyPr/>
                    <a:lstStyle/>
                    <a:p>
                      <a:r>
                        <a:rPr lang="en-GB" dirty="0" smtClean="0"/>
                        <a:t>You want users to be able to see not</a:t>
                      </a:r>
                      <a:r>
                        <a:rPr lang="en-GB" baseline="0" dirty="0" smtClean="0"/>
                        <a:t> only the</a:t>
                      </a:r>
                      <a:r>
                        <a:rPr lang="en-GB" dirty="0" smtClean="0"/>
                        <a:t> detail of</a:t>
                      </a:r>
                      <a:r>
                        <a:rPr lang="en-GB" baseline="0" dirty="0" smtClean="0"/>
                        <a:t> a data set but also whereabouts in the dataset that detail comes from</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 provides</a:t>
                      </a:r>
                      <a:r>
                        <a:rPr lang="en-GB" baseline="0" dirty="0" smtClean="0"/>
                        <a:t> a ‘you are here’ sign and allows users to explore a dataset at both high-level and low-level</a:t>
                      </a:r>
                      <a:endParaRPr lang="en-GB" dirty="0" smtClean="0"/>
                    </a:p>
                  </a:txBody>
                  <a:tcPr/>
                </a:tc>
              </a:tr>
              <a:tr h="803746">
                <a:tc>
                  <a:txBody>
                    <a:bodyPr/>
                    <a:lstStyle/>
                    <a:p>
                      <a:r>
                        <a:rPr lang="en-GB" dirty="0" smtClean="0"/>
                        <a:t>How?</a:t>
                      </a:r>
                      <a:endParaRPr lang="en-GB" dirty="0"/>
                    </a:p>
                  </a:txBody>
                  <a:tcPr/>
                </a:tc>
                <a:tc>
                  <a:txBody>
                    <a:bodyPr/>
                    <a:lstStyle/>
                    <a:p>
                      <a:r>
                        <a:rPr lang="en-GB" dirty="0" smtClean="0"/>
                        <a:t>Show an overview of the dataset at all times with a </a:t>
                      </a:r>
                      <a:r>
                        <a:rPr lang="en-GB" dirty="0" err="1" smtClean="0"/>
                        <a:t>draggable</a:t>
                      </a:r>
                      <a:r>
                        <a:rPr lang="en-GB" dirty="0" smtClean="0"/>
                        <a:t> viewport (the red square)</a:t>
                      </a:r>
                      <a:r>
                        <a:rPr lang="en-GB" baseline="0" dirty="0" smtClean="0"/>
                        <a:t> to identify the magnified part of the dataset</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25</a:t>
            </a:fld>
            <a:endParaRPr lang="en-GB"/>
          </a:p>
        </p:txBody>
      </p:sp>
      <p:pic>
        <p:nvPicPr>
          <p:cNvPr id="14338" name="Picture 2" descr="http://designinginterfaces.com/firstedition/Patterns/Overview_Plus_Detail/wildfire.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1052736"/>
            <a:ext cx="5260817"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04905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Deep background</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1264333237"/>
              </p:ext>
            </p:extLst>
          </p:nvPr>
        </p:nvGraphicFramePr>
        <p:xfrm>
          <a:off x="457200" y="3933056"/>
          <a:ext cx="8229600" cy="2388294"/>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Place an image in the background</a:t>
                      </a:r>
                      <a:r>
                        <a:rPr lang="en-GB" baseline="0" dirty="0" smtClean="0"/>
                        <a:t> that does not draw attention</a:t>
                      </a:r>
                      <a:endParaRPr lang="en-GB" dirty="0"/>
                    </a:p>
                  </a:txBody>
                  <a:tcPr/>
                </a:tc>
              </a:tr>
              <a:tr h="417992">
                <a:tc>
                  <a:txBody>
                    <a:bodyPr/>
                    <a:lstStyle/>
                    <a:p>
                      <a:r>
                        <a:rPr lang="en-GB" dirty="0" smtClean="0"/>
                        <a:t>When?</a:t>
                      </a:r>
                      <a:endParaRPr lang="en-GB" dirty="0"/>
                    </a:p>
                  </a:txBody>
                  <a:tcPr/>
                </a:tc>
                <a:tc>
                  <a:txBody>
                    <a:bodyPr/>
                    <a:lstStyle/>
                    <a:p>
                      <a:r>
                        <a:rPr lang="en-GB" dirty="0" smtClean="0"/>
                        <a:t>You want to provide</a:t>
                      </a:r>
                      <a:r>
                        <a:rPr lang="en-GB" baseline="0" dirty="0" smtClean="0"/>
                        <a:t> a background that’s more interesting than a flat colour</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Backgrounds</a:t>
                      </a:r>
                      <a:r>
                        <a:rPr lang="en-GB" baseline="0" dirty="0" smtClean="0"/>
                        <a:t> with soft focus fade into the background and look good</a:t>
                      </a:r>
                      <a:endParaRPr lang="en-GB" dirty="0" smtClean="0"/>
                    </a:p>
                  </a:txBody>
                  <a:tcPr/>
                </a:tc>
              </a:tr>
              <a:tr h="803746">
                <a:tc>
                  <a:txBody>
                    <a:bodyPr/>
                    <a:lstStyle/>
                    <a:p>
                      <a:r>
                        <a:rPr lang="en-GB" dirty="0" smtClean="0"/>
                        <a:t>How?</a:t>
                      </a:r>
                      <a:endParaRPr lang="en-GB" dirty="0"/>
                    </a:p>
                  </a:txBody>
                  <a:tcPr/>
                </a:tc>
                <a:tc>
                  <a:txBody>
                    <a:bodyPr/>
                    <a:lstStyle/>
                    <a:p>
                      <a:r>
                        <a:rPr lang="en-GB" dirty="0" smtClean="0"/>
                        <a:t>Use backgrounds with one or more of the following: soft focus, colour gradients, depth clues, no strong focal</a:t>
                      </a:r>
                      <a:r>
                        <a:rPr lang="en-GB" baseline="0" dirty="0" smtClean="0"/>
                        <a:t> points</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26</a:t>
            </a:fld>
            <a:endParaRPr lang="en-GB"/>
          </a:p>
        </p:txBody>
      </p:sp>
      <p:pic>
        <p:nvPicPr>
          <p:cNvPr id="16386" name="Picture 2" descr="http://designinginterfaces.com/firstedition/Patterns/Deep_Background/osx.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5378" y="980728"/>
            <a:ext cx="4763464" cy="2808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22220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fontScale="90000"/>
          </a:bodyPr>
          <a:lstStyle/>
          <a:p>
            <a:r>
              <a:rPr lang="en-GB" dirty="0" smtClean="0"/>
              <a:t>Few hues, many values</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698809504"/>
              </p:ext>
            </p:extLst>
          </p:nvPr>
        </p:nvGraphicFramePr>
        <p:xfrm>
          <a:off x="457200" y="4081026"/>
          <a:ext cx="8229600" cy="2501898"/>
        </p:xfrm>
        <a:graphic>
          <a:graphicData uri="http://schemas.openxmlformats.org/drawingml/2006/table">
            <a:tbl>
              <a:tblPr firstRow="1" bandRow="1">
                <a:tableStyleId>{2D5ABB26-0587-4C30-8999-92F81FD0307C}</a:tableStyleId>
              </a:tblPr>
              <a:tblGrid>
                <a:gridCol w="1018456"/>
                <a:gridCol w="7211144"/>
              </a:tblGrid>
              <a:tr h="504428">
                <a:tc>
                  <a:txBody>
                    <a:bodyPr/>
                    <a:lstStyle/>
                    <a:p>
                      <a:r>
                        <a:rPr lang="en-GB" dirty="0" smtClean="0"/>
                        <a:t>What?</a:t>
                      </a:r>
                      <a:endParaRPr lang="en-GB" dirty="0"/>
                    </a:p>
                  </a:txBody>
                  <a:tcPr/>
                </a:tc>
                <a:tc>
                  <a:txBody>
                    <a:bodyPr/>
                    <a:lstStyle/>
                    <a:p>
                      <a:r>
                        <a:rPr lang="en-GB" dirty="0" smtClean="0"/>
                        <a:t>Choose one or two major colour hues then create a palette</a:t>
                      </a:r>
                      <a:r>
                        <a:rPr lang="en-GB" baseline="0" dirty="0" smtClean="0"/>
                        <a:t> based on many values (</a:t>
                      </a:r>
                      <a:r>
                        <a:rPr lang="en-GB" baseline="0" dirty="0" err="1" smtClean="0"/>
                        <a:t>brightnesses</a:t>
                      </a:r>
                      <a:r>
                        <a:rPr lang="en-GB" baseline="0" dirty="0" smtClean="0"/>
                        <a:t>) of those hues</a:t>
                      </a:r>
                      <a:endParaRPr lang="en-GB" dirty="0"/>
                    </a:p>
                  </a:txBody>
                  <a:tcPr/>
                </a:tc>
              </a:tr>
              <a:tr h="417992">
                <a:tc>
                  <a:txBody>
                    <a:bodyPr/>
                    <a:lstStyle/>
                    <a:p>
                      <a:r>
                        <a:rPr lang="en-GB" dirty="0" smtClean="0"/>
                        <a:t>When?</a:t>
                      </a:r>
                      <a:endParaRPr lang="en-GB" dirty="0"/>
                    </a:p>
                  </a:txBody>
                  <a:tcPr/>
                </a:tc>
                <a:tc>
                  <a:txBody>
                    <a:bodyPr/>
                    <a:lstStyle/>
                    <a:p>
                      <a:r>
                        <a:rPr lang="en-GB" dirty="0" smtClean="0"/>
                        <a:t>You decide on a colour scheme</a:t>
                      </a:r>
                      <a:r>
                        <a:rPr lang="en-GB" baseline="0" dirty="0" smtClean="0"/>
                        <a:t> for a site</a:t>
                      </a:r>
                      <a:endParaRPr lang="en-GB" dirty="0"/>
                    </a:p>
                  </a:txBody>
                  <a:tcPr/>
                </a:tc>
              </a:tr>
              <a:tr h="440040">
                <a:tc>
                  <a:txBody>
                    <a:bodyPr/>
                    <a:lstStyle/>
                    <a:p>
                      <a:r>
                        <a:rPr lang="en-GB" dirty="0" smtClean="0"/>
                        <a:t>Why?</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Too many hues make a design noisy because they compete for the user’s attention</a:t>
                      </a:r>
                    </a:p>
                  </a:txBody>
                  <a:tcPr/>
                </a:tc>
              </a:tr>
              <a:tr h="803746">
                <a:tc>
                  <a:txBody>
                    <a:bodyPr/>
                    <a:lstStyle/>
                    <a:p>
                      <a:r>
                        <a:rPr lang="en-GB" dirty="0" smtClean="0"/>
                        <a:t>How?</a:t>
                      </a:r>
                      <a:endParaRPr lang="en-GB" dirty="0"/>
                    </a:p>
                  </a:txBody>
                  <a:tcPr/>
                </a:tc>
                <a:tc>
                  <a:txBody>
                    <a:bodyPr/>
                    <a:lstStyle/>
                    <a:p>
                      <a:r>
                        <a:rPr lang="en-GB" dirty="0" smtClean="0"/>
                        <a:t>Pick one</a:t>
                      </a:r>
                      <a:r>
                        <a:rPr lang="en-GB" baseline="0" dirty="0" smtClean="0"/>
                        <a:t> or two colours and create multiple shades of those colours. Black and white come for free, but grey counts as a colour</a:t>
                      </a:r>
                      <a:endParaRPr lang="en-GB" dirty="0"/>
                    </a:p>
                  </a:txBody>
                  <a:tcPr/>
                </a:tc>
              </a:tr>
            </a:tbl>
          </a:graphicData>
        </a:graphic>
      </p:graphicFrame>
      <p:sp>
        <p:nvSpPr>
          <p:cNvPr id="4" name="Slide Number Placeholder 3"/>
          <p:cNvSpPr>
            <a:spLocks noGrp="1"/>
          </p:cNvSpPr>
          <p:nvPr>
            <p:ph type="sldNum" sz="quarter" idx="12"/>
          </p:nvPr>
        </p:nvSpPr>
        <p:spPr/>
        <p:txBody>
          <a:bodyPr/>
          <a:lstStyle/>
          <a:p>
            <a:fld id="{222DC7C7-9684-4D53-9B88-E8F3E6B40274}" type="slidenum">
              <a:rPr lang="en-GB" smtClean="0"/>
              <a:pPr/>
              <a:t>27</a:t>
            </a:fld>
            <a:endParaRPr lang="en-GB"/>
          </a:p>
        </p:txBody>
      </p:sp>
      <p:pic>
        <p:nvPicPr>
          <p:cNvPr id="15362" name="Picture 2" descr="http://designinginterfaces.com/firstedition/Patterns/Few_Hues_Many_Values/theba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3180" y="1052736"/>
            <a:ext cx="4286250" cy="2962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22220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More patterns</a:t>
            </a:r>
            <a:endParaRPr lang="en-GB" dirty="0"/>
          </a:p>
        </p:txBody>
      </p:sp>
      <p:sp>
        <p:nvSpPr>
          <p:cNvPr id="3" name="Content Placeholder 2"/>
          <p:cNvSpPr>
            <a:spLocks noGrp="1"/>
          </p:cNvSpPr>
          <p:nvPr>
            <p:ph idx="1"/>
          </p:nvPr>
        </p:nvSpPr>
        <p:spPr/>
        <p:txBody>
          <a:bodyPr/>
          <a:lstStyle/>
          <a:p>
            <a:r>
              <a:rPr lang="en-GB" dirty="0" smtClean="0"/>
              <a:t>More patterns are documented in various books and online</a:t>
            </a:r>
          </a:p>
          <a:p>
            <a:r>
              <a:rPr lang="en-GB" dirty="0" smtClean="0"/>
              <a:t>The patterns in this presentation come from </a:t>
            </a:r>
          </a:p>
          <a:p>
            <a:pPr marL="402336" lvl="1" indent="0">
              <a:buNone/>
            </a:pPr>
            <a:endParaRPr lang="en-GB" i="1" dirty="0" smtClean="0"/>
          </a:p>
          <a:p>
            <a:pPr marL="402336" lvl="1" indent="0">
              <a:buNone/>
            </a:pPr>
            <a:r>
              <a:rPr lang="en-GB" i="1" dirty="0" smtClean="0"/>
              <a:t>Designing Interfaces: Patterns for Effective Interaction Design</a:t>
            </a:r>
          </a:p>
          <a:p>
            <a:pPr marL="402336" lvl="1" indent="0">
              <a:buNone/>
            </a:pPr>
            <a:r>
              <a:rPr lang="en-GB" dirty="0" smtClean="0"/>
              <a:t>Jenifer Tidwell, O’Reilly</a:t>
            </a:r>
          </a:p>
          <a:p>
            <a:pPr marL="402336" lvl="1" indent="0">
              <a:buNone/>
            </a:pPr>
            <a:r>
              <a:rPr lang="en-GB" dirty="0">
                <a:hlinkClick r:id="rId2"/>
              </a:rPr>
              <a:t>http://</a:t>
            </a:r>
            <a:r>
              <a:rPr lang="en-GB" dirty="0" smtClean="0">
                <a:hlinkClick r:id="rId2"/>
              </a:rPr>
              <a:t>designinginterfaces.com/firstedition/index.php?page=About_the_Book</a:t>
            </a:r>
            <a:endParaRPr lang="en-GB" dirty="0" smtClean="0"/>
          </a:p>
          <a:p>
            <a:pPr marL="402336" lvl="1" indent="0">
              <a:buNone/>
            </a:pPr>
            <a:endParaRPr lang="en-GB" dirty="0"/>
          </a:p>
        </p:txBody>
      </p:sp>
      <p:sp>
        <p:nvSpPr>
          <p:cNvPr id="4" name="Slide Number Placeholder 3"/>
          <p:cNvSpPr>
            <a:spLocks noGrp="1"/>
          </p:cNvSpPr>
          <p:nvPr>
            <p:ph type="sldNum" sz="quarter" idx="12"/>
          </p:nvPr>
        </p:nvSpPr>
        <p:spPr/>
        <p:txBody>
          <a:bodyPr/>
          <a:lstStyle/>
          <a:p>
            <a:fld id="{222DC7C7-9684-4D53-9B88-E8F3E6B40274}" type="slidenum">
              <a:rPr lang="en-GB" smtClean="0"/>
              <a:pPr/>
              <a:t>28</a:t>
            </a:fld>
            <a:endParaRPr lang="en-GB"/>
          </a:p>
        </p:txBody>
      </p:sp>
    </p:spTree>
    <p:extLst>
      <p:ext uri="{BB962C8B-B14F-4D97-AF65-F5344CB8AC3E}">
        <p14:creationId xmlns:p14="http://schemas.microsoft.com/office/powerpoint/2010/main" val="20287973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normAutofit fontScale="90000"/>
          </a:bodyPr>
          <a:lstStyle/>
          <a:p>
            <a:r>
              <a:rPr lang="en-GB"/>
              <a:t>Coming Soon…</a:t>
            </a:r>
            <a:endParaRPr lang="en-US"/>
          </a:p>
        </p:txBody>
      </p:sp>
      <p:sp>
        <p:nvSpPr>
          <p:cNvPr id="83971" name="Rectangle 3"/>
          <p:cNvSpPr>
            <a:spLocks noGrp="1" noChangeArrowheads="1"/>
          </p:cNvSpPr>
          <p:nvPr>
            <p:ph idx="1"/>
          </p:nvPr>
        </p:nvSpPr>
        <p:spPr/>
        <p:txBody>
          <a:bodyPr/>
          <a:lstStyle/>
          <a:p>
            <a:r>
              <a:rPr lang="en-GB" dirty="0"/>
              <a:t>Next lecture: </a:t>
            </a:r>
            <a:r>
              <a:rPr lang="en-GB" dirty="0" smtClean="0"/>
              <a:t>Usability Testing</a:t>
            </a:r>
            <a:endParaRPr lang="en-GB" dirty="0"/>
          </a:p>
          <a:p>
            <a:endParaRPr lang="en-GB" dirty="0"/>
          </a:p>
          <a:p>
            <a:endParaRPr lang="en-GB" dirty="0"/>
          </a:p>
          <a:p>
            <a:r>
              <a:rPr lang="en-GB" dirty="0"/>
              <a:t>Homework: </a:t>
            </a:r>
            <a:r>
              <a:rPr lang="en-GB" dirty="0" smtClean="0"/>
              <a:t>Visit the Designing Interfaces website and have a look at the patterns that were not covered in the lecture</a:t>
            </a:r>
          </a:p>
          <a:p>
            <a:r>
              <a:rPr lang="en-US">
                <a:hlinkClick r:id="rId3"/>
              </a:rPr>
              <a:t>http</a:t>
            </a:r>
            <a:r>
              <a:rPr lang="en-US">
                <a:hlinkClick r:id="rId3"/>
              </a:rPr>
              <a:t>://</a:t>
            </a:r>
            <a:r>
              <a:rPr lang="en-US" smtClean="0">
                <a:hlinkClick r:id="rId3"/>
              </a:rPr>
              <a:t>designinginterfaces.com/firstedition/index.php?page=About_the_Book</a:t>
            </a:r>
            <a:endParaRPr lang="en-US" smtClean="0"/>
          </a:p>
          <a:p>
            <a:endParaRPr lang="en-US" dirty="0"/>
          </a:p>
        </p:txBody>
      </p:sp>
      <p:sp>
        <p:nvSpPr>
          <p:cNvPr id="5" name="Slide Number Placeholder 4"/>
          <p:cNvSpPr>
            <a:spLocks noGrp="1"/>
          </p:cNvSpPr>
          <p:nvPr>
            <p:ph type="sldNum" sz="quarter" idx="12"/>
          </p:nvPr>
        </p:nvSpPr>
        <p:spPr/>
        <p:txBody>
          <a:bodyPr/>
          <a:lstStyle/>
          <a:p>
            <a:fld id="{222DC7C7-9684-4D53-9B88-E8F3E6B40274}" type="slidenum">
              <a:rPr lang="en-GB" smtClean="0"/>
              <a:pPr/>
              <a:t>29</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10599</TotalTime>
  <Words>2222</Words>
  <Application>Microsoft Office PowerPoint</Application>
  <PresentationFormat>On-screen Show (4:3)</PresentationFormat>
  <Paragraphs>290</Paragraphs>
  <Slides>29</Slides>
  <Notes>2</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Nik2013</vt:lpstr>
      <vt:lpstr>Interaction Design</vt:lpstr>
      <vt:lpstr>What’s a Design Pattern?</vt:lpstr>
      <vt:lpstr>Supported Behaviours</vt:lpstr>
      <vt:lpstr>Supported Behaviours</vt:lpstr>
      <vt:lpstr>Supported Behaviours</vt:lpstr>
      <vt:lpstr>Supported Behaviours</vt:lpstr>
      <vt:lpstr>Supported Behaviours</vt:lpstr>
      <vt:lpstr>Supported Behaviours</vt:lpstr>
      <vt:lpstr>Supported Behaviours</vt:lpstr>
      <vt:lpstr>Two-panel selector</vt:lpstr>
      <vt:lpstr>Wizard</vt:lpstr>
      <vt:lpstr>Extras on demand</vt:lpstr>
      <vt:lpstr>Clear entry points</vt:lpstr>
      <vt:lpstr>Global navigation</vt:lpstr>
      <vt:lpstr>Colour-coded sections</vt:lpstr>
      <vt:lpstr>News stream</vt:lpstr>
      <vt:lpstr>Visual framework</vt:lpstr>
      <vt:lpstr>Centre stage</vt:lpstr>
      <vt:lpstr>Tiled sections</vt:lpstr>
      <vt:lpstr>Movable panels</vt:lpstr>
      <vt:lpstr>Liquid layout</vt:lpstr>
      <vt:lpstr>Picture manager</vt:lpstr>
      <vt:lpstr>Progress indicator</vt:lpstr>
      <vt:lpstr>Multi-level undo</vt:lpstr>
      <vt:lpstr>Overview plus detail</vt:lpstr>
      <vt:lpstr>Deep background</vt:lpstr>
      <vt:lpstr>Few hues, many values</vt:lpstr>
      <vt:lpstr>More patterns</vt:lpstr>
      <vt:lpstr>Coming Soon…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Computer Interaction</dc:title>
  <dc:subject>The Interaction</dc:subject>
  <dc:creator>Dr Nik Whitehead</dc:creator>
  <cp:lastModifiedBy>Dr Nik Whitehead</cp:lastModifiedBy>
  <cp:revision>76</cp:revision>
  <dcterms:created xsi:type="dcterms:W3CDTF">2003-10-08T13:37:51Z</dcterms:created>
  <dcterms:modified xsi:type="dcterms:W3CDTF">2015-03-11T17:11:22Z</dcterms:modified>
</cp:coreProperties>
</file>