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27"/>
  </p:notesMasterIdLst>
  <p:sldIdLst>
    <p:sldId id="283" r:id="rId2"/>
    <p:sldId id="289" r:id="rId3"/>
    <p:sldId id="281" r:id="rId4"/>
    <p:sldId id="285" r:id="rId5"/>
    <p:sldId id="284" r:id="rId6"/>
    <p:sldId id="282" r:id="rId7"/>
    <p:sldId id="286" r:id="rId8"/>
    <p:sldId id="288" r:id="rId9"/>
    <p:sldId id="290" r:id="rId10"/>
    <p:sldId id="291" r:id="rId11"/>
    <p:sldId id="292" r:id="rId12"/>
    <p:sldId id="293" r:id="rId13"/>
    <p:sldId id="294" r:id="rId14"/>
    <p:sldId id="295" r:id="rId15"/>
    <p:sldId id="296" r:id="rId16"/>
    <p:sldId id="297" r:id="rId17"/>
    <p:sldId id="298" r:id="rId18"/>
    <p:sldId id="300" r:id="rId19"/>
    <p:sldId id="299" r:id="rId20"/>
    <p:sldId id="301" r:id="rId21"/>
    <p:sldId id="302" r:id="rId22"/>
    <p:sldId id="303" r:id="rId23"/>
    <p:sldId id="305" r:id="rId24"/>
    <p:sldId id="306" r:id="rId25"/>
    <p:sldId id="304" r:id="rId26"/>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2880">
          <p15:clr>
            <a:srgbClr val="A4A3A4"/>
          </p15:clr>
        </p15:guide>
        <p15:guide id="2" pos="2160">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FF660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autoAdjust="0"/>
    <p:restoredTop sz="93239" autoAdjust="0"/>
  </p:normalViewPr>
  <p:slideViewPr>
    <p:cSldViewPr>
      <p:cViewPr varScale="1">
        <p:scale>
          <a:sx n="78" d="100"/>
          <a:sy n="78" d="100"/>
        </p:scale>
        <p:origin x="43" y="43"/>
      </p:cViewPr>
      <p:guideLst>
        <p:guide orient="horz" pos="2160"/>
        <p:guide pos="2880"/>
      </p:guideLst>
    </p:cSldViewPr>
  </p:slideViewPr>
  <p:notesTextViewPr>
    <p:cViewPr>
      <p:scale>
        <a:sx n="100" d="100"/>
        <a:sy n="100" d="100"/>
      </p:scale>
      <p:origin x="0" y="0"/>
    </p:cViewPr>
  </p:notesTextViewPr>
  <p:notesViewPr>
    <p:cSldViewPr>
      <p:cViewPr varScale="1">
        <p:scale>
          <a:sx n="60" d="100"/>
          <a:sy n="60" d="100"/>
        </p:scale>
        <p:origin x="-2490" y="-78"/>
      </p:cViewPr>
      <p:guideLst>
        <p:guide orient="horz" pos="2880"/>
        <p:guide pos="2160"/>
      </p:guideLst>
    </p:cSldViewPr>
  </p:notes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presProps" Target="presProp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notesMaster" Target="notesMasters/notesMaster1.xml"/><Relationship Id="rId30" Type="http://schemas.openxmlformats.org/officeDocument/2006/relationships/theme" Target="theme/theme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US" dirty="0"/>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F72F07F5-038F-401C-A690-32BAE5AC7F10}" type="datetimeFigureOut">
              <a:rPr lang="en-US" smtClean="0"/>
              <a:pPr/>
              <a:t>2/27/2019</a:t>
            </a:fld>
            <a:endParaRPr lang="en-US" dirty="0"/>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US" dirty="0"/>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US" dirty="0"/>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93737830-1592-42B1-9C40-0C9F69F41AD2}" type="slidenum">
              <a:rPr lang="en-US" smtClean="0"/>
              <a:pPr/>
              <a:t>‹#›</a:t>
            </a:fld>
            <a:endParaRPr lang="en-US" dirty="0"/>
          </a:p>
        </p:txBody>
      </p:sp>
    </p:spTree>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1D8BD707-D9CF-40AE-B4C6-C98DA3205C09}" type="datetimeFigureOut">
              <a:rPr lang="en-US" smtClean="0"/>
              <a:pPr/>
              <a:t>2/27/2019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dirty="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2/27/2019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pPr/>
              <a:t>2/27/2019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dirty="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1D8BD707-D9CF-40AE-B4C6-C98DA3205C09}" type="datetimeFigureOut">
              <a:rPr lang="en-US" smtClean="0"/>
              <a:pPr/>
              <a:t>2/27/2019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1D8BD707-D9CF-40AE-B4C6-C98DA3205C09}" type="datetimeFigureOut">
              <a:rPr lang="en-US" smtClean="0"/>
              <a:pPr/>
              <a:t>2/27/2019</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B6F15528-21DE-4FAA-801E-634DDDAF4B2B}" type="slidenum">
              <a:rPr lang="en-US" smtClean="0"/>
              <a:pPr/>
              <a:t>‹#›</a:t>
            </a:fld>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1D8BD707-D9CF-40AE-B4C6-C98DA3205C09}" type="datetimeFigureOut">
              <a:rPr lang="en-US" smtClean="0"/>
              <a:pPr/>
              <a:t>2/27/2019</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B6F15528-21DE-4FAA-801E-634DDDAF4B2B}" type="slidenum">
              <a:rPr lang="en-US" smtClean="0"/>
              <a:pPr/>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D8BD707-D9CF-40AE-B4C6-C98DA3205C09}" type="datetimeFigureOut">
              <a:rPr lang="en-US" smtClean="0"/>
              <a:pPr/>
              <a:t>2/27/2019</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B6F15528-21DE-4FAA-801E-634DDDAF4B2B}" type="slidenum">
              <a:rPr lang="en-US" smtClean="0"/>
              <a:pPr/>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2/27/2019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dirty="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2/27/2019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2/27/2019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2/27/2019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1D8BD707-D9CF-40AE-B4C6-C98DA3205C09}" type="datetimeFigureOut">
              <a:rPr lang="en-US" smtClean="0"/>
              <a:pPr/>
              <a:t>2/27/2019</a:t>
            </a:fld>
            <a:endParaRPr lang="en-US" dirty="0"/>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6F15528-21DE-4FAA-801E-634DDDAF4B2B}" type="slidenum">
              <a:rPr lang="en-US" smtClean="0"/>
              <a:pPr/>
              <a:t>‹#›</a:t>
            </a:fld>
            <a:endParaRPr lang="en-US" dirty="0"/>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C13C5E1-BB0F-4EA7-9667-D2819FCA7EB6}"/>
              </a:ext>
            </a:extLst>
          </p:cNvPr>
          <p:cNvSpPr>
            <a:spLocks noGrp="1"/>
          </p:cNvSpPr>
          <p:nvPr>
            <p:ph type="title"/>
          </p:nvPr>
        </p:nvSpPr>
        <p:spPr/>
        <p:txBody>
          <a:bodyPr/>
          <a:lstStyle/>
          <a:p>
            <a:r>
              <a:rPr lang="en-GB" dirty="0"/>
              <a:t>What is COSHH</a:t>
            </a:r>
          </a:p>
        </p:txBody>
      </p:sp>
      <p:sp>
        <p:nvSpPr>
          <p:cNvPr id="3" name="Rectangle 2">
            <a:extLst>
              <a:ext uri="{FF2B5EF4-FFF2-40B4-BE49-F238E27FC236}">
                <a16:creationId xmlns:a16="http://schemas.microsoft.com/office/drawing/2014/main" id="{53373A1E-52A4-49F5-9382-A80F9E64B2B1}"/>
              </a:ext>
            </a:extLst>
          </p:cNvPr>
          <p:cNvSpPr/>
          <p:nvPr/>
        </p:nvSpPr>
        <p:spPr>
          <a:xfrm>
            <a:off x="304800" y="1398880"/>
            <a:ext cx="8534400" cy="5016758"/>
          </a:xfrm>
          <a:prstGeom prst="rect">
            <a:avLst/>
          </a:prstGeom>
        </p:spPr>
        <p:txBody>
          <a:bodyPr wrap="square">
            <a:spAutoFit/>
          </a:bodyPr>
          <a:lstStyle/>
          <a:p>
            <a:r>
              <a:rPr lang="en-GB" sz="3200" b="1" dirty="0">
                <a:solidFill>
                  <a:srgbClr val="FF0000"/>
                </a:solidFill>
                <a:latin typeface="Times New Roman" panose="02020603050405020304" pitchFamily="18" charset="0"/>
                <a:cs typeface="Times New Roman" panose="02020603050405020304" pitchFamily="18" charset="0"/>
              </a:rPr>
              <a:t>COSHH</a:t>
            </a:r>
            <a:r>
              <a:rPr lang="en-GB" sz="3200" b="1" dirty="0">
                <a:solidFill>
                  <a:srgbClr val="878787"/>
                </a:solidFill>
                <a:latin typeface="Times New Roman" panose="02020603050405020304" pitchFamily="18" charset="0"/>
                <a:cs typeface="Times New Roman" panose="02020603050405020304" pitchFamily="18" charset="0"/>
              </a:rPr>
              <a:t> </a:t>
            </a:r>
            <a:r>
              <a:rPr lang="en-GB" sz="3200" b="1" dirty="0">
                <a:latin typeface="Times New Roman" panose="02020603050405020304" pitchFamily="18" charset="0"/>
                <a:cs typeface="Times New Roman" panose="02020603050405020304" pitchFamily="18" charset="0"/>
              </a:rPr>
              <a:t>stands for the </a:t>
            </a:r>
            <a:r>
              <a:rPr lang="en-GB" sz="3200" b="1" dirty="0">
                <a:solidFill>
                  <a:srgbClr val="FF0000"/>
                </a:solidFill>
                <a:latin typeface="Times New Roman" panose="02020603050405020304" pitchFamily="18" charset="0"/>
                <a:cs typeface="Times New Roman" panose="02020603050405020304" pitchFamily="18" charset="0"/>
              </a:rPr>
              <a:t>Control of Substances Hazardous to Health</a:t>
            </a:r>
            <a:r>
              <a:rPr lang="en-GB" sz="3200" b="1" dirty="0">
                <a:latin typeface="Times New Roman" panose="02020603050405020304" pitchFamily="18" charset="0"/>
                <a:cs typeface="Times New Roman" panose="02020603050405020304" pitchFamily="18" charset="0"/>
              </a:rPr>
              <a:t> and is the law that requires employers to control substances to prevent ill health. Substances can take many forms and include chemicals, grains, fumes and dusts etc. As these substances have the potential to impact upon employee’s health such as dizziness, nausea and dermatitis, all employers must carry out a risk assessment to reduce potential risks.</a:t>
            </a:r>
          </a:p>
        </p:txBody>
      </p:sp>
    </p:spTree>
    <p:extLst>
      <p:ext uri="{BB962C8B-B14F-4D97-AF65-F5344CB8AC3E}">
        <p14:creationId xmlns:p14="http://schemas.microsoft.com/office/powerpoint/2010/main" val="395994213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1AA7DE-F2EC-411F-A985-F5AF5574996E}"/>
              </a:ext>
            </a:extLst>
          </p:cNvPr>
          <p:cNvSpPr>
            <a:spLocks noGrp="1"/>
          </p:cNvSpPr>
          <p:nvPr>
            <p:ph type="title"/>
          </p:nvPr>
        </p:nvSpPr>
        <p:spPr/>
        <p:txBody>
          <a:bodyPr/>
          <a:lstStyle/>
          <a:p>
            <a:r>
              <a:rPr lang="en-GB" dirty="0"/>
              <a:t>Significant COSHH Regulations</a:t>
            </a:r>
          </a:p>
        </p:txBody>
      </p:sp>
      <p:sp>
        <p:nvSpPr>
          <p:cNvPr id="3" name="Content Placeholder 2">
            <a:extLst>
              <a:ext uri="{FF2B5EF4-FFF2-40B4-BE49-F238E27FC236}">
                <a16:creationId xmlns:a16="http://schemas.microsoft.com/office/drawing/2014/main" id="{94AD8042-9F8E-40FF-8831-B3E6D2CA54E9}"/>
              </a:ext>
            </a:extLst>
          </p:cNvPr>
          <p:cNvSpPr>
            <a:spLocks noGrp="1"/>
          </p:cNvSpPr>
          <p:nvPr>
            <p:ph idx="1"/>
          </p:nvPr>
        </p:nvSpPr>
        <p:spPr/>
        <p:txBody>
          <a:bodyPr>
            <a:normAutofit fontScale="85000" lnSpcReduction="20000"/>
          </a:bodyPr>
          <a:lstStyle/>
          <a:p>
            <a:pPr marL="0" indent="0" fontAlgn="base">
              <a:buNone/>
            </a:pPr>
            <a:r>
              <a:rPr lang="en-GB" sz="3100" b="1" dirty="0">
                <a:latin typeface="Times New Roman" panose="02020603050405020304" pitchFamily="18" charset="0"/>
                <a:cs typeface="Times New Roman" panose="02020603050405020304" pitchFamily="18" charset="0"/>
              </a:rPr>
              <a:t>Regulation 2: Definitions</a:t>
            </a:r>
          </a:p>
          <a:p>
            <a:pPr marL="0" indent="0" fontAlgn="base">
              <a:buNone/>
            </a:pPr>
            <a:r>
              <a:rPr lang="en-GB" sz="3100" b="1" dirty="0">
                <a:solidFill>
                  <a:srgbClr val="FF0000"/>
                </a:solidFill>
                <a:latin typeface="Times New Roman" panose="02020603050405020304" pitchFamily="18" charset="0"/>
                <a:cs typeface="Times New Roman" panose="02020603050405020304" pitchFamily="18" charset="0"/>
              </a:rPr>
              <a:t>Regulation 6: Risk Assessment</a:t>
            </a:r>
          </a:p>
          <a:p>
            <a:pPr marL="0" indent="0" fontAlgn="base">
              <a:buNone/>
            </a:pPr>
            <a:r>
              <a:rPr lang="en-GB" sz="3100" b="1" dirty="0">
                <a:solidFill>
                  <a:srgbClr val="FF0000"/>
                </a:solidFill>
                <a:latin typeface="Times New Roman" panose="02020603050405020304" pitchFamily="18" charset="0"/>
                <a:cs typeface="Times New Roman" panose="02020603050405020304" pitchFamily="18" charset="0"/>
              </a:rPr>
              <a:t>Regulation 7: Prevention or Control</a:t>
            </a:r>
          </a:p>
          <a:p>
            <a:pPr marL="0" indent="0" fontAlgn="base">
              <a:buNone/>
            </a:pPr>
            <a:r>
              <a:rPr lang="en-GB" sz="3100" b="1" dirty="0">
                <a:solidFill>
                  <a:srgbClr val="FF0000"/>
                </a:solidFill>
                <a:latin typeface="Times New Roman" panose="02020603050405020304" pitchFamily="18" charset="0"/>
                <a:cs typeface="Times New Roman" panose="02020603050405020304" pitchFamily="18" charset="0"/>
              </a:rPr>
              <a:t>Regulation 8: Use of Control Measures </a:t>
            </a:r>
          </a:p>
          <a:p>
            <a:pPr marL="0" indent="0" fontAlgn="base">
              <a:buNone/>
            </a:pPr>
            <a:r>
              <a:rPr lang="en-GB" sz="3100" b="1" dirty="0">
                <a:solidFill>
                  <a:srgbClr val="FF0000"/>
                </a:solidFill>
                <a:latin typeface="Times New Roman" panose="02020603050405020304" pitchFamily="18" charset="0"/>
                <a:cs typeface="Times New Roman" panose="02020603050405020304" pitchFamily="18" charset="0"/>
              </a:rPr>
              <a:t>Regulation 9: Maintenance </a:t>
            </a:r>
          </a:p>
          <a:p>
            <a:pPr marL="0" indent="0" fontAlgn="base">
              <a:buNone/>
            </a:pPr>
            <a:r>
              <a:rPr lang="en-GB" sz="3100" b="1" dirty="0">
                <a:solidFill>
                  <a:srgbClr val="FF0000"/>
                </a:solidFill>
                <a:latin typeface="Times New Roman" panose="02020603050405020304" pitchFamily="18" charset="0"/>
                <a:cs typeface="Times New Roman" panose="02020603050405020304" pitchFamily="18" charset="0"/>
              </a:rPr>
              <a:t>Regulation 10: Monitoring Exposure</a:t>
            </a:r>
          </a:p>
          <a:p>
            <a:pPr marL="0" indent="0" fontAlgn="base">
              <a:buNone/>
            </a:pPr>
            <a:r>
              <a:rPr lang="en-GB" sz="3100" b="1" dirty="0">
                <a:solidFill>
                  <a:srgbClr val="FF0000"/>
                </a:solidFill>
                <a:latin typeface="Times New Roman" panose="02020603050405020304" pitchFamily="18" charset="0"/>
                <a:cs typeface="Times New Roman" panose="02020603050405020304" pitchFamily="18" charset="0"/>
              </a:rPr>
              <a:t>Regulation 11: Health Surveillance</a:t>
            </a:r>
          </a:p>
          <a:p>
            <a:pPr marL="0" indent="0" fontAlgn="base">
              <a:buNone/>
            </a:pPr>
            <a:r>
              <a:rPr lang="en-GB" sz="3100" b="1" dirty="0">
                <a:solidFill>
                  <a:srgbClr val="FF0000"/>
                </a:solidFill>
                <a:latin typeface="Times New Roman" panose="02020603050405020304" pitchFamily="18" charset="0"/>
                <a:cs typeface="Times New Roman" panose="02020603050405020304" pitchFamily="18" charset="0"/>
              </a:rPr>
              <a:t>Regulation 12: Information, Instruction and Training</a:t>
            </a:r>
          </a:p>
          <a:p>
            <a:pPr marL="0" indent="0" fontAlgn="base">
              <a:buNone/>
            </a:pPr>
            <a:r>
              <a:rPr lang="en-GB" sz="3100" b="1" dirty="0">
                <a:latin typeface="Times New Roman" panose="02020603050405020304" pitchFamily="18" charset="0"/>
                <a:cs typeface="Times New Roman" panose="02020603050405020304" pitchFamily="18" charset="0"/>
              </a:rPr>
              <a:t>Regulation 13: Emergency Provision</a:t>
            </a:r>
          </a:p>
          <a:p>
            <a:pPr marL="0" indent="0" fontAlgn="base">
              <a:buNone/>
            </a:pPr>
            <a:r>
              <a:rPr lang="en-GB" sz="3100" b="1" dirty="0">
                <a:latin typeface="Times New Roman" panose="02020603050405020304" pitchFamily="18" charset="0"/>
                <a:cs typeface="Times New Roman" panose="02020603050405020304" pitchFamily="18" charset="0"/>
              </a:rPr>
              <a:t>Regulation 14: Fumigations</a:t>
            </a:r>
          </a:p>
          <a:p>
            <a:pPr marL="0" indent="0" fontAlgn="base">
              <a:buNone/>
            </a:pPr>
            <a:r>
              <a:rPr lang="en-GB" sz="3100" b="1" dirty="0">
                <a:latin typeface="Times New Roman" panose="02020603050405020304" pitchFamily="18" charset="0"/>
                <a:cs typeface="Times New Roman" panose="02020603050405020304" pitchFamily="18" charset="0"/>
              </a:rPr>
              <a:t>Regulation 15: Exemption Certificates</a:t>
            </a:r>
          </a:p>
          <a:p>
            <a:pPr marL="0" indent="0" fontAlgn="base">
              <a:buNone/>
            </a:pPr>
            <a:endParaRPr lang="en-GB" sz="3100" b="1" dirty="0">
              <a:latin typeface="Times New Roman" panose="02020603050405020304" pitchFamily="18" charset="0"/>
              <a:cs typeface="Times New Roman" panose="02020603050405020304" pitchFamily="18" charset="0"/>
            </a:endParaRPr>
          </a:p>
          <a:p>
            <a:pPr marL="0" indent="0" fontAlgn="base">
              <a:buNone/>
            </a:pPr>
            <a:endParaRPr lang="en-GB" dirty="0"/>
          </a:p>
          <a:p>
            <a:pPr marL="0" indent="0" fontAlgn="base">
              <a:buNone/>
            </a:pPr>
            <a:endParaRPr lang="en-GB" dirty="0"/>
          </a:p>
          <a:p>
            <a:pPr marL="0" indent="0" fontAlgn="base">
              <a:buNone/>
            </a:pPr>
            <a:endParaRPr lang="en-GB" b="1" dirty="0"/>
          </a:p>
          <a:p>
            <a:endParaRPr lang="en-GB" dirty="0"/>
          </a:p>
        </p:txBody>
      </p:sp>
    </p:spTree>
    <p:extLst>
      <p:ext uri="{BB962C8B-B14F-4D97-AF65-F5344CB8AC3E}">
        <p14:creationId xmlns:p14="http://schemas.microsoft.com/office/powerpoint/2010/main" val="76657180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38EA8D7-3E0B-4F1B-B429-627A969588A2}"/>
              </a:ext>
            </a:extLst>
          </p:cNvPr>
          <p:cNvSpPr>
            <a:spLocks noGrp="1"/>
          </p:cNvSpPr>
          <p:nvPr>
            <p:ph type="title"/>
          </p:nvPr>
        </p:nvSpPr>
        <p:spPr>
          <a:xfrm>
            <a:off x="457200" y="225211"/>
            <a:ext cx="8229600" cy="1143000"/>
          </a:xfrm>
        </p:spPr>
        <p:txBody>
          <a:bodyPr/>
          <a:lstStyle/>
          <a:p>
            <a:r>
              <a:rPr lang="en-GB" dirty="0"/>
              <a:t>The 6 Essential Elements of COSHH</a:t>
            </a:r>
          </a:p>
        </p:txBody>
      </p:sp>
      <p:pic>
        <p:nvPicPr>
          <p:cNvPr id="3" name="Picture 2" descr="6 essential elements of CoSHH">
            <a:extLst>
              <a:ext uri="{FF2B5EF4-FFF2-40B4-BE49-F238E27FC236}">
                <a16:creationId xmlns:a16="http://schemas.microsoft.com/office/drawing/2014/main" id="{82D9009B-4269-48B8-8C4E-8CAD22387A35}"/>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828800" y="1752600"/>
            <a:ext cx="5530427" cy="48768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87802898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2EF0D28-8A1D-4FE6-A69B-C79BC1F0A4F9}"/>
              </a:ext>
            </a:extLst>
          </p:cNvPr>
          <p:cNvSpPr>
            <a:spLocks noGrp="1"/>
          </p:cNvSpPr>
          <p:nvPr>
            <p:ph type="title"/>
          </p:nvPr>
        </p:nvSpPr>
        <p:spPr>
          <a:xfrm>
            <a:off x="457200" y="56898"/>
            <a:ext cx="8229600" cy="1143000"/>
          </a:xfrm>
        </p:spPr>
        <p:txBody>
          <a:bodyPr/>
          <a:lstStyle/>
          <a:p>
            <a:r>
              <a:rPr lang="en-GB" dirty="0"/>
              <a:t>COSHH Symbols</a:t>
            </a:r>
          </a:p>
        </p:txBody>
      </p:sp>
      <p:pic>
        <p:nvPicPr>
          <p:cNvPr id="2050" name="Picture 2" descr="https://rospaworkplacesafety.files.wordpress.com/2013/01/what-do-the-coshh-symbols-mean.jpg?w=1400&amp;h=9999">
            <a:extLst>
              <a:ext uri="{FF2B5EF4-FFF2-40B4-BE49-F238E27FC236}">
                <a16:creationId xmlns:a16="http://schemas.microsoft.com/office/drawing/2014/main" id="{6A73B11D-ED39-4029-8D5A-3C300228C5C8}"/>
              </a:ext>
            </a:extLst>
          </p:cNvPr>
          <p:cNvPicPr>
            <a:picLocks noGrp="1" noChangeAspect="1" noChangeArrowheads="1"/>
          </p:cNvPicPr>
          <p:nvPr>
            <p:ph idx="1"/>
          </p:nvPr>
        </p:nvPicPr>
        <p:blipFill rotWithShape="1">
          <a:blip r:embed="rId2">
            <a:extLst>
              <a:ext uri="{28A0092B-C50C-407E-A947-70E740481C1C}">
                <a14:useLocalDpi xmlns:a14="http://schemas.microsoft.com/office/drawing/2010/main" val="0"/>
              </a:ext>
            </a:extLst>
          </a:blip>
          <a:srcRect t="10101"/>
          <a:stretch/>
        </p:blipFill>
        <p:spPr bwMode="auto">
          <a:xfrm>
            <a:off x="1866900" y="1051264"/>
            <a:ext cx="5410200" cy="572756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76889263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1AD117F-A0D2-4C61-BC8C-3736CC887D70}"/>
              </a:ext>
            </a:extLst>
          </p:cNvPr>
          <p:cNvSpPr>
            <a:spLocks noGrp="1"/>
          </p:cNvSpPr>
          <p:nvPr>
            <p:ph type="title"/>
          </p:nvPr>
        </p:nvSpPr>
        <p:spPr/>
        <p:txBody>
          <a:bodyPr/>
          <a:lstStyle/>
          <a:p>
            <a:r>
              <a:rPr lang="en-GB" dirty="0"/>
              <a:t>COSHH Risk Assessment</a:t>
            </a:r>
          </a:p>
        </p:txBody>
      </p:sp>
      <p:pic>
        <p:nvPicPr>
          <p:cNvPr id="1026" name="Picture 2" descr="Coshh-risk-assessment.png">
            <a:extLst>
              <a:ext uri="{FF2B5EF4-FFF2-40B4-BE49-F238E27FC236}">
                <a16:creationId xmlns:a16="http://schemas.microsoft.com/office/drawing/2014/main" id="{EF97CD81-7FA1-4B96-B040-7CAE4332D011}"/>
              </a:ext>
            </a:extLst>
          </p:cNvPr>
          <p:cNvPicPr>
            <a:picLocks noGrp="1" noChangeAspect="1" noChangeArrowheads="1"/>
          </p:cNvPicPr>
          <p:nvPr>
            <p:ph idx="1"/>
          </p:nvPr>
        </p:nvPicPr>
        <p:blipFill rotWithShape="1">
          <a:blip r:embed="rId2">
            <a:extLst>
              <a:ext uri="{28A0092B-C50C-407E-A947-70E740481C1C}">
                <a14:useLocalDpi xmlns:a14="http://schemas.microsoft.com/office/drawing/2010/main" val="0"/>
              </a:ext>
            </a:extLst>
          </a:blip>
          <a:srcRect t="11033"/>
          <a:stretch/>
        </p:blipFill>
        <p:spPr bwMode="auto">
          <a:xfrm>
            <a:off x="2933700" y="1662266"/>
            <a:ext cx="3276600" cy="492109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71130307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55FAEB-F292-4BE5-AE85-6802D27AC7F5}"/>
              </a:ext>
            </a:extLst>
          </p:cNvPr>
          <p:cNvSpPr>
            <a:spLocks noGrp="1"/>
          </p:cNvSpPr>
          <p:nvPr>
            <p:ph type="title"/>
          </p:nvPr>
        </p:nvSpPr>
        <p:spPr/>
        <p:txBody>
          <a:bodyPr/>
          <a:lstStyle/>
          <a:p>
            <a:r>
              <a:rPr lang="en-GB" dirty="0"/>
              <a:t>COSHH Procedure/Content</a:t>
            </a:r>
          </a:p>
        </p:txBody>
      </p:sp>
      <p:sp>
        <p:nvSpPr>
          <p:cNvPr id="3" name="Content Placeholder 2">
            <a:extLst>
              <a:ext uri="{FF2B5EF4-FFF2-40B4-BE49-F238E27FC236}">
                <a16:creationId xmlns:a16="http://schemas.microsoft.com/office/drawing/2014/main" id="{6C27F9AD-A90A-462E-B7A3-7630EF728DDC}"/>
              </a:ext>
            </a:extLst>
          </p:cNvPr>
          <p:cNvSpPr>
            <a:spLocks noGrp="1"/>
          </p:cNvSpPr>
          <p:nvPr>
            <p:ph idx="1"/>
          </p:nvPr>
        </p:nvSpPr>
        <p:spPr>
          <a:xfrm>
            <a:off x="76200" y="1600200"/>
            <a:ext cx="8991600" cy="4876800"/>
          </a:xfrm>
        </p:spPr>
        <p:txBody>
          <a:bodyPr>
            <a:normAutofit fontScale="55000" lnSpcReduction="20000"/>
          </a:bodyPr>
          <a:lstStyle/>
          <a:p>
            <a:r>
              <a:rPr lang="en-GB" sz="3300" b="1" dirty="0">
                <a:solidFill>
                  <a:srgbClr val="FF0000"/>
                </a:solidFill>
              </a:rPr>
              <a:t>Introduction to COSHH</a:t>
            </a:r>
            <a:r>
              <a:rPr lang="en-GB" sz="3300" b="1" dirty="0"/>
              <a:t> - What is a substance hazardous to health, common hazardous substances, where do hazardous substances exist, ill-health from hazardous substances, statistics, benefits of COSHH, and risk assessment.</a:t>
            </a:r>
          </a:p>
          <a:p>
            <a:r>
              <a:rPr lang="en-GB" sz="3300" b="1" dirty="0">
                <a:solidFill>
                  <a:srgbClr val="FF0000"/>
                </a:solidFill>
              </a:rPr>
              <a:t>COSHH Legal Regulations</a:t>
            </a:r>
            <a:r>
              <a:rPr lang="en-GB" sz="3300" b="1" dirty="0"/>
              <a:t> - Control of Substances Hazardous to Health Regulations 2002 (as amended), the CLP Regulation, approved code of practice and guidance notes, law enforcement, employer responsibilities, and employee responsibilities.</a:t>
            </a:r>
          </a:p>
          <a:p>
            <a:r>
              <a:rPr lang="en-GB" sz="3300" b="1" dirty="0">
                <a:solidFill>
                  <a:srgbClr val="FF0000"/>
                </a:solidFill>
              </a:rPr>
              <a:t>Ill-health and Hazardous Substances</a:t>
            </a:r>
            <a:r>
              <a:rPr lang="en-GB" sz="3300" b="1" dirty="0"/>
              <a:t> - Common health hazards, occupations most at risk, routes of entry, dermatitis, asthma, effects of hazardous substances to health, and RIDDOR.</a:t>
            </a:r>
          </a:p>
          <a:p>
            <a:r>
              <a:rPr lang="en-GB" sz="3300" b="1" dirty="0">
                <a:solidFill>
                  <a:srgbClr val="FF0000"/>
                </a:solidFill>
              </a:rPr>
              <a:t>Identifying Hazardous Substances </a:t>
            </a:r>
            <a:r>
              <a:rPr lang="en-GB" sz="3300" b="1" dirty="0"/>
              <a:t>- Chemical labelling, safety data sheets, emergency procedures, dangerous substances, flammable substances, flammable liquids, dusts, and gases, asthma-causing substances, asbestos, and lead.</a:t>
            </a:r>
          </a:p>
          <a:p>
            <a:r>
              <a:rPr lang="en-GB" sz="3300" b="1" dirty="0">
                <a:solidFill>
                  <a:srgbClr val="FF0000"/>
                </a:solidFill>
              </a:rPr>
              <a:t>COSHH Risk Assessment and Control Measures</a:t>
            </a:r>
            <a:r>
              <a:rPr lang="en-GB" sz="3300" b="1" dirty="0"/>
              <a:t> - What is a risk assessment, substance substitution, principles of good control practice, hierarchy of control measures, personal protective equipment, and safe systems of work.</a:t>
            </a:r>
          </a:p>
          <a:p>
            <a:r>
              <a:rPr lang="en-GB" sz="3300" b="1" dirty="0">
                <a:solidFill>
                  <a:srgbClr val="FF0000"/>
                </a:solidFill>
              </a:rPr>
              <a:t>Monitoring the Assessment and Health Surveillance </a:t>
            </a:r>
            <a:r>
              <a:rPr lang="en-GB" sz="3300" b="1" dirty="0"/>
              <a:t>- Record your findings and implement them, review and update, monitoring the assessment, health surveillance, and Workplace Exposure Limits (WELs).</a:t>
            </a:r>
          </a:p>
          <a:p>
            <a:endParaRPr lang="en-GB" dirty="0"/>
          </a:p>
        </p:txBody>
      </p:sp>
    </p:spTree>
    <p:extLst>
      <p:ext uri="{BB962C8B-B14F-4D97-AF65-F5344CB8AC3E}">
        <p14:creationId xmlns:p14="http://schemas.microsoft.com/office/powerpoint/2010/main" val="368239029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C76B04A-2A13-457F-88AF-4280AF25EE21}"/>
              </a:ext>
            </a:extLst>
          </p:cNvPr>
          <p:cNvSpPr>
            <a:spLocks noGrp="1"/>
          </p:cNvSpPr>
          <p:nvPr>
            <p:ph type="title"/>
          </p:nvPr>
        </p:nvSpPr>
        <p:spPr/>
        <p:txBody>
          <a:bodyPr/>
          <a:lstStyle/>
          <a:p>
            <a:r>
              <a:rPr lang="en-GB" dirty="0"/>
              <a:t>COSHH Procedure/Content</a:t>
            </a:r>
          </a:p>
        </p:txBody>
      </p:sp>
      <p:sp>
        <p:nvSpPr>
          <p:cNvPr id="3" name="Content Placeholder 2">
            <a:extLst>
              <a:ext uri="{FF2B5EF4-FFF2-40B4-BE49-F238E27FC236}">
                <a16:creationId xmlns:a16="http://schemas.microsoft.com/office/drawing/2014/main" id="{A7F7B86A-55B1-452A-AAFB-BBF64091E7BB}"/>
              </a:ext>
            </a:extLst>
          </p:cNvPr>
          <p:cNvSpPr>
            <a:spLocks noGrp="1"/>
          </p:cNvSpPr>
          <p:nvPr>
            <p:ph idx="1"/>
          </p:nvPr>
        </p:nvSpPr>
        <p:spPr/>
        <p:txBody>
          <a:bodyPr>
            <a:normAutofit fontScale="85000" lnSpcReduction="20000"/>
          </a:bodyPr>
          <a:lstStyle/>
          <a:p>
            <a:r>
              <a:rPr lang="en-GB" dirty="0"/>
              <a:t>Overview of the COSHH Regulations 2002 </a:t>
            </a:r>
          </a:p>
          <a:p>
            <a:r>
              <a:rPr lang="en-GB" dirty="0"/>
              <a:t>Principles of COSHH Risk Assessment</a:t>
            </a:r>
          </a:p>
          <a:p>
            <a:r>
              <a:rPr lang="en-GB" dirty="0"/>
              <a:t>Control Measures</a:t>
            </a:r>
          </a:p>
          <a:p>
            <a:r>
              <a:rPr lang="en-GB" dirty="0"/>
              <a:t>Chemical Agents</a:t>
            </a:r>
          </a:p>
          <a:p>
            <a:r>
              <a:rPr lang="en-GB" dirty="0"/>
              <a:t>Biological Agents</a:t>
            </a:r>
          </a:p>
          <a:p>
            <a:r>
              <a:rPr lang="en-GB" dirty="0"/>
              <a:t>Carcinogenic Substances</a:t>
            </a:r>
          </a:p>
          <a:p>
            <a:r>
              <a:rPr lang="en-GB" dirty="0"/>
              <a:t>Sensitizers</a:t>
            </a:r>
          </a:p>
          <a:p>
            <a:r>
              <a:rPr lang="en-GB" dirty="0"/>
              <a:t>Health Surveillance</a:t>
            </a:r>
          </a:p>
          <a:p>
            <a:r>
              <a:rPr lang="en-GB" dirty="0"/>
              <a:t>Exposure Monitoring</a:t>
            </a:r>
          </a:p>
          <a:p>
            <a:r>
              <a:rPr lang="en-GB" dirty="0"/>
              <a:t>Practice of COSHH Risk Assessment</a:t>
            </a:r>
          </a:p>
          <a:p>
            <a:endParaRPr lang="en-GB" dirty="0"/>
          </a:p>
        </p:txBody>
      </p:sp>
    </p:spTree>
    <p:extLst>
      <p:ext uri="{BB962C8B-B14F-4D97-AF65-F5344CB8AC3E}">
        <p14:creationId xmlns:p14="http://schemas.microsoft.com/office/powerpoint/2010/main" val="102275868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DA21924-88EF-435A-A1F6-10DFCAA61D61}"/>
              </a:ext>
            </a:extLst>
          </p:cNvPr>
          <p:cNvSpPr>
            <a:spLocks noGrp="1"/>
          </p:cNvSpPr>
          <p:nvPr>
            <p:ph type="title"/>
          </p:nvPr>
        </p:nvSpPr>
        <p:spPr/>
        <p:txBody>
          <a:bodyPr/>
          <a:lstStyle/>
          <a:p>
            <a:r>
              <a:rPr lang="en-GB" dirty="0"/>
              <a:t>Chemical Safety</a:t>
            </a:r>
          </a:p>
        </p:txBody>
      </p:sp>
      <p:sp>
        <p:nvSpPr>
          <p:cNvPr id="3" name="Content Placeholder 2">
            <a:extLst>
              <a:ext uri="{FF2B5EF4-FFF2-40B4-BE49-F238E27FC236}">
                <a16:creationId xmlns:a16="http://schemas.microsoft.com/office/drawing/2014/main" id="{78F9415D-2180-4A76-9730-0FA3A37C0A47}"/>
              </a:ext>
            </a:extLst>
          </p:cNvPr>
          <p:cNvSpPr>
            <a:spLocks noGrp="1"/>
          </p:cNvSpPr>
          <p:nvPr>
            <p:ph idx="1"/>
          </p:nvPr>
        </p:nvSpPr>
        <p:spPr>
          <a:xfrm>
            <a:off x="228600" y="1295400"/>
            <a:ext cx="8610600" cy="4724400"/>
          </a:xfrm>
        </p:spPr>
        <p:txBody>
          <a:bodyPr>
            <a:normAutofit fontScale="85000" lnSpcReduction="20000"/>
          </a:bodyPr>
          <a:lstStyle/>
          <a:p>
            <a:pPr marL="0" indent="0">
              <a:buNone/>
            </a:pPr>
            <a:r>
              <a:rPr lang="en-GB" sz="2600" b="1" dirty="0">
                <a:solidFill>
                  <a:srgbClr val="FF0000"/>
                </a:solidFill>
                <a:latin typeface="Times New Roman" panose="02020603050405020304" pitchFamily="18" charset="0"/>
                <a:cs typeface="Times New Roman" panose="02020603050405020304" pitchFamily="18" charset="0"/>
              </a:rPr>
              <a:t>Always</a:t>
            </a:r>
            <a:r>
              <a:rPr lang="en-GB" sz="2600" b="1" dirty="0">
                <a:latin typeface="Times New Roman" panose="02020603050405020304" pitchFamily="18" charset="0"/>
                <a:cs typeface="Times New Roman" panose="02020603050405020304" pitchFamily="18" charset="0"/>
              </a:rPr>
              <a:t> treat chemicals with respect.</a:t>
            </a:r>
          </a:p>
          <a:p>
            <a:pPr marL="0" indent="0">
              <a:buNone/>
            </a:pPr>
            <a:r>
              <a:rPr lang="en-GB" sz="2600" b="1" dirty="0">
                <a:solidFill>
                  <a:srgbClr val="FF0000"/>
                </a:solidFill>
                <a:latin typeface="Times New Roman" panose="02020603050405020304" pitchFamily="18" charset="0"/>
                <a:cs typeface="Times New Roman" panose="02020603050405020304" pitchFamily="18" charset="0"/>
              </a:rPr>
              <a:t>Avoid</a:t>
            </a:r>
            <a:r>
              <a:rPr lang="en-GB" sz="2600" b="1" dirty="0">
                <a:latin typeface="Times New Roman" panose="02020603050405020304" pitchFamily="18" charset="0"/>
                <a:cs typeface="Times New Roman" panose="02020603050405020304" pitchFamily="18" charset="0"/>
              </a:rPr>
              <a:t> personal contact with chemicals: avoid inhalation, swallowing and skin and eye contact.</a:t>
            </a:r>
          </a:p>
          <a:p>
            <a:pPr marL="0" indent="0">
              <a:buNone/>
            </a:pPr>
            <a:r>
              <a:rPr lang="en-GB" sz="2600" b="1" dirty="0">
                <a:solidFill>
                  <a:srgbClr val="FF0000"/>
                </a:solidFill>
                <a:latin typeface="Times New Roman" panose="02020603050405020304" pitchFamily="18" charset="0"/>
                <a:cs typeface="Times New Roman" panose="02020603050405020304" pitchFamily="18" charset="0"/>
              </a:rPr>
              <a:t>Always</a:t>
            </a:r>
            <a:r>
              <a:rPr lang="en-GB" sz="2600" b="1" dirty="0">
                <a:latin typeface="Times New Roman" panose="02020603050405020304" pitchFamily="18" charset="0"/>
                <a:cs typeface="Times New Roman" panose="02020603050405020304" pitchFamily="18" charset="0"/>
              </a:rPr>
              <a:t> wear the appropriate personal protective equipment (PPE) clothes, gloves, eye protection, shoes etc.</a:t>
            </a:r>
          </a:p>
          <a:p>
            <a:pPr marL="0" indent="0">
              <a:buNone/>
            </a:pPr>
            <a:r>
              <a:rPr lang="en-GB" sz="2600" b="1" dirty="0">
                <a:solidFill>
                  <a:srgbClr val="FF0000"/>
                </a:solidFill>
                <a:latin typeface="Times New Roman" panose="02020603050405020304" pitchFamily="18" charset="0"/>
                <a:cs typeface="Times New Roman" panose="02020603050405020304" pitchFamily="18" charset="0"/>
              </a:rPr>
              <a:t>Always</a:t>
            </a:r>
            <a:r>
              <a:rPr lang="en-GB" sz="2600" b="1" dirty="0">
                <a:latin typeface="Times New Roman" panose="02020603050405020304" pitchFamily="18" charset="0"/>
                <a:cs typeface="Times New Roman" panose="02020603050405020304" pitchFamily="18" charset="0"/>
              </a:rPr>
              <a:t> obey instructions supplied with the chemicals: refer to labels and other literature.</a:t>
            </a:r>
          </a:p>
          <a:p>
            <a:pPr marL="0" indent="0">
              <a:buNone/>
            </a:pPr>
            <a:r>
              <a:rPr lang="en-GB" sz="2600" b="1" dirty="0">
                <a:solidFill>
                  <a:srgbClr val="FF0000"/>
                </a:solidFill>
                <a:latin typeface="Times New Roman" panose="02020603050405020304" pitchFamily="18" charset="0"/>
                <a:cs typeface="Times New Roman" panose="02020603050405020304" pitchFamily="18" charset="0"/>
              </a:rPr>
              <a:t>Always</a:t>
            </a:r>
            <a:r>
              <a:rPr lang="en-GB" sz="2600" b="1" dirty="0">
                <a:latin typeface="Times New Roman" panose="02020603050405020304" pitchFamily="18" charset="0"/>
                <a:cs typeface="Times New Roman" panose="02020603050405020304" pitchFamily="18" charset="0"/>
              </a:rPr>
              <a:t> replace enclosures on chemicals.</a:t>
            </a:r>
          </a:p>
          <a:p>
            <a:pPr marL="0" indent="0">
              <a:buNone/>
            </a:pPr>
            <a:r>
              <a:rPr lang="en-GB" sz="2600" b="1" dirty="0">
                <a:solidFill>
                  <a:srgbClr val="FF0000"/>
                </a:solidFill>
                <a:latin typeface="Times New Roman" panose="02020603050405020304" pitchFamily="18" charset="0"/>
                <a:cs typeface="Times New Roman" panose="02020603050405020304" pitchFamily="18" charset="0"/>
              </a:rPr>
              <a:t>Always</a:t>
            </a:r>
            <a:r>
              <a:rPr lang="en-GB" sz="2600" b="1" dirty="0">
                <a:latin typeface="Times New Roman" panose="02020603050405020304" pitchFamily="18" charset="0"/>
                <a:cs typeface="Times New Roman" panose="02020603050405020304" pitchFamily="18" charset="0"/>
              </a:rPr>
              <a:t> store chemicals correctly.</a:t>
            </a:r>
          </a:p>
          <a:p>
            <a:pPr marL="0" indent="0">
              <a:buNone/>
            </a:pPr>
            <a:r>
              <a:rPr lang="en-GB" sz="2600" b="1" dirty="0">
                <a:solidFill>
                  <a:srgbClr val="FF0000"/>
                </a:solidFill>
                <a:latin typeface="Times New Roman" panose="02020603050405020304" pitchFamily="18" charset="0"/>
                <a:cs typeface="Times New Roman" panose="02020603050405020304" pitchFamily="18" charset="0"/>
              </a:rPr>
              <a:t>Always</a:t>
            </a:r>
            <a:r>
              <a:rPr lang="en-GB" sz="2600" b="1" dirty="0">
                <a:latin typeface="Times New Roman" panose="02020603050405020304" pitchFamily="18" charset="0"/>
                <a:cs typeface="Times New Roman" panose="02020603050405020304" pitchFamily="18" charset="0"/>
              </a:rPr>
              <a:t> ensure that safe working systems are implemented, whenever chemicals are handled.</a:t>
            </a:r>
          </a:p>
          <a:p>
            <a:pPr marL="0" indent="0">
              <a:buNone/>
            </a:pPr>
            <a:r>
              <a:rPr lang="en-GB" sz="2600" b="1" dirty="0">
                <a:solidFill>
                  <a:srgbClr val="FF0000"/>
                </a:solidFill>
                <a:latin typeface="Times New Roman" panose="02020603050405020304" pitchFamily="18" charset="0"/>
                <a:cs typeface="Times New Roman" panose="02020603050405020304" pitchFamily="18" charset="0"/>
              </a:rPr>
              <a:t>Always</a:t>
            </a:r>
            <a:r>
              <a:rPr lang="en-GB" sz="2600" b="1" dirty="0">
                <a:latin typeface="Times New Roman" panose="02020603050405020304" pitchFamily="18" charset="0"/>
                <a:cs typeface="Times New Roman" panose="02020603050405020304" pitchFamily="18" charset="0"/>
              </a:rPr>
              <a:t> know the appropriate emergency procedures.</a:t>
            </a:r>
          </a:p>
          <a:p>
            <a:pPr marL="0" indent="0">
              <a:buNone/>
            </a:pPr>
            <a:r>
              <a:rPr lang="en-GB" sz="2600" b="1" dirty="0">
                <a:solidFill>
                  <a:srgbClr val="FF0000"/>
                </a:solidFill>
                <a:latin typeface="Times New Roman" panose="02020603050405020304" pitchFamily="18" charset="0"/>
                <a:cs typeface="Times New Roman" panose="02020603050405020304" pitchFamily="18" charset="0"/>
              </a:rPr>
              <a:t>Always</a:t>
            </a:r>
            <a:r>
              <a:rPr lang="en-GB" sz="2600" b="1" dirty="0">
                <a:latin typeface="Times New Roman" panose="02020603050405020304" pitchFamily="18" charset="0"/>
                <a:cs typeface="Times New Roman" panose="02020603050405020304" pitchFamily="18" charset="0"/>
              </a:rPr>
              <a:t> pay special attention to the particular chemical hazards such as corrosives, poisons and oxidizing agents.</a:t>
            </a:r>
          </a:p>
          <a:p>
            <a:pPr marL="0" indent="0">
              <a:buNone/>
            </a:pPr>
            <a:r>
              <a:rPr lang="en-GB" sz="2600" b="1" dirty="0">
                <a:latin typeface="Times New Roman" panose="02020603050405020304" pitchFamily="18" charset="0"/>
                <a:cs typeface="Times New Roman" panose="02020603050405020304" pitchFamily="18" charset="0"/>
              </a:rPr>
              <a:t> </a:t>
            </a:r>
          </a:p>
          <a:p>
            <a:pPr marL="0" indent="0">
              <a:buNone/>
            </a:pPr>
            <a:endParaRPr lang="en-GB" dirty="0"/>
          </a:p>
          <a:p>
            <a:pPr marL="0" indent="0">
              <a:buNone/>
            </a:pPr>
            <a:endParaRPr lang="en-GB" dirty="0"/>
          </a:p>
        </p:txBody>
      </p:sp>
    </p:spTree>
    <p:extLst>
      <p:ext uri="{BB962C8B-B14F-4D97-AF65-F5344CB8AC3E}">
        <p14:creationId xmlns:p14="http://schemas.microsoft.com/office/powerpoint/2010/main" val="282308165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5236DA9-2AF8-4763-B574-C06555C9EBCF}"/>
              </a:ext>
            </a:extLst>
          </p:cNvPr>
          <p:cNvSpPr>
            <a:spLocks noGrp="1"/>
          </p:cNvSpPr>
          <p:nvPr>
            <p:ph type="title"/>
          </p:nvPr>
        </p:nvSpPr>
        <p:spPr>
          <a:xfrm>
            <a:off x="457200" y="183823"/>
            <a:ext cx="8229600" cy="1143000"/>
          </a:xfrm>
        </p:spPr>
        <p:txBody>
          <a:bodyPr/>
          <a:lstStyle/>
          <a:p>
            <a:r>
              <a:rPr lang="en-GB" dirty="0"/>
              <a:t>COSHH Regulation 6</a:t>
            </a:r>
          </a:p>
        </p:txBody>
      </p:sp>
      <p:sp>
        <p:nvSpPr>
          <p:cNvPr id="3" name="Content Placeholder 2">
            <a:extLst>
              <a:ext uri="{FF2B5EF4-FFF2-40B4-BE49-F238E27FC236}">
                <a16:creationId xmlns:a16="http://schemas.microsoft.com/office/drawing/2014/main" id="{2D3EE9A2-DCDD-4B1E-A1AE-2BC0C957A557}"/>
              </a:ext>
            </a:extLst>
          </p:cNvPr>
          <p:cNvSpPr>
            <a:spLocks noGrp="1"/>
          </p:cNvSpPr>
          <p:nvPr>
            <p:ph idx="1"/>
          </p:nvPr>
        </p:nvSpPr>
        <p:spPr>
          <a:xfrm>
            <a:off x="114300" y="1219200"/>
            <a:ext cx="8915400" cy="5410200"/>
          </a:xfrm>
        </p:spPr>
        <p:txBody>
          <a:bodyPr>
            <a:normAutofit fontScale="92500" lnSpcReduction="20000"/>
          </a:bodyPr>
          <a:lstStyle/>
          <a:p>
            <a:pPr marL="0" indent="0">
              <a:buNone/>
            </a:pPr>
            <a:r>
              <a:rPr lang="en-GB" sz="1600" b="1" dirty="0">
                <a:latin typeface="Times New Roman" panose="02020603050405020304" pitchFamily="18" charset="0"/>
                <a:cs typeface="Times New Roman" panose="02020603050405020304" pitchFamily="18" charset="0"/>
              </a:rPr>
              <a:t> </a:t>
            </a:r>
            <a:r>
              <a:rPr lang="en-GB" sz="2600" b="1" dirty="0">
                <a:solidFill>
                  <a:srgbClr val="FF0000"/>
                </a:solidFill>
                <a:latin typeface="Times New Roman" panose="02020603050405020304" pitchFamily="18" charset="0"/>
                <a:cs typeface="Times New Roman" panose="02020603050405020304" pitchFamily="18" charset="0"/>
              </a:rPr>
              <a:t>An employer shall not carry out work which is liable to expose any employees to any substance hazardous to health unless he/she has:</a:t>
            </a:r>
          </a:p>
          <a:p>
            <a:pPr marL="0" indent="0">
              <a:buNone/>
            </a:pPr>
            <a:r>
              <a:rPr lang="en-GB" sz="1700" b="1" dirty="0">
                <a:latin typeface="Times New Roman" panose="02020603050405020304" pitchFamily="18" charset="0"/>
                <a:cs typeface="Times New Roman" panose="02020603050405020304" pitchFamily="18" charset="0"/>
              </a:rPr>
              <a:t>Made a suitable and sufficient </a:t>
            </a:r>
            <a:r>
              <a:rPr lang="en-GB" sz="1700" b="1" dirty="0">
                <a:solidFill>
                  <a:srgbClr val="FF0000"/>
                </a:solidFill>
                <a:latin typeface="Times New Roman" panose="02020603050405020304" pitchFamily="18" charset="0"/>
                <a:cs typeface="Times New Roman" panose="02020603050405020304" pitchFamily="18" charset="0"/>
              </a:rPr>
              <a:t>assessment</a:t>
            </a:r>
            <a:r>
              <a:rPr lang="en-GB" sz="1700" b="1" dirty="0">
                <a:latin typeface="Times New Roman" panose="02020603050405020304" pitchFamily="18" charset="0"/>
                <a:cs typeface="Times New Roman" panose="02020603050405020304" pitchFamily="18" charset="0"/>
              </a:rPr>
              <a:t> of the risk created by that work to the health of those employees and of the steps that need to be taken to meet the requirements of these Regulations</a:t>
            </a:r>
          </a:p>
          <a:p>
            <a:pPr marL="0" indent="0">
              <a:buNone/>
            </a:pPr>
            <a:r>
              <a:rPr lang="en-GB" sz="1700" b="1" dirty="0">
                <a:latin typeface="Times New Roman" panose="02020603050405020304" pitchFamily="18" charset="0"/>
                <a:cs typeface="Times New Roman" panose="02020603050405020304" pitchFamily="18" charset="0"/>
              </a:rPr>
              <a:t>Implemented the steps referred to in sub-paragraph (a). </a:t>
            </a:r>
          </a:p>
          <a:p>
            <a:pPr marL="0" indent="0">
              <a:buNone/>
            </a:pPr>
            <a:r>
              <a:rPr lang="en-GB" sz="1700" b="1" dirty="0">
                <a:solidFill>
                  <a:srgbClr val="FF0000"/>
                </a:solidFill>
                <a:latin typeface="Times New Roman" panose="02020603050405020304" pitchFamily="18" charset="0"/>
                <a:cs typeface="Times New Roman" panose="02020603050405020304" pitchFamily="18" charset="0"/>
              </a:rPr>
              <a:t>The risk assessment </a:t>
            </a:r>
            <a:r>
              <a:rPr lang="en-GB" sz="1700" b="1" dirty="0">
                <a:latin typeface="Times New Roman" panose="02020603050405020304" pitchFamily="18" charset="0"/>
                <a:cs typeface="Times New Roman" panose="02020603050405020304" pitchFamily="18" charset="0"/>
              </a:rPr>
              <a:t>shall include consideration of:</a:t>
            </a:r>
          </a:p>
          <a:p>
            <a:pPr>
              <a:buAutoNum type="alphaLcParenBoth"/>
            </a:pPr>
            <a:r>
              <a:rPr lang="en-GB" sz="1700" b="1" dirty="0">
                <a:latin typeface="Times New Roman" panose="02020603050405020304" pitchFamily="18" charset="0"/>
                <a:cs typeface="Times New Roman" panose="02020603050405020304" pitchFamily="18" charset="0"/>
              </a:rPr>
              <a:t>the hazardous properties of the substance</a:t>
            </a:r>
          </a:p>
          <a:p>
            <a:pPr>
              <a:buAutoNum type="alphaLcParenBoth"/>
            </a:pPr>
            <a:r>
              <a:rPr lang="en-GB" sz="1700" b="1" dirty="0">
                <a:latin typeface="Times New Roman" panose="02020603050405020304" pitchFamily="18" charset="0"/>
                <a:cs typeface="Times New Roman" panose="02020603050405020304" pitchFamily="18" charset="0"/>
              </a:rPr>
              <a:t>information on health effects provided by the supplier, including information contained in any relevant safety data sheet</a:t>
            </a:r>
          </a:p>
          <a:p>
            <a:pPr>
              <a:buAutoNum type="alphaLcParenBoth"/>
            </a:pPr>
            <a:r>
              <a:rPr lang="en-GB" sz="1700" b="1" dirty="0">
                <a:latin typeface="Times New Roman" panose="02020603050405020304" pitchFamily="18" charset="0"/>
                <a:cs typeface="Times New Roman" panose="02020603050405020304" pitchFamily="18" charset="0"/>
              </a:rPr>
              <a:t>the level, type and duration of exposure</a:t>
            </a:r>
          </a:p>
          <a:p>
            <a:pPr>
              <a:buAutoNum type="alphaLcParenBoth"/>
            </a:pPr>
            <a:r>
              <a:rPr lang="en-GB" sz="1700" b="1" dirty="0">
                <a:latin typeface="Times New Roman" panose="02020603050405020304" pitchFamily="18" charset="0"/>
                <a:cs typeface="Times New Roman" panose="02020603050405020304" pitchFamily="18" charset="0"/>
              </a:rPr>
              <a:t>the circumstances of the work, including the amount of the substance involved</a:t>
            </a:r>
          </a:p>
          <a:p>
            <a:pPr>
              <a:buAutoNum type="alphaLcParenBoth"/>
            </a:pPr>
            <a:r>
              <a:rPr lang="en-GB" sz="1700" b="1" dirty="0">
                <a:latin typeface="Times New Roman" panose="02020603050405020304" pitchFamily="18" charset="0"/>
                <a:cs typeface="Times New Roman" panose="02020603050405020304" pitchFamily="18" charset="0"/>
              </a:rPr>
              <a:t>activities, such as maintenance, where there is the potential for a high level of exposure</a:t>
            </a:r>
          </a:p>
          <a:p>
            <a:pPr>
              <a:buAutoNum type="alphaLcParenBoth"/>
            </a:pPr>
            <a:r>
              <a:rPr lang="en-GB" sz="1700" b="1" dirty="0">
                <a:latin typeface="Times New Roman" panose="02020603050405020304" pitchFamily="18" charset="0"/>
                <a:cs typeface="Times New Roman" panose="02020603050405020304" pitchFamily="18" charset="0"/>
              </a:rPr>
              <a:t>any relevant workplace exposure limit or similar occupational exposure limit</a:t>
            </a:r>
          </a:p>
          <a:p>
            <a:pPr>
              <a:buAutoNum type="alphaLcParenBoth"/>
            </a:pPr>
            <a:r>
              <a:rPr lang="en-GB" sz="1700" b="1" dirty="0">
                <a:latin typeface="Times New Roman" panose="02020603050405020304" pitchFamily="18" charset="0"/>
                <a:cs typeface="Times New Roman" panose="02020603050405020304" pitchFamily="18" charset="0"/>
              </a:rPr>
              <a:t>the effect of preventive and control measures which have been or will be taken in accordance with regulation 7</a:t>
            </a:r>
          </a:p>
          <a:p>
            <a:pPr>
              <a:buAutoNum type="alphaLcParenBoth"/>
            </a:pPr>
            <a:r>
              <a:rPr lang="en-GB" sz="1700" b="1" dirty="0">
                <a:latin typeface="Times New Roman" panose="02020603050405020304" pitchFamily="18" charset="0"/>
                <a:cs typeface="Times New Roman" panose="02020603050405020304" pitchFamily="18" charset="0"/>
              </a:rPr>
              <a:t>the results of relevant health surveillance</a:t>
            </a:r>
          </a:p>
          <a:p>
            <a:pPr>
              <a:buAutoNum type="alphaLcParenBoth"/>
            </a:pPr>
            <a:r>
              <a:rPr lang="en-GB" sz="1700" b="1" dirty="0">
                <a:latin typeface="Times New Roman" panose="02020603050405020304" pitchFamily="18" charset="0"/>
                <a:cs typeface="Times New Roman" panose="02020603050405020304" pitchFamily="18" charset="0"/>
              </a:rPr>
              <a:t>the results of monitoring of exposure in accordance with regulation 10</a:t>
            </a:r>
          </a:p>
          <a:p>
            <a:pPr>
              <a:buAutoNum type="alphaLcParenBoth"/>
            </a:pPr>
            <a:r>
              <a:rPr lang="en-GB" sz="1700" b="1" dirty="0">
                <a:latin typeface="Times New Roman" panose="02020603050405020304" pitchFamily="18" charset="0"/>
                <a:cs typeface="Times New Roman" panose="02020603050405020304" pitchFamily="18" charset="0"/>
              </a:rPr>
              <a:t>in circumstances where the work will involve exposure to more than one substance hazardous to health, the risk presented by exposure to such substances in combination</a:t>
            </a:r>
          </a:p>
          <a:p>
            <a:pPr>
              <a:buAutoNum type="alphaLcParenBoth"/>
            </a:pPr>
            <a:r>
              <a:rPr lang="en-GB" sz="1700" b="1" dirty="0">
                <a:latin typeface="Times New Roman" panose="02020603050405020304" pitchFamily="18" charset="0"/>
                <a:cs typeface="Times New Roman" panose="02020603050405020304" pitchFamily="18" charset="0"/>
              </a:rPr>
              <a:t>the approved classification of any biological agent</a:t>
            </a:r>
          </a:p>
          <a:p>
            <a:pPr>
              <a:buAutoNum type="alphaLcParenBoth"/>
            </a:pPr>
            <a:r>
              <a:rPr lang="en-GB" sz="1700" b="1" dirty="0">
                <a:latin typeface="Times New Roman" panose="02020603050405020304" pitchFamily="18" charset="0"/>
                <a:cs typeface="Times New Roman" panose="02020603050405020304" pitchFamily="18" charset="0"/>
              </a:rPr>
              <a:t>such additional information as the employer may need in order to complete the risk assessment.</a:t>
            </a:r>
          </a:p>
        </p:txBody>
      </p:sp>
    </p:spTree>
    <p:extLst>
      <p:ext uri="{BB962C8B-B14F-4D97-AF65-F5344CB8AC3E}">
        <p14:creationId xmlns:p14="http://schemas.microsoft.com/office/powerpoint/2010/main" val="21122686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E9F6441-4407-4A9E-9036-7AE2A2FAABE8}"/>
              </a:ext>
            </a:extLst>
          </p:cNvPr>
          <p:cNvSpPr>
            <a:spLocks noGrp="1"/>
          </p:cNvSpPr>
          <p:nvPr>
            <p:ph type="title"/>
          </p:nvPr>
        </p:nvSpPr>
        <p:spPr/>
        <p:txBody>
          <a:bodyPr/>
          <a:lstStyle/>
          <a:p>
            <a:r>
              <a:rPr lang="en-GB" dirty="0"/>
              <a:t>COSHH Regulation 7</a:t>
            </a:r>
          </a:p>
        </p:txBody>
      </p:sp>
      <p:sp>
        <p:nvSpPr>
          <p:cNvPr id="3" name="Content Placeholder 2">
            <a:extLst>
              <a:ext uri="{FF2B5EF4-FFF2-40B4-BE49-F238E27FC236}">
                <a16:creationId xmlns:a16="http://schemas.microsoft.com/office/drawing/2014/main" id="{BC2605C9-B0F7-4129-B6F9-E3288C13951B}"/>
              </a:ext>
            </a:extLst>
          </p:cNvPr>
          <p:cNvSpPr>
            <a:spLocks noGrp="1"/>
          </p:cNvSpPr>
          <p:nvPr>
            <p:ph idx="1"/>
          </p:nvPr>
        </p:nvSpPr>
        <p:spPr>
          <a:xfrm>
            <a:off x="152400" y="1295400"/>
            <a:ext cx="8991600" cy="5105400"/>
          </a:xfrm>
        </p:spPr>
        <p:txBody>
          <a:bodyPr>
            <a:normAutofit fontScale="47500" lnSpcReduction="20000"/>
          </a:bodyPr>
          <a:lstStyle/>
          <a:p>
            <a:pPr marL="0" indent="0">
              <a:buNone/>
            </a:pPr>
            <a:r>
              <a:rPr lang="en-GB" sz="5100" b="1" dirty="0">
                <a:solidFill>
                  <a:srgbClr val="FF0000"/>
                </a:solidFill>
              </a:rPr>
              <a:t>Every employer shall ensure that the exposure of his employees to substances hazardous to health is either prevented or, where this is not reasonably practicable, adequately controlled.</a:t>
            </a:r>
            <a:r>
              <a:rPr lang="en-GB" sz="3800" b="1" dirty="0"/>
              <a:t> </a:t>
            </a:r>
          </a:p>
          <a:p>
            <a:pPr marL="0" indent="0">
              <a:buNone/>
            </a:pPr>
            <a:endParaRPr lang="en-GB" b="1" dirty="0"/>
          </a:p>
          <a:p>
            <a:pPr marL="0" indent="0">
              <a:buNone/>
            </a:pPr>
            <a:r>
              <a:rPr lang="en-GB" sz="3800" b="1" dirty="0">
                <a:latin typeface="Times New Roman" panose="02020603050405020304" pitchFamily="18" charset="0"/>
                <a:cs typeface="Times New Roman" panose="02020603050405020304" pitchFamily="18" charset="0"/>
              </a:rPr>
              <a:t>In complying with his duty of prevention under paragraph (1</a:t>
            </a:r>
            <a:r>
              <a:rPr lang="en-GB" sz="3800" b="1" dirty="0">
                <a:solidFill>
                  <a:srgbClr val="FF0000"/>
                </a:solidFill>
                <a:latin typeface="Times New Roman" panose="02020603050405020304" pitchFamily="18" charset="0"/>
                <a:cs typeface="Times New Roman" panose="02020603050405020304" pitchFamily="18" charset="0"/>
              </a:rPr>
              <a:t>) substitution </a:t>
            </a:r>
            <a:r>
              <a:rPr lang="en-GB" sz="3800" b="1" dirty="0">
                <a:latin typeface="Times New Roman" panose="02020603050405020304" pitchFamily="18" charset="0"/>
                <a:cs typeface="Times New Roman" panose="02020603050405020304" pitchFamily="18" charset="0"/>
              </a:rPr>
              <a:t>shall by preference be undertaken, whereby the employer shall </a:t>
            </a:r>
            <a:r>
              <a:rPr lang="en-GB" sz="3800" b="1" dirty="0">
                <a:solidFill>
                  <a:srgbClr val="FF0000"/>
                </a:solidFill>
                <a:latin typeface="Times New Roman" panose="02020603050405020304" pitchFamily="18" charset="0"/>
                <a:cs typeface="Times New Roman" panose="02020603050405020304" pitchFamily="18" charset="0"/>
              </a:rPr>
              <a:t>avoid</a:t>
            </a:r>
            <a:r>
              <a:rPr lang="en-GB" sz="3800" b="1" dirty="0">
                <a:latin typeface="Times New Roman" panose="02020603050405020304" pitchFamily="18" charset="0"/>
                <a:cs typeface="Times New Roman" panose="02020603050405020304" pitchFamily="18" charset="0"/>
              </a:rPr>
              <a:t>, so far as is reasonably practicable, the use of a substance hazardous to health at the workplace by </a:t>
            </a:r>
            <a:r>
              <a:rPr lang="en-GB" sz="3800" b="1" dirty="0">
                <a:solidFill>
                  <a:srgbClr val="FF0000"/>
                </a:solidFill>
                <a:latin typeface="Times New Roman" panose="02020603050405020304" pitchFamily="18" charset="0"/>
                <a:cs typeface="Times New Roman" panose="02020603050405020304" pitchFamily="18" charset="0"/>
              </a:rPr>
              <a:t>replacing</a:t>
            </a:r>
            <a:r>
              <a:rPr lang="en-GB" sz="3800" b="1" dirty="0">
                <a:latin typeface="Times New Roman" panose="02020603050405020304" pitchFamily="18" charset="0"/>
                <a:cs typeface="Times New Roman" panose="02020603050405020304" pitchFamily="18" charset="0"/>
              </a:rPr>
              <a:t> it with a substance or process which, under the conditions of its use, either eliminates or reduces the risk to the health of his employees. </a:t>
            </a:r>
          </a:p>
          <a:p>
            <a:pPr marL="0" indent="0">
              <a:buNone/>
            </a:pPr>
            <a:r>
              <a:rPr lang="en-GB" sz="3800" b="1" dirty="0">
                <a:latin typeface="Times New Roman" panose="02020603050405020304" pitchFamily="18" charset="0"/>
                <a:cs typeface="Times New Roman" panose="02020603050405020304" pitchFamily="18" charset="0"/>
              </a:rPr>
              <a:t>Where it is not reasonably practicable to prevent exposure to a substance hazardous to health, the employer shall comply with his duty of control under paragraph (1) by applying </a:t>
            </a:r>
            <a:r>
              <a:rPr lang="en-GB" sz="3800" b="1" dirty="0">
                <a:solidFill>
                  <a:srgbClr val="FF0000"/>
                </a:solidFill>
                <a:latin typeface="Times New Roman" panose="02020603050405020304" pitchFamily="18" charset="0"/>
                <a:cs typeface="Times New Roman" panose="02020603050405020304" pitchFamily="18" charset="0"/>
              </a:rPr>
              <a:t>protection measures </a:t>
            </a:r>
            <a:r>
              <a:rPr lang="en-GB" sz="3800" b="1" dirty="0">
                <a:latin typeface="Times New Roman" panose="02020603050405020304" pitchFamily="18" charset="0"/>
                <a:cs typeface="Times New Roman" panose="02020603050405020304" pitchFamily="18" charset="0"/>
              </a:rPr>
              <a:t>appropriate to the activity and consistent with the risk assessment, including, in order of priority – </a:t>
            </a:r>
          </a:p>
          <a:p>
            <a:pPr marL="0" indent="0">
              <a:buNone/>
            </a:pPr>
            <a:r>
              <a:rPr lang="en-GB" sz="3800" b="1" dirty="0">
                <a:latin typeface="Times New Roman" panose="02020603050405020304" pitchFamily="18" charset="0"/>
                <a:cs typeface="Times New Roman" panose="02020603050405020304" pitchFamily="18" charset="0"/>
              </a:rPr>
              <a:t>(a) the </a:t>
            </a:r>
            <a:r>
              <a:rPr lang="en-GB" sz="3800" b="1" dirty="0">
                <a:solidFill>
                  <a:srgbClr val="FF0000"/>
                </a:solidFill>
                <a:latin typeface="Times New Roman" panose="02020603050405020304" pitchFamily="18" charset="0"/>
                <a:cs typeface="Times New Roman" panose="02020603050405020304" pitchFamily="18" charset="0"/>
              </a:rPr>
              <a:t>design</a:t>
            </a:r>
            <a:r>
              <a:rPr lang="en-GB" sz="3800" b="1" dirty="0">
                <a:latin typeface="Times New Roman" panose="02020603050405020304" pitchFamily="18" charset="0"/>
                <a:cs typeface="Times New Roman" panose="02020603050405020304" pitchFamily="18" charset="0"/>
              </a:rPr>
              <a:t> and use of appropriate work processes, systems and engineering controls and the provision and use of suitable work equipment and materials</a:t>
            </a:r>
          </a:p>
          <a:p>
            <a:pPr marL="0" indent="0">
              <a:buNone/>
            </a:pPr>
            <a:r>
              <a:rPr lang="en-GB" sz="3800" b="1" dirty="0">
                <a:latin typeface="Times New Roman" panose="02020603050405020304" pitchFamily="18" charset="0"/>
                <a:cs typeface="Times New Roman" panose="02020603050405020304" pitchFamily="18" charset="0"/>
              </a:rPr>
              <a:t>(b) </a:t>
            </a:r>
            <a:r>
              <a:rPr lang="en-GB" sz="3800" b="1" dirty="0">
                <a:solidFill>
                  <a:srgbClr val="FF0000"/>
                </a:solidFill>
                <a:latin typeface="Times New Roman" panose="02020603050405020304" pitchFamily="18" charset="0"/>
                <a:cs typeface="Times New Roman" panose="02020603050405020304" pitchFamily="18" charset="0"/>
              </a:rPr>
              <a:t>control</a:t>
            </a:r>
            <a:r>
              <a:rPr lang="en-GB" sz="3800" b="1" dirty="0">
                <a:latin typeface="Times New Roman" panose="02020603050405020304" pitchFamily="18" charset="0"/>
                <a:cs typeface="Times New Roman" panose="02020603050405020304" pitchFamily="18" charset="0"/>
              </a:rPr>
              <a:t> of exposure at source, including adequate ventilation systems and appropriate organisational measures</a:t>
            </a:r>
          </a:p>
          <a:p>
            <a:pPr marL="0" indent="0">
              <a:buNone/>
            </a:pPr>
            <a:r>
              <a:rPr lang="en-GB" sz="3800" b="1" dirty="0">
                <a:latin typeface="Times New Roman" panose="02020603050405020304" pitchFamily="18" charset="0"/>
                <a:cs typeface="Times New Roman" panose="02020603050405020304" pitchFamily="18" charset="0"/>
              </a:rPr>
              <a:t>(c) where adequate control of exposure cannot be achieved by other means, the provision of suitable personal protective equipment in addition to the measures required in (a) and (b)</a:t>
            </a:r>
          </a:p>
        </p:txBody>
      </p:sp>
    </p:spTree>
    <p:extLst>
      <p:ext uri="{BB962C8B-B14F-4D97-AF65-F5344CB8AC3E}">
        <p14:creationId xmlns:p14="http://schemas.microsoft.com/office/powerpoint/2010/main" val="414740762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EA33354-5022-40B2-8731-2A432152C531}"/>
              </a:ext>
            </a:extLst>
          </p:cNvPr>
          <p:cNvSpPr>
            <a:spLocks noGrp="1"/>
          </p:cNvSpPr>
          <p:nvPr>
            <p:ph type="title"/>
          </p:nvPr>
        </p:nvSpPr>
        <p:spPr/>
        <p:txBody>
          <a:bodyPr/>
          <a:lstStyle/>
          <a:p>
            <a:r>
              <a:rPr lang="en-GB" dirty="0"/>
              <a:t>COSHH Regulation 8</a:t>
            </a:r>
          </a:p>
        </p:txBody>
      </p:sp>
      <p:sp>
        <p:nvSpPr>
          <p:cNvPr id="3" name="Content Placeholder 2">
            <a:extLst>
              <a:ext uri="{FF2B5EF4-FFF2-40B4-BE49-F238E27FC236}">
                <a16:creationId xmlns:a16="http://schemas.microsoft.com/office/drawing/2014/main" id="{99AFE223-832F-4035-9E87-3B3290423E9A}"/>
              </a:ext>
            </a:extLst>
          </p:cNvPr>
          <p:cNvSpPr>
            <a:spLocks noGrp="1"/>
          </p:cNvSpPr>
          <p:nvPr>
            <p:ph idx="1"/>
          </p:nvPr>
        </p:nvSpPr>
        <p:spPr>
          <a:xfrm>
            <a:off x="228600" y="1600200"/>
            <a:ext cx="8610600" cy="4983162"/>
          </a:xfrm>
        </p:spPr>
        <p:txBody>
          <a:bodyPr>
            <a:normAutofit fontScale="70000" lnSpcReduction="20000"/>
          </a:bodyPr>
          <a:lstStyle/>
          <a:p>
            <a:pPr marL="0" indent="0">
              <a:buNone/>
            </a:pPr>
            <a:r>
              <a:rPr lang="en-GB" dirty="0"/>
              <a:t>                            </a:t>
            </a:r>
            <a:r>
              <a:rPr lang="en-GB" sz="4600" b="1" dirty="0">
                <a:solidFill>
                  <a:srgbClr val="FF0000"/>
                </a:solidFill>
                <a:latin typeface="Times New Roman" panose="02020603050405020304" pitchFamily="18" charset="0"/>
                <a:cs typeface="Times New Roman" panose="02020603050405020304" pitchFamily="18" charset="0"/>
              </a:rPr>
              <a:t>Use of control measures etc </a:t>
            </a:r>
          </a:p>
          <a:p>
            <a:pPr marL="0" indent="0">
              <a:buNone/>
            </a:pPr>
            <a:endParaRPr lang="en-GB" b="1" dirty="0">
              <a:solidFill>
                <a:srgbClr val="FF0000"/>
              </a:solidFill>
              <a:latin typeface="Times New Roman" panose="02020603050405020304" pitchFamily="18" charset="0"/>
              <a:cs typeface="Times New Roman" panose="02020603050405020304" pitchFamily="18" charset="0"/>
            </a:endParaRPr>
          </a:p>
          <a:p>
            <a:pPr marL="514350" indent="-514350">
              <a:buAutoNum type="arabicParenBoth"/>
            </a:pPr>
            <a:r>
              <a:rPr lang="en-GB" sz="3400" b="1" dirty="0">
                <a:solidFill>
                  <a:srgbClr val="FF0000"/>
                </a:solidFill>
                <a:latin typeface="Times New Roman" panose="02020603050405020304" pitchFamily="18" charset="0"/>
                <a:cs typeface="Times New Roman" panose="02020603050405020304" pitchFamily="18" charset="0"/>
              </a:rPr>
              <a:t>Every employer who provides any control measure, other thing or facility in accordance with these Regulations shall take all reasonable steps to ensure that it is properly used or applied as the case may be.</a:t>
            </a:r>
          </a:p>
          <a:p>
            <a:pPr marL="514350" indent="-514350">
              <a:buAutoNum type="arabicParenBoth"/>
            </a:pPr>
            <a:r>
              <a:rPr lang="en-GB" sz="3400" b="1" dirty="0">
                <a:solidFill>
                  <a:srgbClr val="FF0000"/>
                </a:solidFill>
                <a:latin typeface="Times New Roman" panose="02020603050405020304" pitchFamily="18" charset="0"/>
                <a:cs typeface="Times New Roman" panose="02020603050405020304" pitchFamily="18" charset="0"/>
              </a:rPr>
              <a:t>Every employee shall make full and proper use of any control measure, other thing or facility provided in accordance with these Regulations and, where relevant, shall:</a:t>
            </a:r>
          </a:p>
          <a:p>
            <a:pPr marL="0" indent="0">
              <a:buNone/>
            </a:pPr>
            <a:r>
              <a:rPr lang="en-GB" sz="3400" b="1" dirty="0">
                <a:solidFill>
                  <a:srgbClr val="FF0000"/>
                </a:solidFill>
                <a:latin typeface="Times New Roman" panose="02020603050405020304" pitchFamily="18" charset="0"/>
                <a:cs typeface="Times New Roman" panose="02020603050405020304" pitchFamily="18" charset="0"/>
              </a:rPr>
              <a:t>       (a) take all reasonable steps to ensure it is returned after    </a:t>
            </a:r>
          </a:p>
          <a:p>
            <a:pPr marL="0" indent="0">
              <a:buNone/>
            </a:pPr>
            <a:r>
              <a:rPr lang="en-GB" sz="3400" b="1" dirty="0">
                <a:solidFill>
                  <a:srgbClr val="FF0000"/>
                </a:solidFill>
                <a:latin typeface="Times New Roman" panose="02020603050405020304" pitchFamily="18" charset="0"/>
                <a:cs typeface="Times New Roman" panose="02020603050405020304" pitchFamily="18" charset="0"/>
              </a:rPr>
              <a:t>       use to any accommodation provided for it; and </a:t>
            </a:r>
          </a:p>
          <a:p>
            <a:pPr marL="0" indent="0">
              <a:buNone/>
            </a:pPr>
            <a:r>
              <a:rPr lang="en-GB" sz="3400" b="1" dirty="0">
                <a:solidFill>
                  <a:srgbClr val="FF0000"/>
                </a:solidFill>
                <a:latin typeface="Times New Roman" panose="02020603050405020304" pitchFamily="18" charset="0"/>
                <a:cs typeface="Times New Roman" panose="02020603050405020304" pitchFamily="18" charset="0"/>
              </a:rPr>
              <a:t>       (b) if he discovers a defect therein, report it forthwith to   </a:t>
            </a:r>
          </a:p>
          <a:p>
            <a:pPr marL="0" indent="0">
              <a:buNone/>
            </a:pPr>
            <a:r>
              <a:rPr lang="en-GB" sz="3400" b="1" dirty="0">
                <a:solidFill>
                  <a:srgbClr val="FF0000"/>
                </a:solidFill>
                <a:latin typeface="Times New Roman" panose="02020603050405020304" pitchFamily="18" charset="0"/>
                <a:cs typeface="Times New Roman" panose="02020603050405020304" pitchFamily="18" charset="0"/>
              </a:rPr>
              <a:t>       his employer</a:t>
            </a:r>
          </a:p>
        </p:txBody>
      </p:sp>
    </p:spTree>
    <p:extLst>
      <p:ext uri="{BB962C8B-B14F-4D97-AF65-F5344CB8AC3E}">
        <p14:creationId xmlns:p14="http://schemas.microsoft.com/office/powerpoint/2010/main" val="364885289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COSHH Regulation 9</a:t>
            </a:r>
          </a:p>
        </p:txBody>
      </p:sp>
      <p:sp>
        <p:nvSpPr>
          <p:cNvPr id="3" name="Content Placeholder 2"/>
          <p:cNvSpPr>
            <a:spLocks noGrp="1"/>
          </p:cNvSpPr>
          <p:nvPr>
            <p:ph idx="1"/>
          </p:nvPr>
        </p:nvSpPr>
        <p:spPr/>
        <p:txBody>
          <a:bodyPr>
            <a:normAutofit fontScale="85000" lnSpcReduction="20000"/>
          </a:bodyPr>
          <a:lstStyle/>
          <a:p>
            <a:pPr marL="0" indent="0">
              <a:buNone/>
            </a:pPr>
            <a:r>
              <a:rPr lang="en-GB" b="1" dirty="0">
                <a:latin typeface="Times New Roman" panose="02020603050405020304" pitchFamily="18" charset="0"/>
                <a:cs typeface="Times New Roman" panose="02020603050405020304" pitchFamily="18" charset="0"/>
              </a:rPr>
              <a:t>Every employer who provides any control measure to meet the requirements of regulation 7 shall ensure that:</a:t>
            </a:r>
          </a:p>
          <a:p>
            <a:pPr marL="514350" indent="-514350">
              <a:buAutoNum type="alphaLcParenR"/>
            </a:pPr>
            <a:r>
              <a:rPr lang="en-GB" b="1" dirty="0">
                <a:latin typeface="Times New Roman" panose="02020603050405020304" pitchFamily="18" charset="0"/>
                <a:cs typeface="Times New Roman" panose="02020603050405020304" pitchFamily="18" charset="0"/>
              </a:rPr>
              <a:t>in the case of plant and equipment, including engineering controls and personal protective equipment, it is </a:t>
            </a:r>
            <a:r>
              <a:rPr lang="en-GB" b="1" dirty="0">
                <a:solidFill>
                  <a:srgbClr val="FF0000"/>
                </a:solidFill>
                <a:latin typeface="Times New Roman" panose="02020603050405020304" pitchFamily="18" charset="0"/>
                <a:cs typeface="Times New Roman" panose="02020603050405020304" pitchFamily="18" charset="0"/>
              </a:rPr>
              <a:t>maintained</a:t>
            </a:r>
            <a:r>
              <a:rPr lang="en-GB" b="1" dirty="0">
                <a:latin typeface="Times New Roman" panose="02020603050405020304" pitchFamily="18" charset="0"/>
                <a:cs typeface="Times New Roman" panose="02020603050405020304" pitchFamily="18" charset="0"/>
              </a:rPr>
              <a:t> in an efficient state, in efficient working order, in </a:t>
            </a:r>
            <a:r>
              <a:rPr lang="en-GB" b="1" dirty="0">
                <a:solidFill>
                  <a:srgbClr val="FF0000"/>
                </a:solidFill>
                <a:latin typeface="Times New Roman" panose="02020603050405020304" pitchFamily="18" charset="0"/>
                <a:cs typeface="Times New Roman" panose="02020603050405020304" pitchFamily="18" charset="0"/>
              </a:rPr>
              <a:t>good repair </a:t>
            </a:r>
            <a:r>
              <a:rPr lang="en-GB" b="1" dirty="0">
                <a:latin typeface="Times New Roman" panose="02020603050405020304" pitchFamily="18" charset="0"/>
                <a:cs typeface="Times New Roman" panose="02020603050405020304" pitchFamily="18" charset="0"/>
              </a:rPr>
              <a:t>and in a </a:t>
            </a:r>
            <a:r>
              <a:rPr lang="en-GB" b="1" dirty="0">
                <a:solidFill>
                  <a:srgbClr val="FF0000"/>
                </a:solidFill>
                <a:latin typeface="Times New Roman" panose="02020603050405020304" pitchFamily="18" charset="0"/>
                <a:cs typeface="Times New Roman" panose="02020603050405020304" pitchFamily="18" charset="0"/>
              </a:rPr>
              <a:t>clean condition</a:t>
            </a:r>
          </a:p>
          <a:p>
            <a:pPr marL="514350" indent="-514350">
              <a:buAutoNum type="alphaLcParenR"/>
            </a:pPr>
            <a:r>
              <a:rPr lang="en-GB" b="1" dirty="0">
                <a:latin typeface="Times New Roman" panose="02020603050405020304" pitchFamily="18" charset="0"/>
                <a:cs typeface="Times New Roman" panose="02020603050405020304" pitchFamily="18" charset="0"/>
              </a:rPr>
              <a:t>in the case of the provision of systems of work and supervision and of any other measure, it is </a:t>
            </a:r>
            <a:r>
              <a:rPr lang="en-GB" b="1" dirty="0">
                <a:solidFill>
                  <a:srgbClr val="FF0000"/>
                </a:solidFill>
                <a:latin typeface="Times New Roman" panose="02020603050405020304" pitchFamily="18" charset="0"/>
                <a:cs typeface="Times New Roman" panose="02020603050405020304" pitchFamily="18" charset="0"/>
              </a:rPr>
              <a:t>reviewed at suitable intervals </a:t>
            </a:r>
            <a:r>
              <a:rPr lang="en-GB" b="1" dirty="0">
                <a:latin typeface="Times New Roman" panose="02020603050405020304" pitchFamily="18" charset="0"/>
                <a:cs typeface="Times New Roman" panose="02020603050405020304" pitchFamily="18" charset="0"/>
              </a:rPr>
              <a:t>and </a:t>
            </a:r>
            <a:r>
              <a:rPr lang="en-GB" b="1" dirty="0">
                <a:solidFill>
                  <a:srgbClr val="FF0000"/>
                </a:solidFill>
                <a:latin typeface="Times New Roman" panose="02020603050405020304" pitchFamily="18" charset="0"/>
                <a:cs typeface="Times New Roman" panose="02020603050405020304" pitchFamily="18" charset="0"/>
              </a:rPr>
              <a:t>revised</a:t>
            </a:r>
            <a:r>
              <a:rPr lang="en-GB" b="1" dirty="0">
                <a:latin typeface="Times New Roman" panose="02020603050405020304" pitchFamily="18" charset="0"/>
                <a:cs typeface="Times New Roman" panose="02020603050405020304" pitchFamily="18" charset="0"/>
              </a:rPr>
              <a:t> if necessary</a:t>
            </a:r>
          </a:p>
        </p:txBody>
      </p:sp>
    </p:spTree>
    <p:extLst>
      <p:ext uri="{BB962C8B-B14F-4D97-AF65-F5344CB8AC3E}">
        <p14:creationId xmlns:p14="http://schemas.microsoft.com/office/powerpoint/2010/main" val="216343070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76E3CFA-D2DE-4FC2-97C4-DABC70A0C298}"/>
              </a:ext>
            </a:extLst>
          </p:cNvPr>
          <p:cNvSpPr>
            <a:spLocks noGrp="1"/>
          </p:cNvSpPr>
          <p:nvPr>
            <p:ph type="title"/>
          </p:nvPr>
        </p:nvSpPr>
        <p:spPr/>
        <p:txBody>
          <a:bodyPr>
            <a:normAutofit fontScale="90000"/>
          </a:bodyPr>
          <a:lstStyle/>
          <a:p>
            <a:r>
              <a:rPr lang="en-GB" dirty="0"/>
              <a:t>Regulation 9 Local Exhaust Ventilation</a:t>
            </a:r>
          </a:p>
        </p:txBody>
      </p:sp>
      <p:sp>
        <p:nvSpPr>
          <p:cNvPr id="3" name="Content Placeholder 2">
            <a:extLst>
              <a:ext uri="{FF2B5EF4-FFF2-40B4-BE49-F238E27FC236}">
                <a16:creationId xmlns:a16="http://schemas.microsoft.com/office/drawing/2014/main" id="{5029F78C-E7B5-4177-B5FD-B22C8AB72A8A}"/>
              </a:ext>
            </a:extLst>
          </p:cNvPr>
          <p:cNvSpPr>
            <a:spLocks noGrp="1"/>
          </p:cNvSpPr>
          <p:nvPr>
            <p:ph idx="1"/>
          </p:nvPr>
        </p:nvSpPr>
        <p:spPr/>
        <p:txBody>
          <a:bodyPr>
            <a:normAutofit fontScale="85000" lnSpcReduction="10000"/>
          </a:bodyPr>
          <a:lstStyle/>
          <a:p>
            <a:pPr marL="0" indent="0">
              <a:buNone/>
            </a:pPr>
            <a:r>
              <a:rPr lang="en-GB" b="1" dirty="0"/>
              <a:t>Where engineering controls are provided to meet the requirements of regulation 7, the employer shall ensure that thorough examination and testing of those controls is carried out:</a:t>
            </a:r>
          </a:p>
          <a:p>
            <a:pPr marL="514350" indent="-514350">
              <a:buAutoNum type="alphaLcParenBoth"/>
            </a:pPr>
            <a:r>
              <a:rPr lang="en-GB" b="1" dirty="0"/>
              <a:t>in the case of </a:t>
            </a:r>
            <a:r>
              <a:rPr lang="en-GB" b="1" dirty="0">
                <a:solidFill>
                  <a:srgbClr val="FF0000"/>
                </a:solidFill>
              </a:rPr>
              <a:t>local exhaust ventilation </a:t>
            </a:r>
            <a:r>
              <a:rPr lang="en-GB" b="1" dirty="0"/>
              <a:t>plant, at least once every </a:t>
            </a:r>
            <a:r>
              <a:rPr lang="en-GB" b="1" dirty="0">
                <a:solidFill>
                  <a:srgbClr val="FF0000"/>
                </a:solidFill>
              </a:rPr>
              <a:t>14 months</a:t>
            </a:r>
            <a:r>
              <a:rPr lang="en-GB" b="1" dirty="0"/>
              <a:t>, or for local exhaust ventilation plant used in conjunction with a process specified in Column 1 of Schedule 4, at not more than the interval specified in the corresponding entry in Column 2 of that Schedule.</a:t>
            </a:r>
          </a:p>
          <a:p>
            <a:pPr marL="514350" indent="-514350">
              <a:buAutoNum type="alphaLcParenBoth"/>
            </a:pPr>
            <a:r>
              <a:rPr lang="en-GB" b="1" dirty="0"/>
              <a:t>in any other case, at </a:t>
            </a:r>
            <a:r>
              <a:rPr lang="en-GB" b="1" dirty="0">
                <a:solidFill>
                  <a:srgbClr val="FF0000"/>
                </a:solidFill>
              </a:rPr>
              <a:t>suitable intervals.</a:t>
            </a:r>
            <a:r>
              <a:rPr lang="en-GB" b="1" dirty="0"/>
              <a:t> </a:t>
            </a:r>
          </a:p>
        </p:txBody>
      </p:sp>
    </p:spTree>
    <p:extLst>
      <p:ext uri="{BB962C8B-B14F-4D97-AF65-F5344CB8AC3E}">
        <p14:creationId xmlns:p14="http://schemas.microsoft.com/office/powerpoint/2010/main" val="743294896"/>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658C0E3-DDA5-409C-9F4C-D801BC169AB3}"/>
              </a:ext>
            </a:extLst>
          </p:cNvPr>
          <p:cNvSpPr>
            <a:spLocks noGrp="1"/>
          </p:cNvSpPr>
          <p:nvPr>
            <p:ph type="title"/>
          </p:nvPr>
        </p:nvSpPr>
        <p:spPr/>
        <p:txBody>
          <a:bodyPr/>
          <a:lstStyle/>
          <a:p>
            <a:r>
              <a:rPr lang="en-GB" dirty="0"/>
              <a:t>COSHH Regulation 10</a:t>
            </a:r>
          </a:p>
        </p:txBody>
      </p:sp>
      <p:sp>
        <p:nvSpPr>
          <p:cNvPr id="3" name="Content Placeholder 2">
            <a:extLst>
              <a:ext uri="{FF2B5EF4-FFF2-40B4-BE49-F238E27FC236}">
                <a16:creationId xmlns:a16="http://schemas.microsoft.com/office/drawing/2014/main" id="{6BEBEF3F-AB2A-4232-A9B7-17392D08DE5B}"/>
              </a:ext>
            </a:extLst>
          </p:cNvPr>
          <p:cNvSpPr>
            <a:spLocks noGrp="1"/>
          </p:cNvSpPr>
          <p:nvPr>
            <p:ph idx="1"/>
          </p:nvPr>
        </p:nvSpPr>
        <p:spPr/>
        <p:txBody>
          <a:bodyPr>
            <a:normAutofit fontScale="92500" lnSpcReduction="10000"/>
          </a:bodyPr>
          <a:lstStyle/>
          <a:p>
            <a:pPr marL="0" indent="0">
              <a:buNone/>
            </a:pPr>
            <a:r>
              <a:rPr lang="en-GB" b="1" dirty="0"/>
              <a:t>The employer shall ensure that the </a:t>
            </a:r>
            <a:r>
              <a:rPr lang="en-GB" b="1" dirty="0">
                <a:solidFill>
                  <a:srgbClr val="FF0000"/>
                </a:solidFill>
              </a:rPr>
              <a:t>exposure of employees </a:t>
            </a:r>
            <a:r>
              <a:rPr lang="en-GB" b="1" dirty="0"/>
              <a:t>to substances hazardous to health is </a:t>
            </a:r>
            <a:r>
              <a:rPr lang="en-GB" b="1" dirty="0">
                <a:solidFill>
                  <a:srgbClr val="FF0000"/>
                </a:solidFill>
              </a:rPr>
              <a:t>monitored</a:t>
            </a:r>
            <a:r>
              <a:rPr lang="en-GB" b="1" dirty="0"/>
              <a:t> in accordance with a suitable procedure, where the risk assessment indicates that:</a:t>
            </a:r>
          </a:p>
          <a:p>
            <a:pPr marL="514350" indent="-514350">
              <a:buAutoNum type="alphaLcParenBoth"/>
            </a:pPr>
            <a:r>
              <a:rPr lang="en-GB" b="1" dirty="0"/>
              <a:t>it is requisite for ensuring the maintenance of adequate control of the exposure of employees to substances hazardous to health</a:t>
            </a:r>
          </a:p>
          <a:p>
            <a:pPr marL="514350" indent="-514350">
              <a:buAutoNum type="alphaLcParenBoth"/>
            </a:pPr>
            <a:r>
              <a:rPr lang="en-GB" b="1" dirty="0"/>
              <a:t> it is otherwise requisite for protecting the health of employees. </a:t>
            </a:r>
          </a:p>
        </p:txBody>
      </p:sp>
    </p:spTree>
    <p:extLst>
      <p:ext uri="{BB962C8B-B14F-4D97-AF65-F5344CB8AC3E}">
        <p14:creationId xmlns:p14="http://schemas.microsoft.com/office/powerpoint/2010/main" val="405122883"/>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55EFA9-30B1-431A-A437-B5D448E4A2ED}"/>
              </a:ext>
            </a:extLst>
          </p:cNvPr>
          <p:cNvSpPr>
            <a:spLocks noGrp="1"/>
          </p:cNvSpPr>
          <p:nvPr>
            <p:ph type="title"/>
          </p:nvPr>
        </p:nvSpPr>
        <p:spPr>
          <a:xfrm>
            <a:off x="457199" y="38100"/>
            <a:ext cx="8229600" cy="1143000"/>
          </a:xfrm>
        </p:spPr>
        <p:txBody>
          <a:bodyPr/>
          <a:lstStyle/>
          <a:p>
            <a:r>
              <a:rPr lang="en-GB" dirty="0"/>
              <a:t>COSHH Regulation 11</a:t>
            </a:r>
          </a:p>
        </p:txBody>
      </p:sp>
      <p:sp>
        <p:nvSpPr>
          <p:cNvPr id="3" name="Content Placeholder 2">
            <a:extLst>
              <a:ext uri="{FF2B5EF4-FFF2-40B4-BE49-F238E27FC236}">
                <a16:creationId xmlns:a16="http://schemas.microsoft.com/office/drawing/2014/main" id="{E24E051D-4B33-490A-8F49-59A10AD3C3B3}"/>
              </a:ext>
            </a:extLst>
          </p:cNvPr>
          <p:cNvSpPr>
            <a:spLocks noGrp="1"/>
          </p:cNvSpPr>
          <p:nvPr>
            <p:ph idx="1"/>
          </p:nvPr>
        </p:nvSpPr>
        <p:spPr>
          <a:xfrm>
            <a:off x="76200" y="1143000"/>
            <a:ext cx="8991600" cy="5562600"/>
          </a:xfrm>
        </p:spPr>
        <p:txBody>
          <a:bodyPr>
            <a:noAutofit/>
          </a:bodyPr>
          <a:lstStyle/>
          <a:p>
            <a:pPr marL="0" indent="0">
              <a:buNone/>
            </a:pPr>
            <a:r>
              <a:rPr lang="en-GB" sz="2000" b="1" dirty="0">
                <a:latin typeface="Times New Roman" panose="02020603050405020304" pitchFamily="18" charset="0"/>
                <a:cs typeface="Times New Roman" panose="02020603050405020304" pitchFamily="18" charset="0"/>
              </a:rPr>
              <a:t>Where it is appropriate for the protection of the health of his employees who are, or are liable to be, exposed to a substance hazardous to health, the employer shall ensure that such employees are under </a:t>
            </a:r>
            <a:r>
              <a:rPr lang="en-GB" sz="2000" b="1" dirty="0">
                <a:solidFill>
                  <a:srgbClr val="FF0000"/>
                </a:solidFill>
                <a:latin typeface="Times New Roman" panose="02020603050405020304" pitchFamily="18" charset="0"/>
                <a:cs typeface="Times New Roman" panose="02020603050405020304" pitchFamily="18" charset="0"/>
              </a:rPr>
              <a:t>suitable health surveillance. </a:t>
            </a:r>
            <a:r>
              <a:rPr lang="en-GB" sz="2000" b="1" dirty="0">
                <a:latin typeface="Times New Roman" panose="02020603050405020304" pitchFamily="18" charset="0"/>
                <a:cs typeface="Times New Roman" panose="02020603050405020304" pitchFamily="18" charset="0"/>
              </a:rPr>
              <a:t>Health surveillance shall be treated as being appropriate where:</a:t>
            </a:r>
          </a:p>
          <a:p>
            <a:pPr marL="514350" indent="-514350">
              <a:buAutoNum type="alphaLcParenBoth"/>
            </a:pPr>
            <a:r>
              <a:rPr lang="en-GB" sz="2000" b="1" dirty="0">
                <a:latin typeface="Times New Roman" panose="02020603050405020304" pitchFamily="18" charset="0"/>
                <a:cs typeface="Times New Roman" panose="02020603050405020304" pitchFamily="18" charset="0"/>
              </a:rPr>
              <a:t>the employee is exposed to one of the substances specified in Column 1 of Schedule 6 and is engaged in a process specified in Column 2 of that Schedule, and there is a reasonable likelihood that an identifiable disease or adverse health effect will result from that exposure</a:t>
            </a:r>
          </a:p>
          <a:p>
            <a:pPr marL="514350" indent="-514350">
              <a:buAutoNum type="alphaLcParenBoth"/>
            </a:pPr>
            <a:r>
              <a:rPr lang="en-GB" sz="2000" b="1" dirty="0">
                <a:latin typeface="Times New Roman" panose="02020603050405020304" pitchFamily="18" charset="0"/>
                <a:cs typeface="Times New Roman" panose="02020603050405020304" pitchFamily="18" charset="0"/>
              </a:rPr>
              <a:t>the exposure of the employee to a substance hazardous to health is such that: </a:t>
            </a:r>
          </a:p>
          <a:p>
            <a:pPr marL="0" indent="0">
              <a:buNone/>
            </a:pPr>
            <a:r>
              <a:rPr lang="en-GB" sz="2000" b="1" dirty="0">
                <a:latin typeface="Times New Roman" panose="02020603050405020304" pitchFamily="18" charset="0"/>
                <a:cs typeface="Times New Roman" panose="02020603050405020304" pitchFamily="18" charset="0"/>
              </a:rPr>
              <a:t>        (</a:t>
            </a:r>
            <a:r>
              <a:rPr lang="en-GB" sz="2000" b="1" dirty="0" err="1">
                <a:latin typeface="Times New Roman" panose="02020603050405020304" pitchFamily="18" charset="0"/>
                <a:cs typeface="Times New Roman" panose="02020603050405020304" pitchFamily="18" charset="0"/>
              </a:rPr>
              <a:t>i</a:t>
            </a:r>
            <a:r>
              <a:rPr lang="en-GB" sz="2000" b="1" dirty="0">
                <a:latin typeface="Times New Roman" panose="02020603050405020304" pitchFamily="18" charset="0"/>
                <a:cs typeface="Times New Roman" panose="02020603050405020304" pitchFamily="18" charset="0"/>
              </a:rPr>
              <a:t>) an identifiable disease or adverse health effect may be related to the   </a:t>
            </a:r>
          </a:p>
          <a:p>
            <a:pPr marL="0" indent="0">
              <a:buNone/>
            </a:pPr>
            <a:r>
              <a:rPr lang="en-GB" sz="2000" b="1" dirty="0">
                <a:latin typeface="Times New Roman" panose="02020603050405020304" pitchFamily="18" charset="0"/>
                <a:cs typeface="Times New Roman" panose="02020603050405020304" pitchFamily="18" charset="0"/>
              </a:rPr>
              <a:t>             exposure.</a:t>
            </a:r>
          </a:p>
          <a:p>
            <a:pPr marL="0" indent="0">
              <a:buNone/>
            </a:pPr>
            <a:r>
              <a:rPr lang="en-GB" sz="2000" b="1" dirty="0">
                <a:latin typeface="Times New Roman" panose="02020603050405020304" pitchFamily="18" charset="0"/>
                <a:cs typeface="Times New Roman" panose="02020603050405020304" pitchFamily="18" charset="0"/>
              </a:rPr>
              <a:t>        (ii) there is a reasonable likelihood that the disease or effect may occur     </a:t>
            </a:r>
          </a:p>
          <a:p>
            <a:pPr marL="0" indent="0">
              <a:buNone/>
            </a:pPr>
            <a:r>
              <a:rPr lang="en-GB" sz="2000" b="1" dirty="0">
                <a:latin typeface="Times New Roman" panose="02020603050405020304" pitchFamily="18" charset="0"/>
                <a:cs typeface="Times New Roman" panose="02020603050405020304" pitchFamily="18" charset="0"/>
              </a:rPr>
              <a:t>              under the particular conditions of his work.</a:t>
            </a:r>
          </a:p>
          <a:p>
            <a:pPr marL="0" indent="0">
              <a:buNone/>
            </a:pPr>
            <a:r>
              <a:rPr lang="en-GB" sz="2000" b="1" dirty="0">
                <a:latin typeface="Times New Roman" panose="02020603050405020304" pitchFamily="18" charset="0"/>
                <a:cs typeface="Times New Roman" panose="02020603050405020304" pitchFamily="18" charset="0"/>
              </a:rPr>
              <a:t>        (iii) there are valid techniques for detecting indications of the disease or </a:t>
            </a:r>
          </a:p>
          <a:p>
            <a:pPr marL="0" indent="0">
              <a:buNone/>
            </a:pPr>
            <a:r>
              <a:rPr lang="en-GB" sz="2000" b="1" dirty="0">
                <a:latin typeface="Times New Roman" panose="02020603050405020304" pitchFamily="18" charset="0"/>
                <a:cs typeface="Times New Roman" panose="02020603050405020304" pitchFamily="18" charset="0"/>
              </a:rPr>
              <a:t>               effect.</a:t>
            </a:r>
          </a:p>
        </p:txBody>
      </p:sp>
    </p:spTree>
    <p:extLst>
      <p:ext uri="{BB962C8B-B14F-4D97-AF65-F5344CB8AC3E}">
        <p14:creationId xmlns:p14="http://schemas.microsoft.com/office/powerpoint/2010/main" val="2149417981"/>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92EACB-B8B2-4C14-B687-EFBCECE27D7F}"/>
              </a:ext>
            </a:extLst>
          </p:cNvPr>
          <p:cNvSpPr>
            <a:spLocks noGrp="1"/>
          </p:cNvSpPr>
          <p:nvPr>
            <p:ph type="title"/>
          </p:nvPr>
        </p:nvSpPr>
        <p:spPr/>
        <p:txBody>
          <a:bodyPr/>
          <a:lstStyle/>
          <a:p>
            <a:r>
              <a:rPr lang="en-GB" dirty="0"/>
              <a:t>COSHH Regulation 12</a:t>
            </a:r>
          </a:p>
        </p:txBody>
      </p:sp>
      <p:sp>
        <p:nvSpPr>
          <p:cNvPr id="3" name="Content Placeholder 2">
            <a:extLst>
              <a:ext uri="{FF2B5EF4-FFF2-40B4-BE49-F238E27FC236}">
                <a16:creationId xmlns:a16="http://schemas.microsoft.com/office/drawing/2014/main" id="{615629D1-79D9-47CB-B458-78417070628B}"/>
              </a:ext>
            </a:extLst>
          </p:cNvPr>
          <p:cNvSpPr>
            <a:spLocks noGrp="1"/>
          </p:cNvSpPr>
          <p:nvPr>
            <p:ph idx="1"/>
          </p:nvPr>
        </p:nvSpPr>
        <p:spPr/>
        <p:txBody>
          <a:bodyPr>
            <a:normAutofit fontScale="92500"/>
          </a:bodyPr>
          <a:lstStyle/>
          <a:p>
            <a:pPr marL="0" indent="0">
              <a:buNone/>
            </a:pPr>
            <a:r>
              <a:rPr lang="en-GB" b="1" dirty="0"/>
              <a:t>Every employer who undertakes work which is liable to expose an employee to a substance hazardous to health shall provide that employee with suitable and </a:t>
            </a:r>
            <a:r>
              <a:rPr lang="en-GB" b="1" dirty="0">
                <a:solidFill>
                  <a:srgbClr val="FF0000"/>
                </a:solidFill>
              </a:rPr>
              <a:t>sufficient information, instruction and training.</a:t>
            </a:r>
            <a:r>
              <a:rPr lang="en-GB" b="1" dirty="0"/>
              <a:t> </a:t>
            </a:r>
          </a:p>
          <a:p>
            <a:pPr marL="0" indent="0">
              <a:buNone/>
            </a:pPr>
            <a:r>
              <a:rPr lang="en-GB" b="1" dirty="0"/>
              <a:t>Without prejudice to the generality of paragraph above, the information, instruction and training provided under that paragraph shall include: –</a:t>
            </a:r>
          </a:p>
          <a:p>
            <a:pPr marL="0" indent="0">
              <a:buNone/>
            </a:pPr>
            <a:r>
              <a:rPr lang="en-GB" b="1" dirty="0" err="1"/>
              <a:t>Etc,etc.etc</a:t>
            </a:r>
            <a:r>
              <a:rPr lang="en-GB" b="1" dirty="0"/>
              <a:t>.</a:t>
            </a:r>
          </a:p>
        </p:txBody>
      </p:sp>
    </p:spTree>
    <p:extLst>
      <p:ext uri="{BB962C8B-B14F-4D97-AF65-F5344CB8AC3E}">
        <p14:creationId xmlns:p14="http://schemas.microsoft.com/office/powerpoint/2010/main" val="1478292691"/>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15D1094-6CDC-4D9D-86D0-39471D309451}"/>
              </a:ext>
            </a:extLst>
          </p:cNvPr>
          <p:cNvSpPr>
            <a:spLocks noGrp="1"/>
          </p:cNvSpPr>
          <p:nvPr>
            <p:ph type="title"/>
          </p:nvPr>
        </p:nvSpPr>
        <p:spPr>
          <a:xfrm>
            <a:off x="457200" y="274638"/>
            <a:ext cx="8229600" cy="1143000"/>
          </a:xfrm>
        </p:spPr>
        <p:txBody>
          <a:bodyPr/>
          <a:lstStyle/>
          <a:p>
            <a:r>
              <a:rPr lang="en-GB" dirty="0"/>
              <a:t>COSHH Hierarchy of Controls</a:t>
            </a:r>
          </a:p>
        </p:txBody>
      </p:sp>
      <p:pic>
        <p:nvPicPr>
          <p:cNvPr id="5" name="Picture 2" descr="https://upload.wikimedia.org/wikipedia/commons/d/de/Hierarchy_of_Controls_%28By_NIOSH%29.jpg">
            <a:extLst>
              <a:ext uri="{FF2B5EF4-FFF2-40B4-BE49-F238E27FC236}">
                <a16:creationId xmlns:a16="http://schemas.microsoft.com/office/drawing/2014/main" id="{74789369-B593-4399-940F-345D6F0B3FAA}"/>
              </a:ext>
            </a:extLst>
          </p:cNvPr>
          <p:cNvPicPr>
            <a:picLocks noGrp="1" noChangeAspect="1" noChangeArrowheads="1"/>
          </p:cNvPicPr>
          <p:nvPr>
            <p:ph idx="1"/>
          </p:nvPr>
        </p:nvPicPr>
        <p:blipFill rotWithShape="1">
          <a:blip r:embed="rId2">
            <a:extLst>
              <a:ext uri="{28A0092B-C50C-407E-A947-70E740481C1C}">
                <a14:useLocalDpi xmlns:a14="http://schemas.microsoft.com/office/drawing/2010/main" val="0"/>
              </a:ext>
            </a:extLst>
          </a:blip>
          <a:srcRect t="11211"/>
          <a:stretch/>
        </p:blipFill>
        <p:spPr bwMode="auto">
          <a:xfrm>
            <a:off x="406352" y="1295400"/>
            <a:ext cx="8331295" cy="49530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008973931"/>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6D91DFE-5C7A-4CE3-97E4-BEDCDE35DBB1}"/>
              </a:ext>
            </a:extLst>
          </p:cNvPr>
          <p:cNvSpPr>
            <a:spLocks noGrp="1"/>
          </p:cNvSpPr>
          <p:nvPr>
            <p:ph type="title"/>
          </p:nvPr>
        </p:nvSpPr>
        <p:spPr>
          <a:xfrm>
            <a:off x="457200" y="152400"/>
            <a:ext cx="8229600" cy="1143000"/>
          </a:xfrm>
        </p:spPr>
        <p:txBody>
          <a:bodyPr/>
          <a:lstStyle/>
          <a:p>
            <a:r>
              <a:rPr lang="en-GB" dirty="0"/>
              <a:t>COMAH</a:t>
            </a:r>
          </a:p>
        </p:txBody>
      </p:sp>
      <p:pic>
        <p:nvPicPr>
          <p:cNvPr id="1026" name="Picture 2" descr="Related image">
            <a:extLst>
              <a:ext uri="{FF2B5EF4-FFF2-40B4-BE49-F238E27FC236}">
                <a16:creationId xmlns:a16="http://schemas.microsoft.com/office/drawing/2014/main" id="{6FB2734D-10F1-4A72-8BA6-E7BCDBC90ACC}"/>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1790700" y="1143000"/>
            <a:ext cx="5562600" cy="55626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537076742"/>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0BD1AD-FA81-41B6-95EB-22B9727AFB00}"/>
              </a:ext>
            </a:extLst>
          </p:cNvPr>
          <p:cNvSpPr>
            <a:spLocks noGrp="1"/>
          </p:cNvSpPr>
          <p:nvPr>
            <p:ph type="title"/>
          </p:nvPr>
        </p:nvSpPr>
        <p:spPr/>
        <p:txBody>
          <a:bodyPr>
            <a:normAutofit fontScale="90000"/>
          </a:bodyPr>
          <a:lstStyle/>
          <a:p>
            <a:r>
              <a:rPr lang="en-GB" dirty="0"/>
              <a:t>COSHH Label for a Hazardous Chemical</a:t>
            </a:r>
          </a:p>
        </p:txBody>
      </p:sp>
      <p:pic>
        <p:nvPicPr>
          <p:cNvPr id="2050" name="Picture 2" descr="Image result for ghs chemical labelling uk">
            <a:extLst>
              <a:ext uri="{FF2B5EF4-FFF2-40B4-BE49-F238E27FC236}">
                <a16:creationId xmlns:a16="http://schemas.microsoft.com/office/drawing/2014/main" id="{E7D953AD-CD52-4503-90A4-01BD959BBE8D}"/>
              </a:ext>
            </a:extLst>
          </p:cNvPr>
          <p:cNvPicPr>
            <a:picLocks noGrp="1" noChangeAspect="1" noChangeArrowheads="1"/>
          </p:cNvPicPr>
          <p:nvPr>
            <p:ph idx="1"/>
          </p:nvPr>
        </p:nvPicPr>
        <p:blipFill rotWithShape="1">
          <a:blip r:embed="rId2">
            <a:extLst>
              <a:ext uri="{28A0092B-C50C-407E-A947-70E740481C1C}">
                <a14:useLocalDpi xmlns:a14="http://schemas.microsoft.com/office/drawing/2010/main" val="0"/>
              </a:ext>
            </a:extLst>
          </a:blip>
          <a:srcRect t="12623" b="1"/>
          <a:stretch/>
        </p:blipFill>
        <p:spPr bwMode="auto">
          <a:xfrm>
            <a:off x="1" y="1413710"/>
            <a:ext cx="9144000" cy="492230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783468395"/>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AE0AC50-6515-4757-8D15-2C4E40F35A5B}"/>
              </a:ext>
            </a:extLst>
          </p:cNvPr>
          <p:cNvSpPr>
            <a:spLocks noGrp="1"/>
          </p:cNvSpPr>
          <p:nvPr>
            <p:ph type="title"/>
          </p:nvPr>
        </p:nvSpPr>
        <p:spPr/>
        <p:txBody>
          <a:bodyPr/>
          <a:lstStyle/>
          <a:p>
            <a:r>
              <a:rPr lang="en-GB" dirty="0"/>
              <a:t>Major Chemical Regulations</a:t>
            </a:r>
          </a:p>
        </p:txBody>
      </p:sp>
      <p:pic>
        <p:nvPicPr>
          <p:cNvPr id="2050" name="Picture 2" descr="Image result for comah">
            <a:extLst>
              <a:ext uri="{FF2B5EF4-FFF2-40B4-BE49-F238E27FC236}">
                <a16:creationId xmlns:a16="http://schemas.microsoft.com/office/drawing/2014/main" id="{47FD890D-52E1-4720-8002-B48093F17F48}"/>
              </a:ext>
            </a:extLst>
          </p:cNvPr>
          <p:cNvPicPr>
            <a:picLocks noGrp="1" noChangeAspect="1" noChangeArrowheads="1"/>
          </p:cNvPicPr>
          <p:nvPr>
            <p:ph idx="1"/>
          </p:nvPr>
        </p:nvPicPr>
        <p:blipFill rotWithShape="1">
          <a:blip r:embed="rId2">
            <a:extLst>
              <a:ext uri="{28A0092B-C50C-407E-A947-70E740481C1C}">
                <a14:useLocalDpi xmlns:a14="http://schemas.microsoft.com/office/drawing/2010/main" val="0"/>
              </a:ext>
            </a:extLst>
          </a:blip>
          <a:srcRect t="31989"/>
          <a:stretch/>
        </p:blipFill>
        <p:spPr bwMode="auto">
          <a:xfrm>
            <a:off x="389161" y="1449846"/>
            <a:ext cx="8365677" cy="42672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937804573"/>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B591E72-081D-4D32-955B-27A1D1250A7A}"/>
              </a:ext>
            </a:extLst>
          </p:cNvPr>
          <p:cNvSpPr>
            <a:spLocks noGrp="1"/>
          </p:cNvSpPr>
          <p:nvPr>
            <p:ph type="title"/>
          </p:nvPr>
        </p:nvSpPr>
        <p:spPr/>
        <p:txBody>
          <a:bodyPr/>
          <a:lstStyle/>
          <a:p>
            <a:r>
              <a:rPr lang="en-GB" dirty="0"/>
              <a:t>Identify the Symbol</a:t>
            </a:r>
          </a:p>
        </p:txBody>
      </p:sp>
      <p:sp>
        <p:nvSpPr>
          <p:cNvPr id="3" name="Content Placeholder 2">
            <a:extLst>
              <a:ext uri="{FF2B5EF4-FFF2-40B4-BE49-F238E27FC236}">
                <a16:creationId xmlns:a16="http://schemas.microsoft.com/office/drawing/2014/main" id="{5CAD4E1C-11D6-42F2-A683-3566AE7A1DF5}"/>
              </a:ext>
            </a:extLst>
          </p:cNvPr>
          <p:cNvSpPr>
            <a:spLocks noGrp="1"/>
          </p:cNvSpPr>
          <p:nvPr>
            <p:ph idx="1"/>
          </p:nvPr>
        </p:nvSpPr>
        <p:spPr>
          <a:xfrm>
            <a:off x="457200" y="1600200"/>
            <a:ext cx="37856160" cy="9504522"/>
          </a:xfrm>
        </p:spPr>
        <p:txBody>
          <a:bodyPr/>
          <a:lstStyle/>
          <a:p>
            <a:r>
              <a:rPr lang="en-GB" b="1" dirty="0"/>
              <a:t>Mark one answer:</a:t>
            </a:r>
            <a:br>
              <a:rPr lang="en-GB" dirty="0"/>
            </a:br>
            <a:r>
              <a:rPr lang="en-GB" dirty="0"/>
              <a:t> Radioactive</a:t>
            </a:r>
            <a:br>
              <a:rPr lang="en-GB" dirty="0"/>
            </a:br>
            <a:r>
              <a:rPr lang="en-GB" dirty="0"/>
              <a:t> Toxic</a:t>
            </a:r>
            <a:br>
              <a:rPr lang="en-GB" dirty="0"/>
            </a:br>
            <a:r>
              <a:rPr lang="en-GB" dirty="0"/>
              <a:t> Flammable</a:t>
            </a:r>
            <a:br>
              <a:rPr lang="en-GB" dirty="0"/>
            </a:br>
            <a:r>
              <a:rPr lang="en-GB" dirty="0"/>
              <a:t> Hazardous</a:t>
            </a:r>
          </a:p>
        </p:txBody>
      </p:sp>
      <p:pic>
        <p:nvPicPr>
          <p:cNvPr id="1026" name="Picture 2" descr="Flammable Sign">
            <a:extLst>
              <a:ext uri="{FF2B5EF4-FFF2-40B4-BE49-F238E27FC236}">
                <a16:creationId xmlns:a16="http://schemas.microsoft.com/office/drawing/2014/main" id="{D8919EE4-86C7-40E3-A27B-0892C4C97AD5}"/>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114800" y="1295400"/>
            <a:ext cx="3505200" cy="35052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984566754"/>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B591E72-081D-4D32-955B-27A1D1250A7A}"/>
              </a:ext>
            </a:extLst>
          </p:cNvPr>
          <p:cNvSpPr>
            <a:spLocks noGrp="1"/>
          </p:cNvSpPr>
          <p:nvPr>
            <p:ph type="title"/>
          </p:nvPr>
        </p:nvSpPr>
        <p:spPr/>
        <p:txBody>
          <a:bodyPr/>
          <a:lstStyle/>
          <a:p>
            <a:r>
              <a:rPr lang="en-GB" dirty="0"/>
              <a:t>Identify the Symbol</a:t>
            </a:r>
          </a:p>
        </p:txBody>
      </p:sp>
      <p:sp>
        <p:nvSpPr>
          <p:cNvPr id="3" name="Content Placeholder 2">
            <a:extLst>
              <a:ext uri="{FF2B5EF4-FFF2-40B4-BE49-F238E27FC236}">
                <a16:creationId xmlns:a16="http://schemas.microsoft.com/office/drawing/2014/main" id="{5CAD4E1C-11D6-42F2-A683-3566AE7A1DF5}"/>
              </a:ext>
            </a:extLst>
          </p:cNvPr>
          <p:cNvSpPr>
            <a:spLocks noGrp="1"/>
          </p:cNvSpPr>
          <p:nvPr>
            <p:ph idx="1"/>
          </p:nvPr>
        </p:nvSpPr>
        <p:spPr>
          <a:xfrm>
            <a:off x="457200" y="1600200"/>
            <a:ext cx="37856160" cy="9504522"/>
          </a:xfrm>
        </p:spPr>
        <p:txBody>
          <a:bodyPr/>
          <a:lstStyle/>
          <a:p>
            <a:r>
              <a:rPr lang="en-GB" b="1" dirty="0"/>
              <a:t>Mark one answer:</a:t>
            </a:r>
            <a:br>
              <a:rPr lang="en-GB" dirty="0"/>
            </a:br>
            <a:r>
              <a:rPr lang="en-GB" dirty="0"/>
              <a:t> Radioactive</a:t>
            </a:r>
            <a:br>
              <a:rPr lang="en-GB" dirty="0"/>
            </a:br>
            <a:r>
              <a:rPr lang="en-GB" dirty="0"/>
              <a:t> Toxic</a:t>
            </a:r>
            <a:br>
              <a:rPr lang="en-GB" dirty="0"/>
            </a:br>
            <a:r>
              <a:rPr lang="en-GB" dirty="0"/>
              <a:t> Flammable</a:t>
            </a:r>
            <a:br>
              <a:rPr lang="en-GB" dirty="0"/>
            </a:br>
            <a:r>
              <a:rPr lang="en-GB" dirty="0"/>
              <a:t> Harmful</a:t>
            </a:r>
          </a:p>
        </p:txBody>
      </p:sp>
      <p:pic>
        <p:nvPicPr>
          <p:cNvPr id="2050" name="Picture 2" descr="Toxic Sign">
            <a:extLst>
              <a:ext uri="{FF2B5EF4-FFF2-40B4-BE49-F238E27FC236}">
                <a16:creationId xmlns:a16="http://schemas.microsoft.com/office/drawing/2014/main" id="{D2A71FEE-7DD2-4640-9691-E87BF754380C}"/>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419600" y="1417638"/>
            <a:ext cx="3382962" cy="338296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465933356"/>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B591E72-081D-4D32-955B-27A1D1250A7A}"/>
              </a:ext>
            </a:extLst>
          </p:cNvPr>
          <p:cNvSpPr>
            <a:spLocks noGrp="1"/>
          </p:cNvSpPr>
          <p:nvPr>
            <p:ph type="title"/>
          </p:nvPr>
        </p:nvSpPr>
        <p:spPr/>
        <p:txBody>
          <a:bodyPr/>
          <a:lstStyle/>
          <a:p>
            <a:r>
              <a:rPr lang="en-GB" dirty="0"/>
              <a:t>Identify the Symbol</a:t>
            </a:r>
          </a:p>
        </p:txBody>
      </p:sp>
      <p:sp>
        <p:nvSpPr>
          <p:cNvPr id="3" name="Content Placeholder 2">
            <a:extLst>
              <a:ext uri="{FF2B5EF4-FFF2-40B4-BE49-F238E27FC236}">
                <a16:creationId xmlns:a16="http://schemas.microsoft.com/office/drawing/2014/main" id="{5CAD4E1C-11D6-42F2-A683-3566AE7A1DF5}"/>
              </a:ext>
            </a:extLst>
          </p:cNvPr>
          <p:cNvSpPr>
            <a:spLocks noGrp="1"/>
          </p:cNvSpPr>
          <p:nvPr>
            <p:ph idx="1"/>
          </p:nvPr>
        </p:nvSpPr>
        <p:spPr>
          <a:xfrm>
            <a:off x="457200" y="1600200"/>
            <a:ext cx="37856160" cy="9504522"/>
          </a:xfrm>
        </p:spPr>
        <p:txBody>
          <a:bodyPr/>
          <a:lstStyle/>
          <a:p>
            <a:r>
              <a:rPr lang="en-GB" b="1" dirty="0"/>
              <a:t>Mark one answer:</a:t>
            </a:r>
            <a:br>
              <a:rPr lang="en-GB" dirty="0"/>
            </a:br>
            <a:r>
              <a:rPr lang="en-GB" dirty="0"/>
              <a:t> Radioactive</a:t>
            </a:r>
            <a:br>
              <a:rPr lang="en-GB" dirty="0"/>
            </a:br>
            <a:r>
              <a:rPr lang="en-GB" dirty="0"/>
              <a:t> Toxic</a:t>
            </a:r>
            <a:br>
              <a:rPr lang="en-GB" dirty="0"/>
            </a:br>
            <a:r>
              <a:rPr lang="en-GB" dirty="0"/>
              <a:t> Corrosive</a:t>
            </a:r>
            <a:br>
              <a:rPr lang="en-GB" dirty="0"/>
            </a:br>
            <a:r>
              <a:rPr lang="en-GB" dirty="0"/>
              <a:t> Harmful</a:t>
            </a:r>
          </a:p>
        </p:txBody>
      </p:sp>
      <p:pic>
        <p:nvPicPr>
          <p:cNvPr id="4" name="Picture 3">
            <a:extLst>
              <a:ext uri="{FF2B5EF4-FFF2-40B4-BE49-F238E27FC236}">
                <a16:creationId xmlns:a16="http://schemas.microsoft.com/office/drawing/2014/main" id="{274380A5-195D-413A-83CC-4CDA5F2D919E}"/>
              </a:ext>
            </a:extLst>
          </p:cNvPr>
          <p:cNvPicPr>
            <a:picLocks noChangeAspect="1"/>
          </p:cNvPicPr>
          <p:nvPr/>
        </p:nvPicPr>
        <p:blipFill>
          <a:blip r:embed="rId2"/>
          <a:stretch>
            <a:fillRect/>
          </a:stretch>
        </p:blipFill>
        <p:spPr>
          <a:xfrm>
            <a:off x="4608871" y="1600200"/>
            <a:ext cx="3124200" cy="3124200"/>
          </a:xfrm>
          <a:prstGeom prst="rect">
            <a:avLst/>
          </a:prstGeom>
        </p:spPr>
      </p:pic>
    </p:spTree>
    <p:extLst>
      <p:ext uri="{BB962C8B-B14F-4D97-AF65-F5344CB8AC3E}">
        <p14:creationId xmlns:p14="http://schemas.microsoft.com/office/powerpoint/2010/main" val="2963011709"/>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B591E72-081D-4D32-955B-27A1D1250A7A}"/>
              </a:ext>
            </a:extLst>
          </p:cNvPr>
          <p:cNvSpPr>
            <a:spLocks noGrp="1"/>
          </p:cNvSpPr>
          <p:nvPr>
            <p:ph type="title"/>
          </p:nvPr>
        </p:nvSpPr>
        <p:spPr/>
        <p:txBody>
          <a:bodyPr/>
          <a:lstStyle/>
          <a:p>
            <a:r>
              <a:rPr lang="en-GB" dirty="0"/>
              <a:t>Identify the Symbol</a:t>
            </a:r>
          </a:p>
        </p:txBody>
      </p:sp>
      <p:sp>
        <p:nvSpPr>
          <p:cNvPr id="3" name="Content Placeholder 2">
            <a:extLst>
              <a:ext uri="{FF2B5EF4-FFF2-40B4-BE49-F238E27FC236}">
                <a16:creationId xmlns:a16="http://schemas.microsoft.com/office/drawing/2014/main" id="{5CAD4E1C-11D6-42F2-A683-3566AE7A1DF5}"/>
              </a:ext>
            </a:extLst>
          </p:cNvPr>
          <p:cNvSpPr>
            <a:spLocks noGrp="1"/>
          </p:cNvSpPr>
          <p:nvPr>
            <p:ph idx="1"/>
          </p:nvPr>
        </p:nvSpPr>
        <p:spPr>
          <a:xfrm>
            <a:off x="457200" y="1600200"/>
            <a:ext cx="37856160" cy="9504522"/>
          </a:xfrm>
        </p:spPr>
        <p:txBody>
          <a:bodyPr/>
          <a:lstStyle/>
          <a:p>
            <a:r>
              <a:rPr lang="en-GB" b="1" dirty="0"/>
              <a:t>Mark one answer:</a:t>
            </a:r>
            <a:br>
              <a:rPr lang="en-GB" dirty="0"/>
            </a:br>
            <a:r>
              <a:rPr lang="en-GB" dirty="0"/>
              <a:t> Radioactive</a:t>
            </a:r>
            <a:br>
              <a:rPr lang="en-GB" dirty="0"/>
            </a:br>
            <a:r>
              <a:rPr lang="en-GB" dirty="0"/>
              <a:t> Toxic</a:t>
            </a:r>
            <a:br>
              <a:rPr lang="en-GB" dirty="0"/>
            </a:br>
            <a:r>
              <a:rPr lang="en-GB" dirty="0"/>
              <a:t> Corrosive</a:t>
            </a:r>
            <a:br>
              <a:rPr lang="en-GB" dirty="0"/>
            </a:br>
            <a:r>
              <a:rPr lang="en-GB" dirty="0"/>
              <a:t> Harmful</a:t>
            </a:r>
          </a:p>
        </p:txBody>
      </p:sp>
      <p:pic>
        <p:nvPicPr>
          <p:cNvPr id="4098" name="Picture 2" descr="Radioactive Sign">
            <a:extLst>
              <a:ext uri="{FF2B5EF4-FFF2-40B4-BE49-F238E27FC236}">
                <a16:creationId xmlns:a16="http://schemas.microsoft.com/office/drawing/2014/main" id="{DFFFFC78-1D1E-419C-9F12-A2D17C6021DD}"/>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572000" y="1563329"/>
            <a:ext cx="3170903" cy="317090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906943903"/>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41BF723-38D3-429E-8C10-ACB6EB8D545B}"/>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5E6102EE-DF49-4E77-AC9B-2836741D0C2D}"/>
              </a:ext>
            </a:extLst>
          </p:cNvPr>
          <p:cNvSpPr>
            <a:spLocks noGrp="1"/>
          </p:cNvSpPr>
          <p:nvPr>
            <p:ph idx="1"/>
          </p:nvPr>
        </p:nvSpPr>
        <p:spPr/>
        <p:txBody>
          <a:bodyPr/>
          <a:lstStyle/>
          <a:p>
            <a:endParaRPr lang="en-GB"/>
          </a:p>
        </p:txBody>
      </p:sp>
    </p:spTree>
    <p:extLst>
      <p:ext uri="{BB962C8B-B14F-4D97-AF65-F5344CB8AC3E}">
        <p14:creationId xmlns:p14="http://schemas.microsoft.com/office/powerpoint/2010/main" val="2508744970"/>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559</TotalTime>
  <Words>1360</Words>
  <Application>Microsoft Office PowerPoint</Application>
  <PresentationFormat>On-screen Show (4:3)</PresentationFormat>
  <Paragraphs>121</Paragraphs>
  <Slides>25</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25</vt:i4>
      </vt:variant>
    </vt:vector>
  </HeadingPairs>
  <TitlesOfParts>
    <vt:vector size="29" baseType="lpstr">
      <vt:lpstr>Arial</vt:lpstr>
      <vt:lpstr>Calibri</vt:lpstr>
      <vt:lpstr>Times New Roman</vt:lpstr>
      <vt:lpstr>Office Theme</vt:lpstr>
      <vt:lpstr>What is COSHH</vt:lpstr>
      <vt:lpstr>Significant COSHH Regulations</vt:lpstr>
      <vt:lpstr>The 6 Essential Elements of COSHH</vt:lpstr>
      <vt:lpstr>COSHH Symbols</vt:lpstr>
      <vt:lpstr>COSHH Risk Assessment</vt:lpstr>
      <vt:lpstr>COSHH Procedure/Content</vt:lpstr>
      <vt:lpstr>COSHH Procedure/Content</vt:lpstr>
      <vt:lpstr>Chemical Safety</vt:lpstr>
      <vt:lpstr>COSHH Regulation 6</vt:lpstr>
      <vt:lpstr>COSHH Regulation 7</vt:lpstr>
      <vt:lpstr>COSHH Regulation 8</vt:lpstr>
      <vt:lpstr>COSHH Regulation 9</vt:lpstr>
      <vt:lpstr>Regulation 9 Local Exhaust Ventilation</vt:lpstr>
      <vt:lpstr>COSHH Regulation 10</vt:lpstr>
      <vt:lpstr>COSHH Regulation 11</vt:lpstr>
      <vt:lpstr>COSHH Regulation 12</vt:lpstr>
      <vt:lpstr>COSHH Hierarchy of Controls</vt:lpstr>
      <vt:lpstr>COMAH</vt:lpstr>
      <vt:lpstr>COSHH Label for a Hazardous Chemical</vt:lpstr>
      <vt:lpstr>Major Chemical Regulations</vt:lpstr>
      <vt:lpstr>Identify the Symbol</vt:lpstr>
      <vt:lpstr>Identify the Symbol</vt:lpstr>
      <vt:lpstr>Identify the Symbol</vt:lpstr>
      <vt:lpstr>Identify the Symbol</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Slide 1</dc:title>
  <dc:creator>Philip</dc:creator>
  <cp:lastModifiedBy>Philip Holden</cp:lastModifiedBy>
  <cp:revision>82</cp:revision>
  <dcterms:created xsi:type="dcterms:W3CDTF">2006-08-16T00:00:00Z</dcterms:created>
  <dcterms:modified xsi:type="dcterms:W3CDTF">2019-02-27T08:52:17Z</dcterms:modified>
</cp:coreProperties>
</file>