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1"/>
  </p:notesMasterIdLst>
  <p:sldIdLst>
    <p:sldId id="293" r:id="rId2"/>
    <p:sldId id="4411" r:id="rId3"/>
    <p:sldId id="259" r:id="rId4"/>
    <p:sldId id="266" r:id="rId5"/>
    <p:sldId id="4443" r:id="rId6"/>
    <p:sldId id="4458" r:id="rId7"/>
    <p:sldId id="4456" r:id="rId8"/>
    <p:sldId id="4450" r:id="rId9"/>
    <p:sldId id="44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18B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55" autoAdjust="0"/>
    <p:restoredTop sz="94660"/>
  </p:normalViewPr>
  <p:slideViewPr>
    <p:cSldViewPr snapToGrid="0">
      <p:cViewPr>
        <p:scale>
          <a:sx n="59" d="100"/>
          <a:sy n="59" d="100"/>
        </p:scale>
        <p:origin x="1220"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CC37B-E2E8-4961-9151-86ABA3FFE376}" type="datetimeFigureOut">
              <a:rPr lang="en-GB" smtClean="0"/>
              <a:t>08/10/2022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907C2-C607-4E6A-AF5C-D3B5793E7AFF}" type="slidenum">
              <a:rPr lang="en-GB" smtClean="0"/>
              <a:t>‹#›</a:t>
            </a:fld>
            <a:endParaRPr lang="en-GB"/>
          </a:p>
        </p:txBody>
      </p:sp>
    </p:spTree>
    <p:extLst>
      <p:ext uri="{BB962C8B-B14F-4D97-AF65-F5344CB8AC3E}">
        <p14:creationId xmlns:p14="http://schemas.microsoft.com/office/powerpoint/2010/main" val="237877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689714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596728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987825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ABD7B7-E254-4303-ABAD-1A713F7F1257}" type="datetimeFigureOut">
              <a:rPr lang="en-GB" smtClean="0"/>
              <a:t>08/10/2022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42986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BD7B7-E254-4303-ABAD-1A713F7F1257}" type="datetimeFigureOut">
              <a:rPr lang="en-GB" smtClean="0"/>
              <a:t>08/10/2022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233663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8597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769146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544086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ABD7B7-E254-4303-ABAD-1A713F7F1257}" type="datetimeFigureOut">
              <a:rPr lang="en-GB" smtClean="0"/>
              <a:t>08/10/2022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59542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ABD7B7-E254-4303-ABAD-1A713F7F1257}" type="datetimeFigureOut">
              <a:rPr lang="en-GB" smtClean="0"/>
              <a:t>08/10/2022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223754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10905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86901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479285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689008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586574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184226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156239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BABD7B7-E254-4303-ABAD-1A713F7F1257}" type="datetimeFigureOut">
              <a:rPr lang="en-GB" smtClean="0"/>
              <a:t>08/10/2022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A12D9A6-DC2B-4A02-B89E-C498C321EEBC}" type="slidenum">
              <a:rPr lang="en-GB" smtClean="0"/>
              <a:t>‹#›</a:t>
            </a:fld>
            <a:endParaRPr lang="en-GB"/>
          </a:p>
        </p:txBody>
      </p:sp>
    </p:spTree>
    <p:extLst>
      <p:ext uri="{BB962C8B-B14F-4D97-AF65-F5344CB8AC3E}">
        <p14:creationId xmlns:p14="http://schemas.microsoft.com/office/powerpoint/2010/main" val="1531751856"/>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 TargetMode="External"/><Relationship Id="rId7" Type="http://schemas.openxmlformats.org/officeDocument/2006/relationships/hyperlink" Target="https://www.simplypsychology.org/Erik-Erikson.html" TargetMode="External"/><Relationship Id="rId2" Type="http://schemas.openxmlformats.org/officeDocument/2006/relationships/hyperlink" Target="https://www.england.nhs.uk/ourwork/clinical-policy/older-people/improving-care-for-older-people/" TargetMode="External"/><Relationship Id="rId1" Type="http://schemas.openxmlformats.org/officeDocument/2006/relationships/slideLayout" Target="../slideLayouts/slideLayout2.xml"/><Relationship Id="rId6" Type="http://schemas.openxmlformats.org/officeDocument/2006/relationships/hyperlink" Target="https://www.verywellmind.com/erik-eriksons-stages-of-psychosocial-development-2795740" TargetMode="External"/><Relationship Id="rId5" Type="http://schemas.openxmlformats.org/officeDocument/2006/relationships/hyperlink" Target="https://doi.org/10.1016/j.xjep.2022.100520" TargetMode="External"/><Relationship Id="rId4"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3686883374"/>
              </p:ext>
            </p:extLst>
          </p:nvPr>
        </p:nvGraphicFramePr>
        <p:xfrm>
          <a:off x="233916" y="1405413"/>
          <a:ext cx="11759079" cy="2615269"/>
        </p:xfrm>
        <a:graphic>
          <a:graphicData uri="http://schemas.openxmlformats.org/drawingml/2006/table">
            <a:tbl>
              <a:tblPr firstRow="1" bandRow="1">
                <a:tableStyleId>{5C22544A-7EE6-4342-B048-85BDC9FD1C3A}</a:tableStyleId>
              </a:tblPr>
              <a:tblGrid>
                <a:gridCol w="11759079">
                  <a:extLst>
                    <a:ext uri="{9D8B030D-6E8A-4147-A177-3AD203B41FA5}">
                      <a16:colId xmlns:a16="http://schemas.microsoft.com/office/drawing/2014/main" val="2790724950"/>
                    </a:ext>
                  </a:extLst>
                </a:gridCol>
              </a:tblGrid>
              <a:tr h="603589">
                <a:tc>
                  <a:txBody>
                    <a:bodyPr/>
                    <a:lstStyle/>
                    <a:p>
                      <a:r>
                        <a:rPr lang="en-GB" sz="3200" b="1" kern="1200" dirty="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extLst>
                  <a:ext uri="{0D108BD9-81ED-4DB2-BD59-A6C34878D82A}">
                    <a16:rowId xmlns:a16="http://schemas.microsoft.com/office/drawing/2014/main" val="4125106225"/>
                  </a:ext>
                </a:extLst>
              </a:tr>
              <a:tr h="1850615">
                <a:tc>
                  <a:txBody>
                    <a:bodyPr/>
                    <a:lstStyle/>
                    <a:p>
                      <a:r>
                        <a:rPr lang="en-GB" sz="3600" dirty="0">
                          <a:latin typeface="Arial" panose="020B0604020202020204" pitchFamily="34" charset="0"/>
                          <a:cs typeface="Arial" panose="020B0604020202020204" pitchFamily="34" charset="0"/>
                        </a:rPr>
                        <a:t>Full Name: </a:t>
                      </a:r>
                      <a:r>
                        <a:rPr lang="en-GB" sz="3600" b="1" dirty="0">
                          <a:latin typeface="Arial" panose="020B0604020202020204" pitchFamily="34" charset="0"/>
                          <a:cs typeface="Arial" panose="020B0604020202020204" pitchFamily="34" charset="0"/>
                        </a:rPr>
                        <a:t>Theresa Folake Bakare</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Student ID Number: </a:t>
                      </a:r>
                      <a:r>
                        <a:rPr lang="en-GB" sz="3600" b="1" dirty="0">
                          <a:latin typeface="Arial" panose="020B0604020202020204" pitchFamily="34" charset="0"/>
                          <a:cs typeface="Arial" panose="020B0604020202020204" pitchFamily="34" charset="0"/>
                        </a:rPr>
                        <a:t>2121312</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5515688"/>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233916" y="202019"/>
            <a:ext cx="10040794" cy="1037648"/>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000" b="1" dirty="0">
                <a:solidFill>
                  <a:prstClr val="white"/>
                </a:solidFill>
                <a:latin typeface="Arial" panose="020B0604020202020204" pitchFamily="34" charset="0"/>
                <a:cs typeface="Arial" panose="020B0604020202020204" pitchFamily="34" charset="0"/>
              </a:rPr>
              <a:t>Psychology for Health and Social Care </a:t>
            </a:r>
            <a:r>
              <a:rPr lang="en-US" sz="2000" b="1" dirty="0">
                <a:solidFill>
                  <a:prstClr val="white"/>
                </a:solidFill>
                <a:latin typeface="Arial" panose="020B0604020202020204" pitchFamily="34" charset="0"/>
                <a:cs typeface="Arial" panose="020B0604020202020204" pitchFamily="34" charset="0"/>
              </a:rPr>
              <a:t>(</a:t>
            </a:r>
            <a:r>
              <a:rPr lang="en-GB" sz="2000" b="1" dirty="0">
                <a:solidFill>
                  <a:prstClr val="white"/>
                </a:solidFill>
                <a:latin typeface="Arial" panose="020B0604020202020204" pitchFamily="34" charset="0"/>
                <a:cs typeface="Arial" panose="020B0604020202020204" pitchFamily="34" charset="0"/>
              </a:rPr>
              <a:t>BMHP4003</a:t>
            </a:r>
            <a:r>
              <a:rPr lang="en-US" sz="2000" b="1" dirty="0">
                <a:solidFill>
                  <a:prstClr val="white"/>
                </a:solidFill>
                <a:latin typeface="Arial" panose="020B0604020202020204" pitchFamily="34" charset="0"/>
                <a:cs typeface="Arial" panose="020B0604020202020204" pitchFamily="34" charset="0"/>
              </a:rPr>
              <a:t>) – </a:t>
            </a: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Assignment 1</a:t>
            </a:r>
          </a:p>
          <a:p>
            <a:pPr algn="l">
              <a:defRPr/>
            </a:pPr>
            <a:r>
              <a:rPr lang="en-US" sz="2000" b="1" dirty="0">
                <a:solidFill>
                  <a:prstClr val="white"/>
                </a:solidFill>
                <a:latin typeface="Arial" panose="020B0604020202020204" pitchFamily="34" charset="0"/>
                <a:cs typeface="Arial" panose="020B0604020202020204" pitchFamily="34" charset="0"/>
              </a:rPr>
              <a:t>Title: </a:t>
            </a:r>
            <a:r>
              <a:rPr lang="en-GB" sz="2000" b="1" dirty="0">
                <a:effectLst/>
                <a:latin typeface="Arial" panose="020B0604020202020204" pitchFamily="34" charset="0"/>
                <a:ea typeface="Times New Roman" panose="02020603050405020304" pitchFamily="18" charset="0"/>
              </a:rPr>
              <a:t>Why is psychology important when working as Health Care </a:t>
            </a:r>
            <a:r>
              <a:rPr lang="en-GB" sz="2000" b="1" dirty="0">
                <a:latin typeface="Arial" panose="020B0604020202020204" pitchFamily="34" charset="0"/>
                <a:ea typeface="Times New Roman" panose="02020603050405020304" pitchFamily="18" charset="0"/>
              </a:rPr>
              <a:t>A</a:t>
            </a:r>
            <a:r>
              <a:rPr lang="en-GB" sz="2000" b="1" dirty="0">
                <a:effectLst/>
                <a:latin typeface="Arial" panose="020B0604020202020204" pitchFamily="34" charset="0"/>
                <a:ea typeface="Times New Roman" panose="02020603050405020304" pitchFamily="18" charset="0"/>
              </a:rPr>
              <a:t>ssistant working with older adults</a:t>
            </a:r>
            <a:r>
              <a:rPr lang="en-GB" sz="2000" b="1" dirty="0">
                <a:solidFill>
                  <a:srgbClr val="FF0000"/>
                </a:solidFill>
                <a:effectLst/>
                <a:latin typeface="Arial" panose="020B0604020202020204" pitchFamily="34" charset="0"/>
                <a:ea typeface="Times New Roman" panose="02020603050405020304" pitchFamily="18" charset="0"/>
              </a:rPr>
              <a:t> </a:t>
            </a:r>
            <a:endParaRPr lang="en-US" sz="2000" b="1" dirty="0">
              <a:solidFill>
                <a:srgbClr val="FF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202018"/>
            <a:ext cx="1632670" cy="1037648"/>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7" y="202019"/>
            <a:ext cx="1613088" cy="1037647"/>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238240" y="4186428"/>
            <a:ext cx="5754755" cy="2469551"/>
          </a:xfrm>
          <a:prstGeom prst="rect">
            <a:avLst/>
          </a:prstGeom>
          <a:ln w="28575">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Date &amp; Time of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05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Date: </a:t>
            </a:r>
            <a:r>
              <a:rPr lang="en-US" b="1" dirty="0">
                <a:latin typeface="Arial" panose="020B0604020202020204" pitchFamily="34" charset="0"/>
                <a:cs typeface="Arial" panose="020B0604020202020204" pitchFamily="34" charset="0"/>
              </a:rPr>
              <a:t>14</a:t>
            </a:r>
            <a:r>
              <a:rPr kumimoji="0" lang="en-US" b="1" i="0" u="none" strike="noStrike" kern="1200" cap="none" spc="0" normalizeH="0" baseline="30000" noProof="0" dirty="0">
                <a:ln>
                  <a:noFill/>
                </a:ln>
                <a:effectLst/>
                <a:uLnTx/>
                <a:uFillTx/>
                <a:latin typeface="Arial" panose="020B0604020202020204" pitchFamily="34" charset="0"/>
                <a:ea typeface="+mn-ea"/>
                <a:cs typeface="Arial" panose="020B0604020202020204" pitchFamily="34" charset="0"/>
              </a:rPr>
              <a:t>th</a:t>
            </a:r>
            <a:r>
              <a:rPr kumimoji="0" lang="en-US"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Oct,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Time: 10:15 am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Tutor’s Name – Rebecca Kavanagh </a:t>
            </a:r>
          </a:p>
        </p:txBody>
      </p:sp>
      <p:sp>
        <p:nvSpPr>
          <p:cNvPr id="11" name="Subtitle 2">
            <a:extLst>
              <a:ext uri="{FF2B5EF4-FFF2-40B4-BE49-F238E27FC236}">
                <a16:creationId xmlns:a16="http://schemas.microsoft.com/office/drawing/2014/main" id="{CB5818B2-6FC2-E456-19A6-55D0276B15BB}"/>
              </a:ext>
            </a:extLst>
          </p:cNvPr>
          <p:cNvSpPr txBox="1">
            <a:spLocks/>
          </p:cNvSpPr>
          <p:nvPr/>
        </p:nvSpPr>
        <p:spPr>
          <a:xfrm>
            <a:off x="199005" y="4186427"/>
            <a:ext cx="5968115" cy="2469553"/>
          </a:xfrm>
          <a:prstGeom prst="rect">
            <a:avLst/>
          </a:prstGeom>
          <a:ln w="28575">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Date &amp; Time of Assignment Submission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05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Date: </a:t>
            </a:r>
            <a:r>
              <a:rPr lang="en-US" b="1" dirty="0">
                <a:solidFill>
                  <a:prstClr val="white"/>
                </a:solidFill>
                <a:latin typeface="Arial" panose="020B0604020202020204" pitchFamily="34" charset="0"/>
                <a:cs typeface="Arial" panose="020B0604020202020204" pitchFamily="34" charset="0"/>
              </a:rPr>
              <a:t>10</a:t>
            </a:r>
            <a:r>
              <a:rPr kumimoji="0" lang="en-US" b="1" i="0" u="none" strike="noStrike" kern="1200" cap="none" spc="0" normalizeH="0" baseline="30000" noProof="0" dirty="0">
                <a:ln>
                  <a:noFill/>
                </a:ln>
                <a:effectLst/>
                <a:uLnTx/>
                <a:uFillTx/>
                <a:latin typeface="Arial" panose="020B0604020202020204" pitchFamily="34" charset="0"/>
                <a:ea typeface="+mn-ea"/>
                <a:cs typeface="Arial" panose="020B0604020202020204" pitchFamily="34" charset="0"/>
              </a:rPr>
              <a:t>th</a:t>
            </a:r>
            <a:r>
              <a:rPr lang="en-US" b="1" dirty="0">
                <a:solidFill>
                  <a:prstClr val="white"/>
                </a:solidFill>
                <a:latin typeface="Arial" panose="020B0604020202020204" pitchFamily="34" charset="0"/>
                <a:cs typeface="Arial" panose="020B0604020202020204" pitchFamily="34" charset="0"/>
              </a:rPr>
              <a:t> Oct,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Time: 9:00 am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Tutor’s Name – Rebecca Kavanagh </a:t>
            </a:r>
          </a:p>
        </p:txBody>
      </p:sp>
      <p:sp>
        <p:nvSpPr>
          <p:cNvPr id="12" name="Subtitle 2">
            <a:extLst>
              <a:ext uri="{FF2B5EF4-FFF2-40B4-BE49-F238E27FC236}">
                <a16:creationId xmlns:a16="http://schemas.microsoft.com/office/drawing/2014/main" id="{E5D2E626-CCFC-0EC7-B5C5-FDD4CE74EBF4}"/>
              </a:ext>
            </a:extLst>
          </p:cNvPr>
          <p:cNvSpPr txBox="1">
            <a:spLocks/>
          </p:cNvSpPr>
          <p:nvPr/>
        </p:nvSpPr>
        <p:spPr>
          <a:xfrm>
            <a:off x="233917" y="1405413"/>
            <a:ext cx="11759078" cy="2615269"/>
          </a:xfrm>
          <a:prstGeom prst="rect">
            <a:avLst/>
          </a:prstGeom>
          <a:ln w="5715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07833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4624388" y="115300"/>
            <a:ext cx="2063385" cy="707886"/>
          </a:xfrm>
          <a:prstGeom prst="rect">
            <a:avLst/>
          </a:prstGeom>
          <a:noFill/>
        </p:spPr>
        <p:txBody>
          <a:bodyPr wrap="none" rtlCol="0">
            <a:spAutoFit/>
          </a:bodyPr>
          <a:lstStyle/>
          <a:p>
            <a:pPr algn="ctr"/>
            <a:r>
              <a:rPr lang="en-US" sz="4000" b="1" dirty="0">
                <a:solidFill>
                  <a:schemeClr val="tx2"/>
                </a:solidFill>
                <a:latin typeface="Arial" panose="020B0604020202020204" pitchFamily="34" charset="0"/>
                <a:ea typeface="Lato Heavy" charset="0"/>
                <a:cs typeface="Arial" panose="020B0604020202020204" pitchFamily="34" charset="0"/>
              </a:rPr>
              <a:t>Agenda</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603637" y="941832"/>
            <a:ext cx="11174706" cy="5170646"/>
          </a:xfrm>
          <a:prstGeom prst="rect">
            <a:avLst/>
          </a:prstGeom>
          <a:noFill/>
        </p:spPr>
        <p:txBody>
          <a:bodyPr wrap="square" rtlCol="0">
            <a:spAutoFit/>
          </a:bodyPr>
          <a:lstStyle/>
          <a:p>
            <a:pPr marL="342900" indent="-342900">
              <a:buFont typeface="Wingdings" panose="05000000000000000000" pitchFamily="2" charset="2"/>
              <a:buChar char="Ø"/>
            </a:pPr>
            <a:r>
              <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a:p>
            <a:pPr marL="342900" indent="-342900">
              <a:buFont typeface="Wingdings" panose="05000000000000000000" pitchFamily="2" charset="2"/>
              <a:buChar char="Ø"/>
            </a:pPr>
            <a:endPar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endParaRPr>
          </a:p>
          <a:p>
            <a:pPr marL="342900" indent="-342900">
              <a:buFont typeface="Wingdings" panose="05000000000000000000" pitchFamily="2" charset="2"/>
              <a:buChar char="Ø"/>
            </a:pPr>
            <a:r>
              <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rPr>
              <a:t>Some Literatures</a:t>
            </a:r>
          </a:p>
          <a:p>
            <a:pPr marL="342900" indent="-342900">
              <a:buFont typeface="Wingdings" panose="05000000000000000000" pitchFamily="2" charset="2"/>
              <a:buChar char="Ø"/>
            </a:pPr>
            <a:endParaRPr lang="en-US" sz="3000" b="1" dirty="0">
              <a:solidFill>
                <a:schemeClr val="tx2"/>
              </a:solidFill>
              <a:latin typeface="Roboto Medium" panose="02000000000000000000" pitchFamily="2" charset="0"/>
              <a:ea typeface="Roboto Medium" panose="02000000000000000000" pitchFamily="2" charset="0"/>
              <a:cs typeface="Lato Semibold" panose="020F0502020204030203" pitchFamily="34" charset="0"/>
            </a:endParaRPr>
          </a:p>
          <a:p>
            <a:pPr marL="342900" indent="-342900">
              <a:buFont typeface="Wingdings" panose="05000000000000000000" pitchFamily="2" charset="2"/>
              <a:buChar char="Ø"/>
            </a:pPr>
            <a:r>
              <a:rPr lang="en-GB" sz="3000" b="1" dirty="0">
                <a:solidFill>
                  <a:schemeClr val="tx2"/>
                </a:solidFill>
                <a:latin typeface="Arial" panose="020B0604020202020204" pitchFamily="34" charset="0"/>
                <a:ea typeface="Roboto Medium" panose="02000000000000000000" pitchFamily="2" charset="0"/>
                <a:cs typeface="Arial" panose="020B0604020202020204" pitchFamily="34" charset="0"/>
              </a:rPr>
              <a:t>Psychological theory of life span development</a:t>
            </a:r>
          </a:p>
          <a:p>
            <a:endParaRPr lang="en-GB" sz="3000" b="1" dirty="0">
              <a:solidFill>
                <a:schemeClr val="tx2"/>
              </a:solidFill>
              <a:latin typeface="Arial" panose="020B0604020202020204" pitchFamily="34" charset="0"/>
              <a:ea typeface="Roboto Medium" panose="02000000000000000000" pitchFamily="2" charset="0"/>
              <a:cs typeface="Arial" panose="020B0604020202020204" pitchFamily="34" charset="0"/>
            </a:endParaRPr>
          </a:p>
          <a:p>
            <a:pPr marL="342900" indent="-342900">
              <a:buFont typeface="Wingdings" panose="05000000000000000000" pitchFamily="2" charset="2"/>
              <a:buChar char="Ø"/>
            </a:pPr>
            <a:r>
              <a:rPr kumimoji="0" lang="en-GB" sz="3000" b="1" i="0" strike="noStrike" kern="1200" cap="none" spc="0" normalizeH="0" baseline="0" noProof="0" dirty="0">
                <a:ln>
                  <a:noFill/>
                </a:ln>
                <a:solidFill>
                  <a:srgbClr val="EBEBEB"/>
                </a:solidFill>
                <a:effectLst/>
                <a:uLnTx/>
                <a:uFillTx/>
                <a:latin typeface="Arial" panose="020B0604020202020204" pitchFamily="34" charset="0"/>
                <a:ea typeface="+mj-ea"/>
                <a:cs typeface="Arial" panose="020B0604020202020204" pitchFamily="34" charset="0"/>
              </a:rPr>
              <a:t>Importance of Psychology while working with older adults</a:t>
            </a:r>
          </a:p>
          <a:p>
            <a:pPr marL="342900" indent="-342900">
              <a:buFont typeface="Wingdings" panose="05000000000000000000" pitchFamily="2" charset="2"/>
              <a:buChar char="Ø"/>
            </a:pPr>
            <a:endPar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endParaRPr>
          </a:p>
          <a:p>
            <a:pPr marL="342900" indent="-342900">
              <a:buFont typeface="Wingdings" panose="05000000000000000000" pitchFamily="2" charset="2"/>
              <a:buChar char="Ø"/>
            </a:pPr>
            <a:r>
              <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rPr>
              <a:t>Conclusion</a:t>
            </a:r>
          </a:p>
          <a:p>
            <a:endPar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endParaRPr>
          </a:p>
          <a:p>
            <a:pPr marL="342900" indent="-342900">
              <a:buFont typeface="Wingdings" panose="05000000000000000000" pitchFamily="2" charset="2"/>
              <a:buChar char="Ø"/>
            </a:pPr>
            <a:r>
              <a:rPr lang="en-US" sz="3000" b="1" dirty="0">
                <a:solidFill>
                  <a:schemeClr val="tx2"/>
                </a:solidFill>
                <a:latin typeface="Arial" panose="020B0604020202020204" pitchFamily="34" charset="0"/>
                <a:ea typeface="Roboto Medium" panose="02000000000000000000" pitchFamily="2" charset="0"/>
                <a:cs typeface="Arial" panose="020B0604020202020204" pitchFamily="34" charset="0"/>
              </a:rPr>
              <a:t>References</a:t>
            </a:r>
          </a:p>
        </p:txBody>
      </p:sp>
    </p:spTree>
    <p:extLst>
      <p:ext uri="{BB962C8B-B14F-4D97-AF65-F5344CB8AC3E}">
        <p14:creationId xmlns:p14="http://schemas.microsoft.com/office/powerpoint/2010/main" val="2429842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a:xfrm>
            <a:off x="646111" y="452718"/>
            <a:ext cx="9404723" cy="815365"/>
          </a:xfrm>
        </p:spPr>
        <p:txBody>
          <a:bodyPr/>
          <a:lstStyle/>
          <a:p>
            <a:r>
              <a:rPr lang="en-GB" b="1" u="sng" dirty="0">
                <a:latin typeface="Arial" panose="020B0604020202020204" pitchFamily="34" charset="0"/>
                <a:cs typeface="Arial" panose="020B0604020202020204" pitchFamily="34" charset="0"/>
              </a:rPr>
              <a:t>Introduction and Some Literatures</a:t>
            </a:r>
          </a:p>
        </p:txBody>
      </p:sp>
      <p:sp>
        <p:nvSpPr>
          <p:cNvPr id="3" name="Content Placeholder 2">
            <a:extLst>
              <a:ext uri="{FF2B5EF4-FFF2-40B4-BE49-F238E27FC236}">
                <a16:creationId xmlns:a16="http://schemas.microsoft.com/office/drawing/2014/main" id="{2A4F34D1-C85C-437E-B7DE-9FDC623E8341}"/>
              </a:ext>
            </a:extLst>
          </p:cNvPr>
          <p:cNvSpPr>
            <a:spLocks noGrp="1"/>
          </p:cNvSpPr>
          <p:nvPr>
            <p:ph idx="1"/>
          </p:nvPr>
        </p:nvSpPr>
        <p:spPr>
          <a:xfrm>
            <a:off x="474453" y="1708030"/>
            <a:ext cx="11231994" cy="4597879"/>
          </a:xfrm>
        </p:spPr>
        <p:txBody>
          <a:bodyPr>
            <a:normAutofit/>
          </a:bodyPr>
          <a:lstStyle/>
          <a:p>
            <a:pPr marL="457200" lvl="1" indent="0">
              <a:buNone/>
            </a:pPr>
            <a:endParaRPr lang="en-GB" sz="3200" dirty="0">
              <a:latin typeface="Arial" panose="020B0604020202020204" pitchFamily="34" charset="0"/>
              <a:cs typeface="Arial" panose="020B0604020202020204" pitchFamily="34" charset="0"/>
            </a:endParaRPr>
          </a:p>
          <a:p>
            <a:pPr lvl="1"/>
            <a:r>
              <a:rPr lang="en-GB" sz="3200" i="1" dirty="0">
                <a:latin typeface="Arial" panose="020B0604020202020204" pitchFamily="34" charset="0"/>
                <a:cs typeface="Arial" panose="020B0604020202020204" pitchFamily="34" charset="0"/>
              </a:rPr>
              <a:t>Currently working as healthcare assistant working with older adults</a:t>
            </a:r>
          </a:p>
          <a:p>
            <a:pPr lvl="1"/>
            <a:endParaRPr lang="en-GB" sz="3200" i="1" dirty="0">
              <a:latin typeface="Arial" panose="020B0604020202020204" pitchFamily="34" charset="0"/>
              <a:cs typeface="Arial" panose="020B0604020202020204" pitchFamily="34" charset="0"/>
            </a:endParaRPr>
          </a:p>
          <a:p>
            <a:pPr lvl="1"/>
            <a:r>
              <a:rPr lang="en-GB" sz="3200" i="1" dirty="0">
                <a:latin typeface="Arial" panose="020B0604020202020204" pitchFamily="34" charset="0"/>
                <a:cs typeface="Arial" panose="020B0604020202020204" pitchFamily="34" charset="0"/>
              </a:rPr>
              <a:t>Explain to a new starter on importance of psychology when working with older adults</a:t>
            </a:r>
          </a:p>
          <a:p>
            <a:pPr marL="457200" lvl="1" indent="0">
              <a:buNone/>
            </a:pPr>
            <a:endParaRPr lang="en-GB" sz="3200" i="1" dirty="0">
              <a:latin typeface="Arial" panose="020B0604020202020204" pitchFamily="34" charset="0"/>
              <a:cs typeface="Arial" panose="020B0604020202020204" pitchFamily="34" charset="0"/>
            </a:endParaRPr>
          </a:p>
          <a:p>
            <a:pPr marL="457200" lvl="1" indent="0">
              <a:buNone/>
            </a:pPr>
            <a:endParaRPr lang="en-GB" sz="3200" dirty="0"/>
          </a:p>
          <a:p>
            <a:endParaRPr lang="en-GB" sz="3600" dirty="0"/>
          </a:p>
        </p:txBody>
      </p:sp>
      <p:sp>
        <p:nvSpPr>
          <p:cNvPr id="4" name="Title 1">
            <a:extLst>
              <a:ext uri="{FF2B5EF4-FFF2-40B4-BE49-F238E27FC236}">
                <a16:creationId xmlns:a16="http://schemas.microsoft.com/office/drawing/2014/main" id="{10882C64-EED2-7158-2510-831522400CEA}"/>
              </a:ext>
            </a:extLst>
          </p:cNvPr>
          <p:cNvSpPr txBox="1">
            <a:spLocks/>
          </p:cNvSpPr>
          <p:nvPr/>
        </p:nvSpPr>
        <p:spPr>
          <a:xfrm>
            <a:off x="2312825" y="1268083"/>
            <a:ext cx="2716376" cy="81536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i="1" dirty="0">
                <a:latin typeface="Arial" panose="020B0604020202020204" pitchFamily="34" charset="0"/>
                <a:cs typeface="Arial" panose="020B0604020202020204" pitchFamily="34" charset="0"/>
              </a:rPr>
              <a:t>The Task</a:t>
            </a:r>
          </a:p>
        </p:txBody>
      </p:sp>
    </p:spTree>
    <p:extLst>
      <p:ext uri="{BB962C8B-B14F-4D97-AF65-F5344CB8AC3E}">
        <p14:creationId xmlns:p14="http://schemas.microsoft.com/office/powerpoint/2010/main" val="3022016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a:xfrm>
            <a:off x="646111" y="151791"/>
            <a:ext cx="9404723" cy="770032"/>
          </a:xfrm>
        </p:spPr>
        <p:txBody>
          <a:bodyPr/>
          <a:lstStyle/>
          <a:p>
            <a:r>
              <a:rPr lang="en-GB" sz="4000" b="1" u="sng" dirty="0">
                <a:latin typeface="Arial" panose="020B0604020202020204" pitchFamily="34" charset="0"/>
                <a:cs typeface="Arial" panose="020B0604020202020204" pitchFamily="34" charset="0"/>
              </a:rPr>
              <a:t>Introduction – Some Definitions</a:t>
            </a:r>
          </a:p>
        </p:txBody>
      </p:sp>
      <p:sp>
        <p:nvSpPr>
          <p:cNvPr id="3" name="Content Placeholder 2">
            <a:extLst>
              <a:ext uri="{FF2B5EF4-FFF2-40B4-BE49-F238E27FC236}">
                <a16:creationId xmlns:a16="http://schemas.microsoft.com/office/drawing/2014/main" id="{77139C34-D696-4FE0-B2C4-0AA5037DDF3B}"/>
              </a:ext>
            </a:extLst>
          </p:cNvPr>
          <p:cNvSpPr>
            <a:spLocks noGrp="1"/>
          </p:cNvSpPr>
          <p:nvPr>
            <p:ph idx="1"/>
          </p:nvPr>
        </p:nvSpPr>
        <p:spPr>
          <a:xfrm>
            <a:off x="256717" y="896843"/>
            <a:ext cx="11701603" cy="5985119"/>
          </a:xfrm>
        </p:spPr>
        <p:txBody>
          <a:bodyPr>
            <a:noAutofit/>
          </a:bodyPr>
          <a:lstStyle/>
          <a:p>
            <a:pPr algn="just">
              <a:spcBef>
                <a:spcPts val="600"/>
              </a:spcBef>
              <a:spcAft>
                <a:spcPts val="600"/>
              </a:spcAft>
            </a:pPr>
            <a:r>
              <a:rPr lang="en-GB" sz="2250" b="1" dirty="0">
                <a:latin typeface="Arial" panose="020B0604020202020204" pitchFamily="34" charset="0"/>
                <a:cs typeface="Arial" panose="020B0604020202020204" pitchFamily="34" charset="0"/>
              </a:rPr>
              <a:t>Psychology: </a:t>
            </a:r>
            <a:r>
              <a:rPr lang="en-GB" sz="2400" dirty="0">
                <a:latin typeface="Arial" panose="020B0604020202020204" pitchFamily="34" charset="0"/>
                <a:ea typeface="Calibri" panose="020F0502020204030204" pitchFamily="34" charset="0"/>
                <a:cs typeface="Times New Roman" panose="02020603050405020304" pitchFamily="18" charset="0"/>
              </a:rPr>
              <a:t>This is an aspect of social science that focuses on individual characteristics and behaviour on matters such as learning, motivation, decision making and individual personality differences (Watson 2006). It looks into human mindset and it functions, especially those affecting mental characteristic or attitude of a person or group.</a:t>
            </a:r>
          </a:p>
          <a:p>
            <a:pPr algn="just">
              <a:spcBef>
                <a:spcPts val="600"/>
              </a:spcBef>
              <a:spcAft>
                <a:spcPts val="600"/>
              </a:spcAft>
            </a:pPr>
            <a:r>
              <a:rPr lang="en-GB" sz="2400" b="1" dirty="0">
                <a:latin typeface="Arial" panose="020B0604020202020204" pitchFamily="34" charset="0"/>
                <a:ea typeface="Calibri" panose="020F0502020204030204" pitchFamily="34" charset="0"/>
                <a:cs typeface="Times New Roman" panose="02020603050405020304" pitchFamily="18" charset="0"/>
              </a:rPr>
              <a:t>Healthcare Assistant: </a:t>
            </a:r>
            <a:r>
              <a:rPr lang="en-GB" sz="2400" dirty="0">
                <a:latin typeface="Arial" panose="020B0604020202020204" pitchFamily="34" charset="0"/>
                <a:ea typeface="Calibri" panose="020F0502020204030204" pitchFamily="34" charset="0"/>
                <a:cs typeface="Times New Roman" panose="02020603050405020304" pitchFamily="18" charset="0"/>
              </a:rPr>
              <a:t>A healthcare assistant is a health professional that supports nurses, physicians and other health professionals to ensure that the need and demand of patients and clients is met. Healthcare assistant play a vital role in ensuring that the clients care plan is followed at all time.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gn="just">
              <a:spcBef>
                <a:spcPts val="600"/>
              </a:spcBef>
              <a:spcAft>
                <a:spcPts val="600"/>
              </a:spcAft>
              <a:buNone/>
            </a:pPr>
            <a:endParaRPr lang="en-GB" sz="200" dirty="0">
              <a:latin typeface="Arial" panose="020B0604020202020204" pitchFamily="34" charset="0"/>
              <a:cs typeface="Arial" panose="020B0604020202020204" pitchFamily="34" charset="0"/>
            </a:endParaRPr>
          </a:p>
          <a:p>
            <a:pPr algn="just">
              <a:spcBef>
                <a:spcPts val="600"/>
              </a:spcBef>
              <a:spcAft>
                <a:spcPts val="600"/>
              </a:spcAft>
            </a:pPr>
            <a:r>
              <a:rPr lang="en-GB" sz="2250" b="1" dirty="0">
                <a:latin typeface="Arial" panose="020B0604020202020204" pitchFamily="34" charset="0"/>
                <a:cs typeface="Arial" panose="020B0604020202020204" pitchFamily="34" charset="0"/>
              </a:rPr>
              <a:t>Older adults:  </a:t>
            </a:r>
            <a:r>
              <a:rPr lang="en-GB" sz="2250" dirty="0">
                <a:latin typeface="Arial" panose="020B0604020202020204" pitchFamily="34" charset="0"/>
                <a:cs typeface="Arial" panose="020B0604020202020204" pitchFamily="34" charset="0"/>
              </a:rPr>
              <a:t>Someone </a:t>
            </a:r>
            <a:r>
              <a:rPr lang="en-GB" sz="2400" dirty="0">
                <a:latin typeface="Arial" panose="020B0604020202020204" pitchFamily="34" charset="0"/>
                <a:ea typeface="Calibri" panose="020F0502020204030204" pitchFamily="34" charset="0"/>
                <a:cs typeface="Times New Roman" panose="02020603050405020304" pitchFamily="18" charset="0"/>
              </a:rPr>
              <a:t>over the age of 65 years are generally considered older adults in most developed countries (NHS England website and Kowal &amp; Dowd, 2001).</a:t>
            </a:r>
            <a:endParaRPr lang="en-GB" sz="1400" dirty="0">
              <a:latin typeface="Arial" panose="020B0604020202020204" pitchFamily="34" charset="0"/>
              <a:cs typeface="Arial" panose="020B0604020202020204" pitchFamily="34" charset="0"/>
            </a:endParaRPr>
          </a:p>
          <a:p>
            <a:endParaRPr lang="en-GB" sz="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56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9B60B-A74F-855B-5E7C-10E8015BA6E3}"/>
              </a:ext>
            </a:extLst>
          </p:cNvPr>
          <p:cNvSpPr>
            <a:spLocks noGrp="1"/>
          </p:cNvSpPr>
          <p:nvPr>
            <p:ph idx="1"/>
          </p:nvPr>
        </p:nvSpPr>
        <p:spPr>
          <a:xfrm>
            <a:off x="198120" y="573722"/>
            <a:ext cx="11795760" cy="6213158"/>
          </a:xfrm>
        </p:spPr>
        <p:txBody>
          <a:bodyPr>
            <a:noAutofit/>
          </a:bodyPr>
          <a:lstStyle/>
          <a:p>
            <a:r>
              <a:rPr lang="en-GB" sz="2600" dirty="0">
                <a:latin typeface="Arial" panose="020B0604020202020204" pitchFamily="34" charset="0"/>
                <a:ea typeface="Times New Roman" panose="02020603050405020304" pitchFamily="18" charset="0"/>
                <a:cs typeface="Arial" panose="020B0604020202020204" pitchFamily="34" charset="0"/>
              </a:rPr>
              <a:t>By 2030, 1 in 6 people will be an older adult worldwide. Also, the proportion of the world’s population over 60 years will be around 22% by 2050 (World Health Organisation, 2021).</a:t>
            </a:r>
            <a:r>
              <a:rPr lang="en-GB" sz="2600" dirty="0">
                <a:latin typeface="Arial" panose="020B0604020202020204" pitchFamily="34" charset="0"/>
                <a:ea typeface="Calibri" panose="020F0502020204030204" pitchFamily="34" charset="0"/>
                <a:cs typeface="Times New Roman" panose="02020603050405020304" pitchFamily="18" charset="0"/>
              </a:rPr>
              <a:t> </a:t>
            </a:r>
          </a:p>
          <a:p>
            <a:r>
              <a:rPr lang="en-GB" sz="2600" dirty="0">
                <a:latin typeface="Arial" panose="020B0604020202020204" pitchFamily="34" charset="0"/>
                <a:cs typeface="Arial" panose="020B0604020202020204" pitchFamily="34" charset="0"/>
              </a:rPr>
              <a:t>Recent COVID-19 has caused further psychological distress  among general population. Key workers are most affected (Hall et al, 2020). </a:t>
            </a:r>
          </a:p>
          <a:p>
            <a:r>
              <a:rPr lang="en-GB" sz="2600" dirty="0">
                <a:latin typeface="Arial" panose="020B0604020202020204" pitchFamily="34" charset="0"/>
                <a:cs typeface="Arial" panose="020B0604020202020204" pitchFamily="34" charset="0"/>
              </a:rPr>
              <a:t>It is therefore very important to ensure sound psychological state of mind of the key workers such as healthcare assistant to be able to ensure the sound care of their clients and to avoid public health problem.  </a:t>
            </a:r>
          </a:p>
          <a:p>
            <a:r>
              <a:rPr lang="en-GB" sz="2600" dirty="0">
                <a:latin typeface="Arial" panose="020B0604020202020204" pitchFamily="34" charset="0"/>
                <a:cs typeface="Arial" panose="020B0604020202020204" pitchFamily="34" charset="0"/>
              </a:rPr>
              <a:t>Health Care assistant are mainly skilled workers and specially passionate about the job and clients and they are difficult to replace</a:t>
            </a:r>
            <a:r>
              <a:rPr lang="en-GB" sz="2600" dirty="0">
                <a:effectLst/>
                <a:latin typeface="Arial" panose="020B0604020202020204" pitchFamily="34" charset="0"/>
                <a:ea typeface="Calibri" panose="020F0502020204030204" pitchFamily="34" charset="0"/>
                <a:cs typeface="Times New Roman" panose="02020603050405020304" pitchFamily="18" charset="0"/>
              </a:rPr>
              <a:t> </a:t>
            </a:r>
            <a:r>
              <a:rPr lang="en-GB" sz="2600" dirty="0">
                <a:latin typeface="Arial" panose="020B0604020202020204" pitchFamily="34" charset="0"/>
                <a:cs typeface="Arial" panose="020B0604020202020204" pitchFamily="34" charset="0"/>
              </a:rPr>
              <a:t>(Charlesworth, 2021). </a:t>
            </a:r>
            <a:r>
              <a:rPr lang="en-GB" sz="2600" dirty="0">
                <a:latin typeface="Arial" panose="020B0604020202020204" pitchFamily="34" charset="0"/>
                <a:ea typeface="Times New Roman" panose="02020603050405020304" pitchFamily="18" charset="0"/>
                <a:cs typeface="Arial" panose="020B0604020202020204" pitchFamily="34" charset="0"/>
              </a:rPr>
              <a:t>It will take an integrated functional and effective health care system to respond to the huge demand of such care (</a:t>
            </a:r>
            <a:r>
              <a:rPr lang="en-GB" sz="2600" dirty="0" err="1">
                <a:latin typeface="Arial" panose="020B0604020202020204" pitchFamily="34" charset="0"/>
                <a:ea typeface="Times New Roman" panose="02020603050405020304" pitchFamily="18" charset="0"/>
                <a:cs typeface="Arial" panose="020B0604020202020204" pitchFamily="34" charset="0"/>
              </a:rPr>
              <a:t>Sommerfeldt</a:t>
            </a:r>
            <a:r>
              <a:rPr lang="en-GB" sz="2600" dirty="0">
                <a:latin typeface="Arial" panose="020B0604020202020204" pitchFamily="34" charset="0"/>
                <a:ea typeface="Times New Roman" panose="02020603050405020304" pitchFamily="18" charset="0"/>
                <a:cs typeface="Arial" panose="020B0604020202020204" pitchFamily="34" charset="0"/>
              </a:rPr>
              <a:t> et al, 2022). </a:t>
            </a:r>
          </a:p>
          <a:p>
            <a:r>
              <a:rPr lang="en-GB" sz="2600" dirty="0">
                <a:latin typeface="Arial" panose="020B0604020202020204" pitchFamily="34" charset="0"/>
                <a:cs typeface="Arial" panose="020B0604020202020204" pitchFamily="34" charset="0"/>
              </a:rPr>
              <a:t>This presentation focuses on importance of psychology when working as healthcare assistant working with older adults.</a:t>
            </a:r>
          </a:p>
        </p:txBody>
      </p:sp>
      <p:sp>
        <p:nvSpPr>
          <p:cNvPr id="4" name="Title 1">
            <a:extLst>
              <a:ext uri="{FF2B5EF4-FFF2-40B4-BE49-F238E27FC236}">
                <a16:creationId xmlns:a16="http://schemas.microsoft.com/office/drawing/2014/main" id="{A941AA54-7FA0-3F58-D762-390F7D5F1CC1}"/>
              </a:ext>
            </a:extLst>
          </p:cNvPr>
          <p:cNvSpPr>
            <a:spLocks noGrp="1"/>
          </p:cNvSpPr>
          <p:nvPr>
            <p:ph type="title"/>
          </p:nvPr>
        </p:nvSpPr>
        <p:spPr>
          <a:xfrm>
            <a:off x="534353" y="0"/>
            <a:ext cx="3539807" cy="573722"/>
          </a:xfrm>
        </p:spPr>
        <p:txBody>
          <a:bodyPr>
            <a:noAutofit/>
          </a:bodyPr>
          <a:lstStyle/>
          <a:p>
            <a:r>
              <a:rPr lang="en-GB" sz="3200" b="1" u="sng" dirty="0">
                <a:latin typeface="Arial" panose="020B0604020202020204" pitchFamily="34" charset="0"/>
                <a:cs typeface="Arial" panose="020B0604020202020204" pitchFamily="34" charset="0"/>
              </a:rPr>
              <a:t>Some Literatures</a:t>
            </a:r>
          </a:p>
        </p:txBody>
      </p:sp>
    </p:spTree>
    <p:extLst>
      <p:ext uri="{BB962C8B-B14F-4D97-AF65-F5344CB8AC3E}">
        <p14:creationId xmlns:p14="http://schemas.microsoft.com/office/powerpoint/2010/main" val="368209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6C129-5406-455F-5E7B-7685D66A258D}"/>
              </a:ext>
            </a:extLst>
          </p:cNvPr>
          <p:cNvSpPr>
            <a:spLocks noGrp="1"/>
          </p:cNvSpPr>
          <p:nvPr>
            <p:ph type="title"/>
          </p:nvPr>
        </p:nvSpPr>
        <p:spPr>
          <a:xfrm>
            <a:off x="239486" y="190737"/>
            <a:ext cx="11356847" cy="908722"/>
          </a:xfrm>
        </p:spPr>
        <p:txBody>
          <a:bodyPr/>
          <a:lstStyle/>
          <a:p>
            <a:r>
              <a:rPr lang="en-GB" sz="3200" b="1" u="sng" dirty="0">
                <a:latin typeface="Arial" panose="020B0604020202020204" pitchFamily="34" charset="0"/>
                <a:cs typeface="Arial" panose="020B0604020202020204" pitchFamily="34" charset="0"/>
              </a:rPr>
              <a:t>Psychological theory of life span development</a:t>
            </a:r>
          </a:p>
        </p:txBody>
      </p:sp>
      <p:sp>
        <p:nvSpPr>
          <p:cNvPr id="3" name="Content Placeholder 2">
            <a:extLst>
              <a:ext uri="{FF2B5EF4-FFF2-40B4-BE49-F238E27FC236}">
                <a16:creationId xmlns:a16="http://schemas.microsoft.com/office/drawing/2014/main" id="{29AF35F2-65DD-3BCF-9A83-1F6AE5B03C38}"/>
              </a:ext>
            </a:extLst>
          </p:cNvPr>
          <p:cNvSpPr>
            <a:spLocks noGrp="1"/>
          </p:cNvSpPr>
          <p:nvPr>
            <p:ph idx="1"/>
          </p:nvPr>
        </p:nvSpPr>
        <p:spPr>
          <a:xfrm>
            <a:off x="121772" y="870857"/>
            <a:ext cx="6823314" cy="5791202"/>
          </a:xfrm>
        </p:spPr>
        <p:txBody>
          <a:bodyPr>
            <a:normAutofit/>
          </a:bodyPr>
          <a:lstStyle/>
          <a:p>
            <a:pPr lvl="1" algn="just">
              <a:lnSpc>
                <a:spcPct val="110000"/>
              </a:lnSpc>
              <a:spcAft>
                <a:spcPts val="800"/>
              </a:spcAft>
            </a:pPr>
            <a:r>
              <a:rPr lang="en-GB" sz="1900" b="1" dirty="0">
                <a:latin typeface="Arial" panose="020B0604020202020204" pitchFamily="34" charset="0"/>
                <a:ea typeface="Calibri" panose="020F0502020204030204" pitchFamily="34" charset="0"/>
                <a:cs typeface="Arial" panose="020B0604020202020204" pitchFamily="34" charset="0"/>
              </a:rPr>
              <a:t>Erik Erikson Psychosocial theory of life span development</a:t>
            </a:r>
            <a:endParaRPr lang="en-GB" dirty="0">
              <a:latin typeface="Arial" panose="020B0604020202020204" pitchFamily="34" charset="0"/>
              <a:ea typeface="Calibri" panose="020F0502020204030204" pitchFamily="34" charset="0"/>
              <a:cs typeface="Arial" panose="020B0604020202020204" pitchFamily="34" charset="0"/>
            </a:endParaRPr>
          </a:p>
          <a:p>
            <a:pPr lvl="1" algn="just">
              <a:lnSpc>
                <a:spcPct val="110000"/>
              </a:lnSpc>
            </a:pPr>
            <a:r>
              <a:rPr lang="en-GB" dirty="0">
                <a:latin typeface="Arial" panose="020B0604020202020204" pitchFamily="34" charset="0"/>
                <a:cs typeface="Arial" panose="020B0604020202020204" pitchFamily="34" charset="0"/>
              </a:rPr>
              <a:t>Life span development involves the development of an individual right from the time of birth to the time of death.</a:t>
            </a:r>
          </a:p>
          <a:p>
            <a:pPr lvl="1" algn="just">
              <a:lnSpc>
                <a:spcPct val="110000"/>
              </a:lnSpc>
            </a:pPr>
            <a:r>
              <a:rPr lang="en-GB" dirty="0">
                <a:latin typeface="Arial" panose="020B0604020202020204" pitchFamily="34" charset="0"/>
                <a:cs typeface="Arial" panose="020B0604020202020204" pitchFamily="34" charset="0"/>
              </a:rPr>
              <a:t>Such development does not stop when adulthood is reached. Each stage brings about challenges and lesson learnt which will be useful in the next phase of development (Cherry 2022). </a:t>
            </a:r>
          </a:p>
          <a:p>
            <a:pPr lvl="1" algn="just">
              <a:lnSpc>
                <a:spcPct val="110000"/>
              </a:lnSpc>
            </a:pPr>
            <a:r>
              <a:rPr lang="en-GB" dirty="0">
                <a:latin typeface="Arial" panose="020B0604020202020204" pitchFamily="34" charset="0"/>
                <a:cs typeface="Arial" panose="020B0604020202020204" pitchFamily="34" charset="0"/>
              </a:rPr>
              <a:t>Erikson theory divides life span development into 8 stages </a:t>
            </a:r>
          </a:p>
          <a:p>
            <a:pPr lvl="1" algn="just">
              <a:lnSpc>
                <a:spcPct val="110000"/>
              </a:lnSpc>
            </a:pPr>
            <a:r>
              <a:rPr lang="en-GB" dirty="0">
                <a:latin typeface="Arial" panose="020B0604020202020204" pitchFamily="34" charset="0"/>
                <a:cs typeface="Arial" panose="020B0604020202020204" pitchFamily="34" charset="0"/>
              </a:rPr>
              <a:t>When a stage is </a:t>
            </a:r>
            <a:r>
              <a:rPr lang="en-GB" b="0" i="0" dirty="0">
                <a:effectLst/>
                <a:latin typeface="Arial" panose="020B0604020202020204" pitchFamily="34" charset="0"/>
                <a:cs typeface="Arial" panose="020B0604020202020204" pitchFamily="34" charset="0"/>
              </a:rPr>
              <a:t>successful completed, it yield a healthy personality and the acquisition of basic virtues. </a:t>
            </a:r>
          </a:p>
          <a:p>
            <a:pPr lvl="1" algn="just">
              <a:lnSpc>
                <a:spcPct val="110000"/>
              </a:lnSpc>
            </a:pPr>
            <a:r>
              <a:rPr lang="en-GB" b="0" i="0" dirty="0">
                <a:effectLst/>
                <a:latin typeface="Arial" panose="020B0604020202020204" pitchFamily="34" charset="0"/>
                <a:cs typeface="Arial" panose="020B0604020202020204" pitchFamily="34" charset="0"/>
              </a:rPr>
              <a:t>The basic virtues are characteristic strengths.</a:t>
            </a:r>
          </a:p>
          <a:p>
            <a:pPr lvl="1" algn="just">
              <a:lnSpc>
                <a:spcPct val="110000"/>
              </a:lnSpc>
            </a:pPr>
            <a:r>
              <a:rPr lang="en-GB" b="0" i="0" dirty="0">
                <a:effectLst/>
                <a:latin typeface="Arial" panose="020B0604020202020204" pitchFamily="34" charset="0"/>
                <a:cs typeface="Arial" panose="020B0604020202020204" pitchFamily="34" charset="0"/>
              </a:rPr>
              <a:t>If a stage is not successfully completed, it can result in a reduced ability to complete further stages and therefore a more unhealthy personality at stage 8.</a:t>
            </a:r>
            <a:endParaRPr lang="en-GB" dirty="0">
              <a:latin typeface="Arial" panose="020B0604020202020204" pitchFamily="34" charset="0"/>
              <a:cs typeface="Arial" panose="020B0604020202020204" pitchFamily="34" charset="0"/>
            </a:endParaRPr>
          </a:p>
          <a:p>
            <a:pPr lvl="1" algn="just"/>
            <a:endParaRPr lang="en-GB" sz="1000" dirty="0">
              <a:latin typeface="Arial" panose="020B0604020202020204" pitchFamily="34" charset="0"/>
              <a:cs typeface="Arial" panose="020B0604020202020204" pitchFamily="34" charset="0"/>
            </a:endParaRPr>
          </a:p>
          <a:p>
            <a:pPr lvl="1" algn="just"/>
            <a:endParaRPr lang="en-GB" sz="1000" dirty="0">
              <a:latin typeface="Arial" panose="020B0604020202020204" pitchFamily="34" charset="0"/>
              <a:cs typeface="Arial" panose="020B0604020202020204" pitchFamily="34" charset="0"/>
            </a:endParaRPr>
          </a:p>
          <a:p>
            <a:pPr marL="0" indent="0" algn="just">
              <a:buNone/>
            </a:pPr>
            <a:endParaRPr lang="en-GB" sz="12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CECBD568-BF97-9002-D0DE-8FD2FF118D36}"/>
              </a:ext>
            </a:extLst>
          </p:cNvPr>
          <p:cNvPicPr>
            <a:picLocks noChangeAspect="1"/>
          </p:cNvPicPr>
          <p:nvPr/>
        </p:nvPicPr>
        <p:blipFill rotWithShape="1">
          <a:blip r:embed="rId2"/>
          <a:srcRect l="1242" t="3123" r="4348" b="2671"/>
          <a:stretch/>
        </p:blipFill>
        <p:spPr>
          <a:xfrm>
            <a:off x="7077603" y="1491343"/>
            <a:ext cx="4963886" cy="4223657"/>
          </a:xfrm>
          <a:prstGeom prst="rect">
            <a:avLst/>
          </a:prstGeom>
        </p:spPr>
      </p:pic>
      <p:sp>
        <p:nvSpPr>
          <p:cNvPr id="6" name="TextBox 5">
            <a:extLst>
              <a:ext uri="{FF2B5EF4-FFF2-40B4-BE49-F238E27FC236}">
                <a16:creationId xmlns:a16="http://schemas.microsoft.com/office/drawing/2014/main" id="{0BE1F8FF-F961-BC87-E2E0-236E21EDBD8A}"/>
              </a:ext>
            </a:extLst>
          </p:cNvPr>
          <p:cNvSpPr txBox="1"/>
          <p:nvPr/>
        </p:nvSpPr>
        <p:spPr>
          <a:xfrm>
            <a:off x="7077603" y="5806567"/>
            <a:ext cx="4992624" cy="461665"/>
          </a:xfrm>
          <a:prstGeom prst="rect">
            <a:avLst/>
          </a:prstGeom>
          <a:noFill/>
        </p:spPr>
        <p:txBody>
          <a:bodyPr wrap="square">
            <a:spAutoFit/>
          </a:bodyPr>
          <a:lstStyle/>
          <a:p>
            <a:pPr algn="l"/>
            <a:r>
              <a:rPr lang="en-GB" sz="1200" b="0" i="0" dirty="0">
                <a:effectLst/>
                <a:latin typeface="helvetica neue"/>
              </a:rPr>
              <a:t>Table 1: Erikson 8 stages of life span development (Source: </a:t>
            </a:r>
            <a:r>
              <a:rPr lang="en-GB" sz="1200" b="0" i="0" dirty="0" err="1">
                <a:effectLst/>
                <a:latin typeface="helvetica neue"/>
              </a:rPr>
              <a:t>Mcleod</a:t>
            </a:r>
            <a:r>
              <a:rPr lang="en-GB" sz="1200" b="0" i="0" dirty="0">
                <a:effectLst/>
                <a:latin typeface="helvetica neue"/>
              </a:rPr>
              <a:t> 2018 -  Accessed on 08/10/2022)</a:t>
            </a:r>
          </a:p>
        </p:txBody>
      </p:sp>
      <p:sp>
        <p:nvSpPr>
          <p:cNvPr id="7" name="Rectangle: Rounded Corners 6">
            <a:extLst>
              <a:ext uri="{FF2B5EF4-FFF2-40B4-BE49-F238E27FC236}">
                <a16:creationId xmlns:a16="http://schemas.microsoft.com/office/drawing/2014/main" id="{27111D6E-E708-3CDE-8BB6-3B42473FB274}"/>
              </a:ext>
            </a:extLst>
          </p:cNvPr>
          <p:cNvSpPr/>
          <p:nvPr/>
        </p:nvSpPr>
        <p:spPr>
          <a:xfrm>
            <a:off x="7077603" y="5399315"/>
            <a:ext cx="4992624" cy="315685"/>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3537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6C129-5406-455F-5E7B-7685D66A258D}"/>
              </a:ext>
            </a:extLst>
          </p:cNvPr>
          <p:cNvSpPr>
            <a:spLocks noGrp="1"/>
          </p:cNvSpPr>
          <p:nvPr>
            <p:ph type="title"/>
          </p:nvPr>
        </p:nvSpPr>
        <p:spPr>
          <a:xfrm>
            <a:off x="185057" y="182752"/>
            <a:ext cx="11356847" cy="394191"/>
          </a:xfrm>
        </p:spPr>
        <p:txBody>
          <a:bodyPr/>
          <a:lstStyle/>
          <a:p>
            <a:r>
              <a:rPr lang="en-GB" sz="2400" b="1" u="sng" dirty="0">
                <a:latin typeface="Arial" panose="020B0604020202020204" pitchFamily="34" charset="0"/>
                <a:cs typeface="Arial" panose="020B0604020202020204" pitchFamily="34" charset="0"/>
              </a:rPr>
              <a:t>Importance of Psychology while working with older adults – Erikson Stage 8</a:t>
            </a:r>
          </a:p>
        </p:txBody>
      </p:sp>
      <p:sp>
        <p:nvSpPr>
          <p:cNvPr id="3" name="Content Placeholder 2">
            <a:extLst>
              <a:ext uri="{FF2B5EF4-FFF2-40B4-BE49-F238E27FC236}">
                <a16:creationId xmlns:a16="http://schemas.microsoft.com/office/drawing/2014/main" id="{29AF35F2-65DD-3BCF-9A83-1F6AE5B03C38}"/>
              </a:ext>
            </a:extLst>
          </p:cNvPr>
          <p:cNvSpPr>
            <a:spLocks noGrp="1"/>
          </p:cNvSpPr>
          <p:nvPr>
            <p:ph idx="1"/>
          </p:nvPr>
        </p:nvSpPr>
        <p:spPr>
          <a:xfrm>
            <a:off x="87086" y="740229"/>
            <a:ext cx="11911874" cy="6041571"/>
          </a:xfrm>
        </p:spPr>
        <p:txBody>
          <a:bodyPr>
            <a:normAutofit fontScale="85000" lnSpcReduction="10000"/>
          </a:bodyPr>
          <a:lstStyle/>
          <a:p>
            <a:pPr marL="0" indent="0">
              <a:lnSpc>
                <a:spcPct val="150000"/>
              </a:lnSpc>
              <a:spcAft>
                <a:spcPts val="800"/>
              </a:spcAft>
              <a:buNone/>
            </a:pPr>
            <a:r>
              <a:rPr lang="en-GB" dirty="0">
                <a:latin typeface="Arial" panose="020B0604020202020204" pitchFamily="34" charset="0"/>
                <a:cs typeface="Times New Roman" panose="02020603050405020304" pitchFamily="18" charset="0"/>
              </a:rPr>
              <a:t>Psychology helps a healthcare assistant working with older adults to ensure the following:</a:t>
            </a:r>
          </a:p>
          <a:p>
            <a:pPr lvl="1">
              <a:lnSpc>
                <a:spcPct val="150000"/>
              </a:lnSpc>
              <a:spcAft>
                <a:spcPts val="800"/>
              </a:spcAft>
            </a:pPr>
            <a:r>
              <a:rPr lang="en-GB" sz="2000" dirty="0">
                <a:latin typeface="Arial" panose="020B0604020202020204" pitchFamily="34" charset="0"/>
                <a:cs typeface="Times New Roman" panose="02020603050405020304" pitchFamily="18" charset="0"/>
              </a:rPr>
              <a:t>Not to ignore the clients actions, behaviours or response. These include awareness of client mindset, character, temperament, frame of mind and so on.</a:t>
            </a:r>
          </a:p>
          <a:p>
            <a:pPr lvl="1">
              <a:lnSpc>
                <a:spcPct val="150000"/>
              </a:lnSpc>
              <a:spcAft>
                <a:spcPts val="800"/>
              </a:spcAft>
            </a:pPr>
            <a:r>
              <a:rPr lang="en-GB" sz="2000" dirty="0">
                <a:latin typeface="Arial" panose="020B0604020202020204" pitchFamily="34" charset="0"/>
                <a:cs typeface="Times New Roman" panose="02020603050405020304" pitchFamily="18" charset="0"/>
              </a:rPr>
              <a:t>Understand that failure to attend to the client’s need can leads to so many unpleasant condition such as </a:t>
            </a:r>
          </a:p>
          <a:p>
            <a:pPr lvl="2">
              <a:lnSpc>
                <a:spcPct val="150000"/>
              </a:lnSpc>
              <a:spcAft>
                <a:spcPts val="800"/>
              </a:spcAft>
              <a:buFont typeface="Wingdings" panose="05000000000000000000" pitchFamily="2" charset="2"/>
              <a:buChar char="v"/>
            </a:pPr>
            <a:r>
              <a:rPr lang="en-GB" sz="2000" dirty="0">
                <a:latin typeface="Arial" panose="020B0604020202020204" pitchFamily="34" charset="0"/>
                <a:cs typeface="Times New Roman" panose="02020603050405020304" pitchFamily="18" charset="0"/>
              </a:rPr>
              <a:t>Withdrawal from eating or communication, Loss of sleep, anxiety and depression</a:t>
            </a:r>
          </a:p>
          <a:p>
            <a:pPr lvl="2">
              <a:lnSpc>
                <a:spcPct val="150000"/>
              </a:lnSpc>
              <a:spcAft>
                <a:spcPts val="800"/>
              </a:spcAft>
              <a:buFont typeface="Wingdings" panose="05000000000000000000" pitchFamily="2" charset="2"/>
              <a:buChar char="v"/>
            </a:pPr>
            <a:r>
              <a:rPr lang="en-GB" sz="2000" dirty="0">
                <a:latin typeface="Arial" panose="020B0604020202020204" pitchFamily="34" charset="0"/>
                <a:cs typeface="Times New Roman" panose="02020603050405020304" pitchFamily="18" charset="0"/>
              </a:rPr>
              <a:t>Feeling neglected and in the worst case, self harm and suicide. </a:t>
            </a:r>
          </a:p>
          <a:p>
            <a:pPr lvl="1">
              <a:lnSpc>
                <a:spcPct val="150000"/>
              </a:lnSpc>
              <a:spcAft>
                <a:spcPts val="800"/>
              </a:spcAft>
            </a:pPr>
            <a:r>
              <a:rPr lang="en-GB" sz="2000" dirty="0">
                <a:latin typeface="Arial" panose="020B0604020202020204" pitchFamily="34" charset="0"/>
                <a:cs typeface="Times New Roman" panose="02020603050405020304" pitchFamily="18" charset="0"/>
              </a:rPr>
              <a:t>Be able to read client body language, change in diet, change in mood and so on and understand when they change their behaviour from the first you meet them and the current time.</a:t>
            </a:r>
          </a:p>
          <a:p>
            <a:pPr lvl="1">
              <a:lnSpc>
                <a:spcPct val="150000"/>
              </a:lnSpc>
              <a:spcAft>
                <a:spcPts val="800"/>
              </a:spcAft>
            </a:pPr>
            <a:r>
              <a:rPr lang="en-GB" sz="2000" dirty="0">
                <a:latin typeface="Arial" panose="020B0604020202020204" pitchFamily="34" charset="0"/>
                <a:cs typeface="Times New Roman" panose="02020603050405020304" pitchFamily="18" charset="0"/>
              </a:rPr>
              <a:t>Helps to understand the language or communication status of your adult clients. You have to speak in the language they understand rather than your own language or understanding.</a:t>
            </a:r>
          </a:p>
          <a:p>
            <a:pPr lvl="1">
              <a:lnSpc>
                <a:spcPct val="150000"/>
              </a:lnSpc>
              <a:spcAft>
                <a:spcPts val="800"/>
              </a:spcAft>
            </a:pPr>
            <a:r>
              <a:rPr lang="en-GB" sz="2000" dirty="0">
                <a:latin typeface="Arial" panose="020B0604020202020204" pitchFamily="34" charset="0"/>
                <a:cs typeface="Times New Roman" panose="02020603050405020304" pitchFamily="18" charset="0"/>
              </a:rPr>
              <a:t>Help us to understand the need and activities that they like to do – Toys, colouring, painting, music, drawing and so on.</a:t>
            </a:r>
          </a:p>
        </p:txBody>
      </p:sp>
    </p:spTree>
    <p:extLst>
      <p:ext uri="{BB962C8B-B14F-4D97-AF65-F5344CB8AC3E}">
        <p14:creationId xmlns:p14="http://schemas.microsoft.com/office/powerpoint/2010/main" val="1605962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178E2B-909A-2D68-8485-3BF28C45B789}"/>
              </a:ext>
            </a:extLst>
          </p:cNvPr>
          <p:cNvSpPr>
            <a:spLocks noGrp="1"/>
          </p:cNvSpPr>
          <p:nvPr>
            <p:ph idx="1"/>
          </p:nvPr>
        </p:nvSpPr>
        <p:spPr>
          <a:xfrm>
            <a:off x="790127" y="1391152"/>
            <a:ext cx="10611746" cy="3574378"/>
          </a:xfrm>
        </p:spPr>
        <p:txBody>
          <a:bodyPr>
            <a:normAutofit fontScale="92500" lnSpcReduction="10000"/>
          </a:bodyPr>
          <a:lstStyle/>
          <a:p>
            <a:r>
              <a:rPr lang="en-GB" sz="2800" dirty="0">
                <a:latin typeface="Arial" panose="020B0604020202020204" pitchFamily="34" charset="0"/>
                <a:cs typeface="Arial" panose="020B0604020202020204" pitchFamily="34" charset="0"/>
              </a:rPr>
              <a:t>The healthcare worker must ensure their own personal healthy state of mind and that of their clients</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Erik Erikson summarised life span development to 8 stages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Last stage can lead to Integrity/Ego or despair and as healthcare assistant, you must understand the psychological state of mind of your client.</a:t>
            </a:r>
          </a:p>
          <a:p>
            <a:endParaRPr lang="en-GB" sz="28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87610ADE-06C8-83BE-51E7-7A9DA8099952}"/>
              </a:ext>
            </a:extLst>
          </p:cNvPr>
          <p:cNvSpPr txBox="1">
            <a:spLocks/>
          </p:cNvSpPr>
          <p:nvPr/>
        </p:nvSpPr>
        <p:spPr>
          <a:xfrm>
            <a:off x="936534" y="260060"/>
            <a:ext cx="9404723" cy="77511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latin typeface="Arial" panose="020B0604020202020204" pitchFamily="34" charset="0"/>
                <a:cs typeface="Arial" panose="020B0604020202020204" pitchFamily="34" charset="0"/>
              </a:rPr>
              <a:t>Conclusions</a:t>
            </a:r>
          </a:p>
        </p:txBody>
      </p:sp>
    </p:spTree>
    <p:extLst>
      <p:ext uri="{BB962C8B-B14F-4D97-AF65-F5344CB8AC3E}">
        <p14:creationId xmlns:p14="http://schemas.microsoft.com/office/powerpoint/2010/main" val="1019184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a:xfrm>
            <a:off x="564831" y="0"/>
            <a:ext cx="9404723" cy="904240"/>
          </a:xfrm>
        </p:spPr>
        <p:txBody>
          <a:bodyPr>
            <a:normAutofit/>
          </a:bodyPr>
          <a:lstStyle/>
          <a:p>
            <a:pPr algn="ctr"/>
            <a:r>
              <a:rPr lang="en-GB" sz="4000" b="1" u="sng" dirty="0">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142240" y="701040"/>
            <a:ext cx="11866879" cy="6004560"/>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600"/>
              </a:spcBef>
              <a:spcAft>
                <a:spcPts val="600"/>
              </a:spcAft>
              <a:buFont typeface="+mj-lt"/>
              <a:buAutoNum type="arabicPeriod"/>
              <a:tabLst>
                <a:tab pos="457200" algn="l"/>
              </a:tabLst>
            </a:pPr>
            <a:r>
              <a:rPr lang="en-GB" sz="1300" dirty="0">
                <a:latin typeface="Arial" panose="020B0604020202020204" pitchFamily="34" charset="0"/>
                <a:cs typeface="Arial" panose="020B0604020202020204" pitchFamily="34" charset="0"/>
              </a:rPr>
              <a:t>Tony J. Watson (2006) Organising and Managing Work. 2nd Edition. Pearson Education Limited.</a:t>
            </a:r>
          </a:p>
          <a:p>
            <a:pPr algn="just">
              <a:lnSpc>
                <a:spcPct val="150000"/>
              </a:lnSpc>
              <a:spcBef>
                <a:spcPts val="600"/>
              </a:spcBef>
              <a:spcAft>
                <a:spcPts val="600"/>
              </a:spcAft>
              <a:buFont typeface="+mj-lt"/>
              <a:buAutoNum type="arabicPeriod"/>
              <a:tabLst>
                <a:tab pos="457200" algn="l"/>
              </a:tabLst>
            </a:pPr>
            <a:r>
              <a:rPr lang="en-GB" sz="1300" dirty="0">
                <a:latin typeface="Arial" panose="020B0604020202020204" pitchFamily="34" charset="0"/>
                <a:cs typeface="Arial" panose="020B0604020202020204" pitchFamily="34" charset="0"/>
              </a:rPr>
              <a:t>NHS England (2015) How old is an older person? Available at: </a:t>
            </a:r>
            <a:r>
              <a:rPr lang="en-GB" sz="1300" u="sng" dirty="0">
                <a:solidFill>
                  <a:schemeClr val="bg2">
                    <a:lumMod val="60000"/>
                    <a:lumOff val="4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https://www.england.nhs.uk/ourwork/clinical-policy/older-people/improving-care-for-older-people/</a:t>
            </a:r>
            <a:r>
              <a:rPr lang="en-GB" sz="1300" dirty="0">
                <a:latin typeface="Arial" panose="020B0604020202020204" pitchFamily="34" charset="0"/>
                <a:cs typeface="Arial" panose="020B0604020202020204" pitchFamily="34" charset="0"/>
              </a:rPr>
              <a:t> </a:t>
            </a:r>
            <a:r>
              <a:rPr lang="en-GB" sz="1300" dirty="0">
                <a:effectLst/>
                <a:latin typeface="Arial" panose="020B0604020202020204" pitchFamily="34" charset="0"/>
                <a:ea typeface="Times New Roman" panose="02020603050405020304" pitchFamily="18" charset="0"/>
                <a:cs typeface="Arial" panose="020B0604020202020204" pitchFamily="34" charset="0"/>
              </a:rPr>
              <a:t>(Accessed: 08 Oct </a:t>
            </a:r>
            <a:r>
              <a:rPr lang="en-GB" sz="1300" dirty="0">
                <a:latin typeface="Arial" panose="020B0604020202020204" pitchFamily="34" charset="0"/>
                <a:ea typeface="Times New Roman" panose="02020603050405020304" pitchFamily="18" charset="0"/>
                <a:cs typeface="Arial" panose="020B0604020202020204" pitchFamily="34" charset="0"/>
              </a:rPr>
              <a:t>2022). </a:t>
            </a:r>
          </a:p>
          <a:p>
            <a:pPr algn="just">
              <a:lnSpc>
                <a:spcPct val="150000"/>
              </a:lnSpc>
              <a:spcBef>
                <a:spcPts val="600"/>
              </a:spcBef>
              <a:spcAft>
                <a:spcPts val="600"/>
              </a:spcAft>
              <a:buFont typeface="+mj-lt"/>
              <a:buAutoNum type="arabicPeriod"/>
              <a:tabLst>
                <a:tab pos="457200" algn="l"/>
              </a:tabLst>
            </a:pPr>
            <a:r>
              <a:rPr lang="en-GB" sz="1300" dirty="0">
                <a:latin typeface="Arial" panose="020B0604020202020204" pitchFamily="34" charset="0"/>
                <a:cs typeface="Arial" panose="020B0604020202020204" pitchFamily="34" charset="0"/>
              </a:rPr>
              <a:t>Kowal P. and Dowd J. (2001) Definition of an older person. Proposed working definition of an older person for the MDS project. Technical report - Geneva: World Health Organisation. </a:t>
            </a:r>
            <a:r>
              <a:rPr lang="en-GB" sz="1300" u="sng" dirty="0">
                <a:solidFill>
                  <a:schemeClr val="bg2">
                    <a:lumMod val="60000"/>
                    <a:lumOff val="4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doi</a:t>
            </a:r>
            <a:r>
              <a:rPr lang="en-GB" sz="1300" u="sng" dirty="0">
                <a:solidFill>
                  <a:schemeClr val="bg2">
                    <a:lumMod val="60000"/>
                    <a:lumOff val="40000"/>
                  </a:schemeClr>
                </a:solidFill>
                <a:latin typeface="Arial" panose="020B0604020202020204" pitchFamily="34" charset="0"/>
                <a:cs typeface="Arial" panose="020B0604020202020204" pitchFamily="34" charset="0"/>
              </a:rPr>
              <a:t>: 10.13140/2.2.5188.9286</a:t>
            </a:r>
          </a:p>
          <a:p>
            <a:pPr algn="just">
              <a:lnSpc>
                <a:spcPct val="150000"/>
              </a:lnSpc>
              <a:spcBef>
                <a:spcPts val="600"/>
              </a:spcBef>
              <a:spcAft>
                <a:spcPts val="600"/>
              </a:spcAft>
              <a:buFont typeface="+mj-lt"/>
              <a:buAutoNum type="arabicPeriod"/>
              <a:tabLst>
                <a:tab pos="457200" algn="l"/>
              </a:tabLst>
            </a:pPr>
            <a:r>
              <a:rPr lang="en-GB" sz="1300" dirty="0">
                <a:latin typeface="Arial" panose="020B0604020202020204" pitchFamily="34" charset="0"/>
                <a:ea typeface="Times New Roman" panose="02020603050405020304" pitchFamily="18" charset="0"/>
                <a:cs typeface="Arial" panose="020B0604020202020204" pitchFamily="34" charset="0"/>
              </a:rPr>
              <a:t>World Health Organisation (2021) Ageing and Health. Available at: </a:t>
            </a:r>
            <a:r>
              <a:rPr lang="en-GB" sz="1300" u="sng" dirty="0">
                <a:solidFill>
                  <a:schemeClr val="bg2">
                    <a:lumMod val="60000"/>
                    <a:lumOff val="40000"/>
                  </a:schemeClr>
                </a:solidFill>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https://www.who.int/news-room/fact-sheets/detail/ageing-and-health</a:t>
            </a:r>
            <a:r>
              <a:rPr lang="en-GB" sz="1300" dirty="0">
                <a:latin typeface="Arial" panose="020B0604020202020204" pitchFamily="34" charset="0"/>
                <a:ea typeface="Times New Roman" panose="02020603050405020304" pitchFamily="18" charset="0"/>
                <a:cs typeface="Arial" panose="020B0604020202020204" pitchFamily="34" charset="0"/>
              </a:rPr>
              <a:t>. (Accessed: 08 Oct 2022).</a:t>
            </a:r>
          </a:p>
          <a:p>
            <a:pPr algn="just">
              <a:lnSpc>
                <a:spcPct val="150000"/>
              </a:lnSpc>
              <a:spcBef>
                <a:spcPts val="600"/>
              </a:spcBef>
              <a:spcAft>
                <a:spcPts val="600"/>
              </a:spcAft>
              <a:buFont typeface="+mj-lt"/>
              <a:buAutoNum type="arabicPeriod"/>
              <a:tabLst>
                <a:tab pos="457200" algn="l"/>
              </a:tabLst>
            </a:pPr>
            <a:r>
              <a:rPr lang="en-GB" sz="1300" dirty="0">
                <a:latin typeface="Arial" panose="020B0604020202020204" pitchFamily="34" charset="0"/>
                <a:cs typeface="Arial" panose="020B0604020202020204" pitchFamily="34" charset="0"/>
              </a:rPr>
              <a:t>Hall C., Milward J., </a:t>
            </a:r>
            <a:r>
              <a:rPr lang="en-GB" sz="1300" dirty="0" err="1">
                <a:latin typeface="Arial" panose="020B0604020202020204" pitchFamily="34" charset="0"/>
                <a:cs typeface="Arial" panose="020B0604020202020204" pitchFamily="34" charset="0"/>
              </a:rPr>
              <a:t>Spoiala</a:t>
            </a:r>
            <a:r>
              <a:rPr lang="en-GB" sz="1300" dirty="0">
                <a:latin typeface="Arial" panose="020B0604020202020204" pitchFamily="34" charset="0"/>
                <a:cs typeface="Arial" panose="020B0604020202020204" pitchFamily="34" charset="0"/>
              </a:rPr>
              <a:t> C., </a:t>
            </a:r>
            <a:r>
              <a:rPr lang="en-GB" sz="1300" dirty="0" err="1">
                <a:latin typeface="Arial" panose="020B0604020202020204" pitchFamily="34" charset="0"/>
                <a:cs typeface="Arial" panose="020B0604020202020204" pitchFamily="34" charset="0"/>
              </a:rPr>
              <a:t>Bhogal</a:t>
            </a:r>
            <a:r>
              <a:rPr lang="en-GB" sz="1300" dirty="0">
                <a:latin typeface="Arial" panose="020B0604020202020204" pitchFamily="34" charset="0"/>
                <a:cs typeface="Arial" panose="020B0604020202020204" pitchFamily="34" charset="0"/>
              </a:rPr>
              <a:t> J., Weston D., Potts H., Caulfield T., </a:t>
            </a:r>
            <a:r>
              <a:rPr lang="en-GB" sz="1300" dirty="0" err="1">
                <a:latin typeface="Arial" panose="020B0604020202020204" pitchFamily="34" charset="0"/>
                <a:cs typeface="Arial" panose="020B0604020202020204" pitchFamily="34" charset="0"/>
              </a:rPr>
              <a:t>Toolan</a:t>
            </a:r>
            <a:r>
              <a:rPr lang="en-GB" sz="1300" dirty="0">
                <a:latin typeface="Arial" panose="020B0604020202020204" pitchFamily="34" charset="0"/>
                <a:cs typeface="Arial" panose="020B0604020202020204" pitchFamily="34" charset="0"/>
              </a:rPr>
              <a:t> M., Kanga, K., El-</a:t>
            </a:r>
            <a:r>
              <a:rPr lang="en-GB" sz="1300" dirty="0" err="1">
                <a:latin typeface="Arial" panose="020B0604020202020204" pitchFamily="34" charset="0"/>
                <a:cs typeface="Arial" panose="020B0604020202020204" pitchFamily="34" charset="0"/>
              </a:rPr>
              <a:t>Sheika</a:t>
            </a:r>
            <a:r>
              <a:rPr lang="en-GB" sz="1300" dirty="0">
                <a:latin typeface="Arial" panose="020B0604020202020204" pitchFamily="34" charset="0"/>
                <a:cs typeface="Arial" panose="020B0604020202020204" pitchFamily="34" charset="0"/>
              </a:rPr>
              <a:t> S., Fong K., and Greenberg, N. (2022) </a:t>
            </a:r>
            <a:r>
              <a:rPr lang="en-GB" sz="1300" dirty="0">
                <a:latin typeface="Arial" panose="020B0604020202020204" pitchFamily="34" charset="0"/>
                <a:ea typeface="Times New Roman" panose="02020603050405020304" pitchFamily="18" charset="0"/>
                <a:cs typeface="Arial" panose="020B0604020202020204" pitchFamily="34" charset="0"/>
              </a:rPr>
              <a:t>The mental health of staff working on intensive care units over the COVID-19 winter surge of 2020 in England: a cross sectional survey. British Journal of Anaesthesia Volume 128, issue 6 pp. 971-979. </a:t>
            </a:r>
            <a:r>
              <a:rPr lang="en-GB" sz="1300" u="sng" dirty="0">
                <a:solidFill>
                  <a:schemeClr val="bg2">
                    <a:lumMod val="60000"/>
                    <a:lumOff val="4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doi</a:t>
            </a:r>
            <a:r>
              <a:rPr lang="en-GB" sz="1300" u="sng" dirty="0">
                <a:solidFill>
                  <a:schemeClr val="bg2">
                    <a:lumMod val="60000"/>
                    <a:lumOff val="40000"/>
                  </a:schemeClr>
                </a:solidFill>
                <a:latin typeface="Arial" panose="020B0604020202020204" pitchFamily="34" charset="0"/>
                <a:cs typeface="Arial" panose="020B0604020202020204" pitchFamily="34" charset="0"/>
              </a:rPr>
              <a:t>: 10.1016/j.bja.2022.03.012</a:t>
            </a:r>
          </a:p>
          <a:p>
            <a:pPr algn="just">
              <a:lnSpc>
                <a:spcPct val="150000"/>
              </a:lnSpc>
              <a:spcBef>
                <a:spcPts val="600"/>
              </a:spcBef>
              <a:spcAft>
                <a:spcPts val="600"/>
              </a:spcAft>
              <a:buFont typeface="+mj-lt"/>
              <a:buAutoNum type="arabicPeriod"/>
              <a:tabLst>
                <a:tab pos="457200" algn="l"/>
              </a:tabLst>
            </a:pPr>
            <a:r>
              <a:rPr lang="en-GB" sz="1300" i="0" dirty="0">
                <a:effectLst/>
                <a:latin typeface="Arial" panose="020B0604020202020204" pitchFamily="34" charset="0"/>
                <a:cs typeface="Arial" panose="020B0604020202020204" pitchFamily="34" charset="0"/>
              </a:rPr>
              <a:t>Charlesworth, A (2021) ‘Staff Shortages </a:t>
            </a:r>
            <a:r>
              <a:rPr lang="en-GB" sz="1300" dirty="0">
                <a:latin typeface="Arial" panose="020B0604020202020204" pitchFamily="34" charset="0"/>
                <a:cs typeface="Arial" panose="020B0604020202020204" pitchFamily="34" charset="0"/>
              </a:rPr>
              <a:t>L</a:t>
            </a:r>
            <a:r>
              <a:rPr lang="en-GB" sz="1300" i="0" dirty="0">
                <a:effectLst/>
                <a:latin typeface="Arial" panose="020B0604020202020204" pitchFamily="34" charset="0"/>
                <a:cs typeface="Arial" panose="020B0604020202020204" pitchFamily="34" charset="0"/>
              </a:rPr>
              <a:t>eft the NHS Vulnerable to the COVID-19 Storm’ The Health Foundation. Available at: https://www.health.org.uk/news-and-comment/blogs/staff-shortages-left-the-nhs-vulnerable-to-the-covid-19-storm   (Accessed: 7 Oct 2022)</a:t>
            </a:r>
          </a:p>
          <a:p>
            <a:pPr algn="just">
              <a:lnSpc>
                <a:spcPct val="150000"/>
              </a:lnSpc>
              <a:spcBef>
                <a:spcPts val="600"/>
              </a:spcBef>
              <a:spcAft>
                <a:spcPts val="600"/>
              </a:spcAft>
              <a:buFont typeface="+mj-lt"/>
              <a:buAutoNum type="arabicPeriod"/>
              <a:tabLst>
                <a:tab pos="457200" algn="l"/>
              </a:tabLst>
            </a:pPr>
            <a:r>
              <a:rPr lang="en-GB" sz="1300" dirty="0">
                <a:effectLst/>
                <a:latin typeface="Arial" panose="020B0604020202020204" pitchFamily="34" charset="0"/>
                <a:ea typeface="Times New Roman" panose="02020603050405020304" pitchFamily="18" charset="0"/>
                <a:cs typeface="Arial" panose="020B0604020202020204" pitchFamily="34" charset="0"/>
              </a:rPr>
              <a:t>Sommerfeldt S., Caine V., Compton R. (2022) Performative Understandings: Exploring Interprofessional Teams Supporting Older Adults Maintaining Health at Home: Journal of Interprofessional Education &amp; Practice Volume 28. </a:t>
            </a:r>
            <a:r>
              <a:rPr lang="en-GB" sz="1300" u="sng" dirty="0">
                <a:solidFill>
                  <a:srgbClr val="FF0000"/>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https://doi.org/10.1016/j.xjep.2022.100520</a:t>
            </a:r>
            <a:endParaRPr lang="en-GB" sz="1300" u="sng" dirty="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r>
              <a:rPr lang="en-GB" sz="1300" dirty="0">
                <a:latin typeface="Arial" panose="020B0604020202020204" pitchFamily="34" charset="0"/>
                <a:cs typeface="Arial" panose="020B0604020202020204" pitchFamily="34" charset="0"/>
              </a:rPr>
              <a:t>Cherry K. (2022) Erikson's Stages of Development A Closer Look at the Eight Psychosocial Stages. Article on </a:t>
            </a:r>
            <a:r>
              <a:rPr lang="en-GB" sz="1300" dirty="0" err="1">
                <a:latin typeface="Arial" panose="020B0604020202020204" pitchFamily="34" charset="0"/>
                <a:cs typeface="Arial" panose="020B0604020202020204" pitchFamily="34" charset="0"/>
              </a:rPr>
              <a:t>verywellmind</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6"/>
              </a:rPr>
              <a:t>https://www.verywellmind.com/erik-eriksons-stages-of-psychosocial-development-2795740</a:t>
            </a:r>
            <a:r>
              <a:rPr lang="en-GB" sz="1300" dirty="0">
                <a:latin typeface="Arial" panose="020B0604020202020204" pitchFamily="34" charset="0"/>
                <a:cs typeface="Arial" panose="020B0604020202020204" pitchFamily="34" charset="0"/>
              </a:rPr>
              <a:t>. (Accessed: 08 Oct 2022)</a:t>
            </a:r>
          </a:p>
          <a:p>
            <a:pPr algn="just">
              <a:lnSpc>
                <a:spcPct val="150000"/>
              </a:lnSpc>
              <a:spcBef>
                <a:spcPts val="600"/>
              </a:spcBef>
              <a:spcAft>
                <a:spcPts val="600"/>
              </a:spcAft>
              <a:buFont typeface="+mj-lt"/>
              <a:buAutoNum type="arabicPeriod"/>
              <a:tabLst>
                <a:tab pos="457200" algn="l"/>
              </a:tabLst>
            </a:pPr>
            <a:r>
              <a:rPr lang="en-GB" sz="1300" dirty="0" err="1">
                <a:latin typeface="Arial" panose="020B0604020202020204" pitchFamily="34" charset="0"/>
                <a:cs typeface="Arial" panose="020B0604020202020204" pitchFamily="34" charset="0"/>
              </a:rPr>
              <a:t>Mcleod</a:t>
            </a:r>
            <a:r>
              <a:rPr lang="en-GB" sz="1300" dirty="0">
                <a:latin typeface="Arial" panose="020B0604020202020204" pitchFamily="34" charset="0"/>
                <a:cs typeface="Arial" panose="020B0604020202020204" pitchFamily="34" charset="0"/>
              </a:rPr>
              <a:t> S. (2018) </a:t>
            </a:r>
            <a:r>
              <a:rPr lang="en-GB" sz="1300" i="0" dirty="0">
                <a:effectLst/>
                <a:latin typeface="Arial" panose="020B0604020202020204" pitchFamily="34" charset="0"/>
                <a:cs typeface="Arial" panose="020B0604020202020204" pitchFamily="34" charset="0"/>
              </a:rPr>
              <a:t>Erik Erikson's Stages of Psychosocial Development. Article on Simply Psychology. Available at: </a:t>
            </a:r>
            <a:r>
              <a:rPr lang="en-GB" sz="1300" i="0" dirty="0">
                <a:effectLst/>
                <a:latin typeface="Arial" panose="020B0604020202020204" pitchFamily="34" charset="0"/>
                <a:cs typeface="Arial" panose="020B0604020202020204" pitchFamily="34" charset="0"/>
                <a:hlinkClick r:id="rId7"/>
              </a:rPr>
              <a:t>https://www.simplypsychology.org/Erik-Erikson.html</a:t>
            </a:r>
            <a:r>
              <a:rPr lang="en-GB" sz="1300" dirty="0">
                <a:latin typeface="Arial" panose="020B0604020202020204" pitchFamily="34" charset="0"/>
                <a:cs typeface="Arial" panose="020B0604020202020204" pitchFamily="34" charset="0"/>
              </a:rPr>
              <a:t>. (Accessed: 08 Oct 2022).</a:t>
            </a:r>
            <a:endParaRPr lang="en-GB" sz="1300" i="0" dirty="0">
              <a:effectLst/>
              <a:latin typeface="Arial" panose="020B0604020202020204" pitchFamily="34"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1300" dirty="0">
              <a:latin typeface="Arial" panose="020B0604020202020204" pitchFamily="34"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1300" u="sng"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13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1300" u="sng" dirty="0">
              <a:solidFill>
                <a:schemeClr val="bg2">
                  <a:lumMod val="60000"/>
                  <a:lumOff val="40000"/>
                </a:schemeClr>
              </a:solidFill>
              <a:latin typeface="Arial" panose="020B0604020202020204" pitchFamily="34"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1300" dirty="0">
              <a:latin typeface="Arial" panose="020B0604020202020204" pitchFamily="34"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13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400" u="sng" dirty="0">
              <a:solidFill>
                <a:srgbClr val="FF0000"/>
              </a:solidFill>
              <a:latin typeface="Arial" panose="020B0604020202020204" pitchFamily="34"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400" dirty="0">
              <a:latin typeface="Arial" panose="020B0604020202020204" pitchFamily="34" charset="0"/>
              <a:cs typeface="Times New Roman" panose="02020603050405020304" pitchFamily="18" charset="0"/>
            </a:endParaRPr>
          </a:p>
          <a:p>
            <a:pPr algn="just">
              <a:lnSpc>
                <a:spcPct val="150000"/>
              </a:lnSpc>
              <a:spcBef>
                <a:spcPts val="600"/>
              </a:spcBef>
              <a:spcAft>
                <a:spcPts val="600"/>
              </a:spcAft>
              <a:buFont typeface="+mj-lt"/>
              <a:buAutoNum type="arabicPeriod"/>
              <a:tabLst>
                <a:tab pos="457200" algn="l"/>
              </a:tabLst>
            </a:pPr>
            <a:endParaRPr lang="en-GB" sz="400" dirty="0">
              <a:latin typeface="Arial" panose="020B0604020202020204" pitchFamily="34" charset="0"/>
              <a:cs typeface="Times New Roman" panose="02020603050405020304" pitchFamily="18" charset="0"/>
            </a:endParaRPr>
          </a:p>
          <a:p>
            <a:pPr algn="just">
              <a:lnSpc>
                <a:spcPct val="150000"/>
              </a:lnSpc>
              <a:spcBef>
                <a:spcPts val="600"/>
              </a:spcBef>
              <a:spcAft>
                <a:spcPts val="600"/>
              </a:spcAft>
              <a:buFont typeface="+mj-lt"/>
              <a:buAutoNum type="arabicPeriod"/>
              <a:tabLst>
                <a:tab pos="457200" algn="l"/>
              </a:tabLst>
            </a:pPr>
            <a:endParaRPr lang="en-GB" sz="400" u="sng" dirty="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buFont typeface="+mj-lt"/>
              <a:buAutoNum type="arabicPeriod"/>
              <a:tabLst>
                <a:tab pos="457200" algn="l"/>
              </a:tabLst>
            </a:pPr>
            <a:endParaRPr lang="en-GB" sz="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Bef>
                <a:spcPts val="600"/>
              </a:spcBef>
              <a:spcAft>
                <a:spcPts val="600"/>
              </a:spcAft>
              <a:buFont typeface="+mj-lt"/>
              <a:buAutoNum type="arabicPeriod"/>
              <a:tabLst>
                <a:tab pos="457200" algn="l"/>
              </a:tabLst>
            </a:pPr>
            <a:endParaRPr lang="en-GB" sz="4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buFont typeface="Wingdings 3" charset="2"/>
              <a:buAutoNum type="arabicPeriod"/>
            </a:pPr>
            <a:endParaRPr lang="en-GB" sz="300" dirty="0">
              <a:latin typeface="arial" panose="020B0604020202020204" pitchFamily="34" charset="0"/>
            </a:endParaRPr>
          </a:p>
          <a:p>
            <a:pPr marL="0" indent="0">
              <a:buFont typeface="Wingdings 3" charset="2"/>
              <a:buNone/>
            </a:pPr>
            <a:endParaRPr lang="en-GB" sz="300" dirty="0">
              <a:latin typeface="arial" panose="020B0604020202020204" pitchFamily="34" charset="0"/>
            </a:endParaRPr>
          </a:p>
        </p:txBody>
      </p:sp>
    </p:spTree>
    <p:extLst>
      <p:ext uri="{BB962C8B-B14F-4D97-AF65-F5344CB8AC3E}">
        <p14:creationId xmlns:p14="http://schemas.microsoft.com/office/powerpoint/2010/main" val="105865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10217</TotalTime>
  <Words>1253</Words>
  <Application>Microsoft Office PowerPoint</Application>
  <PresentationFormat>Widescreen</PresentationFormat>
  <Paragraphs>93</Paragraphs>
  <Slides>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Arial</vt:lpstr>
      <vt:lpstr>Calibri</vt:lpstr>
      <vt:lpstr>Century Gothic</vt:lpstr>
      <vt:lpstr>helvetica neue</vt:lpstr>
      <vt:lpstr>Roboto Medium</vt:lpstr>
      <vt:lpstr>Wingdings</vt:lpstr>
      <vt:lpstr>Wingdings 3</vt:lpstr>
      <vt:lpstr>Ion</vt:lpstr>
      <vt:lpstr>PowerPoint Presentation</vt:lpstr>
      <vt:lpstr>PowerPoint Presentation</vt:lpstr>
      <vt:lpstr>Introduction and Some Literatures</vt:lpstr>
      <vt:lpstr>Introduction – Some Definitions</vt:lpstr>
      <vt:lpstr>Some Literatures</vt:lpstr>
      <vt:lpstr>Psychological theory of life span development</vt:lpstr>
      <vt:lpstr>Importance of Psychology while working with older adults – Erikson Stage 8</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dded</dc:title>
  <dc:creator>Theresa Bakare</dc:creator>
  <cp:lastModifiedBy>Theresa Bakare</cp:lastModifiedBy>
  <cp:revision>112</cp:revision>
  <dcterms:created xsi:type="dcterms:W3CDTF">2022-02-18T14:19:06Z</dcterms:created>
  <dcterms:modified xsi:type="dcterms:W3CDTF">2022-10-09T15:08:09Z</dcterms:modified>
</cp:coreProperties>
</file>