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116FD8-B41E-B24B-91EF-CB80CC27384B}" type="datetimeFigureOut">
              <a:rPr lang="en-US" smtClean="0"/>
              <a:t>4/11/26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A2AEC0-E61A-6647-8704-57BAD628CE72}" type="slidenum">
              <a:rPr lang="en-US" smtClean="0"/>
              <a:t>‹#›</a:t>
            </a:fld>
            <a:endParaRPr lang="en-US"/>
          </a:p>
        </p:txBody>
      </p:sp>
    </p:spTree>
    <p:extLst>
      <p:ext uri="{BB962C8B-B14F-4D97-AF65-F5344CB8AC3E}">
        <p14:creationId xmlns:p14="http://schemas.microsoft.com/office/powerpoint/2010/main" val="37789473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Introduce yourself, module, and role you are applying for. Briefly explain this is an academic interview presentation.</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dirty="0"/>
              <a:t>In today’s world, workplaces are becoming more digital and technology-driven.</a:t>
            </a:r>
          </a:p>
          <a:p>
            <a:r>
              <a:rPr lang="en-GB" dirty="0"/>
              <a:t>This means organisations need employees who are innovative and adaptable.</a:t>
            </a:r>
          </a:p>
          <a:p>
            <a:r>
              <a:rPr lang="en-GB" dirty="0"/>
              <a:t>HR plays an important role in identifying and recruiting these individuals.</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dirty="0"/>
              <a:t>The Innovation Support Officer role focuses on supporting new ideas and improving services within the Student Union.</a:t>
            </a:r>
          </a:p>
          <a:p>
            <a:r>
              <a:rPr lang="en-GB" dirty="0"/>
              <a:t>The aim is to enhance student experience and help the organisation adapt to change.</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dirty="0"/>
              <a:t>The main responsibilities include supporting innovation projects, generating new ideas, and researching trends.</a:t>
            </a:r>
          </a:p>
          <a:p>
            <a:r>
              <a:rPr lang="en-GB" dirty="0"/>
              <a:t>The role also involves working with teams to implement new technologies and improve services.</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dirty="0"/>
              <a:t>Innovation is central to this role because organisations must continuously improve to stay competitive.</a:t>
            </a:r>
          </a:p>
          <a:p>
            <a:r>
              <a:rPr lang="en-GB" dirty="0"/>
              <a:t>This role supports creativity and helps the organisation respond to changes in the environment.</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dirty="0"/>
              <a:t>Skills like communication, teamwork, and problem-solving are important because the role involves collaboration and idea-sharing.</a:t>
            </a:r>
          </a:p>
          <a:p>
            <a:r>
              <a:rPr lang="en-GB" dirty="0"/>
              <a:t>Creative thinking is also essential for developing innovative solutions.</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dirty="0"/>
              <a:t>Desirable skills such as experience in innovation or leadership can strengthen a candidate’s ability to perform the role effectively.</a:t>
            </a:r>
          </a:p>
          <a:p>
            <a:r>
              <a:rPr lang="en-GB" dirty="0"/>
              <a:t>These skills show adaptability and potential for growth.</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dirty="0"/>
              <a:t>An innovation mindset means being open to new ideas, willing to take risks, and continuously learning.</a:t>
            </a:r>
          </a:p>
          <a:p>
            <a:r>
              <a:rPr lang="en-GB" dirty="0"/>
              <a:t>This is important in a fast-changing, technology-driven workplace.</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dirty="0"/>
              <a:t>HR supports innovation by recruiting creative individuals and providing training and development.</a:t>
            </a:r>
          </a:p>
          <a:p>
            <a:r>
              <a:rPr lang="en-GB" dirty="0"/>
              <a:t>HR also ensures employees are aligned with organisational goals.</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dirty="0"/>
              <a:t>The importance of innovation can be supported by theories such as </a:t>
            </a:r>
            <a:r>
              <a:rPr lang="en-GB" dirty="0" err="1"/>
              <a:t>Schumpeter’s</a:t>
            </a:r>
            <a:r>
              <a:rPr lang="en-GB" dirty="0"/>
              <a:t> idea that innovation drives growth.</a:t>
            </a:r>
          </a:p>
          <a:p>
            <a:r>
              <a:rPr lang="en-GB" dirty="0"/>
              <a:t>HR models like Armstrong’s also show how people contribute to organisational success.</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dirty="0"/>
              <a:t>In practice, innovation can improve student services through digital platforms or feedback systems.</a:t>
            </a:r>
          </a:p>
          <a:p>
            <a:r>
              <a:rPr lang="en-GB" dirty="0"/>
              <a:t>This increases efficiency and enhances the overall experience.</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dirty="0"/>
              <a:t>However, innovation can face challenges such as resistance to change, costs, and the need for training.</a:t>
            </a:r>
          </a:p>
          <a:p>
            <a:r>
              <a:rPr lang="en-GB" dirty="0"/>
              <a:t>Organisations must manage these carefully to succeed.</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GB" dirty="0"/>
              <a:t>In conclusion, innovation is essential for organisational success.</a:t>
            </a:r>
          </a:p>
          <a:p>
            <a:r>
              <a:rPr lang="en-GB" dirty="0"/>
              <a:t>HR plays a key role in supporting innovation, and the Innovation Support Officer contributes to driving this change.</a:t>
            </a:r>
          </a:p>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Mention sources used and importance of academic support.</a:t>
            </a: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4/11/26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4/11/26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4/11/26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4/11/26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4/11/26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4/11/26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4/11/26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4/11/26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4/11/26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4/11/26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4/11/26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4/11/26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Academic Interview: Innovation Support Officer</a:t>
            </a:r>
          </a:p>
        </p:txBody>
      </p:sp>
      <p:sp>
        <p:nvSpPr>
          <p:cNvPr id="3" name="Content Placeholder 2"/>
          <p:cNvSpPr>
            <a:spLocks noGrp="1"/>
          </p:cNvSpPr>
          <p:nvPr>
            <p:ph idx="1"/>
          </p:nvPr>
        </p:nvSpPr>
        <p:spPr/>
        <p:txBody>
          <a:bodyPr/>
          <a:lstStyle/>
          <a:p>
            <a:r>
              <a:rPr dirty="0"/>
              <a:t>Principles of Human Resource Management</a:t>
            </a:r>
          </a:p>
          <a:p>
            <a:endParaRPr dirty="0"/>
          </a:p>
          <a:p>
            <a:r>
              <a:rPr dirty="0"/>
              <a:t>Name:</a:t>
            </a:r>
            <a:r>
              <a:rPr lang="en-GB" dirty="0"/>
              <a:t>Stefania Daniela Stanila </a:t>
            </a:r>
            <a:endParaRPr dirty="0"/>
          </a:p>
          <a:p>
            <a:r>
              <a:rPr dirty="0"/>
              <a:t>Student ID:</a:t>
            </a:r>
            <a:r>
              <a:rPr lang="en-GB" dirty="0"/>
              <a:t>2336910</a:t>
            </a:r>
            <a:endParaRPr dirty="0"/>
          </a:p>
          <a:p>
            <a:r>
              <a:rPr dirty="0"/>
              <a:t>Module: LCBB5012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Introduction</a:t>
            </a:r>
          </a:p>
        </p:txBody>
      </p:sp>
      <p:sp>
        <p:nvSpPr>
          <p:cNvPr id="3" name="Content Placeholder 2"/>
          <p:cNvSpPr>
            <a:spLocks noGrp="1"/>
          </p:cNvSpPr>
          <p:nvPr>
            <p:ph idx="1"/>
          </p:nvPr>
        </p:nvSpPr>
        <p:spPr/>
        <p:txBody>
          <a:bodyPr>
            <a:normAutofit fontScale="92500" lnSpcReduction="20000"/>
          </a:bodyPr>
          <a:lstStyle/>
          <a:p>
            <a:r>
              <a:rPr lang="en-GB" dirty="0"/>
              <a:t>This presentation explores the role of an Innovation Support Officer within the UWTSD Student Union.In today’s rapidly changing and technology-driven environment, organisations must continuously innovate to remain competitive. Human Resource Management plays a key role in recruiting individuals with the skills, creativity, and mindset needed to support innovation.This presentation will outline the job description, person specification, and the importance of innovation in HR processes.</a:t>
            </a:r>
          </a:p>
          <a:p>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Role Overview</a:t>
            </a:r>
          </a:p>
        </p:txBody>
      </p:sp>
      <p:sp>
        <p:nvSpPr>
          <p:cNvPr id="3" name="Content Placeholder 2"/>
          <p:cNvSpPr>
            <a:spLocks noGrp="1"/>
          </p:cNvSpPr>
          <p:nvPr>
            <p:ph idx="1"/>
          </p:nvPr>
        </p:nvSpPr>
        <p:spPr/>
        <p:txBody>
          <a:bodyPr/>
          <a:lstStyle/>
          <a:p>
            <a:r>
              <a:t>Job Title: Innovation Support Officer</a:t>
            </a:r>
          </a:p>
          <a:p>
            <a:r>
              <a:t>Organisation: UWTSD Student Union</a:t>
            </a:r>
          </a:p>
          <a:p>
            <a:r>
              <a:t>Purpose: Support innovation and improve student experience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Key Responsibilities</a:t>
            </a:r>
          </a:p>
        </p:txBody>
      </p:sp>
      <p:sp>
        <p:nvSpPr>
          <p:cNvPr id="3" name="Content Placeholder 2"/>
          <p:cNvSpPr>
            <a:spLocks noGrp="1"/>
          </p:cNvSpPr>
          <p:nvPr>
            <p:ph idx="1"/>
          </p:nvPr>
        </p:nvSpPr>
        <p:spPr/>
        <p:txBody>
          <a:bodyPr/>
          <a:lstStyle/>
          <a:p>
            <a:r>
              <a:t>Support innovation projects</a:t>
            </a:r>
          </a:p>
          <a:p>
            <a:r>
              <a:t>Generate ideas</a:t>
            </a:r>
          </a:p>
          <a:p>
            <a:r>
              <a:t>Implement new technologies</a:t>
            </a:r>
          </a:p>
          <a:p>
            <a:r>
              <a:t>Research trends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Innovation in Job Description</a:t>
            </a:r>
          </a:p>
        </p:txBody>
      </p:sp>
      <p:sp>
        <p:nvSpPr>
          <p:cNvPr id="3" name="Content Placeholder 2"/>
          <p:cNvSpPr>
            <a:spLocks noGrp="1"/>
          </p:cNvSpPr>
          <p:nvPr>
            <p:ph idx="1"/>
          </p:nvPr>
        </p:nvSpPr>
        <p:spPr>
          <a:xfrm>
            <a:off x="457200" y="2000124"/>
            <a:ext cx="8229600" cy="4525963"/>
          </a:xfrm>
        </p:spPr>
        <p:txBody>
          <a:bodyPr/>
          <a:lstStyle/>
          <a:p>
            <a:r>
              <a:rPr dirty="0"/>
              <a:t>Focus on creativity</a:t>
            </a:r>
          </a:p>
          <a:p>
            <a:r>
              <a:rPr dirty="0"/>
              <a:t>Supports digital transformation</a:t>
            </a:r>
          </a:p>
          <a:p>
            <a:r>
              <a:rPr dirty="0"/>
              <a:t>Improves </a:t>
            </a:r>
            <a:r>
              <a:rPr dirty="0" err="1"/>
              <a:t>organisational</a:t>
            </a:r>
            <a:r>
              <a:rPr dirty="0"/>
              <a:t> performance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Person Specification (Essential)</a:t>
            </a:r>
          </a:p>
        </p:txBody>
      </p:sp>
      <p:sp>
        <p:nvSpPr>
          <p:cNvPr id="3" name="Content Placeholder 2"/>
          <p:cNvSpPr>
            <a:spLocks noGrp="1"/>
          </p:cNvSpPr>
          <p:nvPr>
            <p:ph idx="1"/>
          </p:nvPr>
        </p:nvSpPr>
        <p:spPr/>
        <p:txBody>
          <a:bodyPr/>
          <a:lstStyle/>
          <a:p>
            <a:r>
              <a:t>Communication skills</a:t>
            </a:r>
          </a:p>
          <a:p>
            <a:r>
              <a:t>Creative thinking</a:t>
            </a:r>
          </a:p>
          <a:p>
            <a:r>
              <a:t>Problem-solving</a:t>
            </a:r>
          </a:p>
          <a:p>
            <a:r>
              <a:t>Teamwork</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Person Specification (Desirable)</a:t>
            </a:r>
          </a:p>
        </p:txBody>
      </p:sp>
      <p:sp>
        <p:nvSpPr>
          <p:cNvPr id="3" name="Content Placeholder 2"/>
          <p:cNvSpPr>
            <a:spLocks noGrp="1"/>
          </p:cNvSpPr>
          <p:nvPr>
            <p:ph idx="1"/>
          </p:nvPr>
        </p:nvSpPr>
        <p:spPr/>
        <p:txBody>
          <a:bodyPr/>
          <a:lstStyle/>
          <a:p>
            <a:r>
              <a:t>Innovation experience</a:t>
            </a:r>
          </a:p>
          <a:p>
            <a:r>
              <a:t>HR knowledge</a:t>
            </a:r>
          </a:p>
          <a:p>
            <a:r>
              <a:t>Adaptability</a:t>
            </a:r>
          </a:p>
          <a:p>
            <a:r>
              <a:t>Leadership potential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Innovation Mindset</a:t>
            </a:r>
          </a:p>
        </p:txBody>
      </p:sp>
      <p:sp>
        <p:nvSpPr>
          <p:cNvPr id="3" name="Content Placeholder 2"/>
          <p:cNvSpPr>
            <a:spLocks noGrp="1"/>
          </p:cNvSpPr>
          <p:nvPr>
            <p:ph idx="1"/>
          </p:nvPr>
        </p:nvSpPr>
        <p:spPr/>
        <p:txBody>
          <a:bodyPr/>
          <a:lstStyle/>
          <a:p>
            <a:r>
              <a:t>Open to new ideas</a:t>
            </a:r>
          </a:p>
          <a:p>
            <a:r>
              <a:t>Risk-taking</a:t>
            </a:r>
          </a:p>
          <a:p>
            <a:r>
              <a:t>Continuous learning</a:t>
            </a:r>
          </a:p>
          <a:p>
            <a:r>
              <a:t>Adaptability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HR Role in Innovation</a:t>
            </a:r>
          </a:p>
        </p:txBody>
      </p:sp>
      <p:sp>
        <p:nvSpPr>
          <p:cNvPr id="3" name="Content Placeholder 2"/>
          <p:cNvSpPr>
            <a:spLocks noGrp="1"/>
          </p:cNvSpPr>
          <p:nvPr>
            <p:ph idx="1"/>
          </p:nvPr>
        </p:nvSpPr>
        <p:spPr/>
        <p:txBody>
          <a:bodyPr/>
          <a:lstStyle/>
          <a:p>
            <a:r>
              <a:t>Recruit innovative employees</a:t>
            </a:r>
          </a:p>
          <a:p>
            <a:r>
              <a:t>Training &amp; development</a:t>
            </a:r>
          </a:p>
          <a:p>
            <a:r>
              <a:t>Align workforce with goals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Theoretical Support</a:t>
            </a:r>
          </a:p>
        </p:txBody>
      </p:sp>
      <p:sp>
        <p:nvSpPr>
          <p:cNvPr id="3" name="Content Placeholder 2"/>
          <p:cNvSpPr>
            <a:spLocks noGrp="1"/>
          </p:cNvSpPr>
          <p:nvPr>
            <p:ph idx="1"/>
          </p:nvPr>
        </p:nvSpPr>
        <p:spPr/>
        <p:txBody>
          <a:bodyPr/>
          <a:lstStyle/>
          <a:p>
            <a:r>
              <a:t>Schumpeter: Innovation</a:t>
            </a:r>
          </a:p>
          <a:p>
            <a:r>
              <a:t>Armstrong HRM Model</a:t>
            </a:r>
          </a:p>
          <a:p>
            <a:r>
              <a:t>Creativity theories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Practical Application</a:t>
            </a:r>
          </a:p>
        </p:txBody>
      </p:sp>
      <p:sp>
        <p:nvSpPr>
          <p:cNvPr id="3" name="Content Placeholder 2"/>
          <p:cNvSpPr>
            <a:spLocks noGrp="1"/>
          </p:cNvSpPr>
          <p:nvPr>
            <p:ph idx="1"/>
          </p:nvPr>
        </p:nvSpPr>
        <p:spPr/>
        <p:txBody>
          <a:bodyPr/>
          <a:lstStyle/>
          <a:p>
            <a:r>
              <a:t>Improves student experience</a:t>
            </a:r>
          </a:p>
          <a:p>
            <a:r>
              <a:t>Increases efficiency</a:t>
            </a:r>
          </a:p>
          <a:p>
            <a:r>
              <a:t>Example: digital platforms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Challenges</a:t>
            </a:r>
          </a:p>
        </p:txBody>
      </p:sp>
      <p:sp>
        <p:nvSpPr>
          <p:cNvPr id="3" name="Content Placeholder 2"/>
          <p:cNvSpPr>
            <a:spLocks noGrp="1"/>
          </p:cNvSpPr>
          <p:nvPr>
            <p:ph idx="1"/>
          </p:nvPr>
        </p:nvSpPr>
        <p:spPr/>
        <p:txBody>
          <a:bodyPr/>
          <a:lstStyle/>
          <a:p>
            <a:r>
              <a:t>Resistance to change</a:t>
            </a:r>
          </a:p>
          <a:p>
            <a:r>
              <a:t>Cost</a:t>
            </a:r>
          </a:p>
          <a:p>
            <a:r>
              <a:t>Training needs</a:t>
            </a:r>
          </a:p>
          <a:p>
            <a:r>
              <a:t>Technology risks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Conclusion</a:t>
            </a:r>
          </a:p>
        </p:txBody>
      </p:sp>
      <p:sp>
        <p:nvSpPr>
          <p:cNvPr id="3" name="Content Placeholder 2"/>
          <p:cNvSpPr>
            <a:spLocks noGrp="1"/>
          </p:cNvSpPr>
          <p:nvPr>
            <p:ph idx="1"/>
          </p:nvPr>
        </p:nvSpPr>
        <p:spPr/>
        <p:txBody>
          <a:bodyPr/>
          <a:lstStyle/>
          <a:p>
            <a:r>
              <a:t>Innovation is essential</a:t>
            </a:r>
          </a:p>
          <a:p>
            <a:r>
              <a:t>HR supports innovation</a:t>
            </a:r>
          </a:p>
          <a:p>
            <a:r>
              <a:t>Role drives change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References</a:t>
            </a:r>
          </a:p>
        </p:txBody>
      </p:sp>
      <p:sp>
        <p:nvSpPr>
          <p:cNvPr id="3" name="Content Placeholder 2"/>
          <p:cNvSpPr>
            <a:spLocks noGrp="1"/>
          </p:cNvSpPr>
          <p:nvPr>
            <p:ph idx="1"/>
          </p:nvPr>
        </p:nvSpPr>
        <p:spPr/>
        <p:txBody>
          <a:bodyPr>
            <a:normAutofit lnSpcReduction="10000"/>
          </a:bodyPr>
          <a:lstStyle/>
          <a:p>
            <a:r>
              <a:rPr lang="en-GB" dirty="0"/>
              <a:t>Armstrong, M. (2023) Armstrong’s Handbook of Human Resource Management Practice.</a:t>
            </a:r>
          </a:p>
          <a:p>
            <a:r>
              <a:rPr lang="en-GB" dirty="0"/>
              <a:t>Torrington, D. et al. (2020) Human Resource Management.</a:t>
            </a:r>
          </a:p>
          <a:p>
            <a:r>
              <a:rPr lang="en-GB" dirty="0" err="1"/>
              <a:t>Schumpeter</a:t>
            </a:r>
            <a:r>
              <a:rPr lang="en-GB" dirty="0"/>
              <a:t>, J.A. (1934) The Theory of Economic Development.</a:t>
            </a:r>
          </a:p>
          <a:p>
            <a:r>
              <a:rPr lang="en-GB" dirty="0" err="1"/>
              <a:t>Amabile</a:t>
            </a:r>
            <a:r>
              <a:rPr lang="en-GB" dirty="0"/>
              <a:t>, T.M. (1996) Creativity in Context.</a:t>
            </a:r>
          </a:p>
          <a:p>
            <a:r>
              <a:rPr lang="en-GB" dirty="0"/>
              <a:t>CIPD (2023) People and Digital Transformation.</a:t>
            </a:r>
          </a:p>
          <a:p>
            <a:endParaRPr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0</Words>
  <Application>Microsoft Office PowerPoint</Application>
  <PresentationFormat>On-screen Show (4:3)</PresentationFormat>
  <Paragraphs>0</Paragraphs>
  <Slides>14</Slides>
  <Notes>14</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Academic Interview: Innovation Support Officer</vt:lpstr>
      <vt:lpstr>Introduction</vt:lpstr>
      <vt:lpstr>Role Overview</vt:lpstr>
      <vt:lpstr>Key Responsibilities</vt:lpstr>
      <vt:lpstr>Innovation in Job Description</vt:lpstr>
      <vt:lpstr>Person Specification (Essential)</vt:lpstr>
      <vt:lpstr>Person Specification (Desirable)</vt:lpstr>
      <vt:lpstr>Innovation Mindset</vt:lpstr>
      <vt:lpstr>HR Role in Innovation</vt:lpstr>
      <vt:lpstr>Theoretical Support</vt:lpstr>
      <vt:lpstr>Practical Application</vt:lpstr>
      <vt:lpstr>Challenges</vt:lpstr>
      <vt:lpstr>Conclusion</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Interview: Innovation Support Officer</dc:title>
  <dc:subject/>
  <dc:creator/>
  <cp:keywords/>
  <dc:description>generated using python-pptx</dc:description>
  <cp:lastModifiedBy>razvan smadu</cp:lastModifiedBy>
  <cp:revision>3</cp:revision>
  <dcterms:created xsi:type="dcterms:W3CDTF">2013-01-27T09:14:16Z</dcterms:created>
  <dcterms:modified xsi:type="dcterms:W3CDTF">2026-04-11T11:04:10Z</dcterms:modified>
  <cp:category/>
</cp:coreProperties>
</file>