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74B78-9CAF-4FF5-B70C-65867F8190C6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4C7B2-116D-4782-B165-4EF68A9E1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732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42614-675E-4274-8455-0AA244D8832C}" type="datetime1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772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1529-4B4A-4AF2-B07F-13D4F69AA25C}" type="datetime1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0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D0CD4-EC66-41E0-820A-F65AF3FE8A82}" type="datetime1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419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CCBC6-D77D-4BE2-9D47-FFE449A8D81D}" type="datetime1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670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29522-BF99-45FA-8D6D-581208490CD4}" type="datetime1">
              <a:rPr lang="en-GB" smtClean="0"/>
              <a:t>13/10/2017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62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576C3-003B-4017-83D2-05B2F6D581EA}" type="datetime1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99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3F27E-4EB8-467A-82FB-0F7CCA8BEE48}" type="datetime1">
              <a:rPr lang="en-GB" smtClean="0"/>
              <a:t>13/10/2017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333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6B889-E4A4-40BC-ACC2-DFCF221748AF}" type="datetime1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932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6BF70-1E45-4D99-93AE-74885DE6AA2C}" type="datetime1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608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E1706-1D8F-46F3-8824-6FD2706213F1}" type="datetime1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037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0C67EE-C304-41BF-9F44-60835D409EB9}" type="datetime1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937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06C33-261B-4404-A6F7-DBE81E666F5A}" type="datetime1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75599-8FC4-444D-BB58-2E6F7BA68A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360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Marketing</a:t>
            </a:r>
            <a:br>
              <a:rPr lang="en-GB" dirty="0" smtClean="0"/>
            </a:br>
            <a:r>
              <a:rPr lang="en-GB" dirty="0" smtClean="0"/>
              <a:t>An 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Lecture Topic 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673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</a:pPr>
            <a:r>
              <a:rPr lang="en-US" altLang="en-US" sz="2400" dirty="0" smtClean="0">
                <a:ea typeface="ＭＳ Ｐゴシック" pitchFamily="34" charset="-128"/>
              </a:rPr>
              <a:t>Marketing involves creating value for customers and building strong customer relationships in order to capture value from customers in return.</a:t>
            </a:r>
          </a:p>
          <a:p>
            <a:pPr>
              <a:buFont typeface="Arial" charset="0"/>
              <a:buChar char="•"/>
            </a:pPr>
            <a:r>
              <a:rPr lang="en-US" altLang="en-US" sz="2400" dirty="0" smtClean="0">
                <a:ea typeface="ＭＳ Ｐゴシック" pitchFamily="34" charset="-128"/>
              </a:rPr>
              <a:t>Goals:</a:t>
            </a:r>
          </a:p>
          <a:p>
            <a:pPr lvl="1">
              <a:buFont typeface="Arial" charset="0"/>
              <a:buChar char="•"/>
            </a:pPr>
            <a:r>
              <a:rPr lang="en-US" altLang="en-US" sz="2400" dirty="0" smtClean="0">
                <a:ea typeface="ＭＳ Ｐゴシック" pitchFamily="34" charset="-128"/>
              </a:rPr>
              <a:t>Attract new customers by promising superior value</a:t>
            </a:r>
          </a:p>
          <a:p>
            <a:pPr lvl="1">
              <a:buFont typeface="Arial" charset="0"/>
              <a:buChar char="•"/>
            </a:pPr>
            <a:r>
              <a:rPr lang="en-US" altLang="en-US" sz="2400" dirty="0" smtClean="0">
                <a:ea typeface="ＭＳ Ｐゴシック" pitchFamily="34" charset="-128"/>
              </a:rPr>
              <a:t>Keep and grow current customers by delivering satisfaction</a:t>
            </a:r>
          </a:p>
          <a:p>
            <a:r>
              <a:rPr lang="en-GB" sz="2400" dirty="0" smtClean="0"/>
              <a:t>Customer needs, wants and demands</a:t>
            </a:r>
          </a:p>
          <a:p>
            <a:r>
              <a:rPr lang="en-GB" sz="2400" dirty="0" smtClean="0"/>
              <a:t>Customer value and satisfaction</a:t>
            </a:r>
          </a:p>
          <a:p>
            <a:r>
              <a:rPr lang="en-GB" sz="2400" dirty="0" smtClean="0"/>
              <a:t>Exchanges and relationships</a:t>
            </a:r>
          </a:p>
          <a:p>
            <a:r>
              <a:rPr lang="en-GB" sz="2400" smtClean="0"/>
              <a:t>Markets e.g. </a:t>
            </a:r>
            <a:r>
              <a:rPr lang="en-GB" sz="2400" dirty="0" smtClean="0"/>
              <a:t>retail grocery, automotive</a:t>
            </a:r>
          </a:p>
          <a:p>
            <a:r>
              <a:rPr lang="en-GB" sz="2400" dirty="0" smtClean="0"/>
              <a:t>Marketing strategy</a:t>
            </a:r>
            <a:endParaRPr lang="en-GB" sz="2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Armstrong &amp; Kotler (2015)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764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Customer Driven Marketing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US" altLang="en-US" dirty="0" smtClean="0">
                <a:ea typeface="ＭＳ Ｐゴシック" pitchFamily="34" charset="-128"/>
              </a:rPr>
              <a:t>Selecting customers to serve</a:t>
            </a:r>
          </a:p>
          <a:p>
            <a:pPr>
              <a:buFont typeface="Arial" charset="0"/>
              <a:buChar char="•"/>
            </a:pPr>
            <a:r>
              <a:rPr lang="en-US" altLang="en-US" dirty="0" smtClean="0">
                <a:ea typeface="ＭＳ Ｐゴシック" pitchFamily="34" charset="-128"/>
              </a:rPr>
              <a:t>Choosing a value proposition</a:t>
            </a:r>
          </a:p>
          <a:p>
            <a:pPr>
              <a:buFont typeface="Arial" charset="0"/>
              <a:buChar char="•"/>
            </a:pPr>
            <a:r>
              <a:rPr lang="en-US" altLang="en-US" dirty="0" smtClean="0">
                <a:ea typeface="ＭＳ Ｐゴシック" pitchFamily="34" charset="-128"/>
              </a:rPr>
              <a:t>Marketing management orientations</a:t>
            </a:r>
          </a:p>
          <a:p>
            <a:pPr lvl="1">
              <a:buFont typeface="Arial" charset="0"/>
              <a:buChar char="•"/>
            </a:pPr>
            <a:r>
              <a:rPr lang="en-US" altLang="en-US" dirty="0" smtClean="0">
                <a:ea typeface="ＭＳ Ｐゴシック" pitchFamily="34" charset="-128"/>
              </a:rPr>
              <a:t>Production concept</a:t>
            </a:r>
          </a:p>
          <a:p>
            <a:pPr lvl="1">
              <a:buFont typeface="Arial" charset="0"/>
              <a:buChar char="•"/>
            </a:pPr>
            <a:r>
              <a:rPr lang="en-US" altLang="en-US" dirty="0" smtClean="0">
                <a:ea typeface="ＭＳ Ｐゴシック" pitchFamily="34" charset="-128"/>
              </a:rPr>
              <a:t>Product concept</a:t>
            </a:r>
          </a:p>
          <a:p>
            <a:pPr lvl="1">
              <a:buFont typeface="Arial" charset="0"/>
              <a:buChar char="•"/>
            </a:pPr>
            <a:r>
              <a:rPr lang="en-US" altLang="en-US" dirty="0" smtClean="0">
                <a:ea typeface="ＭＳ Ｐゴシック" pitchFamily="34" charset="-128"/>
              </a:rPr>
              <a:t>Selling concept</a:t>
            </a:r>
          </a:p>
          <a:p>
            <a:pPr lvl="1">
              <a:buFont typeface="Arial" charset="0"/>
              <a:buChar char="•"/>
            </a:pPr>
            <a:r>
              <a:rPr lang="en-US" altLang="en-US" dirty="0" smtClean="0">
                <a:ea typeface="ＭＳ Ｐゴシック" pitchFamily="34" charset="-128"/>
              </a:rPr>
              <a:t>Marketing concept</a:t>
            </a:r>
          </a:p>
          <a:p>
            <a:pPr lvl="1">
              <a:buFont typeface="Arial" charset="0"/>
              <a:buChar char="•"/>
            </a:pPr>
            <a:r>
              <a:rPr lang="en-US" altLang="en-US" dirty="0" smtClean="0">
                <a:ea typeface="ＭＳ Ｐゴシック" pitchFamily="34" charset="-128"/>
              </a:rPr>
              <a:t>Societal marketing concept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857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Selling and Marketing Concepts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150838"/>
            <a:ext cx="8229600" cy="3424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2855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Marketing Mix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</a:t>
            </a:r>
          </a:p>
          <a:p>
            <a:r>
              <a:rPr lang="en-GB" dirty="0" smtClean="0"/>
              <a:t>Price</a:t>
            </a:r>
          </a:p>
          <a:p>
            <a:r>
              <a:rPr lang="en-GB" dirty="0" smtClean="0"/>
              <a:t>Place</a:t>
            </a:r>
          </a:p>
          <a:p>
            <a:r>
              <a:rPr lang="en-GB" dirty="0" smtClean="0"/>
              <a:t>Promotion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909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Customer Relationship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</a:pPr>
            <a:r>
              <a:rPr lang="en-US" altLang="en-US" dirty="0" smtClean="0">
                <a:solidFill>
                  <a:srgbClr val="000000"/>
                </a:solidFill>
                <a:ea typeface="ＭＳ Ｐゴシック" pitchFamily="34" charset="-128"/>
              </a:rPr>
              <a:t>Delivering superior customer value and satisfaction to build and maintain profitable customer relationships </a:t>
            </a:r>
          </a:p>
          <a:p>
            <a:pPr lvl="1">
              <a:buFont typeface="Arial" charset="0"/>
              <a:buChar char="•"/>
            </a:pPr>
            <a:r>
              <a:rPr lang="en-US" altLang="en-US" dirty="0" smtClean="0">
                <a:solidFill>
                  <a:srgbClr val="000000"/>
                </a:solidFill>
                <a:ea typeface="ＭＳ Ｐゴシック" pitchFamily="34" charset="-128"/>
              </a:rPr>
              <a:t>Customer-perceived value: Customer’s evaluation of the difference between all the benefits and costs of a marketing offer relative to those of competing offers</a:t>
            </a:r>
          </a:p>
          <a:p>
            <a:pPr lvl="1">
              <a:buFont typeface="Arial" charset="0"/>
              <a:buChar char="•"/>
            </a:pPr>
            <a:r>
              <a:rPr lang="en-US" altLang="en-US" dirty="0" smtClean="0">
                <a:solidFill>
                  <a:srgbClr val="000000"/>
                </a:solidFill>
                <a:ea typeface="ＭＳ Ｐゴシック" pitchFamily="34" charset="-128"/>
              </a:rPr>
              <a:t>Customer satisfaction: Extent to which a product’s perceived performance matches a buyer’s expectations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595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dirty="0" smtClean="0">
                <a:solidFill>
                  <a:srgbClr val="000000"/>
                </a:solidFill>
                <a:ea typeface="ＭＳ Ｐゴシック" pitchFamily="34" charset="-128"/>
              </a:rPr>
              <a:t>Using a company of your choice, identify the extent to which product performance matches </a:t>
            </a:r>
            <a:r>
              <a:rPr lang="en-US" altLang="en-US" smtClean="0">
                <a:solidFill>
                  <a:srgbClr val="000000"/>
                </a:solidFill>
                <a:ea typeface="ＭＳ Ｐゴシック" pitchFamily="34" charset="-128"/>
              </a:rPr>
              <a:t>consumers expectations</a:t>
            </a:r>
            <a:r>
              <a:rPr lang="en-US" altLang="en-US" dirty="0" smtClean="0">
                <a:solidFill>
                  <a:srgbClr val="000000"/>
                </a:solidFill>
                <a:ea typeface="ＭＳ Ｐゴシック" pitchFamily="34" charset="-128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Armstrong &amp; Kotler (2015)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696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Armstrong, G. and Kotler, P., </a:t>
            </a:r>
            <a:r>
              <a:rPr lang="en-GB" u="sng" dirty="0" smtClean="0"/>
              <a:t>Marketing: An Introduction</a:t>
            </a:r>
            <a:r>
              <a:rPr lang="en-GB" dirty="0" smtClean="0"/>
              <a:t>, (2015), Pearson Education. 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75599-8FC4-444D-BB58-2E6F7BA68A0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3844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240</Words>
  <Application>Microsoft Office PowerPoint</Application>
  <PresentationFormat>On-screen Show (4:3)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ＭＳ Ｐゴシック</vt:lpstr>
      <vt:lpstr>Arial</vt:lpstr>
      <vt:lpstr>Calibri</vt:lpstr>
      <vt:lpstr>Office Theme</vt:lpstr>
      <vt:lpstr>Marketing An Introduction</vt:lpstr>
      <vt:lpstr>Marketing</vt:lpstr>
      <vt:lpstr>Customer Driven Marketing Strategy</vt:lpstr>
      <vt:lpstr>Selling and Marketing Concepts</vt:lpstr>
      <vt:lpstr>The Marketing Mix</vt:lpstr>
      <vt:lpstr>Customer Relationship Management</vt:lpstr>
      <vt:lpstr>Tutorial Task</vt:lpstr>
      <vt:lpstr>Reference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An Introduction</dc:title>
  <dc:creator>Hughes, Alan</dc:creator>
  <cp:lastModifiedBy>Carl Singleton</cp:lastModifiedBy>
  <cp:revision>10</cp:revision>
  <dcterms:created xsi:type="dcterms:W3CDTF">2015-01-08T13:54:39Z</dcterms:created>
  <dcterms:modified xsi:type="dcterms:W3CDTF">2017-10-13T13:25:09Z</dcterms:modified>
</cp:coreProperties>
</file>