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4" r:id="rId4"/>
  </p:sldMasterIdLst>
  <p:notesMasterIdLst>
    <p:notesMasterId r:id="rId64"/>
  </p:notesMasterIdLst>
  <p:handoutMasterIdLst>
    <p:handoutMasterId r:id="rId65"/>
  </p:handoutMasterIdLst>
  <p:sldIdLst>
    <p:sldId id="256" r:id="rId5"/>
    <p:sldId id="257" r:id="rId6"/>
    <p:sldId id="258" r:id="rId7"/>
    <p:sldId id="259" r:id="rId8"/>
    <p:sldId id="307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306" r:id="rId18"/>
    <p:sldId id="268" r:id="rId19"/>
    <p:sldId id="298" r:id="rId20"/>
    <p:sldId id="299" r:id="rId21"/>
    <p:sldId id="300" r:id="rId22"/>
    <p:sldId id="301" r:id="rId23"/>
    <p:sldId id="302" r:id="rId24"/>
    <p:sldId id="303" r:id="rId25"/>
    <p:sldId id="305" r:id="rId26"/>
    <p:sldId id="269" r:id="rId27"/>
    <p:sldId id="270" r:id="rId28"/>
    <p:sldId id="296" r:id="rId29"/>
    <p:sldId id="273" r:id="rId30"/>
    <p:sldId id="297" r:id="rId31"/>
    <p:sldId id="308" r:id="rId32"/>
    <p:sldId id="309" r:id="rId33"/>
    <p:sldId id="310" r:id="rId34"/>
    <p:sldId id="271" r:id="rId35"/>
    <p:sldId id="274" r:id="rId36"/>
    <p:sldId id="272" r:id="rId37"/>
    <p:sldId id="275" r:id="rId38"/>
    <p:sldId id="276" r:id="rId39"/>
    <p:sldId id="277" r:id="rId40"/>
    <p:sldId id="311" r:id="rId41"/>
    <p:sldId id="312" r:id="rId42"/>
    <p:sldId id="313" r:id="rId43"/>
    <p:sldId id="314" r:id="rId44"/>
    <p:sldId id="287" r:id="rId45"/>
    <p:sldId id="278" r:id="rId46"/>
    <p:sldId id="279" r:id="rId47"/>
    <p:sldId id="280" r:id="rId48"/>
    <p:sldId id="281" r:id="rId49"/>
    <p:sldId id="282" r:id="rId50"/>
    <p:sldId id="283" r:id="rId51"/>
    <p:sldId id="284" r:id="rId52"/>
    <p:sldId id="285" r:id="rId53"/>
    <p:sldId id="315" r:id="rId54"/>
    <p:sldId id="286" r:id="rId55"/>
    <p:sldId id="289" r:id="rId56"/>
    <p:sldId id="290" r:id="rId57"/>
    <p:sldId id="291" r:id="rId58"/>
    <p:sldId id="293" r:id="rId59"/>
    <p:sldId id="294" r:id="rId60"/>
    <p:sldId id="316" r:id="rId61"/>
    <p:sldId id="295" r:id="rId62"/>
    <p:sldId id="292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14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6036" autoAdjust="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83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notesMaster" Target="notesMasters/notesMaster1.xml"/><Relationship Id="rId69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47A63F-9D06-479D-A04D-717692D432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1F70DC-6EDE-457C-B55A-39AC7DE41A3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7C06C4-C5A6-48FB-97F5-B20A44F857E9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6987CF-42F5-4BB0-AD0D-1D64C359446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368FB4-296C-4F8C-BFA3-D7C3AD617B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55657-0A12-495F-9FFA-D8F7554E7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4322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F2B2CC-0155-4E5E-A890-531D58ADF5B2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780FBB-F712-42E7-8C2F-226D98798B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153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AMbIz3Y2JA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An introduction to Parliament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80FBB-F712-42E7-8C2F-226D98798B3F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931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FB0C32-F044-4939-92E4-8BA39B7A3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84BE8A-3E34-4967-9E7C-13EC8F6A9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BFF676-EC35-4FFD-8894-CA4F28307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2DA1557-E095-4C82-B659-3AF550080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746250" y="-663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F34E5EF-94D7-4AE0-BDD1-81A3ECDE6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77040" y="1193411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829E57E-3199-4AAA-B2D5-F93264FDA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442672" y="193606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16" descr="Tag=CustomerPhoto&#10;Crop=1&#10;Align=N/A">
            <a:extLst>
              <a:ext uri="{FF2B5EF4-FFF2-40B4-BE49-F238E27FC236}">
                <a16:creationId xmlns:a16="http://schemas.microsoft.com/office/drawing/2014/main" id="{8A791822-0971-4E61-A5E4-9AAD258F58E3}"/>
              </a:ext>
            </a:extLst>
          </p:cNvPr>
          <p:cNvPicPr>
            <a:picLocks/>
          </p:cNvPicPr>
          <p:nvPr userDrawn="1"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" y="-663"/>
            <a:ext cx="12188952" cy="6858000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B86D7D99-F789-4EDA-861D-B6B994F05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2B39487B-EA73-4D7B-93AA-D63B49F4DA7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050" y="3600450"/>
            <a:ext cx="9144000" cy="24511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effectLst/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55544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F98AFCE-98D2-46C5-82A8-E45659B1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F69999FB-8585-40F0-990C-6A0BAD1C8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768738E-7449-46C1-B7D3-844FE2BA7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399"/>
            <a:ext cx="5992550" cy="2827422"/>
          </a:xfrm>
        </p:spPr>
        <p:txBody>
          <a:bodyPr anchor="t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0FF04F9-E792-4C19-9FD5-44800CEB2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6085" y="914400"/>
            <a:ext cx="4377714" cy="282742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/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F2F9DF6-DFB9-44A8-B629-57F58893AD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538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927BC207-43FE-4B6A-AEBE-875B69CF9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91840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EBBF5499-9A70-4846-B98E-316EC17F9F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C7A79F30-D473-48F6-9AC2-286C7B70F3E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06256" y="4059936"/>
            <a:ext cx="2807208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91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910AFBC-7932-43F4-ABEA-C89B26986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178A42D-5ED2-4AB6-BE4B-410907432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190875"/>
            <a:ext cx="5914938" cy="298608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pPr marL="228600" lvl="0" indent="-228600"/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9" name="Date Placeholder 1">
            <a:extLst>
              <a:ext uri="{FF2B5EF4-FFF2-40B4-BE49-F238E27FC236}">
                <a16:creationId xmlns:a16="http://schemas.microsoft.com/office/drawing/2014/main" id="{4D9A7D07-2BA3-438D-972B-EA578370D5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/>
          <a:lstStyle>
            <a:lvl1pPr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r>
              <a:rPr lang="en-US"/>
              <a:t>3/1/20XX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8720583-BC84-48EB-85BC-AE71214A3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0" y="0"/>
            <a:ext cx="4599432" cy="228600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C3F0A5CD-C47A-4CDF-BE99-75F3A81B18F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0" y="2286000"/>
            <a:ext cx="4599432" cy="228600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7329454B-9275-4E86-B32E-91C0DB62AA7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0" y="4572000"/>
            <a:ext cx="4599432" cy="228600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Footer Placeholder 2">
            <a:extLst>
              <a:ext uri="{FF2B5EF4-FFF2-40B4-BE49-F238E27FC236}">
                <a16:creationId xmlns:a16="http://schemas.microsoft.com/office/drawing/2014/main" id="{21E9E1BF-D594-4F96-8DBE-5A8DD51D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/>
          <a:lstStyle>
            <a:lvl1pPr algn="l"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1" name="Slide Number Placeholder 3">
            <a:extLst>
              <a:ext uri="{FF2B5EF4-FFF2-40B4-BE49-F238E27FC236}">
                <a16:creationId xmlns:a16="http://schemas.microsoft.com/office/drawing/2014/main" id="{C30FDEF8-F3F3-42D5-9EE1-EDDF18B35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792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E04ED02-B678-4D1E-BEDA-7E28F903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7" y="927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E2C5A2-B8B2-47C5-8E1B-3A97E2C9B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25" y="9278"/>
            <a:ext cx="1218895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FD8455-A2E1-40B3-B6C4-36070AF58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Freeform: Shape 7">
            <a:extLst>
              <a:ext uri="{FF2B5EF4-FFF2-40B4-BE49-F238E27FC236}">
                <a16:creationId xmlns:a16="http://schemas.microsoft.com/office/drawing/2014/main" id="{0F53BE70-C6B1-407C-9333-7251BDC77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186" y="9279"/>
            <a:ext cx="5770017" cy="2411171"/>
          </a:xfrm>
          <a:custGeom>
            <a:avLst/>
            <a:gdLst>
              <a:gd name="connsiteX0" fmla="*/ 0 w 5770017"/>
              <a:gd name="connsiteY0" fmla="*/ 0 h 2411171"/>
              <a:gd name="connsiteX1" fmla="*/ 5770017 w 5770017"/>
              <a:gd name="connsiteY1" fmla="*/ 0 h 2411171"/>
              <a:gd name="connsiteX2" fmla="*/ 5715824 w 5770017"/>
              <a:gd name="connsiteY2" fmla="*/ 124746 h 2411171"/>
              <a:gd name="connsiteX3" fmla="*/ 4925072 w 5770017"/>
              <a:gd name="connsiteY3" fmla="*/ 1254414 h 2411171"/>
              <a:gd name="connsiteX4" fmla="*/ 125602 w 5770017"/>
              <a:gd name="connsiteY4" fmla="*/ 1864423 h 2411171"/>
              <a:gd name="connsiteX5" fmla="*/ 0 w 5770017"/>
              <a:gd name="connsiteY5" fmla="*/ 1785927 h 2411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70017" h="2411171">
                <a:moveTo>
                  <a:pt x="0" y="0"/>
                </a:moveTo>
                <a:lnTo>
                  <a:pt x="5770017" y="0"/>
                </a:lnTo>
                <a:lnTo>
                  <a:pt x="5715824" y="124746"/>
                </a:lnTo>
                <a:cubicBezTo>
                  <a:pt x="5526044" y="533784"/>
                  <a:pt x="5262460" y="917027"/>
                  <a:pt x="4925072" y="1254414"/>
                </a:cubicBezTo>
                <a:cubicBezTo>
                  <a:pt x="3623720" y="2555767"/>
                  <a:pt x="1640148" y="2759102"/>
                  <a:pt x="125602" y="1864423"/>
                </a:cubicBezTo>
                <a:lnTo>
                  <a:pt x="0" y="1785927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05864DDE-75C0-4BE6-93FF-A960706AD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C3FA0F-EAE5-4DCE-ACFF-9AD00ED39F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477" y="1131641"/>
            <a:ext cx="5322618" cy="23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r>
              <a:rPr lang="en-US">
                <a:solidFill>
                  <a:srgbClr val="FFFFFF"/>
                </a:solidFill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  <a:endParaRPr lang="en-US" dirty="0">
              <a:solidFill>
                <a:srgbClr val="FFFFFF"/>
              </a:solidFill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1FA5E0E-BEE1-4976-92B1-61EF64E343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84848" y="905256"/>
            <a:ext cx="4581144" cy="24505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03379FE8-A6CE-4F5A-BE1A-B2267589BE8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84848" y="3520440"/>
            <a:ext cx="4581144" cy="24505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D090CA-24E8-46A7-889A-A4FDD00A33E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3600450"/>
            <a:ext cx="5322888" cy="2451100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093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able Char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859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03B5BF0-238D-481F-A15B-206D1E2FE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578E43B-8F1B-4CBD-B09E-5AD9A247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737C17C2-E2A6-4219-AE02-C8EAF943C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E7BC3CE-3806-41F3-B4F6-EBB2C3E9E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" y="484632"/>
            <a:ext cx="12179808" cy="590702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036CF-E92D-4E80-8E6B-1B06EDDFD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71016"/>
            <a:ext cx="4800600" cy="3749040"/>
          </a:xfrm>
        </p:spPr>
        <p:txBody>
          <a:bodyPr anchor="b" anchorCtr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ADCFE1B-ABA2-4B11-B7DE-02CE383D6F2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4835779"/>
            <a:ext cx="4800600" cy="1066800"/>
          </a:xfrm>
        </p:spPr>
        <p:txBody>
          <a:bodyPr>
            <a:normAutofit/>
          </a:bodyPr>
          <a:lstStyle>
            <a:lvl1pPr marL="228600" indent="0">
              <a:buNone/>
              <a:defRPr sz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905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1B84B862-7F1F-4B98-B437-936D8A73A9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664" y="2240280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C76B23B2-3605-4292-9F96-F34651B68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2240280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AB1E9EC3-2FB6-4E1C-8211-306450FDEE7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45936" y="2267712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F3628146-045F-4FBC-A365-3D1D4B3DA6E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53144" y="2267712"/>
            <a:ext cx="2286000" cy="232257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B50972B-CA23-4B92-987F-EE48ECCFF59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1363" y="4733925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8DE19225-DA72-4A39-8CFD-695BFBB93E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664" y="5343144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E66A7C97-DBB6-4333-B12F-E26C38E69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38728" y="4733925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041FA0B5-660E-478A-AF8A-196DBD6AE43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38029" y="5343144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Text Placeholder 19">
            <a:extLst>
              <a:ext uri="{FF2B5EF4-FFF2-40B4-BE49-F238E27FC236}">
                <a16:creationId xmlns:a16="http://schemas.microsoft.com/office/drawing/2014/main" id="{77C92085-3D01-44E4-BA12-E39F1EA0ACE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7973" y="4733544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35DA97BC-7224-440A-A227-8F4A101804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7274" y="5342763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8" name="Text Placeholder 19">
            <a:extLst>
              <a:ext uri="{FF2B5EF4-FFF2-40B4-BE49-F238E27FC236}">
                <a16:creationId xmlns:a16="http://schemas.microsoft.com/office/drawing/2014/main" id="{C236524B-4724-42FA-A2B2-33566478FD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4639" y="4737100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9" name="Text Placeholder 19">
            <a:extLst>
              <a:ext uri="{FF2B5EF4-FFF2-40B4-BE49-F238E27FC236}">
                <a16:creationId xmlns:a16="http://schemas.microsoft.com/office/drawing/2014/main" id="{5F7DE4ED-8F4D-465C-86B4-2372AE291F5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63940" y="5346319"/>
            <a:ext cx="2286000" cy="590550"/>
          </a:xfrm>
        </p:spPr>
        <p:txBody>
          <a:bodyPr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455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5157787" cy="3446463"/>
          </a:xfrm>
          <a:solidFill>
            <a:schemeClr val="bg1"/>
          </a:solidFill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60320"/>
            <a:ext cx="5183188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351C83D0-CBAB-4E41-89AB-89FF36D38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9C302BB0-D231-4195-8083-264C01DF9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2011680"/>
            <a:ext cx="5157787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5B2A70FA-99E0-466C-AC57-33C48353BBD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69027" y="2011680"/>
            <a:ext cx="5183187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5747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1051560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383280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3383280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4360" y="2011680"/>
            <a:ext cx="3383280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04360" y="2560320"/>
            <a:ext cx="3383280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22881CE-A366-4A3A-AE00-9B14BEFE4A9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68934" y="2011680"/>
            <a:ext cx="3383280" cy="530352"/>
          </a:xfrm>
        </p:spPr>
        <p:txBody>
          <a:bodyPr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3CF16E98-73C9-47B5-B88B-9120BEB9F09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8934" y="2560320"/>
            <a:ext cx="3383280" cy="3446463"/>
          </a:xfrm>
        </p:spPr>
        <p:txBody>
          <a:bodyPr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878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3294AE-7408-47DB-898D-41F8C069B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57251"/>
            <a:ext cx="6156051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973052A-4118-4E04-81F8-A44EC172F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3190875"/>
            <a:ext cx="6156052" cy="298608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</a:lstStyle>
          <a:p>
            <a:pPr marL="228600" lvl="0" indent="-228600"/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8988D1E1-6064-4D6A-9EB1-578E20A2A0ED}"/>
              </a:ext>
            </a:extLst>
          </p:cNvPr>
          <p:cNvSpPr txBox="1">
            <a:spLocks/>
          </p:cNvSpPr>
          <p:nvPr userDrawn="1"/>
        </p:nvSpPr>
        <p:spPr>
          <a:xfrm>
            <a:off x="841248" y="6429375"/>
            <a:ext cx="26467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AB23B9F-B223-42FC-B961-B8BFC75D2259}" type="datetime1">
              <a:rPr lang="en-US" smtClean="0">
                <a:solidFill>
                  <a:schemeClr val="tx2">
                    <a:alpha val="60000"/>
                  </a:schemeClr>
                </a:solidFill>
              </a:rPr>
              <a:pPr/>
              <a:t>10/29/2023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BD47C5CB-0317-4DC6-A76F-38A5BB1FD1C2}"/>
              </a:ext>
            </a:extLst>
          </p:cNvPr>
          <p:cNvSpPr txBox="1">
            <a:spLocks/>
          </p:cNvSpPr>
          <p:nvPr userDrawn="1"/>
        </p:nvSpPr>
        <p:spPr>
          <a:xfrm>
            <a:off x="4044696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tx2">
                    <a:alpha val="60000"/>
                  </a:schemeClr>
                </a:solidFill>
              </a:rPr>
              <a:t>Sample footer text</a:t>
            </a:r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CCF6E15-0BE7-453B-BBD4-B379C390AD22}"/>
              </a:ext>
            </a:extLst>
          </p:cNvPr>
          <p:cNvSpPr txBox="1">
            <a:spLocks/>
          </p:cNvSpPr>
          <p:nvPr userDrawn="1"/>
        </p:nvSpPr>
        <p:spPr>
          <a:xfrm>
            <a:off x="8613648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8844951-7827-47D4-8276-7DDE1FA7D85A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pPr/>
              <a:t>‹#›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E092228-4487-4E3A-AEE3-12DC34A061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24928" y="484632"/>
            <a:ext cx="4279392" cy="286207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6AB20921-6E7F-4BD8-9399-D18CABB64B9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4928" y="3511296"/>
            <a:ext cx="4279392" cy="286207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30430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022B425-A1C3-4DFE-BF49-1B9F96D46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93769"/>
            <a:ext cx="5992550" cy="2319306"/>
          </a:xfrm>
        </p:spPr>
        <p:txBody>
          <a:bodyPr anchor="t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AEC60F9-EA79-4A18-B040-024AFB62FD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3776" y="484632"/>
            <a:ext cx="11210544" cy="319125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B88B7B-A749-40EA-A140-38D1E04EF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133" y="3893770"/>
            <a:ext cx="4377714" cy="2319306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/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18489"/>
            <a:ext cx="2743200" cy="365125"/>
          </a:xfrm>
        </p:spPr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320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095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876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129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73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813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615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08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3/1/20XX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514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6" r:id="rId2"/>
    <p:sldLayoutId id="2147483699" r:id="rId3"/>
    <p:sldLayoutId id="2147483698" r:id="rId4"/>
    <p:sldLayoutId id="2147483686" r:id="rId5"/>
    <p:sldLayoutId id="2147483700" r:id="rId6"/>
    <p:sldLayoutId id="2147483705" r:id="rId7"/>
    <p:sldLayoutId id="2147483689" r:id="rId8"/>
    <p:sldLayoutId id="2147483704" r:id="rId9"/>
    <p:sldLayoutId id="2147483702" r:id="rId10"/>
    <p:sldLayoutId id="2147483701" r:id="rId11"/>
    <p:sldLayoutId id="2147483703" r:id="rId12"/>
    <p:sldLayoutId id="2147483685" r:id="rId13"/>
    <p:sldLayoutId id="2147483687" r:id="rId14"/>
    <p:sldLayoutId id="2147483688" r:id="rId15"/>
    <p:sldLayoutId id="2147483690" r:id="rId16"/>
    <p:sldLayoutId id="2147483692" r:id="rId17"/>
    <p:sldLayoutId id="2147483693" r:id="rId18"/>
  </p:sldLayoutIdLst>
  <p:hf hdr="0"/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32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RAMbIz3Y2JA?feature=oembed" TargetMode="External"/><Relationship Id="rId4" Type="http://schemas.openxmlformats.org/officeDocument/2006/relationships/image" Target="../media/image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iM4CKYCrW7Y?list=PLj3mInRJqIen6bn-_3yxt2yYzShP4AJMQ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dS_SLF92e5A?feature=oembed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-U0LhurGWOc?feature=oembed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9A7C78-91FD-4B88-953D-5A4363761B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 anchor="b" anchorCtr="0">
            <a:normAutofit/>
          </a:bodyPr>
          <a:lstStyle/>
          <a:p>
            <a:r>
              <a:rPr lang="en-US" sz="6000" b="1" i="1" u="sng" dirty="0"/>
              <a:t>Legal Process – Let’s recap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D04BED3-CF2E-4CAD-8CE8-ED3ED12AEBD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175" y="3600450"/>
            <a:ext cx="9144000" cy="2451100"/>
          </a:xfrm>
        </p:spPr>
        <p:txBody>
          <a:bodyPr/>
          <a:lstStyle/>
          <a:p>
            <a:r>
              <a:rPr lang="en-US" dirty="0"/>
              <a:t>By Zita Draper</a:t>
            </a:r>
          </a:p>
        </p:txBody>
      </p:sp>
    </p:spTree>
    <p:extLst>
      <p:ext uri="{BB962C8B-B14F-4D97-AF65-F5344CB8AC3E}">
        <p14:creationId xmlns:p14="http://schemas.microsoft.com/office/powerpoint/2010/main" val="703580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D4EEA1A-BD3B-A4AE-FB06-E03852C13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Content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850381-72BC-6495-11E8-D40EBD31B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An honest chat! </a:t>
            </a:r>
          </a:p>
          <a:p>
            <a:r>
              <a:rPr lang="en-GB" dirty="0"/>
              <a:t>Let’s recap. </a:t>
            </a:r>
          </a:p>
          <a:p>
            <a:r>
              <a:rPr lang="en-GB" dirty="0"/>
              <a:t>Devolution. </a:t>
            </a:r>
          </a:p>
          <a:p>
            <a:r>
              <a:rPr lang="en-GB" dirty="0"/>
              <a:t>Assignment.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38EDF0-DBAA-5945-70E4-B9A81C7E8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763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6922B-BD84-2A24-7464-538332AF0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Aims and 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A136E-B649-D3AA-7AA6-0AA7339EF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recap the past few weeks and apply what has been learnt.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ask questions and have an honest conversation regarding the module.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FCA37-AAFC-91C8-448B-D60BBC652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432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C8D9D-AEEF-390F-AC5D-1BF4D43A3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An honest talk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528DE-B576-2FAB-547F-BB4C11E313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Tell me if we are flying through the content. </a:t>
            </a:r>
          </a:p>
          <a:p>
            <a:endParaRPr lang="en-GB" dirty="0"/>
          </a:p>
          <a:p>
            <a:r>
              <a:rPr lang="en-GB" dirty="0"/>
              <a:t>I cannot do anything if you do not tell me. </a:t>
            </a:r>
          </a:p>
          <a:p>
            <a:endParaRPr lang="en-GB" dirty="0"/>
          </a:p>
          <a:p>
            <a:r>
              <a:rPr lang="en-GB" dirty="0"/>
              <a:t>Legal process is hard, but communication is key.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82D7B-2AA1-85A8-B908-3C3F6B7C5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94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E26FD-0A45-AF4B-41A6-8857E0B49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Let’s add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ECA55-C3D3-7A3C-6C76-7BC101B4CC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Today we will be adding an extra element to the lesson. </a:t>
            </a:r>
          </a:p>
          <a:p>
            <a:r>
              <a:rPr lang="en-GB" dirty="0"/>
              <a:t>Only the person with the ball can speak. </a:t>
            </a:r>
          </a:p>
          <a:p>
            <a:r>
              <a:rPr lang="en-GB" dirty="0"/>
              <a:t>You can only pass the ball onto someone on a different table. </a:t>
            </a:r>
          </a:p>
          <a:p>
            <a:r>
              <a:rPr lang="en-GB" dirty="0"/>
              <a:t>Any chat regarding outside of class content will mean no break mid-way through. </a:t>
            </a:r>
          </a:p>
          <a:p>
            <a:r>
              <a:rPr lang="en-GB" dirty="0"/>
              <a:t>Good way to build team working skills.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3363B9-EBEA-9AE0-4F26-E54DEF543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260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9250154-16BB-4474-5613-85FDF86843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04295"/>
            <a:ext cx="9144000" cy="2387600"/>
          </a:xfrm>
        </p:spPr>
        <p:txBody>
          <a:bodyPr>
            <a:normAutofit/>
          </a:bodyPr>
          <a:lstStyle/>
          <a:p>
            <a:r>
              <a:rPr lang="en-GB" sz="11500" dirty="0"/>
              <a:t>Let’s recap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CC144-E4A2-61F5-68B6-BAFC98A9369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920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DBF3BB7-0EAE-98BF-37C7-4F325B7E32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910" y="2011387"/>
            <a:ext cx="9144000" cy="2387600"/>
          </a:xfrm>
        </p:spPr>
        <p:txBody>
          <a:bodyPr>
            <a:normAutofit/>
          </a:bodyPr>
          <a:lstStyle/>
          <a:p>
            <a:r>
              <a:rPr lang="en-GB" sz="8800" b="1" i="1" u="sng" dirty="0"/>
              <a:t>Week 1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022FDD-28D1-CEDE-CE3A-C43F01B97EC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817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653DA-9503-0F23-C8A1-1FC1E9780F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Week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EE789-B67A-94F8-6953-D05C765DC90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676400" y="2915728"/>
            <a:ext cx="9144000" cy="1565814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endParaRPr lang="en-GB" dirty="0"/>
          </a:p>
          <a:p>
            <a:pPr algn="ctr"/>
            <a:r>
              <a:rPr lang="en-GB" sz="4800" dirty="0"/>
              <a:t>Question; What is legal process? </a:t>
            </a:r>
          </a:p>
          <a:p>
            <a:endParaRPr lang="en-GB" dirty="0"/>
          </a:p>
          <a:p>
            <a:pPr marL="22860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AA2A9-C0FF-0BF3-51AF-15EB29A83EB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53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AD35C-C68B-773B-4C73-B6BE440194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Answer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04CC3-901D-AC0B-67D6-595363F3E22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pPr algn="ctr"/>
            <a:r>
              <a:rPr lang="en-GB" dirty="0"/>
              <a:t>The process in which is countries legal system is run. It includes several things including; Human Rights, the constitution and much more.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508698-547E-559D-AAF9-37AF75FF06F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219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077F7-FBF5-F617-B3E2-EB13D7134FC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D46D5-146C-9A2A-04C0-83193824BE8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There are three legal systems within the Uk. </a:t>
            </a:r>
          </a:p>
          <a:p>
            <a:endParaRPr lang="en-GB" dirty="0"/>
          </a:p>
          <a:p>
            <a:r>
              <a:rPr lang="en-GB" dirty="0"/>
              <a:t>What are they?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7B250-D4EA-BDCF-9870-DEF4CE5776A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540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6347B-1535-0492-FE28-8A742D4F65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77C9F-0C11-7F61-594E-B1CB1F86EFA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English and Welsh. </a:t>
            </a:r>
          </a:p>
          <a:p>
            <a:endParaRPr lang="en-GB" dirty="0"/>
          </a:p>
          <a:p>
            <a:r>
              <a:rPr lang="en-GB" dirty="0"/>
              <a:t>Irish. </a:t>
            </a:r>
          </a:p>
          <a:p>
            <a:endParaRPr lang="en-GB" dirty="0"/>
          </a:p>
          <a:p>
            <a:r>
              <a:rPr lang="en-GB" dirty="0"/>
              <a:t>Scottish.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F90F3-EA50-1E4E-F0B1-175587FA59F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525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453A7-05C7-AB93-7EC0-1EE60EFD6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Where does the law come from?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2A825-75F0-BE7A-94CB-DE4C42F63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Primary legislation. </a:t>
            </a:r>
          </a:p>
          <a:p>
            <a:r>
              <a:rPr lang="en-GB" dirty="0"/>
              <a:t>Secondary legislation. </a:t>
            </a:r>
          </a:p>
          <a:p>
            <a:r>
              <a:rPr lang="en-GB" dirty="0"/>
              <a:t>Case law. </a:t>
            </a:r>
          </a:p>
          <a:p>
            <a:r>
              <a:rPr lang="en-GB" dirty="0"/>
              <a:t>International law. </a:t>
            </a:r>
          </a:p>
          <a:p>
            <a:r>
              <a:rPr lang="en-GB" dirty="0"/>
              <a:t>European Union Convention on Human Rights.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FBDB4-95BF-4422-5AC0-E47F7B2E8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2524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BB35-6EA0-CF64-1D0B-75CA282E2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Common law and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3CE50-5BE6-4BC1-B869-CEC3B908AA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What does the term equity mean? </a:t>
            </a:r>
          </a:p>
          <a:p>
            <a:endParaRPr lang="en-GB" dirty="0"/>
          </a:p>
          <a:p>
            <a:r>
              <a:rPr lang="en-GB" dirty="0"/>
              <a:t>What happens if common law and equity conflict. </a:t>
            </a:r>
          </a:p>
          <a:p>
            <a:endParaRPr lang="en-GB" dirty="0"/>
          </a:p>
          <a:p>
            <a:r>
              <a:rPr lang="en-GB" dirty="0"/>
              <a:t>Name one equitable maxim. </a:t>
            </a:r>
          </a:p>
          <a:p>
            <a:endParaRPr lang="en-GB" dirty="0"/>
          </a:p>
          <a:p>
            <a:r>
              <a:rPr lang="en-GB" dirty="0"/>
              <a:t>Name one equitable remedy.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4521FF-1774-30D0-5C9C-5A30259A7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7639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E5287F7-94A8-2D58-84BB-9B89E1FFC1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Final Question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5A828A4-2CFF-8F54-AAD0-D783486F6D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What does the term legal persons mean?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E085A-C7F4-27D6-C410-7D408D5EE602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429375"/>
            <a:ext cx="2743200" cy="365125"/>
          </a:xfrm>
        </p:spPr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2DCFF-DC84-1D8D-502C-4E988231F41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5936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E1DD4D3-7545-311E-80EC-12596D1306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1500" b="1" i="1" u="sng" dirty="0"/>
              <a:t>Week 2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FB74D-A3F7-D501-AC51-A0BCD2A2D51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3898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FF7B8B6-CEA3-C712-A048-9FAF4D215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Test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5C04997-7824-3772-215F-810B118FA3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V in a case means what? </a:t>
            </a:r>
          </a:p>
          <a:p>
            <a:endParaRPr lang="en-GB" dirty="0"/>
          </a:p>
          <a:p>
            <a:r>
              <a:rPr lang="en-GB" dirty="0"/>
              <a:t>What type of case is the following ‘’ Lucas v Lewis [2019]’’?</a:t>
            </a:r>
          </a:p>
          <a:p>
            <a:endParaRPr lang="en-GB" dirty="0"/>
          </a:p>
          <a:p>
            <a:r>
              <a:rPr lang="en-GB" dirty="0"/>
              <a:t>With what letter does a criminal case start?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C128A06-A829-2087-1BEF-B857E00B5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0602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A500095-7FB9-374B-B9A7-CA26FE8FB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Answer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D6DC323-F6B5-0ADB-31C1-558FC2997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 stands for ‘’ and’’. </a:t>
            </a:r>
          </a:p>
          <a:p>
            <a:endParaRPr lang="en-GB" dirty="0"/>
          </a:p>
          <a:p>
            <a:r>
              <a:rPr lang="en-GB" dirty="0"/>
              <a:t>Lucas v Lewis is a civil case. </a:t>
            </a:r>
          </a:p>
          <a:p>
            <a:endParaRPr lang="en-GB" dirty="0"/>
          </a:p>
          <a:p>
            <a:r>
              <a:rPr lang="en-GB" dirty="0"/>
              <a:t>The letter is R and it stand for the state.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C901830-10E3-99E7-FCBD-EB46E8E22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7875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EBE5FBC-AFEF-4FDB-B1C5-C72189D1B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Types of cases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039D7A4-1C81-1963-03E9-AB25DAEDF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Criminal.  </a:t>
            </a:r>
          </a:p>
          <a:p>
            <a:r>
              <a:rPr lang="en-GB" dirty="0"/>
              <a:t>Civil. </a:t>
            </a:r>
          </a:p>
          <a:p>
            <a:r>
              <a:rPr lang="en-GB" dirty="0"/>
              <a:t>Judicial review. </a:t>
            </a:r>
          </a:p>
          <a:p>
            <a:r>
              <a:rPr lang="en-GB" dirty="0"/>
              <a:t>Tribunal. </a:t>
            </a:r>
          </a:p>
          <a:p>
            <a:r>
              <a:rPr lang="en-GB" dirty="0"/>
              <a:t>Much more.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D79765C-355B-2069-C0C2-7AB99C692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4409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40FE80EC-ECB4-7B85-C65E-081813CE9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 dirty="0"/>
              <a:t>What do the following terms mean?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188C6A9-BA9F-B1F1-00C6-8588983C1D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Legislative- </a:t>
            </a:r>
          </a:p>
          <a:p>
            <a:endParaRPr lang="en-GB" dirty="0"/>
          </a:p>
          <a:p>
            <a:r>
              <a:rPr lang="en-GB" dirty="0"/>
              <a:t>Executive- </a:t>
            </a:r>
          </a:p>
          <a:p>
            <a:endParaRPr lang="en-GB" dirty="0"/>
          </a:p>
          <a:p>
            <a:r>
              <a:rPr lang="en-GB" dirty="0"/>
              <a:t>Judiciary -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CA5C267-F299-1239-DCCD-4E4147668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2748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E1E8493-8F29-8F78-2480-F7F76D1DA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Next question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586E990-BEF9-6090-9CF9-1CB9BAFE8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difference between; </a:t>
            </a:r>
          </a:p>
          <a:p>
            <a:endParaRPr lang="en-GB" dirty="0"/>
          </a:p>
          <a:p>
            <a:r>
              <a:rPr lang="en-GB" dirty="0"/>
              <a:t>The Monarchy </a:t>
            </a:r>
          </a:p>
          <a:p>
            <a:r>
              <a:rPr lang="en-GB" dirty="0"/>
              <a:t>The Crown</a:t>
            </a:r>
          </a:p>
          <a:p>
            <a:r>
              <a:rPr lang="en-GB" dirty="0"/>
              <a:t>The state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39316BA-0ADB-A9CA-74AF-070A43888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3587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D85179A-1003-C9DD-EB70-F6A53DBE9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The job of the Monarchy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00053B5-5B96-F031-867C-4AAEA91778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role of the monarchy? </a:t>
            </a:r>
          </a:p>
          <a:p>
            <a:endParaRPr lang="en-GB" dirty="0"/>
          </a:p>
          <a:p>
            <a:r>
              <a:rPr lang="en-GB" dirty="0"/>
              <a:t>In pairs summarise the role of the monarchy in relation to the three bodies.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532ABAB-8483-FEAE-FB2D-34596B633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0880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1C404A5-E1F6-92D1-75EA-4DE4FE11CC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9600" b="1" i="1" u="sng" dirty="0"/>
              <a:t>Week 3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C06720C-E749-7EA5-CE2B-A6621BCA265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Government, Parliament and </a:t>
            </a:r>
            <a:r>
              <a:rPr lang="en-GB" dirty="0" err="1"/>
              <a:t>Judicary</a:t>
            </a:r>
            <a:r>
              <a:rPr lang="en-GB" dirty="0"/>
              <a:t>.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5DD07EF-F559-C633-10A5-4B36FC43262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8263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AB56A-A491-F3E9-D403-26E440C3F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BB97B-326A-B2B3-2C32-4F57D2F7D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 we are going to watch a number of video’s. </a:t>
            </a:r>
          </a:p>
          <a:p>
            <a:endParaRPr lang="en-GB" dirty="0"/>
          </a:p>
          <a:p>
            <a:r>
              <a:rPr lang="en-GB" dirty="0"/>
              <a:t>After every video, the person with the ball will summarise the video.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651F2-F8AB-897E-7012-8C17509B8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4479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756E6-8D99-3BCA-567E-45FB2FD5E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Parliament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05811-A412-1201-E164-9D069DBC1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24</a:t>
            </a:fld>
            <a:endParaRPr lang="en-US"/>
          </a:p>
        </p:txBody>
      </p:sp>
      <p:pic>
        <p:nvPicPr>
          <p:cNvPr id="7" name="Online Media 6" title="An introduction to Parliament">
            <a:hlinkClick r:id="" action="ppaction://media"/>
            <a:extLst>
              <a:ext uri="{FF2B5EF4-FFF2-40B4-BE49-F238E27FC236}">
                <a16:creationId xmlns:a16="http://schemas.microsoft.com/office/drawing/2014/main" id="{62EE07C1-4A0C-4D56-C5D4-194C097844E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43826" y="1705035"/>
            <a:ext cx="8061865" cy="455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987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8E87A-B5A6-03CB-3DCE-0A4EEB4E0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pic>
        <p:nvPicPr>
          <p:cNvPr id="7" name="Online Media 6" title="How laws are made">
            <a:hlinkClick r:id="" action="ppaction://media"/>
            <a:extLst>
              <a:ext uri="{FF2B5EF4-FFF2-40B4-BE49-F238E27FC236}">
                <a16:creationId xmlns:a16="http://schemas.microsoft.com/office/drawing/2014/main" id="{35406A9B-A63B-C396-37C7-9FA0FB0DBFC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57463" y="2178050"/>
            <a:ext cx="7077075" cy="3998913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0B05E5-0626-7A87-C8FB-5EDB3CDFB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354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AE147-7513-212F-E7BC-DD934A347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House of commons</a:t>
            </a:r>
          </a:p>
        </p:txBody>
      </p:sp>
      <p:pic>
        <p:nvPicPr>
          <p:cNvPr id="7" name="Online Media 6" title="What is the House of Commons?">
            <a:hlinkClick r:id="" action="ppaction://media"/>
            <a:extLst>
              <a:ext uri="{FF2B5EF4-FFF2-40B4-BE49-F238E27FC236}">
                <a16:creationId xmlns:a16="http://schemas.microsoft.com/office/drawing/2014/main" id="{5ACED8E5-6427-009C-4300-406A5DF7088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57463" y="2178050"/>
            <a:ext cx="7077075" cy="3998913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DD84CF-4058-A1B0-FA1C-1E6A7F529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219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30E5B-AD29-B194-76ED-D2F68E06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House of Lords</a:t>
            </a:r>
          </a:p>
        </p:txBody>
      </p:sp>
      <p:pic>
        <p:nvPicPr>
          <p:cNvPr id="7" name="Online Media 6" title="What is the House of Lords? Jump Start">
            <a:hlinkClick r:id="" action="ppaction://media"/>
            <a:extLst>
              <a:ext uri="{FF2B5EF4-FFF2-40B4-BE49-F238E27FC236}">
                <a16:creationId xmlns:a16="http://schemas.microsoft.com/office/drawing/2014/main" id="{EAB3053B-412C-CBFE-063D-A8A3CD46DAB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57463" y="2178050"/>
            <a:ext cx="7077075" cy="3998913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23CE33-E2BA-1ED6-A23E-36EC004C9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300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20A5C-BDE2-60CC-A1D0-5C7342993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Parliament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ABB2F-E44F-2F55-F8C4-F563594BF2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Includes two houses. </a:t>
            </a:r>
          </a:p>
          <a:p>
            <a:endParaRPr lang="en-GB" dirty="0"/>
          </a:p>
          <a:p>
            <a:r>
              <a:rPr lang="en-GB" dirty="0"/>
              <a:t>House of Commons – elected by the common people.</a:t>
            </a:r>
          </a:p>
          <a:p>
            <a:endParaRPr lang="en-GB" dirty="0"/>
          </a:p>
          <a:p>
            <a:r>
              <a:rPr lang="en-GB" dirty="0"/>
              <a:t>House of Lords- nonelected/ experts in their area.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E8A3B-38E9-4730-1FB9-CA07B3F10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3300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B224F-7BD8-DF15-DA8F-521CE27A2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Parliament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B9EA0-FCB7-C56C-2802-A5E00AB508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Regulated itself – select committees/ debates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  <a:p>
            <a:r>
              <a:rPr lang="en-GB" dirty="0"/>
              <a:t>Headed by the Prime minister. </a:t>
            </a:r>
          </a:p>
          <a:p>
            <a:r>
              <a:rPr lang="en-GB" dirty="0"/>
              <a:t>Who works alongside him is the cabinet. </a:t>
            </a:r>
          </a:p>
          <a:p>
            <a:r>
              <a:rPr lang="en-GB" dirty="0"/>
              <a:t>Cabinet consists of 20-25 members. </a:t>
            </a:r>
          </a:p>
          <a:p>
            <a:r>
              <a:rPr lang="en-GB" dirty="0"/>
              <a:t>Chosen by the prime minister.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A6E33-A485-0BEB-CACA-B8E828526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4812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65B55-05F1-18AB-6A4B-691BD1D73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Parliament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3D7AC-D187-1771-CC10-F28BD499B3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Question; Why is parliament so important? </a:t>
            </a:r>
          </a:p>
          <a:p>
            <a:endParaRPr lang="en-GB" dirty="0"/>
          </a:p>
          <a:p>
            <a:r>
              <a:rPr lang="en-GB" dirty="0"/>
              <a:t>Question; Who is not allowed to vote during a general election? </a:t>
            </a:r>
          </a:p>
          <a:p>
            <a:endParaRPr lang="en-GB" dirty="0"/>
          </a:p>
          <a:p>
            <a:r>
              <a:rPr lang="en-GB" dirty="0"/>
              <a:t>Question: How many years between general elections?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2F407-2304-0517-8A98-9CE0E41FA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397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C4B9E-3215-59F8-1886-973B0CA80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1B22D-00B4-469A-3F2A-EA59A0B20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Run the country. </a:t>
            </a:r>
          </a:p>
          <a:p>
            <a:r>
              <a:rPr lang="en-GB" dirty="0"/>
              <a:t>Conservative government. </a:t>
            </a:r>
          </a:p>
          <a:p>
            <a:r>
              <a:rPr lang="en-GB" dirty="0"/>
              <a:t>Headed by Rishi Sunak. </a:t>
            </a:r>
          </a:p>
          <a:p>
            <a:r>
              <a:rPr lang="en-GB" dirty="0"/>
              <a:t>Assisted by the cabinet. </a:t>
            </a:r>
          </a:p>
          <a:p>
            <a:r>
              <a:rPr lang="en-GB" b="1" u="sng" dirty="0"/>
              <a:t>Question;</a:t>
            </a:r>
            <a:r>
              <a:rPr lang="en-GB" dirty="0"/>
              <a:t> The cabinet manual explains what happens if there is a hung parliament, what does this mean?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F6E1D-3F43-40E5-4916-04634583E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5703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425BE-0CF8-3A32-60A3-6C94993CE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6D8C3-7A0C-760D-5241-A598B98EC8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civil servant?</a:t>
            </a:r>
          </a:p>
          <a:p>
            <a:endParaRPr lang="en-GB" dirty="0"/>
          </a:p>
          <a:p>
            <a:r>
              <a:rPr lang="en-GB" dirty="0"/>
              <a:t>Who is held accountable for Civil servants' actions?</a:t>
            </a:r>
          </a:p>
          <a:p>
            <a:endParaRPr lang="en-GB" dirty="0"/>
          </a:p>
          <a:p>
            <a:r>
              <a:rPr lang="en-GB" dirty="0"/>
              <a:t>True or false – everything said in the cabinet should be private?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95289-DB1A-4CAA-510E-D32DBF2E3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1266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75756-B723-B0D7-5B99-3547D098A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Judiciary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ECE49-93A5-CD18-A46C-75A29C7BA8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the law in society. </a:t>
            </a:r>
          </a:p>
          <a:p>
            <a:endParaRPr lang="en-GB" dirty="0"/>
          </a:p>
          <a:p>
            <a:r>
              <a:rPr lang="en-GB" dirty="0"/>
              <a:t>Includes members such as judges/ jury/ recorders and much more. </a:t>
            </a:r>
          </a:p>
          <a:p>
            <a:endParaRPr lang="en-GB" dirty="0"/>
          </a:p>
          <a:p>
            <a:r>
              <a:rPr lang="en-GB" dirty="0"/>
              <a:t>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F36EC-D726-F7D2-029E-5D0E2F575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005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4F06-95D5-7162-AD2B-5E867F1FD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Judiciary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712E8-BFCD-FFD0-D8FF-394A164E1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precedent. </a:t>
            </a:r>
          </a:p>
          <a:p>
            <a:endParaRPr lang="en-GB" dirty="0"/>
          </a:p>
          <a:p>
            <a:r>
              <a:rPr lang="en-GB" b="1" i="1" u="sng" dirty="0"/>
              <a:t>Question</a:t>
            </a:r>
            <a:r>
              <a:rPr lang="en-GB" dirty="0"/>
              <a:t>; What is precedent?</a:t>
            </a:r>
          </a:p>
          <a:p>
            <a:endParaRPr lang="en-GB" dirty="0"/>
          </a:p>
          <a:p>
            <a:r>
              <a:rPr lang="en-GB" dirty="0"/>
              <a:t>Give an example.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80FF79-3847-D0F2-D7FA-1B8E0080E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2314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DDC94-D624-1FFB-2996-D30ABD830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CDB66-DA30-77BB-362F-E37F54DF43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i="1" u="sng" dirty="0"/>
              <a:t>Question</a:t>
            </a:r>
            <a:r>
              <a:rPr lang="en-GB" dirty="0"/>
              <a:t>; What do the judiciary do?</a:t>
            </a:r>
          </a:p>
          <a:p>
            <a:endParaRPr lang="en-GB" dirty="0"/>
          </a:p>
          <a:p>
            <a:r>
              <a:rPr lang="en-GB" b="1" i="1" u="sng" dirty="0"/>
              <a:t>Question</a:t>
            </a:r>
            <a:r>
              <a:rPr lang="en-GB" dirty="0"/>
              <a:t>; Why are they important?</a:t>
            </a:r>
          </a:p>
          <a:p>
            <a:endParaRPr lang="en-GB" dirty="0"/>
          </a:p>
          <a:p>
            <a:r>
              <a:rPr lang="en-GB" b="1" i="1" u="sng" dirty="0"/>
              <a:t>Question</a:t>
            </a:r>
            <a:r>
              <a:rPr lang="en-GB" dirty="0"/>
              <a:t>; Name a court which binds another.</a:t>
            </a:r>
          </a:p>
          <a:p>
            <a:endParaRPr lang="en-GB" dirty="0"/>
          </a:p>
          <a:p>
            <a:r>
              <a:rPr lang="en-GB" b="1" i="1" u="sng" dirty="0"/>
              <a:t>Question</a:t>
            </a:r>
            <a:r>
              <a:rPr lang="en-GB" dirty="0"/>
              <a:t>; What is the privy council?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DAC182-7EA6-3DAD-4080-929B8B663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4050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3DB6C-D2BB-474D-1585-19B018ED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9837C-7DF0-7587-B57C-EBA7C3BE0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Statutory interpretation; sometimes parliament will make laws that are not clear. </a:t>
            </a:r>
          </a:p>
          <a:p>
            <a:endParaRPr lang="en-GB" dirty="0"/>
          </a:p>
          <a:p>
            <a:r>
              <a:rPr lang="en-GB" dirty="0"/>
              <a:t>So, judges use a process called statutory interpretation to decide the meaning of the law.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780D5-8320-4CBC-F87E-731A136F6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21969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3DB6C-D2BB-474D-1585-19B018ED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9837C-7DF0-7587-B57C-EBA7C3BE0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many tests are there for statutory interpretation? </a:t>
            </a:r>
          </a:p>
          <a:p>
            <a:endParaRPr lang="en-GB" dirty="0"/>
          </a:p>
          <a:p>
            <a:r>
              <a:rPr lang="en-GB" dirty="0"/>
              <a:t>1. 4</a:t>
            </a:r>
          </a:p>
          <a:p>
            <a:r>
              <a:rPr lang="en-GB" dirty="0"/>
              <a:t>2. 6</a:t>
            </a:r>
          </a:p>
          <a:p>
            <a:r>
              <a:rPr lang="en-GB" dirty="0"/>
              <a:t>3. 5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780D5-8320-4CBC-F87E-731A136F6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8579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3DB6C-D2BB-474D-1585-19B018ED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9837C-7DF0-7587-B57C-EBA7C3BE0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First is the literal rule. </a:t>
            </a:r>
          </a:p>
          <a:p>
            <a:pPr>
              <a:lnSpc>
                <a:spcPct val="200000"/>
              </a:lnSpc>
            </a:pPr>
            <a:r>
              <a:rPr lang="en-GB" dirty="0"/>
              <a:t>Second is the golden rule. </a:t>
            </a:r>
          </a:p>
          <a:p>
            <a:pPr>
              <a:lnSpc>
                <a:spcPct val="200000"/>
              </a:lnSpc>
            </a:pPr>
            <a:r>
              <a:rPr lang="en-GB" dirty="0"/>
              <a:t>Third is the Mischief rule. </a:t>
            </a:r>
          </a:p>
          <a:p>
            <a:pPr>
              <a:lnSpc>
                <a:spcPct val="200000"/>
              </a:lnSpc>
            </a:pPr>
            <a:r>
              <a:rPr lang="en-GB" dirty="0"/>
              <a:t>Fourth is the purposive approach.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780D5-8320-4CBC-F87E-731A136F6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05159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3DB6C-D2BB-474D-1585-19B018ED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9837C-7DF0-7587-B57C-EBA7C3BE0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the key issues with the judiciary is what? </a:t>
            </a:r>
          </a:p>
          <a:p>
            <a:endParaRPr lang="en-GB" dirty="0"/>
          </a:p>
          <a:p>
            <a:r>
              <a:rPr lang="en-GB" dirty="0"/>
              <a:t>Do you have any statistics to support this?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780D5-8320-4CBC-F87E-731A136F6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80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3DB6C-D2BB-474D-1585-19B018ED62F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Let’s take a break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22A17B-0543-3882-9919-541D57757A5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Take 10 minutes!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780D5-8320-4CBC-F87E-731A136F612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2706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26CB07D-FACB-5E56-5919-2496624AAB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Week 4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48EE01E-43D5-5B82-8E78-957509175C2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>
            <a:normAutofit/>
          </a:bodyPr>
          <a:lstStyle/>
          <a:p>
            <a:r>
              <a:rPr lang="en-GB" sz="4000" b="1" i="1" u="sng" dirty="0"/>
              <a:t>Uk Constitution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60F254-367E-A54E-22AD-869B92DBE39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78330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8BC02-73E7-6108-C49A-CF2AC97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Uk Constitution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64DFD-9550-C131-2439-3416E650E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Partly written and uncodified. </a:t>
            </a:r>
          </a:p>
          <a:p>
            <a:endParaRPr lang="en-GB" dirty="0"/>
          </a:p>
          <a:p>
            <a:r>
              <a:rPr lang="en-GB" dirty="0"/>
              <a:t>We do not have all of our laws in one document. </a:t>
            </a:r>
          </a:p>
          <a:p>
            <a:endParaRPr lang="en-GB" dirty="0"/>
          </a:p>
          <a:p>
            <a:r>
              <a:rPr lang="en-GB" dirty="0"/>
              <a:t>Includes a number of things including constitutional conventions.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9E576-E4BA-0ABA-C6F2-603E8EAEC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5100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D3894-4A7A-17FC-3165-357839E137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072DD-CE96-A226-3AB3-6DD26FC0144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Can you name 1 constitutional convention?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9077C-1E00-5D48-586F-F2BDBAC770C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7585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87E97-06AA-6FF9-18F1-EB7282A6C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Uk Constitution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6DADB-F564-5BB4-14D1-145895660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Laws. </a:t>
            </a:r>
          </a:p>
          <a:p>
            <a:r>
              <a:rPr lang="en-GB" dirty="0"/>
              <a:t>Constitutional conventions. </a:t>
            </a:r>
          </a:p>
          <a:p>
            <a:r>
              <a:rPr lang="en-GB" dirty="0"/>
              <a:t>Case law. </a:t>
            </a:r>
          </a:p>
          <a:p>
            <a:r>
              <a:rPr lang="en-GB" dirty="0"/>
              <a:t>Prerogative powers. </a:t>
            </a:r>
          </a:p>
          <a:p>
            <a:r>
              <a:rPr lang="en-GB" dirty="0"/>
              <a:t>Etc.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00459-9FB4-0E9A-9629-F6268D671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62490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890C5-35DA-A486-867E-8B899EC22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Three principles of a constitution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96CC9-24B0-4C19-0369-F4D6042079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Rule of law. </a:t>
            </a:r>
          </a:p>
          <a:p>
            <a:endParaRPr lang="en-GB" dirty="0"/>
          </a:p>
          <a:p>
            <a:r>
              <a:rPr lang="en-GB" dirty="0"/>
              <a:t>Separation of powers. </a:t>
            </a:r>
          </a:p>
          <a:p>
            <a:endParaRPr lang="en-GB" dirty="0"/>
          </a:p>
          <a:p>
            <a:r>
              <a:rPr lang="en-GB" dirty="0"/>
              <a:t>Parliamentary sovereignty.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51A959-7307-AEAF-954C-2A98ACB4C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24342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A44E3-361E-A31C-8AE4-44C2B2A64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Rule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5E702-2E75-93D2-C6F8-494FE3B1FA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one is above the law. </a:t>
            </a:r>
          </a:p>
          <a:p>
            <a:endParaRPr lang="en-GB" dirty="0"/>
          </a:p>
          <a:p>
            <a:r>
              <a:rPr lang="en-GB" dirty="0"/>
              <a:t>The law should be applied in ordinary courts. </a:t>
            </a:r>
          </a:p>
          <a:p>
            <a:endParaRPr lang="en-GB" dirty="0"/>
          </a:p>
          <a:p>
            <a:r>
              <a:rPr lang="en-GB" dirty="0"/>
              <a:t>No punishment without breach.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FE388F-613E-34BA-2D41-4D15F238E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88364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FA838-0101-3755-A7B9-EA161064C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Rule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582AE-1FE4-E5B6-50E9-7115FAA0CE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Terrorism offences – no punishment without breach. </a:t>
            </a:r>
          </a:p>
          <a:p>
            <a:pPr lvl="1"/>
            <a:endParaRPr lang="en-GB" dirty="0"/>
          </a:p>
          <a:p>
            <a:pPr lvl="1"/>
            <a:r>
              <a:rPr lang="en-GB" b="1" i="1" u="sng" dirty="0"/>
              <a:t>Question</a:t>
            </a:r>
            <a:r>
              <a:rPr lang="en-GB" dirty="0"/>
              <a:t> ; Name a theorist in relation to the rule of law!</a:t>
            </a:r>
          </a:p>
          <a:p>
            <a:pPr lvl="1"/>
            <a:endParaRPr lang="en-GB" dirty="0"/>
          </a:p>
          <a:p>
            <a:pPr lvl="1"/>
            <a:r>
              <a:rPr lang="en-GB" b="1" i="1" u="sng" dirty="0"/>
              <a:t>Question</a:t>
            </a:r>
            <a:r>
              <a:rPr lang="en-GB" dirty="0"/>
              <a:t>; What are the two schools of thought?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1AC1E-2B41-5D23-CB90-AEB02B1F9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04710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19CBD-6378-BDC0-782B-56DBE87B3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Separation of powers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8FEF2-F5B6-3FF0-7D1B-F76738662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Separate the three bodies. </a:t>
            </a:r>
          </a:p>
          <a:p>
            <a:endParaRPr lang="en-GB" dirty="0"/>
          </a:p>
          <a:p>
            <a:r>
              <a:rPr lang="en-GB" dirty="0"/>
              <a:t>Government, parliament and judiciary. </a:t>
            </a:r>
          </a:p>
          <a:p>
            <a:endParaRPr lang="en-GB" dirty="0"/>
          </a:p>
          <a:p>
            <a:r>
              <a:rPr lang="en-GB" b="1" i="1" u="sng" dirty="0"/>
              <a:t>Question; </a:t>
            </a:r>
            <a:r>
              <a:rPr lang="en-GB" dirty="0"/>
              <a:t>Does the Uk have a complete separation?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78BD38-78DD-5923-71E4-A117062F0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92838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C7B3A-6AE9-0C4F-DAF0-696899E47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Separation of powers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EFA2A-8AFF-F690-43F0-7220ED00B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Before 2005; </a:t>
            </a:r>
          </a:p>
          <a:p>
            <a:endParaRPr lang="en-GB" dirty="0"/>
          </a:p>
          <a:p>
            <a:r>
              <a:rPr lang="en-GB" dirty="0"/>
              <a:t>House of lord's court within parliament. </a:t>
            </a:r>
          </a:p>
          <a:p>
            <a:r>
              <a:rPr lang="en-GB" dirty="0"/>
              <a:t>Lack of diversity within the judiciary. </a:t>
            </a:r>
          </a:p>
          <a:p>
            <a:r>
              <a:rPr lang="en-GB" dirty="0"/>
              <a:t>Lord Chancellor role within the three powers.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322871-F212-2867-5D2B-1C82AB851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665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D708D-AC4F-83E3-4F09-D9A820462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After 2005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9BC52-E428-ECA9-5DC3-38FA006B1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Judicial appointments commission. </a:t>
            </a:r>
          </a:p>
          <a:p>
            <a:endParaRPr lang="en-GB" dirty="0"/>
          </a:p>
          <a:p>
            <a:r>
              <a:rPr lang="en-GB" dirty="0"/>
              <a:t>Reduced role of the Lord Chancellor. </a:t>
            </a:r>
          </a:p>
          <a:p>
            <a:endParaRPr lang="en-GB" dirty="0"/>
          </a:p>
          <a:p>
            <a:r>
              <a:rPr lang="en-GB" dirty="0"/>
              <a:t>Supreme court.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9B85A-9814-14F2-76D5-556859E8C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91965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E451C-8F6D-1BE7-F3C1-E7B9C6815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Parliamentary sovereignty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A2DA6-457E-3FA1-497E-8F3533CB6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u="sng" dirty="0"/>
              <a:t>Question</a:t>
            </a:r>
            <a:r>
              <a:rPr lang="en-GB" dirty="0"/>
              <a:t>; What does the term ‘’ Sovereignty’’ mean?</a:t>
            </a:r>
          </a:p>
          <a:p>
            <a:endParaRPr lang="en-GB" dirty="0"/>
          </a:p>
          <a:p>
            <a:r>
              <a:rPr lang="en-GB" b="1" i="1" u="sng" dirty="0"/>
              <a:t>Question</a:t>
            </a:r>
            <a:r>
              <a:rPr lang="en-GB" dirty="0"/>
              <a:t>; Name a theorist in relation to parliamentary sovereignty.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E62D6E-6D35-F47C-960F-85A016327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42532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8CC62-FD56-0824-A334-D80DC72A9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Parliamentary </a:t>
            </a:r>
            <a:r>
              <a:rPr lang="en-GB" sz="6000" b="1" i="1" u="sng" dirty="0" err="1"/>
              <a:t>Soveringty</a:t>
            </a:r>
            <a:endParaRPr lang="en-GB" sz="6000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9F9F0-1A71-E8AA-0985-E1B8EEE50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Binding future or past parliaments. </a:t>
            </a:r>
          </a:p>
          <a:p>
            <a:endParaRPr lang="en-GB" dirty="0"/>
          </a:p>
          <a:p>
            <a:r>
              <a:rPr lang="en-GB" dirty="0"/>
              <a:t>Manner and form. </a:t>
            </a:r>
          </a:p>
          <a:p>
            <a:endParaRPr lang="en-GB" dirty="0"/>
          </a:p>
          <a:p>
            <a:r>
              <a:rPr lang="en-GB" dirty="0"/>
              <a:t> Changing the law.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90104-71CA-C011-18BF-550AC854B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76874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81883-22C4-E67C-D8B9-103D29FA7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Parliamentary Sovereignty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7A2BF-40A2-6674-7FB0-23C80037D6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u="sng" dirty="0"/>
              <a:t>Question; </a:t>
            </a:r>
            <a:r>
              <a:rPr lang="en-GB" dirty="0"/>
              <a:t>what does the term enrolled act mean? </a:t>
            </a:r>
          </a:p>
          <a:p>
            <a:endParaRPr lang="en-GB" dirty="0"/>
          </a:p>
          <a:p>
            <a:r>
              <a:rPr lang="en-GB" b="1" i="1" u="sng" dirty="0"/>
              <a:t>Question</a:t>
            </a:r>
            <a:r>
              <a:rPr lang="en-GB" dirty="0"/>
              <a:t>; What is the Parliament Act 1911?</a:t>
            </a:r>
          </a:p>
          <a:p>
            <a:endParaRPr lang="en-GB" dirty="0"/>
          </a:p>
          <a:p>
            <a:r>
              <a:rPr lang="en-GB" b="1" i="1" u="sng" dirty="0"/>
              <a:t>Question</a:t>
            </a:r>
            <a:r>
              <a:rPr lang="en-GB" dirty="0"/>
              <a:t>; What was the impact of the Parliament Act 1949?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34B531-15C2-0334-8F8F-68E2B1256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0872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A291B-6CEC-AE78-A6CA-475E91FEDF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Parliamentary </a:t>
            </a:r>
            <a:r>
              <a:rPr lang="en-GB" sz="6000" b="1" i="1" u="sng" dirty="0" err="1"/>
              <a:t>Soveringhty</a:t>
            </a:r>
            <a:endParaRPr lang="en-GB" sz="6000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964A2-60D5-9E2F-8F2F-1C0D8541FBB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b="1" i="1" u="sng" dirty="0"/>
              <a:t>Question</a:t>
            </a:r>
            <a:r>
              <a:rPr lang="en-GB" dirty="0"/>
              <a:t>; What does your assignment question ask?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DBFB1-B956-0AB1-6504-E7F352EDE20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33493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3B984-0C80-B518-6DBB-055D2D22B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76C91-CA0F-3CB5-AB9A-919230C17F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of three; </a:t>
            </a:r>
          </a:p>
          <a:p>
            <a:endParaRPr lang="en-GB" dirty="0"/>
          </a:p>
          <a:p>
            <a:r>
              <a:rPr lang="en-GB" dirty="0"/>
              <a:t>Create a flow chart regarding everything we have discussed so far in this module.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7191C-AC7B-1C27-CD47-78433C41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46986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A908D-5697-FD80-8B5F-E3AB13FE1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7E6B2-75A5-693E-A63F-D479F5457F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two big groups; </a:t>
            </a:r>
          </a:p>
          <a:p>
            <a:endParaRPr lang="en-GB" dirty="0"/>
          </a:p>
          <a:p>
            <a:r>
              <a:rPr lang="en-GB" dirty="0"/>
              <a:t>Create 10 hard questions regarding everything we have discussed for the other group in the room.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F7AE18-0920-8B5E-5313-928FA6B36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48069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25D8C-4563-7065-E50B-E9E426E94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Today’s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B82DF-B84C-BAED-EA33-DB5BB737C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write a law essay? </a:t>
            </a:r>
          </a:p>
          <a:p>
            <a:endParaRPr lang="en-GB" dirty="0"/>
          </a:p>
          <a:p>
            <a:r>
              <a:rPr lang="en-GB" dirty="0"/>
              <a:t>What is devolution?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A4750-C6DC-3E26-98B4-89272F70E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20883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501D65B-008C-BD4A-C456-AE03CD3045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Summary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779CE22-F1D5-D0C1-6953-3AF92463594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89027" y="3215136"/>
            <a:ext cx="9144000" cy="2451100"/>
          </a:xfrm>
        </p:spPr>
        <p:txBody>
          <a:bodyPr/>
          <a:lstStyle/>
          <a:p>
            <a:r>
              <a:rPr lang="en-GB" dirty="0"/>
              <a:t>- Makers of law. </a:t>
            </a:r>
          </a:p>
          <a:p>
            <a:r>
              <a:rPr lang="en-GB" dirty="0"/>
              <a:t>- Parliament, government and judiciary. </a:t>
            </a:r>
          </a:p>
          <a:p>
            <a:r>
              <a:rPr lang="en-GB" dirty="0"/>
              <a:t>- Statutory interpretation. </a:t>
            </a:r>
          </a:p>
          <a:p>
            <a:r>
              <a:rPr lang="en-GB" dirty="0"/>
              <a:t>- The constitution.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69281-30E0-34EF-8753-E236A4AEDA2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632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DEAEB05-9355-3278-8A2A-2868C60B32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000" b="1" i="1" u="sng" dirty="0"/>
              <a:t>Thank you!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E859436-7BC2-7EDC-E0EB-A964726944F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C145B-5394-E0B6-DDB0-B2456F332AB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fld id="{28844951-7827-47D4-8276-7DDE1FA7D85A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145625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052644-F409-493B-8E91-969D43897F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AFE2A1-77F8-441E-9B9F-DD61C354F4F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CF4B188-9E41-4609-81DC-EA2587D009A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Luminous design</Template>
  <TotalTime>0</TotalTime>
  <Words>1242</Words>
  <Application>Microsoft Office PowerPoint</Application>
  <PresentationFormat>Widescreen</PresentationFormat>
  <Paragraphs>328</Paragraphs>
  <Slides>59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5" baseType="lpstr">
      <vt:lpstr>Arial</vt:lpstr>
      <vt:lpstr>Avenir Next LT Pro</vt:lpstr>
      <vt:lpstr>Calibri</vt:lpstr>
      <vt:lpstr>Sabon Next LT</vt:lpstr>
      <vt:lpstr>Wingdings</vt:lpstr>
      <vt:lpstr>LuminousVTI</vt:lpstr>
      <vt:lpstr>Legal Process – Let’s recap</vt:lpstr>
      <vt:lpstr>Content </vt:lpstr>
      <vt:lpstr>Aims and learning objectives </vt:lpstr>
      <vt:lpstr>An honest talk</vt:lpstr>
      <vt:lpstr>Let’s add</vt:lpstr>
      <vt:lpstr>Let’s recap </vt:lpstr>
      <vt:lpstr>Week 1 </vt:lpstr>
      <vt:lpstr>Week 1 </vt:lpstr>
      <vt:lpstr>Answer </vt:lpstr>
      <vt:lpstr>Question</vt:lpstr>
      <vt:lpstr>Answer</vt:lpstr>
      <vt:lpstr>Where does the law come from?</vt:lpstr>
      <vt:lpstr>Common law and Equity</vt:lpstr>
      <vt:lpstr>Final Question</vt:lpstr>
      <vt:lpstr>Week 2 </vt:lpstr>
      <vt:lpstr>Test</vt:lpstr>
      <vt:lpstr>Answer</vt:lpstr>
      <vt:lpstr>Types of cases</vt:lpstr>
      <vt:lpstr>What do the following terms mean?</vt:lpstr>
      <vt:lpstr>Next question</vt:lpstr>
      <vt:lpstr>The job of the Monarchy</vt:lpstr>
      <vt:lpstr>Week 3 </vt:lpstr>
      <vt:lpstr>Activity</vt:lpstr>
      <vt:lpstr>Parliament </vt:lpstr>
      <vt:lpstr>Continued</vt:lpstr>
      <vt:lpstr>House of commons</vt:lpstr>
      <vt:lpstr>House of Lords</vt:lpstr>
      <vt:lpstr>Parliament </vt:lpstr>
      <vt:lpstr>Parliament </vt:lpstr>
      <vt:lpstr>Parliament </vt:lpstr>
      <vt:lpstr>Government</vt:lpstr>
      <vt:lpstr>Government </vt:lpstr>
      <vt:lpstr>Judiciary </vt:lpstr>
      <vt:lpstr>Judiciary</vt:lpstr>
      <vt:lpstr>Continued</vt:lpstr>
      <vt:lpstr>Continued</vt:lpstr>
      <vt:lpstr>Continued</vt:lpstr>
      <vt:lpstr>Continued</vt:lpstr>
      <vt:lpstr>Continued</vt:lpstr>
      <vt:lpstr>Let’s take a break</vt:lpstr>
      <vt:lpstr>Week 4 </vt:lpstr>
      <vt:lpstr>Uk Constitution</vt:lpstr>
      <vt:lpstr>Question</vt:lpstr>
      <vt:lpstr>Uk Constitution</vt:lpstr>
      <vt:lpstr>Three principles of a constitution</vt:lpstr>
      <vt:lpstr>Rule of law</vt:lpstr>
      <vt:lpstr>Rule of law</vt:lpstr>
      <vt:lpstr>Separation of powers</vt:lpstr>
      <vt:lpstr>Separation of powers</vt:lpstr>
      <vt:lpstr>After 2005</vt:lpstr>
      <vt:lpstr>Parliamentary sovereignty</vt:lpstr>
      <vt:lpstr>Parliamentary Soveringty</vt:lpstr>
      <vt:lpstr>Parliamentary Sovereignty</vt:lpstr>
      <vt:lpstr>Parliamentary Soveringhty</vt:lpstr>
      <vt:lpstr>Activity</vt:lpstr>
      <vt:lpstr>Activity</vt:lpstr>
      <vt:lpstr>Today’s workshop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Legal Process – Let’s recap</dc:title>
  <dc:creator>Zita Draper</dc:creator>
  <cp:lastModifiedBy>Zita Draper</cp:lastModifiedBy>
  <cp:revision>18</cp:revision>
  <dcterms:created xsi:type="dcterms:W3CDTF">2023-10-24T10:59:59Z</dcterms:created>
  <dcterms:modified xsi:type="dcterms:W3CDTF">2023-10-29T14:11:26Z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