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56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1B795-5282-2792-513C-2881DFB5E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166C7A-4996-160D-3E4B-81FC9A5C21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4F704-C717-AF7F-DEBC-BB9123226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37012-4B35-113E-923B-967664425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B12EE-D9C7-8138-7284-B8D028F09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28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350A-54DE-324E-9E31-F935E5C7F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EF886-5575-57AB-E14E-3D50C1193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652D76-4FD1-CFC8-70DF-582AAE532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BC046-749B-2907-3839-63C3C2A76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B458B-9D46-CA20-CBED-75381E61C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24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E7AA3-8EC5-D599-6B0B-20870C37A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747C3-409A-5514-0606-32121FC793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910A3-904A-A2BE-B1AF-9C9DA5644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F8E3C-F988-BF19-EA39-22245685A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A06A3-3156-E5F6-7919-12A5C72AE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21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34E2-9C08-B8DA-AF41-6FBFA3735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0EE12-BBC2-7A3A-ADCB-B3B9E5A2D8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472AEB-9D92-C988-5F6F-3B66412431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73FF1-57EB-29D5-3210-0913774F5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770892-0DD6-6868-D03B-56824D7A9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B7B038-6EC3-ADDC-C52B-8790C0C75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158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2FEA0-F282-63DE-D899-BE31FFE97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74D16-6215-63BA-20BC-038D74A93A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813BA2-B2B5-36EA-E15A-CC417EBCB6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873742-974B-3D9C-1960-536F84FB6E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EA1AB0-B8AF-9082-3B44-AD4295E20C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F1BB5D-4DA5-61FE-A0C8-83C45742F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2B4691-E9E9-6AF9-EF6D-EEB95B09B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FCA372-0DAC-07C7-F17D-9645EE546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67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8BCC1-5A5C-7C93-3AE7-44C7ECF7A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B105C8-B5FD-8604-6650-26DF8F7A3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60E24D-CB8F-4783-DF1F-D641E874B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E4F6E6-9BE6-7820-44E5-EC5A99977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96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B509A7-89C5-C99F-0C06-E781E2077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BC0553-FF5C-5A7B-A997-ABC6A24AA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D1ED57-930B-016A-C0A2-9F573EF89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383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56D02-C60E-8DC6-94D1-F36C014FD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80320-6380-3F0E-5B82-248A46FCA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CAAFB7-8CCA-6C07-F97B-C56106B47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9A8673-59B1-9AF0-830A-680E0318B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9545E-69FF-75DA-2471-381BA6402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22896A-6537-41B0-7137-9FE047316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177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CD699-E524-02C2-42EF-5AEB9CC29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15DA8D-0AF2-5089-8F2F-FDF4D88CE8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E6B6E4-9AD1-3B10-1E0A-41D3FA0050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503D5-9646-725A-82B2-935DB2559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2709E-9D82-7ADE-A03E-C48BB18FA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95E3-EC50-1D6C-99A7-ED8ED4ACE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33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40611-7960-9C0D-9D49-E90F525A3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122DE6-EC71-C2FD-CEA7-4D932AB783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01ED1-2FD6-519E-7126-55D97F4F9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F3198-54F5-4AAD-ACCC-8EF1611B6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44563-1886-8B8D-1E16-807C8CE8C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756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F31696-597A-C7D3-72C4-96F25475E1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850D6E-CDB1-3B3B-2B31-3E16662FD3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33EAC-5FF6-83DB-91F0-9CEF80E0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FCED2C-DDD4-5BE4-C168-EC7DC1533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28DE5-86B3-34DF-40F2-3F8222941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945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8A6ED5-816E-DA06-7320-A44C26930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A7BC9D-EF77-2460-FC1A-C3CDD8C8B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BA8CA-8423-4E7B-7EEA-2337C9F7F5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EAFF00-3EC6-42FE-B9E4-9A2E38E3692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76663-91C2-89E0-8860-811AAD2FD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FC4BF-EF22-CFFF-285D-294F71F19A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1551C-412E-4416-A80A-6FE54F05C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47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A710D0C-B2A3-FE4C-6BC4-D3A0A7C94D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592" y="163894"/>
            <a:ext cx="11777472" cy="6630098"/>
          </a:xfrm>
        </p:spPr>
        <p:txBody>
          <a:bodyPr>
            <a:normAutofit/>
          </a:bodyPr>
          <a:lstStyle/>
          <a:p>
            <a:pPr algn="l"/>
            <a:r>
              <a:rPr lang="cy-GB" b="1" u="sng" dirty="0"/>
              <a:t>Cyfarwyddiadau am Cynorthwywyr Addysgu</a:t>
            </a:r>
            <a:endParaRPr lang="en-GB" dirty="0"/>
          </a:p>
          <a:p>
            <a:pPr algn="l"/>
            <a:r>
              <a:rPr lang="cy-GB" b="1" dirty="0"/>
              <a:t> </a:t>
            </a:r>
            <a:endParaRPr lang="en-GB" dirty="0"/>
          </a:p>
          <a:p>
            <a:pPr algn="l"/>
            <a:r>
              <a:rPr lang="cy-GB" dirty="0"/>
              <a:t>Bore da Beth, </a:t>
            </a:r>
            <a:endParaRPr lang="en-GB" dirty="0"/>
          </a:p>
          <a:p>
            <a:pPr algn="l"/>
            <a:r>
              <a:rPr lang="cy-GB" dirty="0"/>
              <a:t>Dyma ei cyfarwyddiadau am waith heddiw. Rydw i eisiau i ti weithio gyda Grŵp Glas os gweli di’n dda. Rydw i eisiau i’r plant trafod beth ydyn nhw hoffi am fwyd a diod a defnyddio patrwm brawddegau hwn:</a:t>
            </a:r>
          </a:p>
          <a:p>
            <a:pPr algn="l"/>
            <a:endParaRPr lang="en-GB" dirty="0"/>
          </a:p>
          <a:p>
            <a:pPr lvl="0" algn="l"/>
            <a:r>
              <a:rPr lang="cy-GB" dirty="0"/>
              <a:t>Rydw i’n hoffi...</a:t>
            </a:r>
            <a:endParaRPr lang="en-GB" dirty="0"/>
          </a:p>
          <a:p>
            <a:pPr lvl="0" algn="l"/>
            <a:r>
              <a:rPr lang="cy-GB" dirty="0"/>
              <a:t>Rydw i’n dwylu ar...</a:t>
            </a:r>
            <a:endParaRPr lang="en-GB" dirty="0"/>
          </a:p>
          <a:p>
            <a:pPr lvl="0" algn="l"/>
            <a:r>
              <a:rPr lang="cy-GB" dirty="0"/>
              <a:t>Dydw i ddim yn hoffi...</a:t>
            </a:r>
            <a:endParaRPr lang="en-GB" dirty="0"/>
          </a:p>
          <a:p>
            <a:pPr lvl="0" algn="l"/>
            <a:r>
              <a:rPr lang="cy-GB" dirty="0"/>
              <a:t>Rydw i’n casau...</a:t>
            </a:r>
            <a:endParaRPr lang="en-GB" dirty="0"/>
          </a:p>
          <a:p>
            <a:pPr algn="l"/>
            <a:r>
              <a:rPr lang="cy-GB" dirty="0"/>
              <a:t> </a:t>
            </a:r>
            <a:endParaRPr lang="en-GB" dirty="0"/>
          </a:p>
          <a:p>
            <a:pPr algn="l"/>
            <a:r>
              <a:rPr lang="cy-GB" dirty="0"/>
              <a:t>Ydyn nhw gallu defnyddio ‘achos’ i wneud y brawddegau well? Wych! Maen nhw gallu defnyddio’r mat iath i helpu nhw. </a:t>
            </a:r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862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0B675-7533-A975-3DED-67BFA1B6B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0C5EF82-22BB-7547-2C1B-9F0FEB62F4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592" y="163894"/>
            <a:ext cx="11777472" cy="6630098"/>
          </a:xfrm>
        </p:spPr>
        <p:txBody>
          <a:bodyPr>
            <a:normAutofit/>
          </a:bodyPr>
          <a:lstStyle/>
          <a:p>
            <a:pPr lvl="0" algn="l"/>
            <a:r>
              <a:rPr lang="cy-GB" dirty="0"/>
              <a:t>Yn gyntaf, dweda shwmae i’r plant. “Bore da. Sut ydych chi heddiw?” neu rhywbeth arall. Cofia, siarada yn araf, ydyn nhw deall? Dweda “Grandewch arna i.”</a:t>
            </a:r>
            <a:endParaRPr lang="en-GB" dirty="0"/>
          </a:p>
          <a:p>
            <a:pPr lvl="0" algn="l"/>
            <a:r>
              <a:rPr lang="cy-GB" dirty="0"/>
              <a:t>Ail, defnydda’r cardiau fflach gyda’r plant ac adolygu’r geirfa allweddol.</a:t>
            </a:r>
            <a:endParaRPr lang="en-GB" dirty="0"/>
          </a:p>
          <a:p>
            <a:pPr lvl="0" algn="l"/>
            <a:r>
              <a:rPr lang="cy-GB" dirty="0"/>
              <a:t>Nesa, dweda i’r plant “symudwch i’r bwrdd cylch”.</a:t>
            </a:r>
            <a:endParaRPr lang="en-GB" dirty="0"/>
          </a:p>
          <a:p>
            <a:pPr lvl="0" algn="l"/>
            <a:r>
              <a:rPr lang="cy-GB" dirty="0"/>
              <a:t>Wedyn, dweda hefyd, “grandewch yn ofalus, rydych chi’n mynd i chwarae y gêm ‘Bwyd a Diod’ gyda eich bartner.”</a:t>
            </a:r>
            <a:endParaRPr lang="en-GB" dirty="0"/>
          </a:p>
          <a:p>
            <a:pPr lvl="0" algn="l"/>
            <a:r>
              <a:rPr lang="cy-GB" dirty="0"/>
              <a:t>Gyflwyna y gêm, dweda i’r plant “Rhaid i chi rholiwch y dis, symudwch y cownter a defnyddiwch y mat iath i wneud brawddegau amdanat bwyd a diod. Unwaeth ydych chi’n dweud y brawddeg, rhaid i chi gofyn yr cwestiwn ‘Wyt ti’n hoffi...’ i’w bartner.”</a:t>
            </a:r>
            <a:endParaRPr lang="en-GB" dirty="0"/>
          </a:p>
          <a:p>
            <a:pPr lvl="0" algn="l"/>
            <a:r>
              <a:rPr lang="cy-GB" dirty="0"/>
              <a:t>Yn olaf, gofyna “ydych chi’n deall, oes cwestiwn gyda chi, i fi?”, wedyn dewisa rhywun i dechrau. Cofia, canmola’r plant am defnyddio cymraeg a cer amdani!</a:t>
            </a:r>
            <a:endParaRPr lang="en-GB" dirty="0"/>
          </a:p>
          <a:p>
            <a:pPr algn="l"/>
            <a:r>
              <a:rPr lang="cy-GB" dirty="0"/>
              <a:t> </a:t>
            </a:r>
            <a:endParaRPr lang="en-GB" dirty="0"/>
          </a:p>
          <a:p>
            <a:pPr algn="l"/>
            <a:r>
              <a:rPr lang="cy-GB" dirty="0"/>
              <a:t>Oes cwestiwn gyda ti, i fi? Dweuda i weld fi erbyn y wers yn dechrau.</a:t>
            </a:r>
            <a:endParaRPr lang="en-GB" dirty="0"/>
          </a:p>
          <a:p>
            <a:pPr algn="l"/>
            <a:r>
              <a:rPr lang="cy-GB" dirty="0"/>
              <a:t> </a:t>
            </a:r>
            <a:endParaRPr lang="en-GB" dirty="0"/>
          </a:p>
          <a:p>
            <a:pPr lvl="0" algn="l"/>
            <a:r>
              <a:rPr lang="cy-GB" dirty="0"/>
              <a:t>Faint sy’n hoffi ... afalau?</a:t>
            </a:r>
            <a:endParaRPr lang="en-GB" dirty="0"/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109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4348A-BE9D-27A7-118D-515F09CD8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9184"/>
            <a:ext cx="10515600" cy="5847779"/>
          </a:xfrm>
        </p:spPr>
        <p:txBody>
          <a:bodyPr>
            <a:normAutofit fontScale="62500" lnSpcReduction="20000"/>
          </a:bodyPr>
          <a:lstStyle/>
          <a:p>
            <a:r>
              <a:rPr lang="cy-GB" b="1" u="sng" dirty="0"/>
              <a:t>Geirfa Allweddol</a:t>
            </a:r>
            <a:endParaRPr lang="en-GB" dirty="0"/>
          </a:p>
          <a:p>
            <a:pPr lvl="0"/>
            <a:r>
              <a:rPr lang="cy-GB" dirty="0"/>
              <a:t>Bore da</a:t>
            </a:r>
            <a:endParaRPr lang="en-GB" dirty="0"/>
          </a:p>
          <a:p>
            <a:pPr lvl="0"/>
            <a:r>
              <a:rPr lang="cy-GB" dirty="0"/>
              <a:t>Eisteddwch amglych y bwrdd.</a:t>
            </a:r>
            <a:endParaRPr lang="en-GB" dirty="0"/>
          </a:p>
          <a:p>
            <a:pPr lvl="0"/>
            <a:r>
              <a:rPr lang="cy-GB" dirty="0"/>
              <a:t>Sut ydych chi bore ma?</a:t>
            </a:r>
            <a:endParaRPr lang="en-GB" dirty="0"/>
          </a:p>
          <a:p>
            <a:pPr lvl="0"/>
            <a:r>
              <a:rPr lang="cy-GB" dirty="0"/>
              <a:t>Edrychwch arna i.</a:t>
            </a:r>
            <a:endParaRPr lang="en-GB" dirty="0"/>
          </a:p>
          <a:p>
            <a:pPr lvl="0"/>
            <a:r>
              <a:rPr lang="cy-GB" dirty="0"/>
              <a:t>Grandewch arna i.</a:t>
            </a:r>
            <a:endParaRPr lang="en-GB" dirty="0"/>
          </a:p>
          <a:p>
            <a:pPr lvl="0"/>
            <a:r>
              <a:rPr lang="cy-GB" dirty="0"/>
              <a:t>Edrychwch yn ofalus.</a:t>
            </a:r>
            <a:endParaRPr lang="en-GB" dirty="0"/>
          </a:p>
          <a:p>
            <a:pPr lvl="0"/>
            <a:r>
              <a:rPr lang="cy-GB" dirty="0"/>
              <a:t>siaradwch gyda partner. </a:t>
            </a:r>
            <a:endParaRPr lang="en-GB" dirty="0"/>
          </a:p>
          <a:p>
            <a:pPr lvl="0"/>
            <a:r>
              <a:rPr lang="cy-GB" dirty="0"/>
              <a:t>Ymarfer gyda eich partner.</a:t>
            </a:r>
            <a:endParaRPr lang="en-GB" dirty="0"/>
          </a:p>
          <a:p>
            <a:pPr lvl="0"/>
            <a:r>
              <a:rPr lang="cy-GB" dirty="0"/>
              <a:t>peidiwch â siarad nawr.</a:t>
            </a:r>
            <a:endParaRPr lang="en-GB" dirty="0"/>
          </a:p>
          <a:p>
            <a:pPr lvl="0"/>
            <a:r>
              <a:rPr lang="cy-GB" dirty="0"/>
              <a:t>Rhaid grando i fi.  </a:t>
            </a:r>
            <a:endParaRPr lang="en-GB" dirty="0"/>
          </a:p>
          <a:p>
            <a:pPr lvl="0"/>
            <a:r>
              <a:rPr lang="cy-GB" dirty="0"/>
              <a:t>Rhaid grando i eich bartner. </a:t>
            </a:r>
            <a:endParaRPr lang="en-GB" dirty="0"/>
          </a:p>
          <a:p>
            <a:pPr lvl="0"/>
            <a:r>
              <a:rPr lang="cy-GB" dirty="0"/>
              <a:t>Pwy sy’n barod?</a:t>
            </a:r>
            <a:endParaRPr lang="en-GB" dirty="0"/>
          </a:p>
          <a:p>
            <a:pPr lvl="0"/>
            <a:r>
              <a:rPr lang="cy-GB" dirty="0"/>
              <a:t>Ydych chi’n barod i ddysgu?</a:t>
            </a:r>
            <a:endParaRPr lang="en-GB" dirty="0"/>
          </a:p>
          <a:p>
            <a:pPr lvl="0"/>
            <a:r>
              <a:rPr lang="cy-GB" dirty="0"/>
              <a:t>Ydych chi’n deall?</a:t>
            </a:r>
            <a:endParaRPr lang="en-GB" dirty="0"/>
          </a:p>
          <a:p>
            <a:pPr lvl="0"/>
            <a:r>
              <a:rPr lang="cy-GB" dirty="0"/>
              <a:t>Pwy sy’n mynd yn gyntaf?</a:t>
            </a:r>
            <a:endParaRPr lang="en-GB" dirty="0"/>
          </a:p>
          <a:p>
            <a:pPr lvl="0"/>
            <a:r>
              <a:rPr lang="cy-GB" dirty="0"/>
              <a:t>Pwy sy’n nesaf?</a:t>
            </a:r>
          </a:p>
          <a:p>
            <a:r>
              <a:rPr lang="cy-GB" dirty="0"/>
              <a:t>Faint sy’n hoffi ... afalau?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37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79BD-165E-9DE5-290D-350FC0D8F0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A7F9C4-7CDC-AE29-3588-406D527D3E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8BD924-C3DE-F785-AFBE-E712D72CB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109" y="0"/>
            <a:ext cx="9727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054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699BE2C-5ED5-D627-5C9D-EF01B3E94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5578" y="0"/>
            <a:ext cx="56008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727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672CC-D8AF-7A39-C1CD-16888A5D1E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0632D7-3F08-9229-38B2-0BE72B428A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6477" y="0"/>
            <a:ext cx="59590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752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375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 Cannon (2606185)</dc:creator>
  <cp:lastModifiedBy>Tom Cannon (2606185)</cp:lastModifiedBy>
  <cp:revision>1</cp:revision>
  <dcterms:created xsi:type="dcterms:W3CDTF">2026-09-28T10:11:37Z</dcterms:created>
  <dcterms:modified xsi:type="dcterms:W3CDTF">2026-09-28T10:16:11Z</dcterms:modified>
</cp:coreProperties>
</file>