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28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D1DA3B-B253-4D8B-AAE4-2466B13FBF06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24C092-CB5D-4D2C-8B69-2253C95B5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6439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CDEC4-C07A-0681-A61A-E34267C1C8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9B8BBB-0B92-F872-AB66-50FE02707E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EB5F30-5C81-BAEE-5F03-F673032884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16C2-4B74-46B2-B130-3C83DBEB56C6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49741D-9FA7-AF05-7C85-73CB1701C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A281D-2A82-8A1D-4B8B-62FFEDF05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4B0A9-1540-4981-BC8B-064AD1610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0839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1D789-68F3-5CAF-BCA9-10D9DCCA4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E4E1D-7991-A625-7309-F5D5DE0592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493F2-ADE8-C96D-2D07-F5B12BAF8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16C2-4B74-46B2-B130-3C83DBEB56C6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CA966F-0846-995C-DB65-D53B7D9F4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9BCD05-C5A6-D50E-46A2-07DB54AC9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4B0A9-1540-4981-BC8B-064AD1610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267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D60C6-C603-FCBC-D1F4-10491C3D1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216152-2A47-6F2C-5BED-3D1CB03879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C98DA0-ABA9-28F7-F8BB-CA18B4E15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16C2-4B74-46B2-B130-3C83DBEB56C6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463EEE-0DD3-4FCF-83CD-437C12183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BE1E6-BD20-27C4-0A3F-AC27658F2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4B0A9-1540-4981-BC8B-064AD1610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575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4F515-15D4-C8BD-DC82-84517CFD5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773E0-D795-FF01-3E4E-4785E48B46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A3804E-2736-0830-CC78-378FCED24D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9FFB0E-E910-B64B-E927-434100FFF2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16C2-4B74-46B2-B130-3C83DBEB56C6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D348B8-555D-C1BB-47E6-28671CF84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C9F383-FB4F-EBF6-A8C8-364FFCA33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4B0A9-1540-4981-BC8B-064AD1610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573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F90E3-FEDD-C162-1FB8-F66376B1F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1A72F-2DEF-0E4E-9205-693427233E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21D6D4-E2F1-6597-CCE7-A30566CDFC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A14BD6-13CF-DAFA-77A6-D558F8DBFA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D8BD3B-2C82-2C43-724A-4EA3F0BA4B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1A8F9F-926C-A38D-3499-83BAC67E2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16C2-4B74-46B2-B130-3C83DBEB56C6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42FD34-BC26-B41C-21CA-976CCC62E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7B5F35-CA74-6E50-3BDB-F0973B8A9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4B0A9-1540-4981-BC8B-064AD1610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388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B935C-3A54-E5EE-344D-CAA65E3AB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D1F144-D5EA-027B-1AC4-1CC241386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16C2-4B74-46B2-B130-3C83DBEB56C6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0DA3B8-3444-90E4-22B2-415E49FFC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8BB12E-A507-287E-615A-F50257ADA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4B0A9-1540-4981-BC8B-064AD1610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418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725B94-7BAC-780B-E050-92C6FCE07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16C2-4B74-46B2-B130-3C83DBEB56C6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7A8DAC-F048-4BA2-73A1-0632C1AE6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311A42-F601-65B4-D306-F9021F70C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4B0A9-1540-4981-BC8B-064AD1610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548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55599-4201-6544-685F-EA123D0D0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4E8FD-F124-E0BA-CC3E-2CACDA8DD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ED60D-9143-BC56-DAE6-1086DAA2C6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F49D92-8CCE-5CF2-F311-904346786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16C2-4B74-46B2-B130-3C83DBEB56C6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C8E89A-AC92-A344-CB53-4F2CEE2EB3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4B98AD-E18C-91FB-CCAE-07034DA09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4B0A9-1540-4981-BC8B-064AD1610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336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DD32B-2E63-F4A2-6B08-20DDDF872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E0BC6D-CA13-C88B-406E-10C3899C3F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286E0C-7385-4243-F819-CA55206CF7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BCA0FA-C6B8-B772-6AC1-534E52BEF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16C2-4B74-46B2-B130-3C83DBEB56C6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172A0F-D65A-8F94-20B1-FD31086F1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C6877F-BD24-23E3-25C3-FD4F374B1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4B0A9-1540-4981-BC8B-064AD1610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638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403E9-D994-5417-159A-4BCDBD910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563EDA-8176-632C-62B4-33F5CAB987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75FD7D-2644-C7C0-E2AF-9E32D2799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16C2-4B74-46B2-B130-3C83DBEB56C6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ABAF08-1367-7DB7-EAF0-EDFB2E889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38C891-48EF-33A1-2D29-4704B00D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4B0A9-1540-4981-BC8B-064AD1610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682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CB1711-84D4-9854-D062-A5F9C288BA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246EBB-A6F8-3B72-370F-7626A1B496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4A93D-A473-E0D4-1B81-4A6722F63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16C2-4B74-46B2-B130-3C83DBEB56C6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615876-F740-A500-B94E-238F6D061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245F5-DEBC-7F2C-131C-2D5912BB8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4B0A9-1540-4981-BC8B-064AD1610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404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FCA1B2-FDA7-B640-61B0-46FD480EB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B7BC36-1921-9A22-9009-CE9D59C0BF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31E5AD-C64E-ABE1-8871-ABEB7654F8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3A16C2-4B74-46B2-B130-3C83DBEB56C6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0D3AC3-EF04-CB5D-A419-A3B6C2B703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C6ACC-2284-4E56-91BA-C951980AAB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E4B0A9-1540-4981-BC8B-064AD16102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280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acps.12082" TargetMode="External"/><Relationship Id="rId3" Type="http://schemas.openxmlformats.org/officeDocument/2006/relationships/hyperlink" Target="https://doi.org/10.1016/S0140-6736(18)31129-2" TargetMode="External"/><Relationship Id="rId7" Type="http://schemas.openxmlformats.org/officeDocument/2006/relationships/hyperlink" Target="https://doi.org/10.1007/s10803-021-05316-x" TargetMode="External"/><Relationship Id="rId2" Type="http://schemas.openxmlformats.org/officeDocument/2006/relationships/hyperlink" Target="https://doi.org/10.1016/j.jnrt.2023.10006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0597-024-01433-w" TargetMode="External"/><Relationship Id="rId5" Type="http://schemas.openxmlformats.org/officeDocument/2006/relationships/hyperlink" Target="https://doi.org/10.1101/2023.11.30.23299246" TargetMode="External"/><Relationship Id="rId10" Type="http://schemas.openxmlformats.org/officeDocument/2006/relationships/hyperlink" Target="https://icd.who.int/browse/2026-01/mms/en#334423054" TargetMode="External"/><Relationship Id="rId4" Type="http://schemas.openxmlformats.org/officeDocument/2006/relationships/hyperlink" Target="https://doi.org/10.1038/s41390-021-01465-y" TargetMode="External"/><Relationship Id="rId9" Type="http://schemas.openxmlformats.org/officeDocument/2006/relationships/hyperlink" Target="https://doi.org/10.1007/s10803-022-05861-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8754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Olufemi Idowu Afolabi Odubitan</a:t>
            </a: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2195018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</a:t>
            </a:r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2321211</a:t>
            </a: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3629328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90728" y="5054651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Title of Poster: </a:t>
            </a:r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Autism Spectrum Disorder and the Changing Approach to Care and Support</a:t>
            </a:r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BB673A5-EF36-99C2-DA8A-8DFCCADD4565}"/>
              </a:ext>
            </a:extLst>
          </p:cNvPr>
          <p:cNvGrpSpPr/>
          <p:nvPr/>
        </p:nvGrpSpPr>
        <p:grpSpPr>
          <a:xfrm>
            <a:off x="2718148" y="60920"/>
            <a:ext cx="9447808" cy="814981"/>
            <a:chOff x="0" y="-38100"/>
            <a:chExt cx="4831301" cy="658453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4CCDF000-1DB9-EAF5-B6F8-AA71ABCA9BDF}"/>
                </a:ext>
              </a:extLst>
            </p:cNvPr>
            <p:cNvSpPr/>
            <p:nvPr/>
          </p:nvSpPr>
          <p:spPr>
            <a:xfrm>
              <a:off x="556575" y="-30016"/>
              <a:ext cx="4274726" cy="415668"/>
            </a:xfrm>
            <a:custGeom>
              <a:avLst/>
              <a:gdLst/>
              <a:ahLst/>
              <a:cxnLst/>
              <a:rect l="l" t="t" r="r" b="b"/>
              <a:pathLst>
                <a:path w="4274726" h="620353">
                  <a:moveTo>
                    <a:pt x="0" y="0"/>
                  </a:moveTo>
                  <a:lnTo>
                    <a:pt x="4274726" y="0"/>
                  </a:lnTo>
                  <a:lnTo>
                    <a:pt x="4274726" y="620353"/>
                  </a:lnTo>
                  <a:lnTo>
                    <a:pt x="0" y="620353"/>
                  </a:lnTo>
                  <a:close/>
                </a:path>
              </a:pathLst>
            </a:custGeom>
            <a:solidFill>
              <a:srgbClr val="2D3541"/>
            </a:solidFill>
          </p:spPr>
          <p:txBody>
            <a:bodyPr/>
            <a:lstStyle/>
            <a:p>
              <a:pPr defTabSz="609630"/>
              <a:endParaRPr lang="en-US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4F4E6A44-CFC7-6D12-DC91-E27AD1072C48}"/>
                </a:ext>
              </a:extLst>
            </p:cNvPr>
            <p:cNvSpPr txBox="1"/>
            <p:nvPr/>
          </p:nvSpPr>
          <p:spPr>
            <a:xfrm>
              <a:off x="0" y="-38100"/>
              <a:ext cx="4274726" cy="65845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8FF3CFDF-B797-3168-E191-1B9FA0C24B7A}"/>
              </a:ext>
            </a:extLst>
          </p:cNvPr>
          <p:cNvSpPr txBox="1"/>
          <p:nvPr/>
        </p:nvSpPr>
        <p:spPr>
          <a:xfrm>
            <a:off x="3806553" y="109500"/>
            <a:ext cx="8117910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8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Autism Spectrum Disorder and the Changing Approach to Care and Support</a:t>
            </a:r>
            <a:endParaRPr lang="en-US" sz="18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9CEE92F-0F43-C45A-A712-91181363BAB1}"/>
              </a:ext>
            </a:extLst>
          </p:cNvPr>
          <p:cNvSpPr txBox="1"/>
          <p:nvPr/>
        </p:nvSpPr>
        <p:spPr>
          <a:xfrm>
            <a:off x="281145" y="30088"/>
            <a:ext cx="609771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What is Autism Spectrum Disorder?</a:t>
            </a:r>
          </a:p>
        </p:txBody>
      </p:sp>
      <p:pic>
        <p:nvPicPr>
          <p:cNvPr id="1026" name="Picture 2" descr="Autism Spectrum Disorder 101 - Arkansas Families First, LLC">
            <a:extLst>
              <a:ext uri="{FF2B5EF4-FFF2-40B4-BE49-F238E27FC236}">
                <a16:creationId xmlns:a16="http://schemas.microsoft.com/office/drawing/2014/main" id="{19405036-7812-1024-0587-F24C8B7DFF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001" y="323596"/>
            <a:ext cx="967483" cy="644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E35D3A9-C642-C894-939A-816B9E0F2843}"/>
              </a:ext>
            </a:extLst>
          </p:cNvPr>
          <p:cNvSpPr txBox="1"/>
          <p:nvPr/>
        </p:nvSpPr>
        <p:spPr>
          <a:xfrm>
            <a:off x="4032074" y="704169"/>
            <a:ext cx="609771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How Autism Has Been Understood Over Time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5904E31-899E-E786-3870-B481986D4F60}"/>
              </a:ext>
            </a:extLst>
          </p:cNvPr>
          <p:cNvSpPr txBox="1"/>
          <p:nvPr/>
        </p:nvSpPr>
        <p:spPr>
          <a:xfrm>
            <a:off x="3700631" y="4810672"/>
            <a:ext cx="438962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Historical care mainly focused on behaviour control rather than support.</a:t>
            </a:r>
          </a:p>
          <a:p>
            <a:pPr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Institutional care and segregation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Behaviour modification programmes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recognition of communication needs</a:t>
            </a:r>
          </a:p>
          <a:p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While some interventions improved learning outcomes, many approaches prioritised conformity rather than wellbeing (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Pemovska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2023; and Kalra et al., 2023).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CB7BA82-A54C-0622-B19E-E7FF98CDA277}"/>
              </a:ext>
            </a:extLst>
          </p:cNvPr>
          <p:cNvSpPr txBox="1"/>
          <p:nvPr/>
        </p:nvSpPr>
        <p:spPr>
          <a:xfrm>
            <a:off x="5041401" y="3517020"/>
            <a:ext cx="609771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Early Treatment and Care Approaches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FF2898A-8FB6-1843-FE17-ACB86FC058FB}"/>
              </a:ext>
            </a:extLst>
          </p:cNvPr>
          <p:cNvSpPr txBox="1"/>
          <p:nvPr/>
        </p:nvSpPr>
        <p:spPr>
          <a:xfrm>
            <a:off x="8158526" y="2320617"/>
            <a:ext cx="385083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attitudes strongly influenced diagnosis and care.</a:t>
            </a:r>
          </a:p>
          <a:p>
            <a:pPr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Stigma and misunderstanding affected families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Girls and minority groups were often overlooked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expectations influenced recognition of autistic traits</a:t>
            </a:r>
          </a:p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Awareness has improved, but inequalities in diagnosis and support remain (Malik-Soni et al., 2022).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43E0EEDC-BBF2-F608-F100-2F0C30C549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6223" y="3803474"/>
            <a:ext cx="1444868" cy="943736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B42C3A3C-00D4-1EFF-A350-ED719F025F99}"/>
              </a:ext>
            </a:extLst>
          </p:cNvPr>
          <p:cNvSpPr txBox="1"/>
          <p:nvPr/>
        </p:nvSpPr>
        <p:spPr>
          <a:xfrm>
            <a:off x="8277961" y="696138"/>
            <a:ext cx="609771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How Society and Culture Shaped Autism Views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F26B6C16-21B1-12C6-7BC2-629B92AEC0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6522" y="1107558"/>
            <a:ext cx="1370722" cy="101756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7E9C1B4F-B3FD-75B1-8D44-E698D5D325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37725" y="1080085"/>
            <a:ext cx="1368601" cy="1091097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F3FCC5E3-99C1-92BA-A414-6BB0F8A74BCF}"/>
              </a:ext>
            </a:extLst>
          </p:cNvPr>
          <p:cNvSpPr txBox="1"/>
          <p:nvPr/>
        </p:nvSpPr>
        <p:spPr>
          <a:xfrm>
            <a:off x="8215534" y="4491082"/>
            <a:ext cx="3850835" cy="17211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has moved from seeing autism only as a deficit toward recognising neurological diversity.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neurodiversity perspective views autism as a different way of experiencing and interacting with the world while acknowledging that support needs may still exist (Schuck et al., 2022).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C197C21-A53F-53A5-C47D-427A05E5E3A8}"/>
              </a:ext>
            </a:extLst>
          </p:cNvPr>
          <p:cNvSpPr txBox="1"/>
          <p:nvPr/>
        </p:nvSpPr>
        <p:spPr>
          <a:xfrm>
            <a:off x="8548922" y="4153593"/>
            <a:ext cx="609391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From Disorder Model to Neurodiversity</a:t>
            </a: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8770ABF5-829C-CBA0-9963-437E552702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145" y="3428999"/>
            <a:ext cx="3163513" cy="3336023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CB79C83D-BCF8-3129-D65D-8F89376B0DA5}"/>
              </a:ext>
            </a:extLst>
          </p:cNvPr>
          <p:cNvSpPr txBox="1"/>
          <p:nvPr/>
        </p:nvSpPr>
        <p:spPr>
          <a:xfrm>
            <a:off x="77123" y="1044630"/>
            <a:ext cx="371835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Autism Spectrum Disorder 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ICD-11 Code 6A02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classified in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Chapter 6 of ICD-11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as a neurodevelopmental disorder (WHO, 2026).</a:t>
            </a:r>
          </a:p>
          <a:p>
            <a:pPr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involves lifelong differences in: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communication and interaction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social situations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restricted or repetitive behaviours and interests</a:t>
            </a:r>
          </a:p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ICD-11 combines earlier diagnoses such as Asperger syndrome into a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single spectrum condition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recognising that autistic people have different strengths and support needs</a:t>
            </a:r>
          </a:p>
        </p:txBody>
      </p:sp>
      <p:pic>
        <p:nvPicPr>
          <p:cNvPr id="1028" name="Picture 4" descr="Autism awareness and the history of treatment for autistic children">
            <a:extLst>
              <a:ext uri="{FF2B5EF4-FFF2-40B4-BE49-F238E27FC236}">
                <a16:creationId xmlns:a16="http://schemas.microsoft.com/office/drawing/2014/main" id="{6271D045-268E-6A4D-3B36-FB47B596E8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911" y="3559976"/>
            <a:ext cx="1052548" cy="1187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5FF2C73D-DA85-8EDF-4014-6B31618F92C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8084" y="1044630"/>
            <a:ext cx="2338518" cy="879933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6FE262AE-0B4C-46B2-028C-A00435447130}"/>
              </a:ext>
            </a:extLst>
          </p:cNvPr>
          <p:cNvSpPr txBox="1"/>
          <p:nvPr/>
        </p:nvSpPr>
        <p:spPr>
          <a:xfrm>
            <a:off x="3874822" y="2016340"/>
            <a:ext cx="4215435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explanations of autism were limited and often inaccurate.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Initially linked to childhood psychosis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Parents were wrongly blamed for the condition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Many children were educated separately or institutionalised</a:t>
            </a:r>
          </a:p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Growing scientific research gradually shifted understanding from behavioural abnormality to neurodevelopmental difference (Shorter &amp; Wachtel, 2013; and Porter et al., 2025).</a:t>
            </a:r>
          </a:p>
        </p:txBody>
      </p:sp>
    </p:spTree>
    <p:extLst>
      <p:ext uri="{BB962C8B-B14F-4D97-AF65-F5344CB8AC3E}">
        <p14:creationId xmlns:p14="http://schemas.microsoft.com/office/powerpoint/2010/main" val="1361268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>
            <a:extLst>
              <a:ext uri="{FF2B5EF4-FFF2-40B4-BE49-F238E27FC236}">
                <a16:creationId xmlns:a16="http://schemas.microsoft.com/office/drawing/2014/main" id="{1E0B01E5-BA34-40AD-0E54-B0E23E613F96}"/>
              </a:ext>
            </a:extLst>
          </p:cNvPr>
          <p:cNvSpPr/>
          <p:nvPr/>
        </p:nvSpPr>
        <p:spPr>
          <a:xfrm>
            <a:off x="3806553" y="70926"/>
            <a:ext cx="8359403" cy="514481"/>
          </a:xfrm>
          <a:custGeom>
            <a:avLst/>
            <a:gdLst/>
            <a:ahLst/>
            <a:cxnLst/>
            <a:rect l="l" t="t" r="r" b="b"/>
            <a:pathLst>
              <a:path w="4274726" h="620353">
                <a:moveTo>
                  <a:pt x="0" y="0"/>
                </a:moveTo>
                <a:lnTo>
                  <a:pt x="4274726" y="0"/>
                </a:lnTo>
                <a:lnTo>
                  <a:pt x="4274726" y="620353"/>
                </a:lnTo>
                <a:lnTo>
                  <a:pt x="0" y="620353"/>
                </a:lnTo>
                <a:close/>
              </a:path>
            </a:pathLst>
          </a:custGeom>
          <a:solidFill>
            <a:srgbClr val="2D3541"/>
          </a:solid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158FBB-CA46-BB04-0BA8-2D6AD083C44D}"/>
              </a:ext>
            </a:extLst>
          </p:cNvPr>
          <p:cNvSpPr txBox="1"/>
          <p:nvPr/>
        </p:nvSpPr>
        <p:spPr>
          <a:xfrm>
            <a:off x="3806553" y="130579"/>
            <a:ext cx="8117910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8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Autism Spectrum Disorder and the Changing Approach to Care and Support</a:t>
            </a:r>
            <a:endParaRPr lang="en-US" sz="18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78EC63-50E6-D57A-EFE5-98E68789AF2D}"/>
              </a:ext>
            </a:extLst>
          </p:cNvPr>
          <p:cNvSpPr txBox="1"/>
          <p:nvPr/>
        </p:nvSpPr>
        <p:spPr>
          <a:xfrm>
            <a:off x="101599" y="2463529"/>
            <a:ext cx="3403601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Modern support focuses on participation and independence.</a:t>
            </a:r>
          </a:p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Common approaches include: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developmental assessment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speech and language therapy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occupational therapy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inclusive education support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family centred interventions</a:t>
            </a:r>
          </a:p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support improves communication, learning, and social participation (Lord et al., 2020).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690CF95-8A94-B510-22B4-387DCFD64723}"/>
              </a:ext>
            </a:extLst>
          </p:cNvPr>
          <p:cNvSpPr txBox="1"/>
          <p:nvPr/>
        </p:nvSpPr>
        <p:spPr>
          <a:xfrm>
            <a:off x="623137" y="40757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How Autism Is Supported Today?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3ADB79F-E322-A1D3-6CCF-8362B6EBB1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1" y="802751"/>
            <a:ext cx="2882900" cy="154260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5E6E3E2-4A6E-46E1-4DE1-EB64E8D69926}"/>
              </a:ext>
            </a:extLst>
          </p:cNvPr>
          <p:cNvSpPr txBox="1"/>
          <p:nvPr/>
        </p:nvSpPr>
        <p:spPr>
          <a:xfrm>
            <a:off x="101599" y="4828602"/>
            <a:ext cx="3814675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 has shifted from institutional models to community and rights-based support.</a:t>
            </a:r>
          </a:p>
          <a:p>
            <a:pPr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developments include: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inclusive education policies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disability equality legislation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person-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planning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multidisciplinary services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Policy now emphasises inclusion rather than segregation.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A890BCF-F9F8-92E4-63EA-8E29850DF597}"/>
              </a:ext>
            </a:extLst>
          </p:cNvPr>
          <p:cNvSpPr txBox="1"/>
          <p:nvPr/>
        </p:nvSpPr>
        <p:spPr>
          <a:xfrm>
            <a:off x="342901" y="450677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Changes in Policy and Service Support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37E2834-0819-2A9B-D5EE-0C2C0C1C4E18}"/>
              </a:ext>
            </a:extLst>
          </p:cNvPr>
          <p:cNvSpPr txBox="1"/>
          <p:nvPr/>
        </p:nvSpPr>
        <p:spPr>
          <a:xfrm>
            <a:off x="3934244" y="2245885"/>
            <a:ext cx="37719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Despite progress, barriers remain: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 diagnostic waiting times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adult services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regional service inequality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underdiagnosis in women and minority communities</a:t>
            </a:r>
          </a:p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Service demand continues to exceed available provision (Weitlauf et al., 2024).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9827542-FF3B-F130-B6AE-53DE8A2B8947}"/>
              </a:ext>
            </a:extLst>
          </p:cNvPr>
          <p:cNvSpPr txBox="1"/>
          <p:nvPr/>
        </p:nvSpPr>
        <p:spPr>
          <a:xfrm>
            <a:off x="4208463" y="6498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8. Who Still Struggles to Get Support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F84273DC-FAAE-DC7A-2846-20108DF52E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5825" y="1064414"/>
            <a:ext cx="1895475" cy="114843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233C048-7F30-0B7F-463C-78B9AB5D1EA8}"/>
              </a:ext>
            </a:extLst>
          </p:cNvPr>
          <p:cNvSpPr txBox="1"/>
          <p:nvPr/>
        </p:nvSpPr>
        <p:spPr>
          <a:xfrm>
            <a:off x="3921545" y="5342426"/>
            <a:ext cx="41402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Autistic individuals still report: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exclusion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employment discrimination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misunderstanding of behaviour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reduced access to opportunities</a:t>
            </a:r>
          </a:p>
          <a:p>
            <a:pPr algn="just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Stigma can affect mental health and participation in society (Turnock et al., 2022).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2C3931C-FC41-E8F6-A7ED-7374BBFCBEA3}"/>
              </a:ext>
            </a:extLst>
          </p:cNvPr>
          <p:cNvSpPr txBox="1"/>
          <p:nvPr/>
        </p:nvSpPr>
        <p:spPr>
          <a:xfrm>
            <a:off x="4208463" y="368066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 Stigma and Everyday Barriers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D4F390AC-F059-CB74-4B08-4480FF15DB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6769" y="3987591"/>
            <a:ext cx="2259012" cy="1224704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112B6B31-77CB-DBC7-6FE6-F3EACC94CAAB}"/>
              </a:ext>
            </a:extLst>
          </p:cNvPr>
          <p:cNvSpPr txBox="1"/>
          <p:nvPr/>
        </p:nvSpPr>
        <p:spPr>
          <a:xfrm>
            <a:off x="7756943" y="1854746"/>
            <a:ext cx="4520363" cy="14441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within current systems include: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heavy reliance on diagnosis for support access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stronger services for children than adults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outcome measures focused on symptoms rather than quality of life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culturally sensitive assessment tools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F3C7C1B-2C17-C3A3-D912-9061300A2844}"/>
              </a:ext>
            </a:extLst>
          </p:cNvPr>
          <p:cNvSpPr txBox="1"/>
          <p:nvPr/>
        </p:nvSpPr>
        <p:spPr>
          <a:xfrm>
            <a:off x="8339888" y="651475"/>
            <a:ext cx="645795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10. Current Gaps in Care and Practice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A73E2B8-5F32-0164-654E-2041BA3286FF}"/>
              </a:ext>
            </a:extLst>
          </p:cNvPr>
          <p:cNvSpPr txBox="1"/>
          <p:nvPr/>
        </p:nvSpPr>
        <p:spPr>
          <a:xfrm>
            <a:off x="8109788" y="5065962"/>
            <a:ext cx="3814675" cy="17211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Earlier identification and referral pathways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Expansion of adult autism services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Greater cultural and gender sensitive assessment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Involvement of autistic people in service design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practice should prioritise wellbeing, independence, and meaningful participation.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1C0F52F-D81C-263A-AB0B-B9AFAD7FAB3C}"/>
              </a:ext>
            </a:extLst>
          </p:cNvPr>
          <p:cNvSpPr txBox="1"/>
          <p:nvPr/>
        </p:nvSpPr>
        <p:spPr>
          <a:xfrm>
            <a:off x="8534400" y="3411700"/>
            <a:ext cx="73152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11. What Should Improve Next?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860DD1B5-CFFD-F5A6-A49F-A56D4A21B3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4352" y="3825687"/>
            <a:ext cx="1676400" cy="1188654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F73D9157-7D68-A41D-07C5-6C5CDA1E5F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64352" y="994352"/>
            <a:ext cx="1406523" cy="850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031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3EA231F-38BF-CDC4-CAAB-8809BCF4664F}"/>
              </a:ext>
            </a:extLst>
          </p:cNvPr>
          <p:cNvSpPr txBox="1"/>
          <p:nvPr/>
        </p:nvSpPr>
        <p:spPr>
          <a:xfrm>
            <a:off x="4864100" y="234434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4F8EA4-6A99-B1ED-2003-33ACCA2635CC}"/>
              </a:ext>
            </a:extLst>
          </p:cNvPr>
          <p:cNvSpPr txBox="1"/>
          <p:nvPr/>
        </p:nvSpPr>
        <p:spPr>
          <a:xfrm>
            <a:off x="368300" y="861368"/>
            <a:ext cx="11455400" cy="5360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Kalra, R., Gupta, M. and Sharma, P. (2023) 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Recent advancement in interventions for autism spectrum disorder: A review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. Journal of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Neurorestoratology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, 11(1), p. 100068.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https://doi.org/10.1016/j.jnrt.2023.100068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Lord, C.,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Elsabbagh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, M., Baird, G. and Veenstra-VanderWeele, J. (2020) Autism spectrum disorder. 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The Lancet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, 392(10146), pp.508–520.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https://doi.org/10.1016/S0140-6736(18)31129-2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Malik-Soni, N., Shaker, A., Luck, H., Mullin, A. E., Wiley, R. E., Lewis, M. E. S., Fuentes, J., &amp; Frazier, T. W. (2022). Tackling healthcare access barriers for individuals with autism from diagnosis to adulthood.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Pediatric research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91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(5), 1028–1035.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https://doi.org/10.1038/s41390-021-01465-y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200" kern="1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Pemovska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, T., Loizou, S., Appleton, R., Spain, D., Stefanidou, T., Kular, A., Cooper, R., Greenburgh, A., Griffiths, J., Barnett, P., Foye, U., Baldwin, H., Minchin, M., Brady, G., Saunders, K.R.K., Ahmed, N., Jackson, R., Rowan Olive, R., Parker, J., Timmerman, A.,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Sapiets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, S., Driskell, E., Chipp, B., Parsons, B.,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Totsika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, V., Mandy, W., Pender, P., Clery, P., Lloyd-Evans, B., Simpson, A. and Johnson, S. (2023) 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Approaches to improve mental health care for autistic children and young people: a systematic review and meta-analysis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medRxiv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(preprint).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https://doi.org/10.1101/2023.11.30.23299246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Porter, C., Whitehead, R. and Hopkins, L. (2025) Understanding autism as a condition in mental health clinical practice: Clinical perspectives from a youth early psychosis service. Community Mental Health Journal, 61(5), pp. 947–955.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6"/>
              </a:rPr>
              <a:t>https://doi.org/10.1007/s10597-024-01433-w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Schuck, R. K.,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Tagavi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, D. M., Baiden, K. M. P., Dwyer, P., Williams, Z. J., Osuna, A., Ferguson, E. F., Jimenez Muñoz, M., Poyser, S. K., Johnson, J. F., &amp; Vernon, T. W. (2022). Neurodiversity and Autism Intervention: Reconciling Perspectives Through a Naturalistic Developmental Behavioral Intervention Framework.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Journal of autism and developmental disorders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52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(10), 4625–4645.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7"/>
              </a:rPr>
              <a:t>https://doi.org/10.1007/s10803-021-05316-x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Shorter, E., &amp; Wachtel, L. E. (2013). Childhood catatonia, autism and psychosis past and present: is there an 'iron triangle'?. Acta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psychiatrica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Scandinavica, 128(1), 21–33.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8"/>
              </a:rPr>
              <a:t>https://doi.org/10.1111/acps.12082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Weitlauf, A. S., Miceli, A., Vehorn, A., Dada, Y., Pinnock, T., Harris, J. W., Hine, J., &amp; Warren, Z. (2024). Screening, Diagnosis, and Intervention for Autism: Experiences of Black and Multiracial Families Seeking Care.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Journal of autism and developmental disorders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54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(3), 931–942.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9"/>
              </a:rPr>
              <a:t>https://doi.org/10.1007/s10803-022-05861-z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World Health Organization (2026) ICD-11 for mortality and morbidity statistics (Version: 2026-01). 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10"/>
              </a:rPr>
              <a:t>https://icd.who.int/browse/2026-01/mms/en#334423054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17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16940416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1282</Words>
  <Application>Microsoft Office PowerPoint</Application>
  <PresentationFormat>Widescreen</PresentationFormat>
  <Paragraphs>93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Aptos</vt:lpstr>
      <vt:lpstr>Aptos Display</vt:lpstr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Idowu PC</dc:creator>
  <cp:lastModifiedBy>AbdulLateef Badmus</cp:lastModifiedBy>
  <cp:revision>2</cp:revision>
  <dcterms:created xsi:type="dcterms:W3CDTF">2026-02-21T13:34:24Z</dcterms:created>
  <dcterms:modified xsi:type="dcterms:W3CDTF">2026-02-21T18:03:35Z</dcterms:modified>
</cp:coreProperties>
</file>