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70" r:id="rId10"/>
    <p:sldId id="265" r:id="rId11"/>
    <p:sldId id="266" r:id="rId12"/>
    <p:sldId id="268" r:id="rId13"/>
    <p:sldId id="267"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DFE7009-2F66-4E9D-B01D-37F99C03F119}" v="3" dt="2025-05-20T17:10:19.642"/>
    <p1510:client id="{530DCBFE-370D-4F0B-9CA5-A21A6685D968}" v="5" dt="2025-05-20T22:58:56.50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005" autoAdjust="0"/>
    <p:restoredTop sz="78170" autoAdjust="0"/>
  </p:normalViewPr>
  <p:slideViewPr>
    <p:cSldViewPr snapToGrid="0">
      <p:cViewPr varScale="1">
        <p:scale>
          <a:sx n="64" d="100"/>
          <a:sy n="64" d="100"/>
        </p:scale>
        <p:origin x="1378" y="6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8/10/relationships/authors" Target="author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eorgiana Pangonis" userId="6c569723bd0e7532" providerId="LiveId" clId="{530DCBFE-370D-4F0B-9CA5-A21A6685D968}"/>
    <pc:docChg chg="custSel mod modSld">
      <pc:chgData name="Georgiana Pangonis" userId="6c569723bd0e7532" providerId="LiveId" clId="{530DCBFE-370D-4F0B-9CA5-A21A6685D968}" dt="2025-05-20T23:33:51.021" v="8" actId="27636"/>
      <pc:docMkLst>
        <pc:docMk/>
      </pc:docMkLst>
      <pc:sldChg chg="modSp mod">
        <pc:chgData name="Georgiana Pangonis" userId="6c569723bd0e7532" providerId="LiveId" clId="{530DCBFE-370D-4F0B-9CA5-A21A6685D968}" dt="2025-05-20T23:33:51.021" v="8" actId="27636"/>
        <pc:sldMkLst>
          <pc:docMk/>
          <pc:sldMk cId="3386596477" sldId="256"/>
        </pc:sldMkLst>
        <pc:spChg chg="mod">
          <ac:chgData name="Georgiana Pangonis" userId="6c569723bd0e7532" providerId="LiveId" clId="{530DCBFE-370D-4F0B-9CA5-A21A6685D968}" dt="2025-05-20T23:33:51.021" v="8" actId="27636"/>
          <ac:spMkLst>
            <pc:docMk/>
            <pc:sldMk cId="3386596477" sldId="256"/>
            <ac:spMk id="3" creationId="{6B92F323-3386-C72D-60D2-7B1D1B91A1EF}"/>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0844FD0-BEF2-4925-B9B8-CDD50DBC55C0}" type="doc">
      <dgm:prSet loTypeId="urn:microsoft.com/office/officeart/2005/8/layout/vProcess5" loCatId="process" qsTypeId="urn:microsoft.com/office/officeart/2005/8/quickstyle/simple1" qsCatId="simple" csTypeId="urn:microsoft.com/office/officeart/2005/8/colors/colorful5" csCatId="colorful" phldr="1"/>
      <dgm:spPr/>
      <dgm:t>
        <a:bodyPr/>
        <a:lstStyle/>
        <a:p>
          <a:endParaRPr lang="en-US"/>
        </a:p>
      </dgm:t>
    </dgm:pt>
    <dgm:pt modelId="{E7349934-BBA4-4902-89A4-DC33D6060D7B}">
      <dgm:prSet/>
      <dgm:spPr/>
      <dgm:t>
        <a:bodyPr/>
        <a:lstStyle/>
        <a:p>
          <a:pPr>
            <a:buFont typeface="Arial" panose="020B0604020202020204" pitchFamily="34" charset="0"/>
            <a:buChar char="●"/>
          </a:pPr>
          <a:r>
            <a:rPr lang="en-GB" u="none"/>
            <a:t>The proposed focus of the event is to hold a conference that can help promote the theme of Sustainable Wales: Celebrating Nature and Innovation to various CEO and senior managers, operating in travel and tourism management companies across the European Union and the world (visitwales.com, 2025).</a:t>
          </a:r>
          <a:endParaRPr lang="en-US" u="none"/>
        </a:p>
      </dgm:t>
    </dgm:pt>
    <dgm:pt modelId="{59B9CE3F-BDED-4075-876A-7B129BAD8775}" type="parTrans" cxnId="{01AD44BC-175D-45EB-9C96-BD90F648FCA3}">
      <dgm:prSet/>
      <dgm:spPr/>
      <dgm:t>
        <a:bodyPr/>
        <a:lstStyle/>
        <a:p>
          <a:endParaRPr lang="en-US"/>
        </a:p>
      </dgm:t>
    </dgm:pt>
    <dgm:pt modelId="{CF8271AC-A08C-4B8C-94D3-16DE6499CE64}" type="sibTrans" cxnId="{01AD44BC-175D-45EB-9C96-BD90F648FCA3}">
      <dgm:prSet/>
      <dgm:spPr/>
      <dgm:t>
        <a:bodyPr/>
        <a:lstStyle/>
        <a:p>
          <a:endParaRPr lang="en-US"/>
        </a:p>
      </dgm:t>
    </dgm:pt>
    <dgm:pt modelId="{6D870246-11B7-4F3E-B893-45F74F56795D}">
      <dgm:prSet/>
      <dgm:spPr/>
      <dgm:t>
        <a:bodyPr/>
        <a:lstStyle/>
        <a:p>
          <a:pPr>
            <a:buFont typeface="Arial" panose="020B0604020202020204" pitchFamily="34" charset="0"/>
            <a:buChar char="●"/>
          </a:pPr>
          <a:r>
            <a:rPr lang="en-GB" u="none"/>
            <a:t>This conference is a unique blend of business with that of cultural preservation (Bowen, 2022). </a:t>
          </a:r>
          <a:endParaRPr lang="en-US" u="none"/>
        </a:p>
      </dgm:t>
    </dgm:pt>
    <dgm:pt modelId="{7AAD6BE6-A450-40F7-B287-E071EE895021}" type="parTrans" cxnId="{78B7DD91-9365-462C-8E9E-D93DFB51BB62}">
      <dgm:prSet/>
      <dgm:spPr/>
      <dgm:t>
        <a:bodyPr/>
        <a:lstStyle/>
        <a:p>
          <a:endParaRPr lang="en-US"/>
        </a:p>
      </dgm:t>
    </dgm:pt>
    <dgm:pt modelId="{E14847A6-686C-4667-A590-E492AA66E63C}" type="sibTrans" cxnId="{78B7DD91-9365-462C-8E9E-D93DFB51BB62}">
      <dgm:prSet/>
      <dgm:spPr/>
      <dgm:t>
        <a:bodyPr/>
        <a:lstStyle/>
        <a:p>
          <a:endParaRPr lang="en-US"/>
        </a:p>
      </dgm:t>
    </dgm:pt>
    <dgm:pt modelId="{0F148E29-9874-4F23-BA3D-2ABFA1B6469C}">
      <dgm:prSet/>
      <dgm:spPr/>
      <dgm:t>
        <a:bodyPr/>
        <a:lstStyle/>
        <a:p>
          <a:pPr>
            <a:buFont typeface="Arial" panose="020B0604020202020204" pitchFamily="34" charset="0"/>
            <a:buChar char="●"/>
          </a:pPr>
          <a:r>
            <a:rPr lang="en-GB" u="none"/>
            <a:t>The primary focus of this type of a business conference is to unite the professionals, entrepreneurs, and leaders from around the world to discuss about the opportunities that is presented by the event: Sustainable Wales: Celebrating Nature and Innovation</a:t>
          </a:r>
          <a:endParaRPr lang="en-US" u="none"/>
        </a:p>
      </dgm:t>
    </dgm:pt>
    <dgm:pt modelId="{3F3FC148-D82C-476E-A24C-7FFE679831BD}" type="parTrans" cxnId="{7143C826-2CAE-4E63-82A3-ACE3D3FCE316}">
      <dgm:prSet/>
      <dgm:spPr/>
      <dgm:t>
        <a:bodyPr/>
        <a:lstStyle/>
        <a:p>
          <a:endParaRPr lang="en-US"/>
        </a:p>
      </dgm:t>
    </dgm:pt>
    <dgm:pt modelId="{3DC8093C-7DB4-438B-B3F2-9217AE290B78}" type="sibTrans" cxnId="{7143C826-2CAE-4E63-82A3-ACE3D3FCE316}">
      <dgm:prSet/>
      <dgm:spPr/>
      <dgm:t>
        <a:bodyPr/>
        <a:lstStyle/>
        <a:p>
          <a:endParaRPr lang="en-US"/>
        </a:p>
      </dgm:t>
    </dgm:pt>
    <dgm:pt modelId="{FF3D4F63-091C-4BD1-9379-2555096668A8}">
      <dgm:prSet/>
      <dgm:spPr/>
      <dgm:t>
        <a:bodyPr/>
        <a:lstStyle/>
        <a:p>
          <a:pPr>
            <a:buFont typeface="Arial" panose="020B0604020202020204" pitchFamily="34" charset="0"/>
            <a:buChar char="●"/>
          </a:pPr>
          <a:r>
            <a:rPr lang="en-GB" u="none"/>
            <a:t>Since the business conference has a cultural twist, it is also focused on artistic expression and community engagement of the Welsh people (Lonardi, 2022). </a:t>
          </a:r>
          <a:endParaRPr lang="en-US" u="none"/>
        </a:p>
      </dgm:t>
    </dgm:pt>
    <dgm:pt modelId="{291881F6-211C-46A1-A50A-97837AED42F6}" type="parTrans" cxnId="{DB977161-C88E-48C9-8303-60EA7C134304}">
      <dgm:prSet/>
      <dgm:spPr/>
      <dgm:t>
        <a:bodyPr/>
        <a:lstStyle/>
        <a:p>
          <a:endParaRPr lang="en-US"/>
        </a:p>
      </dgm:t>
    </dgm:pt>
    <dgm:pt modelId="{627E0D01-D139-4E80-9639-089D561288DB}" type="sibTrans" cxnId="{DB977161-C88E-48C9-8303-60EA7C134304}">
      <dgm:prSet/>
      <dgm:spPr/>
      <dgm:t>
        <a:bodyPr/>
        <a:lstStyle/>
        <a:p>
          <a:endParaRPr lang="en-US"/>
        </a:p>
      </dgm:t>
    </dgm:pt>
    <dgm:pt modelId="{CE1631CF-F82E-4EB4-B72F-5793617AFE4D}" type="pres">
      <dgm:prSet presAssocID="{90844FD0-BEF2-4925-B9B8-CDD50DBC55C0}" presName="outerComposite" presStyleCnt="0">
        <dgm:presLayoutVars>
          <dgm:chMax val="5"/>
          <dgm:dir/>
          <dgm:resizeHandles val="exact"/>
        </dgm:presLayoutVars>
      </dgm:prSet>
      <dgm:spPr/>
    </dgm:pt>
    <dgm:pt modelId="{6A68E2C6-1B23-4256-A9C0-5BAE4A4A19E3}" type="pres">
      <dgm:prSet presAssocID="{90844FD0-BEF2-4925-B9B8-CDD50DBC55C0}" presName="dummyMaxCanvas" presStyleCnt="0">
        <dgm:presLayoutVars/>
      </dgm:prSet>
      <dgm:spPr/>
    </dgm:pt>
    <dgm:pt modelId="{13A9CAAE-C904-4A53-860A-F945A46D80CD}" type="pres">
      <dgm:prSet presAssocID="{90844FD0-BEF2-4925-B9B8-CDD50DBC55C0}" presName="FourNodes_1" presStyleLbl="node1" presStyleIdx="0" presStyleCnt="4">
        <dgm:presLayoutVars>
          <dgm:bulletEnabled val="1"/>
        </dgm:presLayoutVars>
      </dgm:prSet>
      <dgm:spPr/>
    </dgm:pt>
    <dgm:pt modelId="{811472B0-6B62-4E9B-8C50-E03BF30711C5}" type="pres">
      <dgm:prSet presAssocID="{90844FD0-BEF2-4925-B9B8-CDD50DBC55C0}" presName="FourNodes_2" presStyleLbl="node1" presStyleIdx="1" presStyleCnt="4">
        <dgm:presLayoutVars>
          <dgm:bulletEnabled val="1"/>
        </dgm:presLayoutVars>
      </dgm:prSet>
      <dgm:spPr/>
    </dgm:pt>
    <dgm:pt modelId="{4B2F290D-9AD0-45C9-971F-C0C886AF9FAE}" type="pres">
      <dgm:prSet presAssocID="{90844FD0-BEF2-4925-B9B8-CDD50DBC55C0}" presName="FourNodes_3" presStyleLbl="node1" presStyleIdx="2" presStyleCnt="4">
        <dgm:presLayoutVars>
          <dgm:bulletEnabled val="1"/>
        </dgm:presLayoutVars>
      </dgm:prSet>
      <dgm:spPr/>
    </dgm:pt>
    <dgm:pt modelId="{144F8E6B-578F-49BF-B308-6628B65ACF08}" type="pres">
      <dgm:prSet presAssocID="{90844FD0-BEF2-4925-B9B8-CDD50DBC55C0}" presName="FourNodes_4" presStyleLbl="node1" presStyleIdx="3" presStyleCnt="4">
        <dgm:presLayoutVars>
          <dgm:bulletEnabled val="1"/>
        </dgm:presLayoutVars>
      </dgm:prSet>
      <dgm:spPr/>
    </dgm:pt>
    <dgm:pt modelId="{FD5F7623-531D-4616-B277-E3B7ABDC9D44}" type="pres">
      <dgm:prSet presAssocID="{90844FD0-BEF2-4925-B9B8-CDD50DBC55C0}" presName="FourConn_1-2" presStyleLbl="fgAccFollowNode1" presStyleIdx="0" presStyleCnt="3">
        <dgm:presLayoutVars>
          <dgm:bulletEnabled val="1"/>
        </dgm:presLayoutVars>
      </dgm:prSet>
      <dgm:spPr/>
    </dgm:pt>
    <dgm:pt modelId="{6D69CF4C-773C-4AE9-B572-4CB0B13FF2B5}" type="pres">
      <dgm:prSet presAssocID="{90844FD0-BEF2-4925-B9B8-CDD50DBC55C0}" presName="FourConn_2-3" presStyleLbl="fgAccFollowNode1" presStyleIdx="1" presStyleCnt="3">
        <dgm:presLayoutVars>
          <dgm:bulletEnabled val="1"/>
        </dgm:presLayoutVars>
      </dgm:prSet>
      <dgm:spPr/>
    </dgm:pt>
    <dgm:pt modelId="{76A7BCF1-249F-4EE2-898E-4F127C7BC683}" type="pres">
      <dgm:prSet presAssocID="{90844FD0-BEF2-4925-B9B8-CDD50DBC55C0}" presName="FourConn_3-4" presStyleLbl="fgAccFollowNode1" presStyleIdx="2" presStyleCnt="3">
        <dgm:presLayoutVars>
          <dgm:bulletEnabled val="1"/>
        </dgm:presLayoutVars>
      </dgm:prSet>
      <dgm:spPr/>
    </dgm:pt>
    <dgm:pt modelId="{94FDE9B9-9BE0-4122-AD79-749041557102}" type="pres">
      <dgm:prSet presAssocID="{90844FD0-BEF2-4925-B9B8-CDD50DBC55C0}" presName="FourNodes_1_text" presStyleLbl="node1" presStyleIdx="3" presStyleCnt="4">
        <dgm:presLayoutVars>
          <dgm:bulletEnabled val="1"/>
        </dgm:presLayoutVars>
      </dgm:prSet>
      <dgm:spPr/>
    </dgm:pt>
    <dgm:pt modelId="{010275ED-451D-4FA6-8B47-A3E36E0DEFD4}" type="pres">
      <dgm:prSet presAssocID="{90844FD0-BEF2-4925-B9B8-CDD50DBC55C0}" presName="FourNodes_2_text" presStyleLbl="node1" presStyleIdx="3" presStyleCnt="4">
        <dgm:presLayoutVars>
          <dgm:bulletEnabled val="1"/>
        </dgm:presLayoutVars>
      </dgm:prSet>
      <dgm:spPr/>
    </dgm:pt>
    <dgm:pt modelId="{72E6243E-8DCD-4FC8-88B3-69CEA1AB2B42}" type="pres">
      <dgm:prSet presAssocID="{90844FD0-BEF2-4925-B9B8-CDD50DBC55C0}" presName="FourNodes_3_text" presStyleLbl="node1" presStyleIdx="3" presStyleCnt="4">
        <dgm:presLayoutVars>
          <dgm:bulletEnabled val="1"/>
        </dgm:presLayoutVars>
      </dgm:prSet>
      <dgm:spPr/>
    </dgm:pt>
    <dgm:pt modelId="{36C112F9-CBBF-492D-A637-A37DBACC0452}" type="pres">
      <dgm:prSet presAssocID="{90844FD0-BEF2-4925-B9B8-CDD50DBC55C0}" presName="FourNodes_4_text" presStyleLbl="node1" presStyleIdx="3" presStyleCnt="4">
        <dgm:presLayoutVars>
          <dgm:bulletEnabled val="1"/>
        </dgm:presLayoutVars>
      </dgm:prSet>
      <dgm:spPr/>
    </dgm:pt>
  </dgm:ptLst>
  <dgm:cxnLst>
    <dgm:cxn modelId="{AE670A01-56E9-4C37-A1D3-7886E04B734E}" type="presOf" srcId="{3DC8093C-7DB4-438B-B3F2-9217AE290B78}" destId="{76A7BCF1-249F-4EE2-898E-4F127C7BC683}" srcOrd="0" destOrd="0" presId="urn:microsoft.com/office/officeart/2005/8/layout/vProcess5"/>
    <dgm:cxn modelId="{25818610-8A71-4E89-A328-D7B06D878439}" type="presOf" srcId="{6D870246-11B7-4F3E-B893-45F74F56795D}" destId="{010275ED-451D-4FA6-8B47-A3E36E0DEFD4}" srcOrd="1" destOrd="0" presId="urn:microsoft.com/office/officeart/2005/8/layout/vProcess5"/>
    <dgm:cxn modelId="{80324323-291E-46B2-AE2F-3E6239A43CB1}" type="presOf" srcId="{0F148E29-9874-4F23-BA3D-2ABFA1B6469C}" destId="{72E6243E-8DCD-4FC8-88B3-69CEA1AB2B42}" srcOrd="1" destOrd="0" presId="urn:microsoft.com/office/officeart/2005/8/layout/vProcess5"/>
    <dgm:cxn modelId="{7143C826-2CAE-4E63-82A3-ACE3D3FCE316}" srcId="{90844FD0-BEF2-4925-B9B8-CDD50DBC55C0}" destId="{0F148E29-9874-4F23-BA3D-2ABFA1B6469C}" srcOrd="2" destOrd="0" parTransId="{3F3FC148-D82C-476E-A24C-7FFE679831BD}" sibTransId="{3DC8093C-7DB4-438B-B3F2-9217AE290B78}"/>
    <dgm:cxn modelId="{E98A3829-DF21-4F7A-982E-B267050FE075}" type="presOf" srcId="{E7349934-BBA4-4902-89A4-DC33D6060D7B}" destId="{94FDE9B9-9BE0-4122-AD79-749041557102}" srcOrd="1" destOrd="0" presId="urn:microsoft.com/office/officeart/2005/8/layout/vProcess5"/>
    <dgm:cxn modelId="{A3FE072C-575F-4E35-9E63-FC81D826AE29}" type="presOf" srcId="{E14847A6-686C-4667-A590-E492AA66E63C}" destId="{6D69CF4C-773C-4AE9-B572-4CB0B13FF2B5}" srcOrd="0" destOrd="0" presId="urn:microsoft.com/office/officeart/2005/8/layout/vProcess5"/>
    <dgm:cxn modelId="{FCE5A23A-CC8D-408E-97C0-94F45BD23C1A}" type="presOf" srcId="{6D870246-11B7-4F3E-B893-45F74F56795D}" destId="{811472B0-6B62-4E9B-8C50-E03BF30711C5}" srcOrd="0" destOrd="0" presId="urn:microsoft.com/office/officeart/2005/8/layout/vProcess5"/>
    <dgm:cxn modelId="{12F9B860-1CE0-48B1-96FD-47BA6290D8AD}" type="presOf" srcId="{FF3D4F63-091C-4BD1-9379-2555096668A8}" destId="{144F8E6B-578F-49BF-B308-6628B65ACF08}" srcOrd="0" destOrd="0" presId="urn:microsoft.com/office/officeart/2005/8/layout/vProcess5"/>
    <dgm:cxn modelId="{DB977161-C88E-48C9-8303-60EA7C134304}" srcId="{90844FD0-BEF2-4925-B9B8-CDD50DBC55C0}" destId="{FF3D4F63-091C-4BD1-9379-2555096668A8}" srcOrd="3" destOrd="0" parTransId="{291881F6-211C-46A1-A50A-97837AED42F6}" sibTransId="{627E0D01-D139-4E80-9639-089D561288DB}"/>
    <dgm:cxn modelId="{13117D45-AF2E-4EF2-98D9-E99AC72653FC}" type="presOf" srcId="{E7349934-BBA4-4902-89A4-DC33D6060D7B}" destId="{13A9CAAE-C904-4A53-860A-F945A46D80CD}" srcOrd="0" destOrd="0" presId="urn:microsoft.com/office/officeart/2005/8/layout/vProcess5"/>
    <dgm:cxn modelId="{14DF734B-7F9A-4FE7-A907-695E0EEBBD2F}" type="presOf" srcId="{FF3D4F63-091C-4BD1-9379-2555096668A8}" destId="{36C112F9-CBBF-492D-A637-A37DBACC0452}" srcOrd="1" destOrd="0" presId="urn:microsoft.com/office/officeart/2005/8/layout/vProcess5"/>
    <dgm:cxn modelId="{9648808A-297F-42F2-95D6-B39F3DD720CC}" type="presOf" srcId="{90844FD0-BEF2-4925-B9B8-CDD50DBC55C0}" destId="{CE1631CF-F82E-4EB4-B72F-5793617AFE4D}" srcOrd="0" destOrd="0" presId="urn:microsoft.com/office/officeart/2005/8/layout/vProcess5"/>
    <dgm:cxn modelId="{78B7DD91-9365-462C-8E9E-D93DFB51BB62}" srcId="{90844FD0-BEF2-4925-B9B8-CDD50DBC55C0}" destId="{6D870246-11B7-4F3E-B893-45F74F56795D}" srcOrd="1" destOrd="0" parTransId="{7AAD6BE6-A450-40F7-B287-E071EE895021}" sibTransId="{E14847A6-686C-4667-A590-E492AA66E63C}"/>
    <dgm:cxn modelId="{3D243DB9-534C-4F8E-8041-C33A4B1276D1}" type="presOf" srcId="{0F148E29-9874-4F23-BA3D-2ABFA1B6469C}" destId="{4B2F290D-9AD0-45C9-971F-C0C886AF9FAE}" srcOrd="0" destOrd="0" presId="urn:microsoft.com/office/officeart/2005/8/layout/vProcess5"/>
    <dgm:cxn modelId="{01AD44BC-175D-45EB-9C96-BD90F648FCA3}" srcId="{90844FD0-BEF2-4925-B9B8-CDD50DBC55C0}" destId="{E7349934-BBA4-4902-89A4-DC33D6060D7B}" srcOrd="0" destOrd="0" parTransId="{59B9CE3F-BDED-4075-876A-7B129BAD8775}" sibTransId="{CF8271AC-A08C-4B8C-94D3-16DE6499CE64}"/>
    <dgm:cxn modelId="{43CDD3FB-1906-4C2F-A24F-40DE2D2CDA04}" type="presOf" srcId="{CF8271AC-A08C-4B8C-94D3-16DE6499CE64}" destId="{FD5F7623-531D-4616-B277-E3B7ABDC9D44}" srcOrd="0" destOrd="0" presId="urn:microsoft.com/office/officeart/2005/8/layout/vProcess5"/>
    <dgm:cxn modelId="{89B40E21-8A33-4B2D-BE9E-24087634E3FE}" type="presParOf" srcId="{CE1631CF-F82E-4EB4-B72F-5793617AFE4D}" destId="{6A68E2C6-1B23-4256-A9C0-5BAE4A4A19E3}" srcOrd="0" destOrd="0" presId="urn:microsoft.com/office/officeart/2005/8/layout/vProcess5"/>
    <dgm:cxn modelId="{FC911A69-3EA6-47CE-B201-9E74D99647DD}" type="presParOf" srcId="{CE1631CF-F82E-4EB4-B72F-5793617AFE4D}" destId="{13A9CAAE-C904-4A53-860A-F945A46D80CD}" srcOrd="1" destOrd="0" presId="urn:microsoft.com/office/officeart/2005/8/layout/vProcess5"/>
    <dgm:cxn modelId="{2586FC72-C0DF-4B88-91E3-26089A767B73}" type="presParOf" srcId="{CE1631CF-F82E-4EB4-B72F-5793617AFE4D}" destId="{811472B0-6B62-4E9B-8C50-E03BF30711C5}" srcOrd="2" destOrd="0" presId="urn:microsoft.com/office/officeart/2005/8/layout/vProcess5"/>
    <dgm:cxn modelId="{83E71620-CE17-43B7-961C-809F53623147}" type="presParOf" srcId="{CE1631CF-F82E-4EB4-B72F-5793617AFE4D}" destId="{4B2F290D-9AD0-45C9-971F-C0C886AF9FAE}" srcOrd="3" destOrd="0" presId="urn:microsoft.com/office/officeart/2005/8/layout/vProcess5"/>
    <dgm:cxn modelId="{F8F8B39E-8F12-4631-A6DC-66EBD3B26C67}" type="presParOf" srcId="{CE1631CF-F82E-4EB4-B72F-5793617AFE4D}" destId="{144F8E6B-578F-49BF-B308-6628B65ACF08}" srcOrd="4" destOrd="0" presId="urn:microsoft.com/office/officeart/2005/8/layout/vProcess5"/>
    <dgm:cxn modelId="{A902904A-CB9A-4A50-A5AB-352A07F219C3}" type="presParOf" srcId="{CE1631CF-F82E-4EB4-B72F-5793617AFE4D}" destId="{FD5F7623-531D-4616-B277-E3B7ABDC9D44}" srcOrd="5" destOrd="0" presId="urn:microsoft.com/office/officeart/2005/8/layout/vProcess5"/>
    <dgm:cxn modelId="{53A09575-67A3-40CD-A37C-65EDF01E2795}" type="presParOf" srcId="{CE1631CF-F82E-4EB4-B72F-5793617AFE4D}" destId="{6D69CF4C-773C-4AE9-B572-4CB0B13FF2B5}" srcOrd="6" destOrd="0" presId="urn:microsoft.com/office/officeart/2005/8/layout/vProcess5"/>
    <dgm:cxn modelId="{63994D17-12AE-4AA0-8157-435583A04F51}" type="presParOf" srcId="{CE1631CF-F82E-4EB4-B72F-5793617AFE4D}" destId="{76A7BCF1-249F-4EE2-898E-4F127C7BC683}" srcOrd="7" destOrd="0" presId="urn:microsoft.com/office/officeart/2005/8/layout/vProcess5"/>
    <dgm:cxn modelId="{E208F22B-6265-4BA6-B8F6-4A1E3D8EEF8B}" type="presParOf" srcId="{CE1631CF-F82E-4EB4-B72F-5793617AFE4D}" destId="{94FDE9B9-9BE0-4122-AD79-749041557102}" srcOrd="8" destOrd="0" presId="urn:microsoft.com/office/officeart/2005/8/layout/vProcess5"/>
    <dgm:cxn modelId="{A9A1F42F-3336-4516-B08D-12F4682524C4}" type="presParOf" srcId="{CE1631CF-F82E-4EB4-B72F-5793617AFE4D}" destId="{010275ED-451D-4FA6-8B47-A3E36E0DEFD4}" srcOrd="9" destOrd="0" presId="urn:microsoft.com/office/officeart/2005/8/layout/vProcess5"/>
    <dgm:cxn modelId="{06DD2392-D294-47FA-A832-A6235297E90D}" type="presParOf" srcId="{CE1631CF-F82E-4EB4-B72F-5793617AFE4D}" destId="{72E6243E-8DCD-4FC8-88B3-69CEA1AB2B42}" srcOrd="10" destOrd="0" presId="urn:microsoft.com/office/officeart/2005/8/layout/vProcess5"/>
    <dgm:cxn modelId="{362B8651-4164-4014-80A7-BF0D6678CDBC}" type="presParOf" srcId="{CE1631CF-F82E-4EB4-B72F-5793617AFE4D}" destId="{36C112F9-CBBF-492D-A637-A37DBACC0452}" srcOrd="11"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0B534F1-34FE-4D5A-A7C7-831A7830E258}" type="doc">
      <dgm:prSet loTypeId="urn:microsoft.com/office/officeart/2005/8/layout/list1" loCatId="list" qsTypeId="urn:microsoft.com/office/officeart/2005/8/quickstyle/simple1" qsCatId="simple" csTypeId="urn:microsoft.com/office/officeart/2005/8/colors/colorful5" csCatId="colorful" phldr="1"/>
      <dgm:spPr/>
      <dgm:t>
        <a:bodyPr/>
        <a:lstStyle/>
        <a:p>
          <a:endParaRPr lang="en-US"/>
        </a:p>
      </dgm:t>
    </dgm:pt>
    <dgm:pt modelId="{975622C6-00CA-4DEE-80D7-3FA8DA44EF49}">
      <dgm:prSet phldrT="[Text]" custT="1"/>
      <dgm:spPr/>
      <dgm:t>
        <a:bodyPr/>
        <a:lstStyle/>
        <a:p>
          <a:pPr>
            <a:buFont typeface="Arial" panose="020B0604020202020204" pitchFamily="34" charset="0"/>
            <a:buChar char="●"/>
          </a:pPr>
          <a:r>
            <a:rPr lang="en-GB" sz="1800" u="none" dirty="0"/>
            <a:t>The demand for Wales tourism has been increasing in the past couple of years.</a:t>
          </a:r>
          <a:endParaRPr lang="en-US" sz="1800" dirty="0"/>
        </a:p>
      </dgm:t>
    </dgm:pt>
    <dgm:pt modelId="{98F1C1D8-2829-4A52-8797-970E51C40FEB}" type="parTrans" cxnId="{EF223646-B2CC-4436-A2EB-28A2262FAFF3}">
      <dgm:prSet/>
      <dgm:spPr/>
      <dgm:t>
        <a:bodyPr/>
        <a:lstStyle/>
        <a:p>
          <a:endParaRPr lang="en-US" sz="1200"/>
        </a:p>
      </dgm:t>
    </dgm:pt>
    <dgm:pt modelId="{8FA59115-9A47-449F-B433-86FEDD8D1279}" type="sibTrans" cxnId="{EF223646-B2CC-4436-A2EB-28A2262FAFF3}">
      <dgm:prSet/>
      <dgm:spPr/>
      <dgm:t>
        <a:bodyPr/>
        <a:lstStyle/>
        <a:p>
          <a:endParaRPr lang="en-US" sz="1200"/>
        </a:p>
      </dgm:t>
    </dgm:pt>
    <dgm:pt modelId="{7A4730CC-9339-4BB0-A57C-E50B9817D9E8}">
      <dgm:prSet custT="1"/>
      <dgm:spPr/>
      <dgm:t>
        <a:bodyPr/>
        <a:lstStyle/>
        <a:p>
          <a:pPr>
            <a:buFont typeface="Arial" panose="020B0604020202020204" pitchFamily="34" charset="0"/>
            <a:buChar char="●"/>
          </a:pPr>
          <a:r>
            <a:rPr lang="en-GB" sz="1800" u="none" dirty="0"/>
            <a:t>From 2020 to 2025, there have been approximately 11 million overnight visitors each year in Wales.</a:t>
          </a:r>
          <a:endParaRPr lang="en-US" sz="1800" u="none" dirty="0"/>
        </a:p>
      </dgm:t>
    </dgm:pt>
    <dgm:pt modelId="{5FE17101-AC0D-4C9C-BC04-E32618B15DBF}" type="parTrans" cxnId="{80231D9A-A53F-4795-9BF5-2A94848262B4}">
      <dgm:prSet/>
      <dgm:spPr/>
      <dgm:t>
        <a:bodyPr/>
        <a:lstStyle/>
        <a:p>
          <a:endParaRPr lang="en-US" sz="1200"/>
        </a:p>
      </dgm:t>
    </dgm:pt>
    <dgm:pt modelId="{C1406613-CE7E-4DC0-B63C-3DD9181B0C54}" type="sibTrans" cxnId="{80231D9A-A53F-4795-9BF5-2A94848262B4}">
      <dgm:prSet/>
      <dgm:spPr/>
      <dgm:t>
        <a:bodyPr/>
        <a:lstStyle/>
        <a:p>
          <a:endParaRPr lang="en-US" sz="1200"/>
        </a:p>
      </dgm:t>
    </dgm:pt>
    <dgm:pt modelId="{56773042-C15F-4834-A3BC-FD98FA500918}">
      <dgm:prSet custT="1"/>
      <dgm:spPr/>
      <dgm:t>
        <a:bodyPr/>
        <a:lstStyle/>
        <a:p>
          <a:pPr>
            <a:buFont typeface="Arial" panose="020B0604020202020204" pitchFamily="34" charset="0"/>
            <a:buChar char="●"/>
          </a:pPr>
          <a:r>
            <a:rPr lang="en-GB" sz="1800" u="none" dirty="0"/>
            <a:t>The value of domestic overnight visitors have increased by 14% in 2024 from the previous year</a:t>
          </a:r>
          <a:endParaRPr lang="en-US" sz="1800" u="none" dirty="0"/>
        </a:p>
      </dgm:t>
    </dgm:pt>
    <dgm:pt modelId="{C558CA08-FBF4-4C9C-9356-30A3BD3C05A2}" type="parTrans" cxnId="{6F03727E-045F-4A2F-9473-F8F0663630C9}">
      <dgm:prSet/>
      <dgm:spPr/>
      <dgm:t>
        <a:bodyPr/>
        <a:lstStyle/>
        <a:p>
          <a:endParaRPr lang="en-US" sz="1200"/>
        </a:p>
      </dgm:t>
    </dgm:pt>
    <dgm:pt modelId="{9DACC32A-81AD-479A-ABA2-9937DBBC20B2}" type="sibTrans" cxnId="{6F03727E-045F-4A2F-9473-F8F0663630C9}">
      <dgm:prSet/>
      <dgm:spPr/>
      <dgm:t>
        <a:bodyPr/>
        <a:lstStyle/>
        <a:p>
          <a:endParaRPr lang="en-US" sz="1200"/>
        </a:p>
      </dgm:t>
    </dgm:pt>
    <dgm:pt modelId="{95ABB666-2169-4600-937B-95E628684AF0}">
      <dgm:prSet custT="1"/>
      <dgm:spPr/>
      <dgm:t>
        <a:bodyPr/>
        <a:lstStyle/>
        <a:p>
          <a:pPr>
            <a:buFont typeface="Arial" panose="020B0604020202020204" pitchFamily="34" charset="0"/>
            <a:buChar char="●"/>
          </a:pPr>
          <a:r>
            <a:rPr lang="en-GB" sz="1800" u="none"/>
            <a:t>There are around three visitors to every resident in Wales (Scherf, 2021).</a:t>
          </a:r>
          <a:endParaRPr lang="en-US" sz="1800" u="none"/>
        </a:p>
      </dgm:t>
    </dgm:pt>
    <dgm:pt modelId="{FCD1C643-3F91-4084-9548-63EC27F4C669}" type="parTrans" cxnId="{0BC15CDC-6638-4770-828E-24F22761A2EA}">
      <dgm:prSet/>
      <dgm:spPr/>
      <dgm:t>
        <a:bodyPr/>
        <a:lstStyle/>
        <a:p>
          <a:endParaRPr lang="en-US" sz="1200"/>
        </a:p>
      </dgm:t>
    </dgm:pt>
    <dgm:pt modelId="{9CBC4B58-84F4-44EA-B06B-F735A11F7E5D}" type="sibTrans" cxnId="{0BC15CDC-6638-4770-828E-24F22761A2EA}">
      <dgm:prSet/>
      <dgm:spPr/>
      <dgm:t>
        <a:bodyPr/>
        <a:lstStyle/>
        <a:p>
          <a:endParaRPr lang="en-US" sz="1200"/>
        </a:p>
      </dgm:t>
    </dgm:pt>
    <dgm:pt modelId="{E908C53E-497A-4D73-902E-E21729AC3275}">
      <dgm:prSet custT="1"/>
      <dgm:spPr/>
      <dgm:t>
        <a:bodyPr/>
        <a:lstStyle/>
        <a:p>
          <a:pPr>
            <a:buFont typeface="Arial" panose="020B0604020202020204" pitchFamily="34" charset="0"/>
            <a:buChar char="●"/>
          </a:pPr>
          <a:r>
            <a:rPr lang="en-GB" sz="1800" u="none" dirty="0"/>
            <a:t>Some of the most international visitors are from countries like Ireland, European Union countries, Germany, and USA.</a:t>
          </a:r>
          <a:endParaRPr lang="en-US" sz="1800" u="none" dirty="0"/>
        </a:p>
      </dgm:t>
    </dgm:pt>
    <dgm:pt modelId="{C109C657-6D2E-4933-9EC9-65BB8FA60513}" type="parTrans" cxnId="{E2FB50B2-B915-4F84-81AD-A6D914FA1781}">
      <dgm:prSet/>
      <dgm:spPr/>
      <dgm:t>
        <a:bodyPr/>
        <a:lstStyle/>
        <a:p>
          <a:endParaRPr lang="en-US" sz="1200"/>
        </a:p>
      </dgm:t>
    </dgm:pt>
    <dgm:pt modelId="{9BC8BBFE-A8CA-4313-A8A7-0D48057B7108}" type="sibTrans" cxnId="{E2FB50B2-B915-4F84-81AD-A6D914FA1781}">
      <dgm:prSet/>
      <dgm:spPr/>
      <dgm:t>
        <a:bodyPr/>
        <a:lstStyle/>
        <a:p>
          <a:endParaRPr lang="en-US" sz="1200"/>
        </a:p>
      </dgm:t>
    </dgm:pt>
    <dgm:pt modelId="{D6DB8AD5-D669-412E-9B81-D065671CA800}" type="pres">
      <dgm:prSet presAssocID="{E0B534F1-34FE-4D5A-A7C7-831A7830E258}" presName="linear" presStyleCnt="0">
        <dgm:presLayoutVars>
          <dgm:dir/>
          <dgm:animLvl val="lvl"/>
          <dgm:resizeHandles val="exact"/>
        </dgm:presLayoutVars>
      </dgm:prSet>
      <dgm:spPr/>
    </dgm:pt>
    <dgm:pt modelId="{4A7D7F8D-80F2-4850-8375-9BB06B3A4315}" type="pres">
      <dgm:prSet presAssocID="{975622C6-00CA-4DEE-80D7-3FA8DA44EF49}" presName="parentLin" presStyleCnt="0"/>
      <dgm:spPr/>
    </dgm:pt>
    <dgm:pt modelId="{4A106C2A-DDE5-4CC6-9058-5C8B06EB5124}" type="pres">
      <dgm:prSet presAssocID="{975622C6-00CA-4DEE-80D7-3FA8DA44EF49}" presName="parentLeftMargin" presStyleLbl="node1" presStyleIdx="0" presStyleCnt="5"/>
      <dgm:spPr/>
    </dgm:pt>
    <dgm:pt modelId="{81107AC9-39E0-49D7-97ED-3DD944981361}" type="pres">
      <dgm:prSet presAssocID="{975622C6-00CA-4DEE-80D7-3FA8DA44EF49}" presName="parentText" presStyleLbl="node1" presStyleIdx="0" presStyleCnt="5">
        <dgm:presLayoutVars>
          <dgm:chMax val="0"/>
          <dgm:bulletEnabled val="1"/>
        </dgm:presLayoutVars>
      </dgm:prSet>
      <dgm:spPr/>
    </dgm:pt>
    <dgm:pt modelId="{BD1DA0F9-B0DA-435C-B88A-04FBFD280591}" type="pres">
      <dgm:prSet presAssocID="{975622C6-00CA-4DEE-80D7-3FA8DA44EF49}" presName="negativeSpace" presStyleCnt="0"/>
      <dgm:spPr/>
    </dgm:pt>
    <dgm:pt modelId="{EF8CD120-A4BE-4F2F-9320-5657498382E7}" type="pres">
      <dgm:prSet presAssocID="{975622C6-00CA-4DEE-80D7-3FA8DA44EF49}" presName="childText" presStyleLbl="conFgAcc1" presStyleIdx="0" presStyleCnt="5">
        <dgm:presLayoutVars>
          <dgm:bulletEnabled val="1"/>
        </dgm:presLayoutVars>
      </dgm:prSet>
      <dgm:spPr/>
    </dgm:pt>
    <dgm:pt modelId="{1B08BA74-E26D-4539-A068-473B1859A3EB}" type="pres">
      <dgm:prSet presAssocID="{8FA59115-9A47-449F-B433-86FEDD8D1279}" presName="spaceBetweenRectangles" presStyleCnt="0"/>
      <dgm:spPr/>
    </dgm:pt>
    <dgm:pt modelId="{47AD0B64-FD97-40EA-9508-2711A8B073A7}" type="pres">
      <dgm:prSet presAssocID="{7A4730CC-9339-4BB0-A57C-E50B9817D9E8}" presName="parentLin" presStyleCnt="0"/>
      <dgm:spPr/>
    </dgm:pt>
    <dgm:pt modelId="{AEE15DBA-5EEE-406B-8740-026AE0C0CF91}" type="pres">
      <dgm:prSet presAssocID="{7A4730CC-9339-4BB0-A57C-E50B9817D9E8}" presName="parentLeftMargin" presStyleLbl="node1" presStyleIdx="0" presStyleCnt="5"/>
      <dgm:spPr/>
    </dgm:pt>
    <dgm:pt modelId="{617F9F64-8BD3-49AF-A8EF-481E12B17B4B}" type="pres">
      <dgm:prSet presAssocID="{7A4730CC-9339-4BB0-A57C-E50B9817D9E8}" presName="parentText" presStyleLbl="node1" presStyleIdx="1" presStyleCnt="5">
        <dgm:presLayoutVars>
          <dgm:chMax val="0"/>
          <dgm:bulletEnabled val="1"/>
        </dgm:presLayoutVars>
      </dgm:prSet>
      <dgm:spPr/>
    </dgm:pt>
    <dgm:pt modelId="{0AA6623F-3CCD-4645-96E7-0005EE18280C}" type="pres">
      <dgm:prSet presAssocID="{7A4730CC-9339-4BB0-A57C-E50B9817D9E8}" presName="negativeSpace" presStyleCnt="0"/>
      <dgm:spPr/>
    </dgm:pt>
    <dgm:pt modelId="{29DFCBA0-33CC-4274-9384-D4A675E41985}" type="pres">
      <dgm:prSet presAssocID="{7A4730CC-9339-4BB0-A57C-E50B9817D9E8}" presName="childText" presStyleLbl="conFgAcc1" presStyleIdx="1" presStyleCnt="5">
        <dgm:presLayoutVars>
          <dgm:bulletEnabled val="1"/>
        </dgm:presLayoutVars>
      </dgm:prSet>
      <dgm:spPr/>
    </dgm:pt>
    <dgm:pt modelId="{9FB8B53C-BDF6-4716-B390-46CD660F2BA2}" type="pres">
      <dgm:prSet presAssocID="{C1406613-CE7E-4DC0-B63C-3DD9181B0C54}" presName="spaceBetweenRectangles" presStyleCnt="0"/>
      <dgm:spPr/>
    </dgm:pt>
    <dgm:pt modelId="{BDB34603-5314-4A5B-8DCF-053599A71264}" type="pres">
      <dgm:prSet presAssocID="{56773042-C15F-4834-A3BC-FD98FA500918}" presName="parentLin" presStyleCnt="0"/>
      <dgm:spPr/>
    </dgm:pt>
    <dgm:pt modelId="{D28E92F0-991B-42F0-A7CB-788AF58BB475}" type="pres">
      <dgm:prSet presAssocID="{56773042-C15F-4834-A3BC-FD98FA500918}" presName="parentLeftMargin" presStyleLbl="node1" presStyleIdx="1" presStyleCnt="5"/>
      <dgm:spPr/>
    </dgm:pt>
    <dgm:pt modelId="{BD77CCC1-E577-489E-9234-964CEC0369CB}" type="pres">
      <dgm:prSet presAssocID="{56773042-C15F-4834-A3BC-FD98FA500918}" presName="parentText" presStyleLbl="node1" presStyleIdx="2" presStyleCnt="5">
        <dgm:presLayoutVars>
          <dgm:chMax val="0"/>
          <dgm:bulletEnabled val="1"/>
        </dgm:presLayoutVars>
      </dgm:prSet>
      <dgm:spPr/>
    </dgm:pt>
    <dgm:pt modelId="{4E34CFA7-F5FB-4A2A-8708-5C66B8B0CFFD}" type="pres">
      <dgm:prSet presAssocID="{56773042-C15F-4834-A3BC-FD98FA500918}" presName="negativeSpace" presStyleCnt="0"/>
      <dgm:spPr/>
    </dgm:pt>
    <dgm:pt modelId="{06F3ADF8-074F-49AB-8F2E-334672080C6B}" type="pres">
      <dgm:prSet presAssocID="{56773042-C15F-4834-A3BC-FD98FA500918}" presName="childText" presStyleLbl="conFgAcc1" presStyleIdx="2" presStyleCnt="5">
        <dgm:presLayoutVars>
          <dgm:bulletEnabled val="1"/>
        </dgm:presLayoutVars>
      </dgm:prSet>
      <dgm:spPr/>
    </dgm:pt>
    <dgm:pt modelId="{D06B8306-4333-45DE-B938-BAD2D8E8D686}" type="pres">
      <dgm:prSet presAssocID="{9DACC32A-81AD-479A-ABA2-9937DBBC20B2}" presName="spaceBetweenRectangles" presStyleCnt="0"/>
      <dgm:spPr/>
    </dgm:pt>
    <dgm:pt modelId="{6A16659E-4526-4B63-BD92-E620D3BF3684}" type="pres">
      <dgm:prSet presAssocID="{95ABB666-2169-4600-937B-95E628684AF0}" presName="parentLin" presStyleCnt="0"/>
      <dgm:spPr/>
    </dgm:pt>
    <dgm:pt modelId="{ACCF0958-7C9D-485C-BEB4-D9003E53EB17}" type="pres">
      <dgm:prSet presAssocID="{95ABB666-2169-4600-937B-95E628684AF0}" presName="parentLeftMargin" presStyleLbl="node1" presStyleIdx="2" presStyleCnt="5"/>
      <dgm:spPr/>
    </dgm:pt>
    <dgm:pt modelId="{D05A85EB-1F27-4872-9432-6C16C1DABB29}" type="pres">
      <dgm:prSet presAssocID="{95ABB666-2169-4600-937B-95E628684AF0}" presName="parentText" presStyleLbl="node1" presStyleIdx="3" presStyleCnt="5">
        <dgm:presLayoutVars>
          <dgm:chMax val="0"/>
          <dgm:bulletEnabled val="1"/>
        </dgm:presLayoutVars>
      </dgm:prSet>
      <dgm:spPr/>
    </dgm:pt>
    <dgm:pt modelId="{151391D3-E177-4BA4-A19B-CDEBCCF9BD93}" type="pres">
      <dgm:prSet presAssocID="{95ABB666-2169-4600-937B-95E628684AF0}" presName="negativeSpace" presStyleCnt="0"/>
      <dgm:spPr/>
    </dgm:pt>
    <dgm:pt modelId="{38A13D8A-4D84-42D1-A4E3-283007EC838D}" type="pres">
      <dgm:prSet presAssocID="{95ABB666-2169-4600-937B-95E628684AF0}" presName="childText" presStyleLbl="conFgAcc1" presStyleIdx="3" presStyleCnt="5">
        <dgm:presLayoutVars>
          <dgm:bulletEnabled val="1"/>
        </dgm:presLayoutVars>
      </dgm:prSet>
      <dgm:spPr/>
    </dgm:pt>
    <dgm:pt modelId="{9F9BD900-21CD-4606-AB63-BB7EDEFC9287}" type="pres">
      <dgm:prSet presAssocID="{9CBC4B58-84F4-44EA-B06B-F735A11F7E5D}" presName="spaceBetweenRectangles" presStyleCnt="0"/>
      <dgm:spPr/>
    </dgm:pt>
    <dgm:pt modelId="{2C2C5003-B63F-42B6-A5BF-2AB04D46BD1D}" type="pres">
      <dgm:prSet presAssocID="{E908C53E-497A-4D73-902E-E21729AC3275}" presName="parentLin" presStyleCnt="0"/>
      <dgm:spPr/>
    </dgm:pt>
    <dgm:pt modelId="{4D9CEAD6-3934-4AB0-B3EA-8E71E21DA06D}" type="pres">
      <dgm:prSet presAssocID="{E908C53E-497A-4D73-902E-E21729AC3275}" presName="parentLeftMargin" presStyleLbl="node1" presStyleIdx="3" presStyleCnt="5"/>
      <dgm:spPr/>
    </dgm:pt>
    <dgm:pt modelId="{FEE1D836-49B3-404E-8F95-6ED2CC604D05}" type="pres">
      <dgm:prSet presAssocID="{E908C53E-497A-4D73-902E-E21729AC3275}" presName="parentText" presStyleLbl="node1" presStyleIdx="4" presStyleCnt="5">
        <dgm:presLayoutVars>
          <dgm:chMax val="0"/>
          <dgm:bulletEnabled val="1"/>
        </dgm:presLayoutVars>
      </dgm:prSet>
      <dgm:spPr/>
    </dgm:pt>
    <dgm:pt modelId="{73AD7413-E7BC-4862-8F71-19BB408CE988}" type="pres">
      <dgm:prSet presAssocID="{E908C53E-497A-4D73-902E-E21729AC3275}" presName="negativeSpace" presStyleCnt="0"/>
      <dgm:spPr/>
    </dgm:pt>
    <dgm:pt modelId="{C071F701-5912-4DE6-9031-24FA9D24BC7E}" type="pres">
      <dgm:prSet presAssocID="{E908C53E-497A-4D73-902E-E21729AC3275}" presName="childText" presStyleLbl="conFgAcc1" presStyleIdx="4" presStyleCnt="5">
        <dgm:presLayoutVars>
          <dgm:bulletEnabled val="1"/>
        </dgm:presLayoutVars>
      </dgm:prSet>
      <dgm:spPr/>
    </dgm:pt>
  </dgm:ptLst>
  <dgm:cxnLst>
    <dgm:cxn modelId="{9557E70F-561D-4AD2-8A84-0BC34DE56C65}" type="presOf" srcId="{95ABB666-2169-4600-937B-95E628684AF0}" destId="{D05A85EB-1F27-4872-9432-6C16C1DABB29}" srcOrd="1" destOrd="0" presId="urn:microsoft.com/office/officeart/2005/8/layout/list1"/>
    <dgm:cxn modelId="{6342971B-DD7E-46D4-B02A-B2FDB4DB8043}" type="presOf" srcId="{95ABB666-2169-4600-937B-95E628684AF0}" destId="{ACCF0958-7C9D-485C-BEB4-D9003E53EB17}" srcOrd="0" destOrd="0" presId="urn:microsoft.com/office/officeart/2005/8/layout/list1"/>
    <dgm:cxn modelId="{E8703E1F-9089-4C48-97A8-9BF43F648F07}" type="presOf" srcId="{975622C6-00CA-4DEE-80D7-3FA8DA44EF49}" destId="{4A106C2A-DDE5-4CC6-9058-5C8B06EB5124}" srcOrd="0" destOrd="0" presId="urn:microsoft.com/office/officeart/2005/8/layout/list1"/>
    <dgm:cxn modelId="{B2FEE642-3D79-418F-A8FC-8164DC0D6F2A}" type="presOf" srcId="{56773042-C15F-4834-A3BC-FD98FA500918}" destId="{D28E92F0-991B-42F0-A7CB-788AF58BB475}" srcOrd="0" destOrd="0" presId="urn:microsoft.com/office/officeart/2005/8/layout/list1"/>
    <dgm:cxn modelId="{EF223646-B2CC-4436-A2EB-28A2262FAFF3}" srcId="{E0B534F1-34FE-4D5A-A7C7-831A7830E258}" destId="{975622C6-00CA-4DEE-80D7-3FA8DA44EF49}" srcOrd="0" destOrd="0" parTransId="{98F1C1D8-2829-4A52-8797-970E51C40FEB}" sibTransId="{8FA59115-9A47-449F-B433-86FEDD8D1279}"/>
    <dgm:cxn modelId="{A4834766-580A-4D63-91D6-5A302D14A30E}" type="presOf" srcId="{E908C53E-497A-4D73-902E-E21729AC3275}" destId="{FEE1D836-49B3-404E-8F95-6ED2CC604D05}" srcOrd="1" destOrd="0" presId="urn:microsoft.com/office/officeart/2005/8/layout/list1"/>
    <dgm:cxn modelId="{296B7846-423A-435F-A905-279A4832295F}" type="presOf" srcId="{E908C53E-497A-4D73-902E-E21729AC3275}" destId="{4D9CEAD6-3934-4AB0-B3EA-8E71E21DA06D}" srcOrd="0" destOrd="0" presId="urn:microsoft.com/office/officeart/2005/8/layout/list1"/>
    <dgm:cxn modelId="{564EF952-2FAC-40B4-951E-61ACA5D43631}" type="presOf" srcId="{7A4730CC-9339-4BB0-A57C-E50B9817D9E8}" destId="{AEE15DBA-5EEE-406B-8740-026AE0C0CF91}" srcOrd="0" destOrd="0" presId="urn:microsoft.com/office/officeart/2005/8/layout/list1"/>
    <dgm:cxn modelId="{7CEC1F74-87ED-4ECE-BC6C-15836DC81CAE}" type="presOf" srcId="{975622C6-00CA-4DEE-80D7-3FA8DA44EF49}" destId="{81107AC9-39E0-49D7-97ED-3DD944981361}" srcOrd="1" destOrd="0" presId="urn:microsoft.com/office/officeart/2005/8/layout/list1"/>
    <dgm:cxn modelId="{74C4FD77-2E73-4099-9668-ED75669A43E4}" type="presOf" srcId="{7A4730CC-9339-4BB0-A57C-E50B9817D9E8}" destId="{617F9F64-8BD3-49AF-A8EF-481E12B17B4B}" srcOrd="1" destOrd="0" presId="urn:microsoft.com/office/officeart/2005/8/layout/list1"/>
    <dgm:cxn modelId="{6F03727E-045F-4A2F-9473-F8F0663630C9}" srcId="{E0B534F1-34FE-4D5A-A7C7-831A7830E258}" destId="{56773042-C15F-4834-A3BC-FD98FA500918}" srcOrd="2" destOrd="0" parTransId="{C558CA08-FBF4-4C9C-9356-30A3BD3C05A2}" sibTransId="{9DACC32A-81AD-479A-ABA2-9937DBBC20B2}"/>
    <dgm:cxn modelId="{80231D9A-A53F-4795-9BF5-2A94848262B4}" srcId="{E0B534F1-34FE-4D5A-A7C7-831A7830E258}" destId="{7A4730CC-9339-4BB0-A57C-E50B9817D9E8}" srcOrd="1" destOrd="0" parTransId="{5FE17101-AC0D-4C9C-BC04-E32618B15DBF}" sibTransId="{C1406613-CE7E-4DC0-B63C-3DD9181B0C54}"/>
    <dgm:cxn modelId="{E2FB50B2-B915-4F84-81AD-A6D914FA1781}" srcId="{E0B534F1-34FE-4D5A-A7C7-831A7830E258}" destId="{E908C53E-497A-4D73-902E-E21729AC3275}" srcOrd="4" destOrd="0" parTransId="{C109C657-6D2E-4933-9EC9-65BB8FA60513}" sibTransId="{9BC8BBFE-A8CA-4313-A8A7-0D48057B7108}"/>
    <dgm:cxn modelId="{307A93B8-CEF6-4BEE-AB24-76AD7D9FD0FE}" type="presOf" srcId="{E0B534F1-34FE-4D5A-A7C7-831A7830E258}" destId="{D6DB8AD5-D669-412E-9B81-D065671CA800}" srcOrd="0" destOrd="0" presId="urn:microsoft.com/office/officeart/2005/8/layout/list1"/>
    <dgm:cxn modelId="{0BC15CDC-6638-4770-828E-24F22761A2EA}" srcId="{E0B534F1-34FE-4D5A-A7C7-831A7830E258}" destId="{95ABB666-2169-4600-937B-95E628684AF0}" srcOrd="3" destOrd="0" parTransId="{FCD1C643-3F91-4084-9548-63EC27F4C669}" sibTransId="{9CBC4B58-84F4-44EA-B06B-F735A11F7E5D}"/>
    <dgm:cxn modelId="{CFB488E3-0EA2-4B16-9A73-AD6F27BABE64}" type="presOf" srcId="{56773042-C15F-4834-A3BC-FD98FA500918}" destId="{BD77CCC1-E577-489E-9234-964CEC0369CB}" srcOrd="1" destOrd="0" presId="urn:microsoft.com/office/officeart/2005/8/layout/list1"/>
    <dgm:cxn modelId="{1EE025A1-0555-41C6-8663-C4417D454567}" type="presParOf" srcId="{D6DB8AD5-D669-412E-9B81-D065671CA800}" destId="{4A7D7F8D-80F2-4850-8375-9BB06B3A4315}" srcOrd="0" destOrd="0" presId="urn:microsoft.com/office/officeart/2005/8/layout/list1"/>
    <dgm:cxn modelId="{F24FAF2B-E465-4D70-B67C-5BC949E8BEC5}" type="presParOf" srcId="{4A7D7F8D-80F2-4850-8375-9BB06B3A4315}" destId="{4A106C2A-DDE5-4CC6-9058-5C8B06EB5124}" srcOrd="0" destOrd="0" presId="urn:microsoft.com/office/officeart/2005/8/layout/list1"/>
    <dgm:cxn modelId="{628B6718-1057-43AB-857E-E923C4F71457}" type="presParOf" srcId="{4A7D7F8D-80F2-4850-8375-9BB06B3A4315}" destId="{81107AC9-39E0-49D7-97ED-3DD944981361}" srcOrd="1" destOrd="0" presId="urn:microsoft.com/office/officeart/2005/8/layout/list1"/>
    <dgm:cxn modelId="{3C696EA4-8AF5-4268-8722-01EF90D514A9}" type="presParOf" srcId="{D6DB8AD5-D669-412E-9B81-D065671CA800}" destId="{BD1DA0F9-B0DA-435C-B88A-04FBFD280591}" srcOrd="1" destOrd="0" presId="urn:microsoft.com/office/officeart/2005/8/layout/list1"/>
    <dgm:cxn modelId="{44E1193E-AC0A-4EAC-AA24-37736A4E34A0}" type="presParOf" srcId="{D6DB8AD5-D669-412E-9B81-D065671CA800}" destId="{EF8CD120-A4BE-4F2F-9320-5657498382E7}" srcOrd="2" destOrd="0" presId="urn:microsoft.com/office/officeart/2005/8/layout/list1"/>
    <dgm:cxn modelId="{AB9CD4E0-28AD-4E9A-9A2F-C3331D262FF6}" type="presParOf" srcId="{D6DB8AD5-D669-412E-9B81-D065671CA800}" destId="{1B08BA74-E26D-4539-A068-473B1859A3EB}" srcOrd="3" destOrd="0" presId="urn:microsoft.com/office/officeart/2005/8/layout/list1"/>
    <dgm:cxn modelId="{07B9180D-BD4E-4D9E-8E28-877CE5728A99}" type="presParOf" srcId="{D6DB8AD5-D669-412E-9B81-D065671CA800}" destId="{47AD0B64-FD97-40EA-9508-2711A8B073A7}" srcOrd="4" destOrd="0" presId="urn:microsoft.com/office/officeart/2005/8/layout/list1"/>
    <dgm:cxn modelId="{730CDE84-F89D-4F64-856A-0BD8F549CF13}" type="presParOf" srcId="{47AD0B64-FD97-40EA-9508-2711A8B073A7}" destId="{AEE15DBA-5EEE-406B-8740-026AE0C0CF91}" srcOrd="0" destOrd="0" presId="urn:microsoft.com/office/officeart/2005/8/layout/list1"/>
    <dgm:cxn modelId="{22486997-76C5-41A3-ACFC-D7814DFB4984}" type="presParOf" srcId="{47AD0B64-FD97-40EA-9508-2711A8B073A7}" destId="{617F9F64-8BD3-49AF-A8EF-481E12B17B4B}" srcOrd="1" destOrd="0" presId="urn:microsoft.com/office/officeart/2005/8/layout/list1"/>
    <dgm:cxn modelId="{3F67EC25-5CC8-4747-B01F-0E8C877685F2}" type="presParOf" srcId="{D6DB8AD5-D669-412E-9B81-D065671CA800}" destId="{0AA6623F-3CCD-4645-96E7-0005EE18280C}" srcOrd="5" destOrd="0" presId="urn:microsoft.com/office/officeart/2005/8/layout/list1"/>
    <dgm:cxn modelId="{D56893D9-1F6B-49E8-A2EB-C2DE30EA5C89}" type="presParOf" srcId="{D6DB8AD5-D669-412E-9B81-D065671CA800}" destId="{29DFCBA0-33CC-4274-9384-D4A675E41985}" srcOrd="6" destOrd="0" presId="urn:microsoft.com/office/officeart/2005/8/layout/list1"/>
    <dgm:cxn modelId="{16329EF0-3108-4EA3-989E-C46C014AE3B6}" type="presParOf" srcId="{D6DB8AD5-D669-412E-9B81-D065671CA800}" destId="{9FB8B53C-BDF6-4716-B390-46CD660F2BA2}" srcOrd="7" destOrd="0" presId="urn:microsoft.com/office/officeart/2005/8/layout/list1"/>
    <dgm:cxn modelId="{174FD2F4-DAFD-4BF6-A8D2-01D25E61F8EB}" type="presParOf" srcId="{D6DB8AD5-D669-412E-9B81-D065671CA800}" destId="{BDB34603-5314-4A5B-8DCF-053599A71264}" srcOrd="8" destOrd="0" presId="urn:microsoft.com/office/officeart/2005/8/layout/list1"/>
    <dgm:cxn modelId="{65ADF8DA-C569-4EC7-A580-6CA690B71A6E}" type="presParOf" srcId="{BDB34603-5314-4A5B-8DCF-053599A71264}" destId="{D28E92F0-991B-42F0-A7CB-788AF58BB475}" srcOrd="0" destOrd="0" presId="urn:microsoft.com/office/officeart/2005/8/layout/list1"/>
    <dgm:cxn modelId="{76FB8027-1726-4F5D-A6F9-1C5C2435FF26}" type="presParOf" srcId="{BDB34603-5314-4A5B-8DCF-053599A71264}" destId="{BD77CCC1-E577-489E-9234-964CEC0369CB}" srcOrd="1" destOrd="0" presId="urn:microsoft.com/office/officeart/2005/8/layout/list1"/>
    <dgm:cxn modelId="{E8E2FD12-C057-420A-99A8-E489462365DB}" type="presParOf" srcId="{D6DB8AD5-D669-412E-9B81-D065671CA800}" destId="{4E34CFA7-F5FB-4A2A-8708-5C66B8B0CFFD}" srcOrd="9" destOrd="0" presId="urn:microsoft.com/office/officeart/2005/8/layout/list1"/>
    <dgm:cxn modelId="{E2222140-C716-43EB-AF04-EEEB5EA51BA1}" type="presParOf" srcId="{D6DB8AD5-D669-412E-9B81-D065671CA800}" destId="{06F3ADF8-074F-49AB-8F2E-334672080C6B}" srcOrd="10" destOrd="0" presId="urn:microsoft.com/office/officeart/2005/8/layout/list1"/>
    <dgm:cxn modelId="{8D091771-4C78-4FF5-8C5D-552A05FEC3B1}" type="presParOf" srcId="{D6DB8AD5-D669-412E-9B81-D065671CA800}" destId="{D06B8306-4333-45DE-B938-BAD2D8E8D686}" srcOrd="11" destOrd="0" presId="urn:microsoft.com/office/officeart/2005/8/layout/list1"/>
    <dgm:cxn modelId="{F28E879D-644E-4C79-B647-C2127692C6F0}" type="presParOf" srcId="{D6DB8AD5-D669-412E-9B81-D065671CA800}" destId="{6A16659E-4526-4B63-BD92-E620D3BF3684}" srcOrd="12" destOrd="0" presId="urn:microsoft.com/office/officeart/2005/8/layout/list1"/>
    <dgm:cxn modelId="{2FB08362-6E64-41D0-B4CC-D338081B8BC2}" type="presParOf" srcId="{6A16659E-4526-4B63-BD92-E620D3BF3684}" destId="{ACCF0958-7C9D-485C-BEB4-D9003E53EB17}" srcOrd="0" destOrd="0" presId="urn:microsoft.com/office/officeart/2005/8/layout/list1"/>
    <dgm:cxn modelId="{AE58DF14-4400-4FDC-AA57-02D682C03D43}" type="presParOf" srcId="{6A16659E-4526-4B63-BD92-E620D3BF3684}" destId="{D05A85EB-1F27-4872-9432-6C16C1DABB29}" srcOrd="1" destOrd="0" presId="urn:microsoft.com/office/officeart/2005/8/layout/list1"/>
    <dgm:cxn modelId="{6D1823AD-B6BE-49FA-9848-4B381E5EAAF6}" type="presParOf" srcId="{D6DB8AD5-D669-412E-9B81-D065671CA800}" destId="{151391D3-E177-4BA4-A19B-CDEBCCF9BD93}" srcOrd="13" destOrd="0" presId="urn:microsoft.com/office/officeart/2005/8/layout/list1"/>
    <dgm:cxn modelId="{FFAB3759-7B44-4A29-B400-044535D54174}" type="presParOf" srcId="{D6DB8AD5-D669-412E-9B81-D065671CA800}" destId="{38A13D8A-4D84-42D1-A4E3-283007EC838D}" srcOrd="14" destOrd="0" presId="urn:microsoft.com/office/officeart/2005/8/layout/list1"/>
    <dgm:cxn modelId="{C15A5279-196D-49E3-A6F7-2B1517224A81}" type="presParOf" srcId="{D6DB8AD5-D669-412E-9B81-D065671CA800}" destId="{9F9BD900-21CD-4606-AB63-BB7EDEFC9287}" srcOrd="15" destOrd="0" presId="urn:microsoft.com/office/officeart/2005/8/layout/list1"/>
    <dgm:cxn modelId="{918B60F2-AF96-49EE-BE15-BC87BE0887FA}" type="presParOf" srcId="{D6DB8AD5-D669-412E-9B81-D065671CA800}" destId="{2C2C5003-B63F-42B6-A5BF-2AB04D46BD1D}" srcOrd="16" destOrd="0" presId="urn:microsoft.com/office/officeart/2005/8/layout/list1"/>
    <dgm:cxn modelId="{F782C454-5973-4B5F-845C-3B714276CCEA}" type="presParOf" srcId="{2C2C5003-B63F-42B6-A5BF-2AB04D46BD1D}" destId="{4D9CEAD6-3934-4AB0-B3EA-8E71E21DA06D}" srcOrd="0" destOrd="0" presId="urn:microsoft.com/office/officeart/2005/8/layout/list1"/>
    <dgm:cxn modelId="{D5A7D62D-295B-4F8F-8635-B4E90DEFD50B}" type="presParOf" srcId="{2C2C5003-B63F-42B6-A5BF-2AB04D46BD1D}" destId="{FEE1D836-49B3-404E-8F95-6ED2CC604D05}" srcOrd="1" destOrd="0" presId="urn:microsoft.com/office/officeart/2005/8/layout/list1"/>
    <dgm:cxn modelId="{8D40C9E4-A037-4D15-B44D-D67EA41E09B6}" type="presParOf" srcId="{D6DB8AD5-D669-412E-9B81-D065671CA800}" destId="{73AD7413-E7BC-4862-8F71-19BB408CE988}" srcOrd="17" destOrd="0" presId="urn:microsoft.com/office/officeart/2005/8/layout/list1"/>
    <dgm:cxn modelId="{A5D474CB-5713-4EA9-9761-F84D6130AF99}" type="presParOf" srcId="{D6DB8AD5-D669-412E-9B81-D065671CA800}" destId="{C071F701-5912-4DE6-9031-24FA9D24BC7E}" srcOrd="18"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85531C1-770C-4193-ACB9-A8D49D274551}" type="doc">
      <dgm:prSet loTypeId="urn:microsoft.com/office/officeart/2009/3/layout/StepUpProcess" loCatId="process" qsTypeId="urn:microsoft.com/office/officeart/2005/8/quickstyle/simple1" qsCatId="simple" csTypeId="urn:microsoft.com/office/officeart/2005/8/colors/accent1_2" csCatId="accent1" phldr="1"/>
      <dgm:spPr/>
      <dgm:t>
        <a:bodyPr/>
        <a:lstStyle/>
        <a:p>
          <a:endParaRPr lang="en-US"/>
        </a:p>
      </dgm:t>
    </dgm:pt>
    <dgm:pt modelId="{1E4BD218-20FF-493D-80BF-5A4565D95CDA}">
      <dgm:prSet phldrT="[Text]" custT="1"/>
      <dgm:spPr/>
      <dgm:t>
        <a:bodyPr/>
        <a:lstStyle/>
        <a:p>
          <a:r>
            <a:rPr lang="en-GB" sz="1600" u="none"/>
            <a:t>The number of attendees will be around 800 to 1000. Hence, around 60 to 70 staff members are required.</a:t>
          </a:r>
          <a:endParaRPr lang="en-US" sz="1600"/>
        </a:p>
      </dgm:t>
    </dgm:pt>
    <dgm:pt modelId="{97E3B399-BA4C-40B5-9554-520118ECE4D0}" type="parTrans" cxnId="{FF479DCA-4F3C-419D-B346-9819DDCCB460}">
      <dgm:prSet/>
      <dgm:spPr/>
      <dgm:t>
        <a:bodyPr/>
        <a:lstStyle/>
        <a:p>
          <a:endParaRPr lang="en-US"/>
        </a:p>
      </dgm:t>
    </dgm:pt>
    <dgm:pt modelId="{EEE32E13-191C-44FC-A23D-AB5EB481291E}" type="sibTrans" cxnId="{FF479DCA-4F3C-419D-B346-9819DDCCB460}">
      <dgm:prSet/>
      <dgm:spPr/>
      <dgm:t>
        <a:bodyPr/>
        <a:lstStyle/>
        <a:p>
          <a:endParaRPr lang="en-US"/>
        </a:p>
      </dgm:t>
    </dgm:pt>
    <dgm:pt modelId="{BF8B4D80-B571-40AF-8404-2317C0C7E945}">
      <dgm:prSet custT="1"/>
      <dgm:spPr/>
      <dgm:t>
        <a:bodyPr/>
        <a:lstStyle/>
        <a:p>
          <a:pPr>
            <a:buFont typeface="Arial" panose="020B0604020202020204" pitchFamily="34" charset="0"/>
            <a:buChar char="●"/>
          </a:pPr>
          <a:r>
            <a:rPr lang="en-GB" sz="1600" u="none" dirty="0"/>
            <a:t>The staff members include event managers, caterers, security set up, guest support, and research and development wing (Bladen </a:t>
          </a:r>
          <a:r>
            <a:rPr lang="en-GB" sz="1600" i="1" u="none" dirty="0"/>
            <a:t>et al. </a:t>
          </a:r>
          <a:r>
            <a:rPr lang="en-GB" sz="1600" u="none" dirty="0"/>
            <a:t>2022).</a:t>
          </a:r>
          <a:endParaRPr lang="en-US" sz="1600" u="none" dirty="0"/>
        </a:p>
      </dgm:t>
    </dgm:pt>
    <dgm:pt modelId="{8B285657-5F9D-449B-9CA0-BF90241CE2D6}" type="parTrans" cxnId="{CAB65D07-3ED5-417C-95E8-11231E4FF7AB}">
      <dgm:prSet/>
      <dgm:spPr/>
      <dgm:t>
        <a:bodyPr/>
        <a:lstStyle/>
        <a:p>
          <a:endParaRPr lang="en-US"/>
        </a:p>
      </dgm:t>
    </dgm:pt>
    <dgm:pt modelId="{1C38E460-A3D6-49F6-B3DA-3E1C716A216B}" type="sibTrans" cxnId="{CAB65D07-3ED5-417C-95E8-11231E4FF7AB}">
      <dgm:prSet/>
      <dgm:spPr/>
      <dgm:t>
        <a:bodyPr/>
        <a:lstStyle/>
        <a:p>
          <a:endParaRPr lang="en-US"/>
        </a:p>
      </dgm:t>
    </dgm:pt>
    <dgm:pt modelId="{9DEB86EB-2B01-4B9C-911F-57839C6080CA}">
      <dgm:prSet custT="1"/>
      <dgm:spPr/>
      <dgm:t>
        <a:bodyPr/>
        <a:lstStyle/>
        <a:p>
          <a:pPr>
            <a:buFont typeface="Arial" panose="020B0604020202020204" pitchFamily="34" charset="0"/>
            <a:buChar char="●"/>
          </a:pPr>
          <a:r>
            <a:rPr lang="en-GB" sz="1600" u="none"/>
            <a:t>Catering and food service, event management and logistics are the most important staff members (González-Granadillo </a:t>
          </a:r>
          <a:r>
            <a:rPr lang="en-GB" sz="1600" i="1" u="none"/>
            <a:t>et al. </a:t>
          </a:r>
          <a:r>
            <a:rPr lang="en-GB" sz="1600" u="none"/>
            <a:t>2021).</a:t>
          </a:r>
          <a:endParaRPr lang="en-US" sz="1600" u="none"/>
        </a:p>
      </dgm:t>
    </dgm:pt>
    <dgm:pt modelId="{3C9DD66A-D785-43D8-8BB0-28234967A024}" type="parTrans" cxnId="{A4883C01-C89B-4243-BF9B-6CA16BF3B7D8}">
      <dgm:prSet/>
      <dgm:spPr/>
      <dgm:t>
        <a:bodyPr/>
        <a:lstStyle/>
        <a:p>
          <a:endParaRPr lang="en-US"/>
        </a:p>
      </dgm:t>
    </dgm:pt>
    <dgm:pt modelId="{6B660728-E6DF-43CE-9629-97F381877CC5}" type="sibTrans" cxnId="{A4883C01-C89B-4243-BF9B-6CA16BF3B7D8}">
      <dgm:prSet/>
      <dgm:spPr/>
      <dgm:t>
        <a:bodyPr/>
        <a:lstStyle/>
        <a:p>
          <a:endParaRPr lang="en-US"/>
        </a:p>
      </dgm:t>
    </dgm:pt>
    <dgm:pt modelId="{D089C2A1-D3BD-4FE0-8E9A-2D75B7CE7C20}">
      <dgm:prSet custT="1"/>
      <dgm:spPr/>
      <dgm:t>
        <a:bodyPr/>
        <a:lstStyle/>
        <a:p>
          <a:pPr>
            <a:buFont typeface="Arial" panose="020B0604020202020204" pitchFamily="34" charset="0"/>
            <a:buChar char="●"/>
          </a:pPr>
          <a:r>
            <a:rPr lang="en-GB" sz="1600" u="none" dirty="0"/>
            <a:t>The most important skill set is interpersonal abilities, strong communication, skills, and organisational skills and capabilities (Richards </a:t>
          </a:r>
          <a:r>
            <a:rPr lang="en-GB" sz="1600" i="1" u="none" dirty="0"/>
            <a:t>et al. </a:t>
          </a:r>
          <a:r>
            <a:rPr lang="en-GB" sz="1600" u="none" dirty="0"/>
            <a:t>2025).</a:t>
          </a:r>
          <a:endParaRPr lang="en-US" sz="1600" u="none" dirty="0"/>
        </a:p>
      </dgm:t>
    </dgm:pt>
    <dgm:pt modelId="{770B5E13-5B48-4CFE-9ADA-BED4F61D26A6}" type="parTrans" cxnId="{E931A8A4-D5FF-4C00-9F62-766483A75E8D}">
      <dgm:prSet/>
      <dgm:spPr/>
      <dgm:t>
        <a:bodyPr/>
        <a:lstStyle/>
        <a:p>
          <a:endParaRPr lang="en-US"/>
        </a:p>
      </dgm:t>
    </dgm:pt>
    <dgm:pt modelId="{700978DA-5D20-4D7B-8193-E1590CB592EB}" type="sibTrans" cxnId="{E931A8A4-D5FF-4C00-9F62-766483A75E8D}">
      <dgm:prSet/>
      <dgm:spPr/>
      <dgm:t>
        <a:bodyPr/>
        <a:lstStyle/>
        <a:p>
          <a:endParaRPr lang="en-US"/>
        </a:p>
      </dgm:t>
    </dgm:pt>
    <dgm:pt modelId="{B9E73BDF-F69A-409B-97C2-9918276692AC}" type="pres">
      <dgm:prSet presAssocID="{385531C1-770C-4193-ACB9-A8D49D274551}" presName="rootnode" presStyleCnt="0">
        <dgm:presLayoutVars>
          <dgm:chMax/>
          <dgm:chPref/>
          <dgm:dir/>
          <dgm:animLvl val="lvl"/>
        </dgm:presLayoutVars>
      </dgm:prSet>
      <dgm:spPr/>
    </dgm:pt>
    <dgm:pt modelId="{9E14D4F4-D6B0-4115-8250-73CBBB8B25D8}" type="pres">
      <dgm:prSet presAssocID="{1E4BD218-20FF-493D-80BF-5A4565D95CDA}" presName="composite" presStyleCnt="0"/>
      <dgm:spPr/>
    </dgm:pt>
    <dgm:pt modelId="{4480E9AA-4775-475D-B9E6-F4A79F9A61E7}" type="pres">
      <dgm:prSet presAssocID="{1E4BD218-20FF-493D-80BF-5A4565D95CDA}" presName="LShape" presStyleLbl="alignNode1" presStyleIdx="0" presStyleCnt="7"/>
      <dgm:spPr/>
    </dgm:pt>
    <dgm:pt modelId="{4D243E90-86D4-40A5-80B4-8492D8972B57}" type="pres">
      <dgm:prSet presAssocID="{1E4BD218-20FF-493D-80BF-5A4565D95CDA}" presName="ParentText" presStyleLbl="revTx" presStyleIdx="0" presStyleCnt="4">
        <dgm:presLayoutVars>
          <dgm:chMax val="0"/>
          <dgm:chPref val="0"/>
          <dgm:bulletEnabled val="1"/>
        </dgm:presLayoutVars>
      </dgm:prSet>
      <dgm:spPr/>
    </dgm:pt>
    <dgm:pt modelId="{9DA70E54-E7C6-4850-B22F-A1050FACCCF9}" type="pres">
      <dgm:prSet presAssocID="{1E4BD218-20FF-493D-80BF-5A4565D95CDA}" presName="Triangle" presStyleLbl="alignNode1" presStyleIdx="1" presStyleCnt="7"/>
      <dgm:spPr/>
    </dgm:pt>
    <dgm:pt modelId="{C542AFBF-A3AD-44E4-BCD0-FF9A298082C1}" type="pres">
      <dgm:prSet presAssocID="{EEE32E13-191C-44FC-A23D-AB5EB481291E}" presName="sibTrans" presStyleCnt="0"/>
      <dgm:spPr/>
    </dgm:pt>
    <dgm:pt modelId="{9A5ACCC1-31D5-4806-AF86-9534CAF89593}" type="pres">
      <dgm:prSet presAssocID="{EEE32E13-191C-44FC-A23D-AB5EB481291E}" presName="space" presStyleCnt="0"/>
      <dgm:spPr/>
    </dgm:pt>
    <dgm:pt modelId="{61DFEBFF-A773-4C9B-97A0-242446424AEA}" type="pres">
      <dgm:prSet presAssocID="{BF8B4D80-B571-40AF-8404-2317C0C7E945}" presName="composite" presStyleCnt="0"/>
      <dgm:spPr/>
    </dgm:pt>
    <dgm:pt modelId="{D68FAE9E-F150-472D-B895-9506BF3CCE25}" type="pres">
      <dgm:prSet presAssocID="{BF8B4D80-B571-40AF-8404-2317C0C7E945}" presName="LShape" presStyleLbl="alignNode1" presStyleIdx="2" presStyleCnt="7"/>
      <dgm:spPr/>
    </dgm:pt>
    <dgm:pt modelId="{BD98D094-004F-40EB-84AD-75BF6D3C1DD5}" type="pres">
      <dgm:prSet presAssocID="{BF8B4D80-B571-40AF-8404-2317C0C7E945}" presName="ParentText" presStyleLbl="revTx" presStyleIdx="1" presStyleCnt="4">
        <dgm:presLayoutVars>
          <dgm:chMax val="0"/>
          <dgm:chPref val="0"/>
          <dgm:bulletEnabled val="1"/>
        </dgm:presLayoutVars>
      </dgm:prSet>
      <dgm:spPr/>
    </dgm:pt>
    <dgm:pt modelId="{336BAA64-2748-472A-938C-29D41B7BA242}" type="pres">
      <dgm:prSet presAssocID="{BF8B4D80-B571-40AF-8404-2317C0C7E945}" presName="Triangle" presStyleLbl="alignNode1" presStyleIdx="3" presStyleCnt="7"/>
      <dgm:spPr/>
    </dgm:pt>
    <dgm:pt modelId="{83B343B6-4164-4FDF-8569-ED5EA3D9E6B8}" type="pres">
      <dgm:prSet presAssocID="{1C38E460-A3D6-49F6-B3DA-3E1C716A216B}" presName="sibTrans" presStyleCnt="0"/>
      <dgm:spPr/>
    </dgm:pt>
    <dgm:pt modelId="{82D400D8-9081-4570-B2D3-F9A65F01738A}" type="pres">
      <dgm:prSet presAssocID="{1C38E460-A3D6-49F6-B3DA-3E1C716A216B}" presName="space" presStyleCnt="0"/>
      <dgm:spPr/>
    </dgm:pt>
    <dgm:pt modelId="{95958A2E-3153-41C1-95AB-1B0E5DD64698}" type="pres">
      <dgm:prSet presAssocID="{9DEB86EB-2B01-4B9C-911F-57839C6080CA}" presName="composite" presStyleCnt="0"/>
      <dgm:spPr/>
    </dgm:pt>
    <dgm:pt modelId="{03425C80-A1DB-48CC-9B32-325E765D4736}" type="pres">
      <dgm:prSet presAssocID="{9DEB86EB-2B01-4B9C-911F-57839C6080CA}" presName="LShape" presStyleLbl="alignNode1" presStyleIdx="4" presStyleCnt="7"/>
      <dgm:spPr/>
    </dgm:pt>
    <dgm:pt modelId="{A9E95E9F-2C01-4ADD-BE4C-86B9ABCF511E}" type="pres">
      <dgm:prSet presAssocID="{9DEB86EB-2B01-4B9C-911F-57839C6080CA}" presName="ParentText" presStyleLbl="revTx" presStyleIdx="2" presStyleCnt="4">
        <dgm:presLayoutVars>
          <dgm:chMax val="0"/>
          <dgm:chPref val="0"/>
          <dgm:bulletEnabled val="1"/>
        </dgm:presLayoutVars>
      </dgm:prSet>
      <dgm:spPr/>
    </dgm:pt>
    <dgm:pt modelId="{3D4B4049-0180-4AEA-9C8A-C43816529811}" type="pres">
      <dgm:prSet presAssocID="{9DEB86EB-2B01-4B9C-911F-57839C6080CA}" presName="Triangle" presStyleLbl="alignNode1" presStyleIdx="5" presStyleCnt="7"/>
      <dgm:spPr/>
    </dgm:pt>
    <dgm:pt modelId="{9EE01F35-1B5A-4095-8C62-BFF6D8C8B494}" type="pres">
      <dgm:prSet presAssocID="{6B660728-E6DF-43CE-9629-97F381877CC5}" presName="sibTrans" presStyleCnt="0"/>
      <dgm:spPr/>
    </dgm:pt>
    <dgm:pt modelId="{0C55EA43-78E1-4B88-A006-DED65437B8D8}" type="pres">
      <dgm:prSet presAssocID="{6B660728-E6DF-43CE-9629-97F381877CC5}" presName="space" presStyleCnt="0"/>
      <dgm:spPr/>
    </dgm:pt>
    <dgm:pt modelId="{3D1CF384-557B-45C6-B460-AE0F0A31A678}" type="pres">
      <dgm:prSet presAssocID="{D089C2A1-D3BD-4FE0-8E9A-2D75B7CE7C20}" presName="composite" presStyleCnt="0"/>
      <dgm:spPr/>
    </dgm:pt>
    <dgm:pt modelId="{586EC4C3-A51C-49E4-9B1A-73540682DB1F}" type="pres">
      <dgm:prSet presAssocID="{D089C2A1-D3BD-4FE0-8E9A-2D75B7CE7C20}" presName="LShape" presStyleLbl="alignNode1" presStyleIdx="6" presStyleCnt="7"/>
      <dgm:spPr/>
    </dgm:pt>
    <dgm:pt modelId="{83A7AE3B-6179-46AD-A667-0E82CFE0AA64}" type="pres">
      <dgm:prSet presAssocID="{D089C2A1-D3BD-4FE0-8E9A-2D75B7CE7C20}" presName="ParentText" presStyleLbl="revTx" presStyleIdx="3" presStyleCnt="4">
        <dgm:presLayoutVars>
          <dgm:chMax val="0"/>
          <dgm:chPref val="0"/>
          <dgm:bulletEnabled val="1"/>
        </dgm:presLayoutVars>
      </dgm:prSet>
      <dgm:spPr/>
    </dgm:pt>
  </dgm:ptLst>
  <dgm:cxnLst>
    <dgm:cxn modelId="{A4883C01-C89B-4243-BF9B-6CA16BF3B7D8}" srcId="{385531C1-770C-4193-ACB9-A8D49D274551}" destId="{9DEB86EB-2B01-4B9C-911F-57839C6080CA}" srcOrd="2" destOrd="0" parTransId="{3C9DD66A-D785-43D8-8BB0-28234967A024}" sibTransId="{6B660728-E6DF-43CE-9629-97F381877CC5}"/>
    <dgm:cxn modelId="{CAB65D07-3ED5-417C-95E8-11231E4FF7AB}" srcId="{385531C1-770C-4193-ACB9-A8D49D274551}" destId="{BF8B4D80-B571-40AF-8404-2317C0C7E945}" srcOrd="1" destOrd="0" parTransId="{8B285657-5F9D-449B-9CA0-BF90241CE2D6}" sibTransId="{1C38E460-A3D6-49F6-B3DA-3E1C716A216B}"/>
    <dgm:cxn modelId="{CAD9B06B-D36D-4F18-BB19-75F3AC423079}" type="presOf" srcId="{BF8B4D80-B571-40AF-8404-2317C0C7E945}" destId="{BD98D094-004F-40EB-84AD-75BF6D3C1DD5}" srcOrd="0" destOrd="0" presId="urn:microsoft.com/office/officeart/2009/3/layout/StepUpProcess"/>
    <dgm:cxn modelId="{4D27DF99-5207-45CE-A918-725D4188BB37}" type="presOf" srcId="{1E4BD218-20FF-493D-80BF-5A4565D95CDA}" destId="{4D243E90-86D4-40A5-80B4-8492D8972B57}" srcOrd="0" destOrd="0" presId="urn:microsoft.com/office/officeart/2009/3/layout/StepUpProcess"/>
    <dgm:cxn modelId="{E931A8A4-D5FF-4C00-9F62-766483A75E8D}" srcId="{385531C1-770C-4193-ACB9-A8D49D274551}" destId="{D089C2A1-D3BD-4FE0-8E9A-2D75B7CE7C20}" srcOrd="3" destOrd="0" parTransId="{770B5E13-5B48-4CFE-9ADA-BED4F61D26A6}" sibTransId="{700978DA-5D20-4D7B-8193-E1590CB592EB}"/>
    <dgm:cxn modelId="{45C5D6AC-F3E6-451E-8C49-439891A536D7}" type="presOf" srcId="{D089C2A1-D3BD-4FE0-8E9A-2D75B7CE7C20}" destId="{83A7AE3B-6179-46AD-A667-0E82CFE0AA64}" srcOrd="0" destOrd="0" presId="urn:microsoft.com/office/officeart/2009/3/layout/StepUpProcess"/>
    <dgm:cxn modelId="{FF479DCA-4F3C-419D-B346-9819DDCCB460}" srcId="{385531C1-770C-4193-ACB9-A8D49D274551}" destId="{1E4BD218-20FF-493D-80BF-5A4565D95CDA}" srcOrd="0" destOrd="0" parTransId="{97E3B399-BA4C-40B5-9554-520118ECE4D0}" sibTransId="{EEE32E13-191C-44FC-A23D-AB5EB481291E}"/>
    <dgm:cxn modelId="{9532F8E7-C554-45C9-928F-BF8255432640}" type="presOf" srcId="{9DEB86EB-2B01-4B9C-911F-57839C6080CA}" destId="{A9E95E9F-2C01-4ADD-BE4C-86B9ABCF511E}" srcOrd="0" destOrd="0" presId="urn:microsoft.com/office/officeart/2009/3/layout/StepUpProcess"/>
    <dgm:cxn modelId="{CBE3F0F0-A81B-4832-9BC1-7390447D2C87}" type="presOf" srcId="{385531C1-770C-4193-ACB9-A8D49D274551}" destId="{B9E73BDF-F69A-409B-97C2-9918276692AC}" srcOrd="0" destOrd="0" presId="urn:microsoft.com/office/officeart/2009/3/layout/StepUpProcess"/>
    <dgm:cxn modelId="{8B855EFB-1B41-4529-8A99-EF08420A0FAE}" type="presParOf" srcId="{B9E73BDF-F69A-409B-97C2-9918276692AC}" destId="{9E14D4F4-D6B0-4115-8250-73CBBB8B25D8}" srcOrd="0" destOrd="0" presId="urn:microsoft.com/office/officeart/2009/3/layout/StepUpProcess"/>
    <dgm:cxn modelId="{9EDE009F-746F-4255-9AFE-B3A2F9928024}" type="presParOf" srcId="{9E14D4F4-D6B0-4115-8250-73CBBB8B25D8}" destId="{4480E9AA-4775-475D-B9E6-F4A79F9A61E7}" srcOrd="0" destOrd="0" presId="urn:microsoft.com/office/officeart/2009/3/layout/StepUpProcess"/>
    <dgm:cxn modelId="{EDDEAA5A-B3C0-40F0-A513-A071672F1591}" type="presParOf" srcId="{9E14D4F4-D6B0-4115-8250-73CBBB8B25D8}" destId="{4D243E90-86D4-40A5-80B4-8492D8972B57}" srcOrd="1" destOrd="0" presId="urn:microsoft.com/office/officeart/2009/3/layout/StepUpProcess"/>
    <dgm:cxn modelId="{F51E8897-C237-435D-8D22-3F1C140896F4}" type="presParOf" srcId="{9E14D4F4-D6B0-4115-8250-73CBBB8B25D8}" destId="{9DA70E54-E7C6-4850-B22F-A1050FACCCF9}" srcOrd="2" destOrd="0" presId="urn:microsoft.com/office/officeart/2009/3/layout/StepUpProcess"/>
    <dgm:cxn modelId="{3A5EF268-CAA3-49B6-BBB9-66B48F7719FD}" type="presParOf" srcId="{B9E73BDF-F69A-409B-97C2-9918276692AC}" destId="{C542AFBF-A3AD-44E4-BCD0-FF9A298082C1}" srcOrd="1" destOrd="0" presId="urn:microsoft.com/office/officeart/2009/3/layout/StepUpProcess"/>
    <dgm:cxn modelId="{0CDD0F65-A5FF-404A-9A49-2838C6B062EF}" type="presParOf" srcId="{C542AFBF-A3AD-44E4-BCD0-FF9A298082C1}" destId="{9A5ACCC1-31D5-4806-AF86-9534CAF89593}" srcOrd="0" destOrd="0" presId="urn:microsoft.com/office/officeart/2009/3/layout/StepUpProcess"/>
    <dgm:cxn modelId="{7B226E8A-F825-4067-AD2F-72B52E010698}" type="presParOf" srcId="{B9E73BDF-F69A-409B-97C2-9918276692AC}" destId="{61DFEBFF-A773-4C9B-97A0-242446424AEA}" srcOrd="2" destOrd="0" presId="urn:microsoft.com/office/officeart/2009/3/layout/StepUpProcess"/>
    <dgm:cxn modelId="{E48B959E-5126-44B7-BBA3-BB293F55157B}" type="presParOf" srcId="{61DFEBFF-A773-4C9B-97A0-242446424AEA}" destId="{D68FAE9E-F150-472D-B895-9506BF3CCE25}" srcOrd="0" destOrd="0" presId="urn:microsoft.com/office/officeart/2009/3/layout/StepUpProcess"/>
    <dgm:cxn modelId="{C50DF0DA-4E1D-487A-BFF9-AE4372C3127D}" type="presParOf" srcId="{61DFEBFF-A773-4C9B-97A0-242446424AEA}" destId="{BD98D094-004F-40EB-84AD-75BF6D3C1DD5}" srcOrd="1" destOrd="0" presId="urn:microsoft.com/office/officeart/2009/3/layout/StepUpProcess"/>
    <dgm:cxn modelId="{0F4BBD9A-33D1-4521-958A-9F866884BACF}" type="presParOf" srcId="{61DFEBFF-A773-4C9B-97A0-242446424AEA}" destId="{336BAA64-2748-472A-938C-29D41B7BA242}" srcOrd="2" destOrd="0" presId="urn:microsoft.com/office/officeart/2009/3/layout/StepUpProcess"/>
    <dgm:cxn modelId="{ED3529CA-47E1-41BB-85F0-4CEC692863D9}" type="presParOf" srcId="{B9E73BDF-F69A-409B-97C2-9918276692AC}" destId="{83B343B6-4164-4FDF-8569-ED5EA3D9E6B8}" srcOrd="3" destOrd="0" presId="urn:microsoft.com/office/officeart/2009/3/layout/StepUpProcess"/>
    <dgm:cxn modelId="{EA574C04-F46D-4C27-9D26-0004956DD294}" type="presParOf" srcId="{83B343B6-4164-4FDF-8569-ED5EA3D9E6B8}" destId="{82D400D8-9081-4570-B2D3-F9A65F01738A}" srcOrd="0" destOrd="0" presId="urn:microsoft.com/office/officeart/2009/3/layout/StepUpProcess"/>
    <dgm:cxn modelId="{FB8A9DAF-CA54-4E7B-BEDF-E39E38385E36}" type="presParOf" srcId="{B9E73BDF-F69A-409B-97C2-9918276692AC}" destId="{95958A2E-3153-41C1-95AB-1B0E5DD64698}" srcOrd="4" destOrd="0" presId="urn:microsoft.com/office/officeart/2009/3/layout/StepUpProcess"/>
    <dgm:cxn modelId="{BC226797-497D-454E-91D5-45E959B780CD}" type="presParOf" srcId="{95958A2E-3153-41C1-95AB-1B0E5DD64698}" destId="{03425C80-A1DB-48CC-9B32-325E765D4736}" srcOrd="0" destOrd="0" presId="urn:microsoft.com/office/officeart/2009/3/layout/StepUpProcess"/>
    <dgm:cxn modelId="{232F72C5-515D-4AAB-B9C8-8DDD2DAC1C47}" type="presParOf" srcId="{95958A2E-3153-41C1-95AB-1B0E5DD64698}" destId="{A9E95E9F-2C01-4ADD-BE4C-86B9ABCF511E}" srcOrd="1" destOrd="0" presId="urn:microsoft.com/office/officeart/2009/3/layout/StepUpProcess"/>
    <dgm:cxn modelId="{9E0A4F8D-4463-4501-9E8A-D21E03613939}" type="presParOf" srcId="{95958A2E-3153-41C1-95AB-1B0E5DD64698}" destId="{3D4B4049-0180-4AEA-9C8A-C43816529811}" srcOrd="2" destOrd="0" presId="urn:microsoft.com/office/officeart/2009/3/layout/StepUpProcess"/>
    <dgm:cxn modelId="{BEB1FFC5-97CC-412B-80BE-77F90A9854FC}" type="presParOf" srcId="{B9E73BDF-F69A-409B-97C2-9918276692AC}" destId="{9EE01F35-1B5A-4095-8C62-BFF6D8C8B494}" srcOrd="5" destOrd="0" presId="urn:microsoft.com/office/officeart/2009/3/layout/StepUpProcess"/>
    <dgm:cxn modelId="{BA952DE1-13C7-44B7-B2FC-C763A4697E8C}" type="presParOf" srcId="{9EE01F35-1B5A-4095-8C62-BFF6D8C8B494}" destId="{0C55EA43-78E1-4B88-A006-DED65437B8D8}" srcOrd="0" destOrd="0" presId="urn:microsoft.com/office/officeart/2009/3/layout/StepUpProcess"/>
    <dgm:cxn modelId="{DD16A1BC-3C70-41AD-8F1C-B7F7F6FDE883}" type="presParOf" srcId="{B9E73BDF-F69A-409B-97C2-9918276692AC}" destId="{3D1CF384-557B-45C6-B460-AE0F0A31A678}" srcOrd="6" destOrd="0" presId="urn:microsoft.com/office/officeart/2009/3/layout/StepUpProcess"/>
    <dgm:cxn modelId="{8EAA9B0F-737A-4093-A063-E9582442F92C}" type="presParOf" srcId="{3D1CF384-557B-45C6-B460-AE0F0A31A678}" destId="{586EC4C3-A51C-49E4-9B1A-73540682DB1F}" srcOrd="0" destOrd="0" presId="urn:microsoft.com/office/officeart/2009/3/layout/StepUpProcess"/>
    <dgm:cxn modelId="{1B632DC0-6EA1-45B6-9F52-B01ABB27CB30}" type="presParOf" srcId="{3D1CF384-557B-45C6-B460-AE0F0A31A678}" destId="{83A7AE3B-6179-46AD-A667-0E82CFE0AA64}" srcOrd="1" destOrd="0" presId="urn:microsoft.com/office/officeart/2009/3/layout/StepUp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B7305F6-2313-4B61-9970-F33DDDDDB875}" type="doc">
      <dgm:prSet loTypeId="urn:microsoft.com/office/officeart/2016/7/layout/RepeatingBendingProcessNew" loCatId="process" qsTypeId="urn:microsoft.com/office/officeart/2005/8/quickstyle/simple1" qsCatId="simple" csTypeId="urn:microsoft.com/office/officeart/2005/8/colors/colorful5" csCatId="colorful" phldr="1"/>
      <dgm:spPr/>
      <dgm:t>
        <a:bodyPr/>
        <a:lstStyle/>
        <a:p>
          <a:endParaRPr lang="en-US"/>
        </a:p>
      </dgm:t>
    </dgm:pt>
    <dgm:pt modelId="{72B639DF-394E-4CEA-B1EE-AEDE3790E6AB}">
      <dgm:prSet/>
      <dgm:spPr/>
      <dgm:t>
        <a:bodyPr/>
        <a:lstStyle/>
        <a:p>
          <a:pPr>
            <a:buFont typeface="Arial" panose="020B0604020202020204" pitchFamily="34" charset="0"/>
            <a:buChar char="●"/>
          </a:pPr>
          <a:r>
            <a:rPr lang="en-GB" u="none" dirty="0">
              <a:latin typeface="Arial" panose="020B0604020202020204" pitchFamily="34" charset="0"/>
              <a:cs typeface="Arial" panose="020B0604020202020204" pitchFamily="34" charset="0"/>
            </a:rPr>
            <a:t>To conclude, the campaign Sustainable Wales: Celebrating Nature and Innovation is extremely beneficial for enhancing the tourism prospects in Wales.</a:t>
          </a:r>
          <a:endParaRPr lang="en-US" u="none" dirty="0">
            <a:latin typeface="Arial" panose="020B0604020202020204" pitchFamily="34" charset="0"/>
            <a:cs typeface="Arial" panose="020B0604020202020204" pitchFamily="34" charset="0"/>
          </a:endParaRPr>
        </a:p>
      </dgm:t>
    </dgm:pt>
    <dgm:pt modelId="{A989BD7F-88CC-404C-B7CC-6E28F2A8758D}" type="parTrans" cxnId="{0BF94949-8530-4E9B-AC43-870FF6B3FD29}">
      <dgm:prSet/>
      <dgm:spPr/>
      <dgm:t>
        <a:bodyPr/>
        <a:lstStyle/>
        <a:p>
          <a:endParaRPr lang="en-US"/>
        </a:p>
      </dgm:t>
    </dgm:pt>
    <dgm:pt modelId="{E32355BA-5D69-4A3B-910A-154AB700A474}" type="sibTrans" cxnId="{0BF94949-8530-4E9B-AC43-870FF6B3FD29}">
      <dgm:prSet/>
      <dgm:spPr/>
      <dgm:t>
        <a:bodyPr/>
        <a:lstStyle/>
        <a:p>
          <a:endParaRPr lang="en-US"/>
        </a:p>
      </dgm:t>
    </dgm:pt>
    <dgm:pt modelId="{E38C70D0-6678-46AB-98E8-BFDE178C60EC}">
      <dgm:prSet/>
      <dgm:spPr/>
      <dgm:t>
        <a:bodyPr/>
        <a:lstStyle/>
        <a:p>
          <a:pPr>
            <a:buFont typeface="Arial" panose="020B0604020202020204" pitchFamily="34" charset="0"/>
            <a:buChar char="●"/>
          </a:pPr>
          <a:r>
            <a:rPr lang="en-GB" u="none">
              <a:latin typeface="Arial" panose="020B0604020202020204" pitchFamily="34" charset="0"/>
              <a:cs typeface="Arial" panose="020B0604020202020204" pitchFamily="34" charset="0"/>
            </a:rPr>
            <a:t>The campaign is focused on highlighting the sustainable tourism development practices that have been adopted in Wales and how the Welsh business model can act as a strong foundation for reversing ecological decline and protecting biodiversity while at the same time, managing natural resources in a sustainable manner. </a:t>
          </a:r>
          <a:endParaRPr lang="en-US" u="none">
            <a:latin typeface="Arial" panose="020B0604020202020204" pitchFamily="34" charset="0"/>
            <a:cs typeface="Arial" panose="020B0604020202020204" pitchFamily="34" charset="0"/>
          </a:endParaRPr>
        </a:p>
      </dgm:t>
    </dgm:pt>
    <dgm:pt modelId="{593E974E-8528-4DB2-A6EF-78123E87D341}" type="parTrans" cxnId="{7F7FF949-5FB1-4A94-8716-32D827EF3933}">
      <dgm:prSet/>
      <dgm:spPr/>
      <dgm:t>
        <a:bodyPr/>
        <a:lstStyle/>
        <a:p>
          <a:endParaRPr lang="en-US"/>
        </a:p>
      </dgm:t>
    </dgm:pt>
    <dgm:pt modelId="{BEADA029-1D81-4B84-BE02-3FAA4FDFB97B}" type="sibTrans" cxnId="{7F7FF949-5FB1-4A94-8716-32D827EF3933}">
      <dgm:prSet/>
      <dgm:spPr/>
      <dgm:t>
        <a:bodyPr/>
        <a:lstStyle/>
        <a:p>
          <a:endParaRPr lang="en-US"/>
        </a:p>
      </dgm:t>
    </dgm:pt>
    <dgm:pt modelId="{CF400DFC-D749-4DEB-B94F-04170576D169}">
      <dgm:prSet/>
      <dgm:spPr/>
      <dgm:t>
        <a:bodyPr/>
        <a:lstStyle/>
        <a:p>
          <a:pPr>
            <a:buFont typeface="Arial" panose="020B0604020202020204" pitchFamily="34" charset="0"/>
            <a:buChar char="●"/>
          </a:pPr>
          <a:r>
            <a:rPr lang="en-GB" u="none">
              <a:latin typeface="Arial" panose="020B0604020202020204" pitchFamily="34" charset="0"/>
              <a:cs typeface="Arial" panose="020B0604020202020204" pitchFamily="34" charset="0"/>
            </a:rPr>
            <a:t>It can also help include other initiatives that can support climate change adaptation. </a:t>
          </a:r>
          <a:endParaRPr lang="en-US" u="none">
            <a:latin typeface="Arial" panose="020B0604020202020204" pitchFamily="34" charset="0"/>
            <a:cs typeface="Arial" panose="020B0604020202020204" pitchFamily="34" charset="0"/>
          </a:endParaRPr>
        </a:p>
      </dgm:t>
    </dgm:pt>
    <dgm:pt modelId="{C7974CB8-AFC0-4A78-9332-1C30398BD0E5}" type="parTrans" cxnId="{6022893D-0C80-40DA-AC33-5A01EF1C2F6F}">
      <dgm:prSet/>
      <dgm:spPr/>
      <dgm:t>
        <a:bodyPr/>
        <a:lstStyle/>
        <a:p>
          <a:endParaRPr lang="en-US"/>
        </a:p>
      </dgm:t>
    </dgm:pt>
    <dgm:pt modelId="{78963416-EB0E-4472-82C4-BAACE963E6C2}" type="sibTrans" cxnId="{6022893D-0C80-40DA-AC33-5A01EF1C2F6F}">
      <dgm:prSet/>
      <dgm:spPr/>
      <dgm:t>
        <a:bodyPr/>
        <a:lstStyle/>
        <a:p>
          <a:endParaRPr lang="en-US"/>
        </a:p>
      </dgm:t>
    </dgm:pt>
    <dgm:pt modelId="{24824EB7-A995-4572-8539-D9BE247F54A6}">
      <dgm:prSet/>
      <dgm:spPr/>
      <dgm:t>
        <a:bodyPr/>
        <a:lstStyle/>
        <a:p>
          <a:pPr>
            <a:buFont typeface="Arial" panose="020B0604020202020204" pitchFamily="34" charset="0"/>
            <a:buChar char="●"/>
          </a:pPr>
          <a:r>
            <a:rPr lang="en-GB" u="none">
              <a:latin typeface="Arial" panose="020B0604020202020204" pitchFamily="34" charset="0"/>
              <a:cs typeface="Arial" panose="020B0604020202020204" pitchFamily="34" charset="0"/>
            </a:rPr>
            <a:t>The use of specific technology such as AI can help develop personalised outcomes for the tourists in terms of resource usage, infrastructure, and transportation.</a:t>
          </a:r>
          <a:endParaRPr lang="en-US" u="none">
            <a:latin typeface="Arial" panose="020B0604020202020204" pitchFamily="34" charset="0"/>
            <a:cs typeface="Arial" panose="020B0604020202020204" pitchFamily="34" charset="0"/>
          </a:endParaRPr>
        </a:p>
      </dgm:t>
    </dgm:pt>
    <dgm:pt modelId="{6400BD29-66D0-4EDC-A243-2220E431A9A9}" type="parTrans" cxnId="{09D1E03A-5389-4C07-A94F-36ADABA88BE6}">
      <dgm:prSet/>
      <dgm:spPr/>
      <dgm:t>
        <a:bodyPr/>
        <a:lstStyle/>
        <a:p>
          <a:endParaRPr lang="en-US"/>
        </a:p>
      </dgm:t>
    </dgm:pt>
    <dgm:pt modelId="{640F7E76-706C-461E-AF2A-CF1040A91E20}" type="sibTrans" cxnId="{09D1E03A-5389-4C07-A94F-36ADABA88BE6}">
      <dgm:prSet/>
      <dgm:spPr/>
      <dgm:t>
        <a:bodyPr/>
        <a:lstStyle/>
        <a:p>
          <a:endParaRPr lang="en-US"/>
        </a:p>
      </dgm:t>
    </dgm:pt>
    <dgm:pt modelId="{20214AEE-9CC4-45DD-8596-EB41E5E54901}">
      <dgm:prSet/>
      <dgm:spPr/>
      <dgm:t>
        <a:bodyPr/>
        <a:lstStyle/>
        <a:p>
          <a:pPr>
            <a:buNone/>
          </a:pPr>
          <a:r>
            <a:rPr lang="en-GB" dirty="0">
              <a:latin typeface="Arial" panose="020B0604020202020204" pitchFamily="34" charset="0"/>
              <a:cs typeface="Arial" panose="020B0604020202020204" pitchFamily="34" charset="0"/>
            </a:rPr>
            <a:t>The conference is crucial for establishing valuable business partnerships and collaboration that can help highlight the unique Welsh experience and target international customers from all over the world.</a:t>
          </a:r>
          <a:endParaRPr lang="en-US" dirty="0">
            <a:latin typeface="Arial" panose="020B0604020202020204" pitchFamily="34" charset="0"/>
            <a:cs typeface="Arial" panose="020B0604020202020204" pitchFamily="34" charset="0"/>
          </a:endParaRPr>
        </a:p>
      </dgm:t>
    </dgm:pt>
    <dgm:pt modelId="{5522BDEE-0CB5-4C13-B2FE-5D4B5A13C473}" type="parTrans" cxnId="{4EC8E09E-7E43-4B8B-A981-F2DDAE5FA530}">
      <dgm:prSet/>
      <dgm:spPr/>
      <dgm:t>
        <a:bodyPr/>
        <a:lstStyle/>
        <a:p>
          <a:endParaRPr lang="en-US"/>
        </a:p>
      </dgm:t>
    </dgm:pt>
    <dgm:pt modelId="{0705A3A0-0ADC-446B-863D-DC91093FED7D}" type="sibTrans" cxnId="{4EC8E09E-7E43-4B8B-A981-F2DDAE5FA530}">
      <dgm:prSet/>
      <dgm:spPr/>
      <dgm:t>
        <a:bodyPr/>
        <a:lstStyle/>
        <a:p>
          <a:endParaRPr lang="en-US"/>
        </a:p>
      </dgm:t>
    </dgm:pt>
    <dgm:pt modelId="{D415DDF5-CC96-4239-862B-D883FAF1AE7D}" type="pres">
      <dgm:prSet presAssocID="{9B7305F6-2313-4B61-9970-F33DDDDDB875}" presName="Name0" presStyleCnt="0">
        <dgm:presLayoutVars>
          <dgm:dir/>
          <dgm:resizeHandles val="exact"/>
        </dgm:presLayoutVars>
      </dgm:prSet>
      <dgm:spPr/>
    </dgm:pt>
    <dgm:pt modelId="{8D442E2B-5FDC-4C75-ABBE-2923912213A9}" type="pres">
      <dgm:prSet presAssocID="{72B639DF-394E-4CEA-B1EE-AEDE3790E6AB}" presName="node" presStyleLbl="node1" presStyleIdx="0" presStyleCnt="5">
        <dgm:presLayoutVars>
          <dgm:bulletEnabled val="1"/>
        </dgm:presLayoutVars>
      </dgm:prSet>
      <dgm:spPr/>
    </dgm:pt>
    <dgm:pt modelId="{759857E4-0AC8-445B-9A35-00BBBF82C426}" type="pres">
      <dgm:prSet presAssocID="{E32355BA-5D69-4A3B-910A-154AB700A474}" presName="sibTrans" presStyleLbl="sibTrans1D1" presStyleIdx="0" presStyleCnt="4"/>
      <dgm:spPr/>
    </dgm:pt>
    <dgm:pt modelId="{BD07DB55-A749-4B75-BDBB-8565F6796A40}" type="pres">
      <dgm:prSet presAssocID="{E32355BA-5D69-4A3B-910A-154AB700A474}" presName="connectorText" presStyleLbl="sibTrans1D1" presStyleIdx="0" presStyleCnt="4"/>
      <dgm:spPr/>
    </dgm:pt>
    <dgm:pt modelId="{BE3460B5-0EA8-4BBC-9C23-091C49E8692E}" type="pres">
      <dgm:prSet presAssocID="{E38C70D0-6678-46AB-98E8-BFDE178C60EC}" presName="node" presStyleLbl="node1" presStyleIdx="1" presStyleCnt="5">
        <dgm:presLayoutVars>
          <dgm:bulletEnabled val="1"/>
        </dgm:presLayoutVars>
      </dgm:prSet>
      <dgm:spPr/>
    </dgm:pt>
    <dgm:pt modelId="{37B1C8BD-5B14-48B3-BB57-8D295C5DC6B8}" type="pres">
      <dgm:prSet presAssocID="{BEADA029-1D81-4B84-BE02-3FAA4FDFB97B}" presName="sibTrans" presStyleLbl="sibTrans1D1" presStyleIdx="1" presStyleCnt="4"/>
      <dgm:spPr/>
    </dgm:pt>
    <dgm:pt modelId="{2173BC96-126F-4189-BB72-D2F915993867}" type="pres">
      <dgm:prSet presAssocID="{BEADA029-1D81-4B84-BE02-3FAA4FDFB97B}" presName="connectorText" presStyleLbl="sibTrans1D1" presStyleIdx="1" presStyleCnt="4"/>
      <dgm:spPr/>
    </dgm:pt>
    <dgm:pt modelId="{87E42951-8A8F-4AAC-A2ED-E3E729DC95F7}" type="pres">
      <dgm:prSet presAssocID="{CF400DFC-D749-4DEB-B94F-04170576D169}" presName="node" presStyleLbl="node1" presStyleIdx="2" presStyleCnt="5">
        <dgm:presLayoutVars>
          <dgm:bulletEnabled val="1"/>
        </dgm:presLayoutVars>
      </dgm:prSet>
      <dgm:spPr/>
    </dgm:pt>
    <dgm:pt modelId="{43785CE8-3D79-45B8-A0DC-DF0022DBB3E8}" type="pres">
      <dgm:prSet presAssocID="{78963416-EB0E-4472-82C4-BAACE963E6C2}" presName="sibTrans" presStyleLbl="sibTrans1D1" presStyleIdx="2" presStyleCnt="4"/>
      <dgm:spPr/>
    </dgm:pt>
    <dgm:pt modelId="{B36B7402-B6C6-4C80-BFFE-A56E554E344B}" type="pres">
      <dgm:prSet presAssocID="{78963416-EB0E-4472-82C4-BAACE963E6C2}" presName="connectorText" presStyleLbl="sibTrans1D1" presStyleIdx="2" presStyleCnt="4"/>
      <dgm:spPr/>
    </dgm:pt>
    <dgm:pt modelId="{FF8A0447-D0E4-43E5-85FA-AE0DEC099885}" type="pres">
      <dgm:prSet presAssocID="{24824EB7-A995-4572-8539-D9BE247F54A6}" presName="node" presStyleLbl="node1" presStyleIdx="3" presStyleCnt="5">
        <dgm:presLayoutVars>
          <dgm:bulletEnabled val="1"/>
        </dgm:presLayoutVars>
      </dgm:prSet>
      <dgm:spPr/>
    </dgm:pt>
    <dgm:pt modelId="{C5117625-5D49-4476-A80D-5CE46949F308}" type="pres">
      <dgm:prSet presAssocID="{640F7E76-706C-461E-AF2A-CF1040A91E20}" presName="sibTrans" presStyleLbl="sibTrans1D1" presStyleIdx="3" presStyleCnt="4"/>
      <dgm:spPr/>
    </dgm:pt>
    <dgm:pt modelId="{D1F72AAB-836E-448A-B83E-80155BE6128D}" type="pres">
      <dgm:prSet presAssocID="{640F7E76-706C-461E-AF2A-CF1040A91E20}" presName="connectorText" presStyleLbl="sibTrans1D1" presStyleIdx="3" presStyleCnt="4"/>
      <dgm:spPr/>
    </dgm:pt>
    <dgm:pt modelId="{258D60C0-E84F-4341-B5B2-22CA97325601}" type="pres">
      <dgm:prSet presAssocID="{20214AEE-9CC4-45DD-8596-EB41E5E54901}" presName="node" presStyleLbl="node1" presStyleIdx="4" presStyleCnt="5">
        <dgm:presLayoutVars>
          <dgm:bulletEnabled val="1"/>
        </dgm:presLayoutVars>
      </dgm:prSet>
      <dgm:spPr/>
    </dgm:pt>
  </dgm:ptLst>
  <dgm:cxnLst>
    <dgm:cxn modelId="{F8F83D11-C073-4416-9A40-8B5B4BAF0798}" type="presOf" srcId="{640F7E76-706C-461E-AF2A-CF1040A91E20}" destId="{C5117625-5D49-4476-A80D-5CE46949F308}" srcOrd="0" destOrd="0" presId="urn:microsoft.com/office/officeart/2016/7/layout/RepeatingBendingProcessNew"/>
    <dgm:cxn modelId="{98C9141F-7A2C-45F2-AFC2-AA006A02AEF6}" type="presOf" srcId="{9B7305F6-2313-4B61-9970-F33DDDDDB875}" destId="{D415DDF5-CC96-4239-862B-D883FAF1AE7D}" srcOrd="0" destOrd="0" presId="urn:microsoft.com/office/officeart/2016/7/layout/RepeatingBendingProcessNew"/>
    <dgm:cxn modelId="{176A5F33-34B1-444B-AFCF-30C0758F99E8}" type="presOf" srcId="{72B639DF-394E-4CEA-B1EE-AEDE3790E6AB}" destId="{8D442E2B-5FDC-4C75-ABBE-2923912213A9}" srcOrd="0" destOrd="0" presId="urn:microsoft.com/office/officeart/2016/7/layout/RepeatingBendingProcessNew"/>
    <dgm:cxn modelId="{50204234-0629-4C17-B0E0-337E60E22338}" type="presOf" srcId="{BEADA029-1D81-4B84-BE02-3FAA4FDFB97B}" destId="{2173BC96-126F-4189-BB72-D2F915993867}" srcOrd="1" destOrd="0" presId="urn:microsoft.com/office/officeart/2016/7/layout/RepeatingBendingProcessNew"/>
    <dgm:cxn modelId="{C6532236-F51A-41D8-9CE2-C66AF086C6DF}" type="presOf" srcId="{E32355BA-5D69-4A3B-910A-154AB700A474}" destId="{BD07DB55-A749-4B75-BDBB-8565F6796A40}" srcOrd="1" destOrd="0" presId="urn:microsoft.com/office/officeart/2016/7/layout/RepeatingBendingProcessNew"/>
    <dgm:cxn modelId="{09D1E03A-5389-4C07-A94F-36ADABA88BE6}" srcId="{9B7305F6-2313-4B61-9970-F33DDDDDB875}" destId="{24824EB7-A995-4572-8539-D9BE247F54A6}" srcOrd="3" destOrd="0" parTransId="{6400BD29-66D0-4EDC-A243-2220E431A9A9}" sibTransId="{640F7E76-706C-461E-AF2A-CF1040A91E20}"/>
    <dgm:cxn modelId="{6022893D-0C80-40DA-AC33-5A01EF1C2F6F}" srcId="{9B7305F6-2313-4B61-9970-F33DDDDDB875}" destId="{CF400DFC-D749-4DEB-B94F-04170576D169}" srcOrd="2" destOrd="0" parTransId="{C7974CB8-AFC0-4A78-9332-1C30398BD0E5}" sibTransId="{78963416-EB0E-4472-82C4-BAACE963E6C2}"/>
    <dgm:cxn modelId="{D3C0DE42-BE86-44B0-B33E-4A8A724BB82E}" type="presOf" srcId="{E38C70D0-6678-46AB-98E8-BFDE178C60EC}" destId="{BE3460B5-0EA8-4BBC-9C23-091C49E8692E}" srcOrd="0" destOrd="0" presId="urn:microsoft.com/office/officeart/2016/7/layout/RepeatingBendingProcessNew"/>
    <dgm:cxn modelId="{5F5DF144-E64F-4186-B66C-8564620C722C}" type="presOf" srcId="{E32355BA-5D69-4A3B-910A-154AB700A474}" destId="{759857E4-0AC8-445B-9A35-00BBBF82C426}" srcOrd="0" destOrd="0" presId="urn:microsoft.com/office/officeart/2016/7/layout/RepeatingBendingProcessNew"/>
    <dgm:cxn modelId="{0BF94949-8530-4E9B-AC43-870FF6B3FD29}" srcId="{9B7305F6-2313-4B61-9970-F33DDDDDB875}" destId="{72B639DF-394E-4CEA-B1EE-AEDE3790E6AB}" srcOrd="0" destOrd="0" parTransId="{A989BD7F-88CC-404C-B7CC-6E28F2A8758D}" sibTransId="{E32355BA-5D69-4A3B-910A-154AB700A474}"/>
    <dgm:cxn modelId="{7F7FF949-5FB1-4A94-8716-32D827EF3933}" srcId="{9B7305F6-2313-4B61-9970-F33DDDDDB875}" destId="{E38C70D0-6678-46AB-98E8-BFDE178C60EC}" srcOrd="1" destOrd="0" parTransId="{593E974E-8528-4DB2-A6EF-78123E87D341}" sibTransId="{BEADA029-1D81-4B84-BE02-3FAA4FDFB97B}"/>
    <dgm:cxn modelId="{2CD51B4C-1CEE-4853-93A3-893925A54DF7}" type="presOf" srcId="{BEADA029-1D81-4B84-BE02-3FAA4FDFB97B}" destId="{37B1C8BD-5B14-48B3-BB57-8D295C5DC6B8}" srcOrd="0" destOrd="0" presId="urn:microsoft.com/office/officeart/2016/7/layout/RepeatingBendingProcessNew"/>
    <dgm:cxn modelId="{D1DB1C8D-9B76-4682-92C5-13F86F53BEAD}" type="presOf" srcId="{78963416-EB0E-4472-82C4-BAACE963E6C2}" destId="{B36B7402-B6C6-4C80-BFFE-A56E554E344B}" srcOrd="1" destOrd="0" presId="urn:microsoft.com/office/officeart/2016/7/layout/RepeatingBendingProcessNew"/>
    <dgm:cxn modelId="{4EC8E09E-7E43-4B8B-A981-F2DDAE5FA530}" srcId="{9B7305F6-2313-4B61-9970-F33DDDDDB875}" destId="{20214AEE-9CC4-45DD-8596-EB41E5E54901}" srcOrd="4" destOrd="0" parTransId="{5522BDEE-0CB5-4C13-B2FE-5D4B5A13C473}" sibTransId="{0705A3A0-0ADC-446B-863D-DC91093FED7D}"/>
    <dgm:cxn modelId="{D95F43A9-6ACF-43F2-8CF9-62A627B28943}" type="presOf" srcId="{78963416-EB0E-4472-82C4-BAACE963E6C2}" destId="{43785CE8-3D79-45B8-A0DC-DF0022DBB3E8}" srcOrd="0" destOrd="0" presId="urn:microsoft.com/office/officeart/2016/7/layout/RepeatingBendingProcessNew"/>
    <dgm:cxn modelId="{6701DDDE-18AA-41DA-BEA4-234823D98125}" type="presOf" srcId="{20214AEE-9CC4-45DD-8596-EB41E5E54901}" destId="{258D60C0-E84F-4341-B5B2-22CA97325601}" srcOrd="0" destOrd="0" presId="urn:microsoft.com/office/officeart/2016/7/layout/RepeatingBendingProcessNew"/>
    <dgm:cxn modelId="{41D952E3-4E21-4633-8811-5859EFB2FB13}" type="presOf" srcId="{24824EB7-A995-4572-8539-D9BE247F54A6}" destId="{FF8A0447-D0E4-43E5-85FA-AE0DEC099885}" srcOrd="0" destOrd="0" presId="urn:microsoft.com/office/officeart/2016/7/layout/RepeatingBendingProcessNew"/>
    <dgm:cxn modelId="{E6C55BE6-3876-430A-8430-AA5BE489514A}" type="presOf" srcId="{640F7E76-706C-461E-AF2A-CF1040A91E20}" destId="{D1F72AAB-836E-448A-B83E-80155BE6128D}" srcOrd="1" destOrd="0" presId="urn:microsoft.com/office/officeart/2016/7/layout/RepeatingBendingProcessNew"/>
    <dgm:cxn modelId="{87F244FE-CCA7-408E-AF4B-0D99D6290D0E}" type="presOf" srcId="{CF400DFC-D749-4DEB-B94F-04170576D169}" destId="{87E42951-8A8F-4AAC-A2ED-E3E729DC95F7}" srcOrd="0" destOrd="0" presId="urn:microsoft.com/office/officeart/2016/7/layout/RepeatingBendingProcessNew"/>
    <dgm:cxn modelId="{3231BE6E-6322-4BC3-A271-ABD92642B8E2}" type="presParOf" srcId="{D415DDF5-CC96-4239-862B-D883FAF1AE7D}" destId="{8D442E2B-5FDC-4C75-ABBE-2923912213A9}" srcOrd="0" destOrd="0" presId="urn:microsoft.com/office/officeart/2016/7/layout/RepeatingBendingProcessNew"/>
    <dgm:cxn modelId="{97DF0723-9336-41FB-A667-199B43D0904D}" type="presParOf" srcId="{D415DDF5-CC96-4239-862B-D883FAF1AE7D}" destId="{759857E4-0AC8-445B-9A35-00BBBF82C426}" srcOrd="1" destOrd="0" presId="urn:microsoft.com/office/officeart/2016/7/layout/RepeatingBendingProcessNew"/>
    <dgm:cxn modelId="{BB0283CE-67FB-4F2A-93BC-ED58AFBE70F8}" type="presParOf" srcId="{759857E4-0AC8-445B-9A35-00BBBF82C426}" destId="{BD07DB55-A749-4B75-BDBB-8565F6796A40}" srcOrd="0" destOrd="0" presId="urn:microsoft.com/office/officeart/2016/7/layout/RepeatingBendingProcessNew"/>
    <dgm:cxn modelId="{AA3612B5-339C-4889-AAA2-76BB63D66AD5}" type="presParOf" srcId="{D415DDF5-CC96-4239-862B-D883FAF1AE7D}" destId="{BE3460B5-0EA8-4BBC-9C23-091C49E8692E}" srcOrd="2" destOrd="0" presId="urn:microsoft.com/office/officeart/2016/7/layout/RepeatingBendingProcessNew"/>
    <dgm:cxn modelId="{FF0B07E8-5FBA-4CD6-8DA0-E9228667489C}" type="presParOf" srcId="{D415DDF5-CC96-4239-862B-D883FAF1AE7D}" destId="{37B1C8BD-5B14-48B3-BB57-8D295C5DC6B8}" srcOrd="3" destOrd="0" presId="urn:microsoft.com/office/officeart/2016/7/layout/RepeatingBendingProcessNew"/>
    <dgm:cxn modelId="{7D947FC8-161F-4F61-A867-B40AB68CA55E}" type="presParOf" srcId="{37B1C8BD-5B14-48B3-BB57-8D295C5DC6B8}" destId="{2173BC96-126F-4189-BB72-D2F915993867}" srcOrd="0" destOrd="0" presId="urn:microsoft.com/office/officeart/2016/7/layout/RepeatingBendingProcessNew"/>
    <dgm:cxn modelId="{B027B9A5-9D2C-4205-823C-DA6E4D62E229}" type="presParOf" srcId="{D415DDF5-CC96-4239-862B-D883FAF1AE7D}" destId="{87E42951-8A8F-4AAC-A2ED-E3E729DC95F7}" srcOrd="4" destOrd="0" presId="urn:microsoft.com/office/officeart/2016/7/layout/RepeatingBendingProcessNew"/>
    <dgm:cxn modelId="{B84F1917-FDAB-4946-A8C7-D47F09F06A57}" type="presParOf" srcId="{D415DDF5-CC96-4239-862B-D883FAF1AE7D}" destId="{43785CE8-3D79-45B8-A0DC-DF0022DBB3E8}" srcOrd="5" destOrd="0" presId="urn:microsoft.com/office/officeart/2016/7/layout/RepeatingBendingProcessNew"/>
    <dgm:cxn modelId="{89AEB8E6-85C4-4FFA-98B6-AE3524ABDE51}" type="presParOf" srcId="{43785CE8-3D79-45B8-A0DC-DF0022DBB3E8}" destId="{B36B7402-B6C6-4C80-BFFE-A56E554E344B}" srcOrd="0" destOrd="0" presId="urn:microsoft.com/office/officeart/2016/7/layout/RepeatingBendingProcessNew"/>
    <dgm:cxn modelId="{86080E64-1866-4A22-87A4-CD553A4858A4}" type="presParOf" srcId="{D415DDF5-CC96-4239-862B-D883FAF1AE7D}" destId="{FF8A0447-D0E4-43E5-85FA-AE0DEC099885}" srcOrd="6" destOrd="0" presId="urn:microsoft.com/office/officeart/2016/7/layout/RepeatingBendingProcessNew"/>
    <dgm:cxn modelId="{9EB74940-594A-4EFD-BD40-8A489F0F06C7}" type="presParOf" srcId="{D415DDF5-CC96-4239-862B-D883FAF1AE7D}" destId="{C5117625-5D49-4476-A80D-5CE46949F308}" srcOrd="7" destOrd="0" presId="urn:microsoft.com/office/officeart/2016/7/layout/RepeatingBendingProcessNew"/>
    <dgm:cxn modelId="{CB7DDDD8-564B-45D9-9561-B22DDE5AF258}" type="presParOf" srcId="{C5117625-5D49-4476-A80D-5CE46949F308}" destId="{D1F72AAB-836E-448A-B83E-80155BE6128D}" srcOrd="0" destOrd="0" presId="urn:microsoft.com/office/officeart/2016/7/layout/RepeatingBendingProcessNew"/>
    <dgm:cxn modelId="{0F53E618-52AB-45AD-8500-9D2404AFD4D8}" type="presParOf" srcId="{D415DDF5-CC96-4239-862B-D883FAF1AE7D}" destId="{258D60C0-E84F-4341-B5B2-22CA97325601}" srcOrd="8" destOrd="0" presId="urn:microsoft.com/office/officeart/2016/7/layout/RepeatingBendingProcessNew"/>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3A9CAAE-C904-4A53-860A-F945A46D80CD}">
      <dsp:nvSpPr>
        <dsp:cNvPr id="0" name=""/>
        <dsp:cNvSpPr/>
      </dsp:nvSpPr>
      <dsp:spPr>
        <a:xfrm>
          <a:off x="0" y="0"/>
          <a:ext cx="8412480" cy="957294"/>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Font typeface="Arial" panose="020B0604020202020204" pitchFamily="34" charset="0"/>
            <a:buNone/>
          </a:pPr>
          <a:r>
            <a:rPr lang="en-GB" sz="1400" u="none" kern="1200"/>
            <a:t>The proposed focus of the event is to hold a conference that can help promote the theme of Sustainable Wales: Celebrating Nature and Innovation to various CEO and senior managers, operating in travel and tourism management companies across the European Union and the world (visitwales.com, 2025).</a:t>
          </a:r>
          <a:endParaRPr lang="en-US" sz="1400" u="none" kern="1200"/>
        </a:p>
      </dsp:txBody>
      <dsp:txXfrm>
        <a:off x="28038" y="28038"/>
        <a:ext cx="7298593" cy="901218"/>
      </dsp:txXfrm>
    </dsp:sp>
    <dsp:sp modelId="{811472B0-6B62-4E9B-8C50-E03BF30711C5}">
      <dsp:nvSpPr>
        <dsp:cNvPr id="0" name=""/>
        <dsp:cNvSpPr/>
      </dsp:nvSpPr>
      <dsp:spPr>
        <a:xfrm>
          <a:off x="704545" y="1131347"/>
          <a:ext cx="8412480" cy="957294"/>
        </a:xfrm>
        <a:prstGeom prst="roundRect">
          <a:avLst>
            <a:gd name="adj" fmla="val 10000"/>
          </a:avLst>
        </a:prstGeom>
        <a:solidFill>
          <a:schemeClr val="accent5">
            <a:hueOff val="-4050717"/>
            <a:satOff val="-275"/>
            <a:lumOff val="65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Font typeface="Arial" panose="020B0604020202020204" pitchFamily="34" charset="0"/>
            <a:buNone/>
          </a:pPr>
          <a:r>
            <a:rPr lang="en-GB" sz="1400" u="none" kern="1200"/>
            <a:t>This conference is a unique blend of business with that of cultural preservation (Bowen, 2022). </a:t>
          </a:r>
          <a:endParaRPr lang="en-US" sz="1400" u="none" kern="1200"/>
        </a:p>
      </dsp:txBody>
      <dsp:txXfrm>
        <a:off x="732583" y="1159385"/>
        <a:ext cx="7029617" cy="901218"/>
      </dsp:txXfrm>
    </dsp:sp>
    <dsp:sp modelId="{4B2F290D-9AD0-45C9-971F-C0C886AF9FAE}">
      <dsp:nvSpPr>
        <dsp:cNvPr id="0" name=""/>
        <dsp:cNvSpPr/>
      </dsp:nvSpPr>
      <dsp:spPr>
        <a:xfrm>
          <a:off x="1398574" y="2262695"/>
          <a:ext cx="8412480" cy="957294"/>
        </a:xfrm>
        <a:prstGeom prst="roundRect">
          <a:avLst>
            <a:gd name="adj" fmla="val 10000"/>
          </a:avLst>
        </a:prstGeom>
        <a:solidFill>
          <a:schemeClr val="accent5">
            <a:hueOff val="-8101434"/>
            <a:satOff val="-551"/>
            <a:lumOff val="13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Font typeface="Arial" panose="020B0604020202020204" pitchFamily="34" charset="0"/>
            <a:buNone/>
          </a:pPr>
          <a:r>
            <a:rPr lang="en-GB" sz="1400" u="none" kern="1200"/>
            <a:t>The primary focus of this type of a business conference is to unite the professionals, entrepreneurs, and leaders from around the world to discuss about the opportunities that is presented by the event: Sustainable Wales: Celebrating Nature and Innovation</a:t>
          </a:r>
          <a:endParaRPr lang="en-US" sz="1400" u="none" kern="1200"/>
        </a:p>
      </dsp:txBody>
      <dsp:txXfrm>
        <a:off x="1426612" y="2290733"/>
        <a:ext cx="7040133" cy="901218"/>
      </dsp:txXfrm>
    </dsp:sp>
    <dsp:sp modelId="{144F8E6B-578F-49BF-B308-6628B65ACF08}">
      <dsp:nvSpPr>
        <dsp:cNvPr id="0" name=""/>
        <dsp:cNvSpPr/>
      </dsp:nvSpPr>
      <dsp:spPr>
        <a:xfrm>
          <a:off x="2103119" y="3394043"/>
          <a:ext cx="8412480" cy="957294"/>
        </a:xfrm>
        <a:prstGeom prst="roundRect">
          <a:avLst>
            <a:gd name="adj" fmla="val 10000"/>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Font typeface="Arial" panose="020B0604020202020204" pitchFamily="34" charset="0"/>
            <a:buNone/>
          </a:pPr>
          <a:r>
            <a:rPr lang="en-GB" sz="1400" u="none" kern="1200"/>
            <a:t>Since the business conference has a cultural twist, it is also focused on artistic expression and community engagement of the Welsh people (Lonardi, 2022). </a:t>
          </a:r>
          <a:endParaRPr lang="en-US" sz="1400" u="none" kern="1200"/>
        </a:p>
      </dsp:txBody>
      <dsp:txXfrm>
        <a:off x="2131157" y="3422081"/>
        <a:ext cx="7029617" cy="901218"/>
      </dsp:txXfrm>
    </dsp:sp>
    <dsp:sp modelId="{FD5F7623-531D-4616-B277-E3B7ABDC9D44}">
      <dsp:nvSpPr>
        <dsp:cNvPr id="0" name=""/>
        <dsp:cNvSpPr/>
      </dsp:nvSpPr>
      <dsp:spPr>
        <a:xfrm>
          <a:off x="7790238" y="733200"/>
          <a:ext cx="622241" cy="622241"/>
        </a:xfrm>
        <a:prstGeom prst="downArrow">
          <a:avLst>
            <a:gd name="adj1" fmla="val 55000"/>
            <a:gd name="adj2" fmla="val 45000"/>
          </a:avLst>
        </a:prstGeom>
        <a:solidFill>
          <a:schemeClr val="accent5">
            <a:tint val="40000"/>
            <a:alpha val="90000"/>
            <a:hueOff val="0"/>
            <a:satOff val="0"/>
            <a:lumOff val="0"/>
            <a:alphaOff val="0"/>
          </a:schemeClr>
        </a:solidFill>
        <a:ln w="1905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7930242" y="733200"/>
        <a:ext cx="342233" cy="468236"/>
      </dsp:txXfrm>
    </dsp:sp>
    <dsp:sp modelId="{6D69CF4C-773C-4AE9-B572-4CB0B13FF2B5}">
      <dsp:nvSpPr>
        <dsp:cNvPr id="0" name=""/>
        <dsp:cNvSpPr/>
      </dsp:nvSpPr>
      <dsp:spPr>
        <a:xfrm>
          <a:off x="8494783" y="1864548"/>
          <a:ext cx="622241" cy="622241"/>
        </a:xfrm>
        <a:prstGeom prst="downArrow">
          <a:avLst>
            <a:gd name="adj1" fmla="val 55000"/>
            <a:gd name="adj2" fmla="val 45000"/>
          </a:avLst>
        </a:prstGeom>
        <a:solidFill>
          <a:schemeClr val="accent5">
            <a:tint val="40000"/>
            <a:alpha val="90000"/>
            <a:hueOff val="-5972333"/>
            <a:satOff val="1333"/>
            <a:lumOff val="200"/>
            <a:alphaOff val="0"/>
          </a:schemeClr>
        </a:solidFill>
        <a:ln w="1905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8634787" y="1864548"/>
        <a:ext cx="342233" cy="468236"/>
      </dsp:txXfrm>
    </dsp:sp>
    <dsp:sp modelId="{76A7BCF1-249F-4EE2-898E-4F127C7BC683}">
      <dsp:nvSpPr>
        <dsp:cNvPr id="0" name=""/>
        <dsp:cNvSpPr/>
      </dsp:nvSpPr>
      <dsp:spPr>
        <a:xfrm>
          <a:off x="9188813" y="2995896"/>
          <a:ext cx="622241" cy="622241"/>
        </a:xfrm>
        <a:prstGeom prst="downArrow">
          <a:avLst>
            <a:gd name="adj1" fmla="val 55000"/>
            <a:gd name="adj2" fmla="val 45000"/>
          </a:avLst>
        </a:prstGeom>
        <a:solidFill>
          <a:schemeClr val="accent5">
            <a:tint val="40000"/>
            <a:alpha val="90000"/>
            <a:hueOff val="-11944666"/>
            <a:satOff val="2667"/>
            <a:lumOff val="401"/>
            <a:alphaOff val="0"/>
          </a:schemeClr>
        </a:solidFill>
        <a:ln w="1905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9328817" y="2995896"/>
        <a:ext cx="342233" cy="46823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8CD120-A4BE-4F2F-9320-5657498382E7}">
      <dsp:nvSpPr>
        <dsp:cNvPr id="0" name=""/>
        <dsp:cNvSpPr/>
      </dsp:nvSpPr>
      <dsp:spPr>
        <a:xfrm>
          <a:off x="0" y="405195"/>
          <a:ext cx="11252832" cy="630000"/>
        </a:xfrm>
        <a:prstGeom prst="rect">
          <a:avLst/>
        </a:prstGeom>
        <a:solidFill>
          <a:schemeClr val="lt1">
            <a:alpha val="90000"/>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1107AC9-39E0-49D7-97ED-3DD944981361}">
      <dsp:nvSpPr>
        <dsp:cNvPr id="0" name=""/>
        <dsp:cNvSpPr/>
      </dsp:nvSpPr>
      <dsp:spPr>
        <a:xfrm>
          <a:off x="562641" y="36195"/>
          <a:ext cx="7876982" cy="73800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97731" tIns="0" rIns="297731" bIns="0" numCol="1" spcCol="1270" anchor="ctr" anchorCtr="0">
          <a:noAutofit/>
        </a:bodyPr>
        <a:lstStyle/>
        <a:p>
          <a:pPr marL="0" lvl="0" indent="0" algn="l" defTabSz="800100">
            <a:lnSpc>
              <a:spcPct val="90000"/>
            </a:lnSpc>
            <a:spcBef>
              <a:spcPct val="0"/>
            </a:spcBef>
            <a:spcAft>
              <a:spcPct val="35000"/>
            </a:spcAft>
            <a:buFont typeface="Arial" panose="020B0604020202020204" pitchFamily="34" charset="0"/>
            <a:buNone/>
          </a:pPr>
          <a:r>
            <a:rPr lang="en-GB" sz="1800" u="none" kern="1200" dirty="0"/>
            <a:t>The demand for Wales tourism has been increasing in the past couple of years.</a:t>
          </a:r>
          <a:endParaRPr lang="en-US" sz="1800" kern="1200" dirty="0"/>
        </a:p>
      </dsp:txBody>
      <dsp:txXfrm>
        <a:off x="598667" y="72221"/>
        <a:ext cx="7804930" cy="665948"/>
      </dsp:txXfrm>
    </dsp:sp>
    <dsp:sp modelId="{29DFCBA0-33CC-4274-9384-D4A675E41985}">
      <dsp:nvSpPr>
        <dsp:cNvPr id="0" name=""/>
        <dsp:cNvSpPr/>
      </dsp:nvSpPr>
      <dsp:spPr>
        <a:xfrm>
          <a:off x="0" y="1539195"/>
          <a:ext cx="11252832" cy="630000"/>
        </a:xfrm>
        <a:prstGeom prst="rect">
          <a:avLst/>
        </a:prstGeom>
        <a:solidFill>
          <a:schemeClr val="lt1">
            <a:alpha val="90000"/>
            <a:hueOff val="0"/>
            <a:satOff val="0"/>
            <a:lumOff val="0"/>
            <a:alphaOff val="0"/>
          </a:schemeClr>
        </a:solidFill>
        <a:ln w="19050" cap="flat" cmpd="sng" algn="ctr">
          <a:solidFill>
            <a:schemeClr val="accent5">
              <a:hueOff val="-3038037"/>
              <a:satOff val="-207"/>
              <a:lumOff val="490"/>
              <a:alphaOff val="0"/>
            </a:schemeClr>
          </a:solidFill>
          <a:prstDash val="solid"/>
          <a:miter lim="800000"/>
        </a:ln>
        <a:effectLst/>
      </dsp:spPr>
      <dsp:style>
        <a:lnRef idx="2">
          <a:scrgbClr r="0" g="0" b="0"/>
        </a:lnRef>
        <a:fillRef idx="1">
          <a:scrgbClr r="0" g="0" b="0"/>
        </a:fillRef>
        <a:effectRef idx="0">
          <a:scrgbClr r="0" g="0" b="0"/>
        </a:effectRef>
        <a:fontRef idx="minor"/>
      </dsp:style>
    </dsp:sp>
    <dsp:sp modelId="{617F9F64-8BD3-49AF-A8EF-481E12B17B4B}">
      <dsp:nvSpPr>
        <dsp:cNvPr id="0" name=""/>
        <dsp:cNvSpPr/>
      </dsp:nvSpPr>
      <dsp:spPr>
        <a:xfrm>
          <a:off x="562641" y="1170195"/>
          <a:ext cx="7876982" cy="738000"/>
        </a:xfrm>
        <a:prstGeom prst="roundRect">
          <a:avLst/>
        </a:prstGeom>
        <a:solidFill>
          <a:schemeClr val="accent5">
            <a:hueOff val="-3038037"/>
            <a:satOff val="-207"/>
            <a:lumOff val="49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97731" tIns="0" rIns="297731" bIns="0" numCol="1" spcCol="1270" anchor="ctr" anchorCtr="0">
          <a:noAutofit/>
        </a:bodyPr>
        <a:lstStyle/>
        <a:p>
          <a:pPr marL="0" lvl="0" indent="0" algn="l" defTabSz="800100">
            <a:lnSpc>
              <a:spcPct val="90000"/>
            </a:lnSpc>
            <a:spcBef>
              <a:spcPct val="0"/>
            </a:spcBef>
            <a:spcAft>
              <a:spcPct val="35000"/>
            </a:spcAft>
            <a:buFont typeface="Arial" panose="020B0604020202020204" pitchFamily="34" charset="0"/>
            <a:buNone/>
          </a:pPr>
          <a:r>
            <a:rPr lang="en-GB" sz="1800" u="none" kern="1200" dirty="0"/>
            <a:t>From 2020 to 2025, there have been approximately 11 million overnight visitors each year in Wales.</a:t>
          </a:r>
          <a:endParaRPr lang="en-US" sz="1800" u="none" kern="1200" dirty="0"/>
        </a:p>
      </dsp:txBody>
      <dsp:txXfrm>
        <a:off x="598667" y="1206221"/>
        <a:ext cx="7804930" cy="665948"/>
      </dsp:txXfrm>
    </dsp:sp>
    <dsp:sp modelId="{06F3ADF8-074F-49AB-8F2E-334672080C6B}">
      <dsp:nvSpPr>
        <dsp:cNvPr id="0" name=""/>
        <dsp:cNvSpPr/>
      </dsp:nvSpPr>
      <dsp:spPr>
        <a:xfrm>
          <a:off x="0" y="2673195"/>
          <a:ext cx="11252832" cy="630000"/>
        </a:xfrm>
        <a:prstGeom prst="rect">
          <a:avLst/>
        </a:prstGeom>
        <a:solidFill>
          <a:schemeClr val="lt1">
            <a:alpha val="90000"/>
            <a:hueOff val="0"/>
            <a:satOff val="0"/>
            <a:lumOff val="0"/>
            <a:alphaOff val="0"/>
          </a:schemeClr>
        </a:solidFill>
        <a:ln w="19050" cap="flat" cmpd="sng" algn="ctr">
          <a:solidFill>
            <a:schemeClr val="accent5">
              <a:hueOff val="-6076075"/>
              <a:satOff val="-413"/>
              <a:lumOff val="981"/>
              <a:alphaOff val="0"/>
            </a:schemeClr>
          </a:solidFill>
          <a:prstDash val="solid"/>
          <a:miter lim="800000"/>
        </a:ln>
        <a:effectLst/>
      </dsp:spPr>
      <dsp:style>
        <a:lnRef idx="2">
          <a:scrgbClr r="0" g="0" b="0"/>
        </a:lnRef>
        <a:fillRef idx="1">
          <a:scrgbClr r="0" g="0" b="0"/>
        </a:fillRef>
        <a:effectRef idx="0">
          <a:scrgbClr r="0" g="0" b="0"/>
        </a:effectRef>
        <a:fontRef idx="minor"/>
      </dsp:style>
    </dsp:sp>
    <dsp:sp modelId="{BD77CCC1-E577-489E-9234-964CEC0369CB}">
      <dsp:nvSpPr>
        <dsp:cNvPr id="0" name=""/>
        <dsp:cNvSpPr/>
      </dsp:nvSpPr>
      <dsp:spPr>
        <a:xfrm>
          <a:off x="562641" y="2304195"/>
          <a:ext cx="7876982" cy="738000"/>
        </a:xfrm>
        <a:prstGeom prst="roundRect">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97731" tIns="0" rIns="297731" bIns="0" numCol="1" spcCol="1270" anchor="ctr" anchorCtr="0">
          <a:noAutofit/>
        </a:bodyPr>
        <a:lstStyle/>
        <a:p>
          <a:pPr marL="0" lvl="0" indent="0" algn="l" defTabSz="800100">
            <a:lnSpc>
              <a:spcPct val="90000"/>
            </a:lnSpc>
            <a:spcBef>
              <a:spcPct val="0"/>
            </a:spcBef>
            <a:spcAft>
              <a:spcPct val="35000"/>
            </a:spcAft>
            <a:buFont typeface="Arial" panose="020B0604020202020204" pitchFamily="34" charset="0"/>
            <a:buNone/>
          </a:pPr>
          <a:r>
            <a:rPr lang="en-GB" sz="1800" u="none" kern="1200" dirty="0"/>
            <a:t>The value of domestic overnight visitors have increased by 14% in 2024 from the previous year</a:t>
          </a:r>
          <a:endParaRPr lang="en-US" sz="1800" u="none" kern="1200" dirty="0"/>
        </a:p>
      </dsp:txBody>
      <dsp:txXfrm>
        <a:off x="598667" y="2340221"/>
        <a:ext cx="7804930" cy="665948"/>
      </dsp:txXfrm>
    </dsp:sp>
    <dsp:sp modelId="{38A13D8A-4D84-42D1-A4E3-283007EC838D}">
      <dsp:nvSpPr>
        <dsp:cNvPr id="0" name=""/>
        <dsp:cNvSpPr/>
      </dsp:nvSpPr>
      <dsp:spPr>
        <a:xfrm>
          <a:off x="0" y="3807195"/>
          <a:ext cx="11252832" cy="630000"/>
        </a:xfrm>
        <a:prstGeom prst="rect">
          <a:avLst/>
        </a:prstGeom>
        <a:solidFill>
          <a:schemeClr val="lt1">
            <a:alpha val="90000"/>
            <a:hueOff val="0"/>
            <a:satOff val="0"/>
            <a:lumOff val="0"/>
            <a:alphaOff val="0"/>
          </a:schemeClr>
        </a:solidFill>
        <a:ln w="19050" cap="flat" cmpd="sng" algn="ctr">
          <a:solidFill>
            <a:schemeClr val="accent5">
              <a:hueOff val="-9114112"/>
              <a:satOff val="-620"/>
              <a:lumOff val="1471"/>
              <a:alphaOff val="0"/>
            </a:schemeClr>
          </a:solidFill>
          <a:prstDash val="solid"/>
          <a:miter lim="800000"/>
        </a:ln>
        <a:effectLst/>
      </dsp:spPr>
      <dsp:style>
        <a:lnRef idx="2">
          <a:scrgbClr r="0" g="0" b="0"/>
        </a:lnRef>
        <a:fillRef idx="1">
          <a:scrgbClr r="0" g="0" b="0"/>
        </a:fillRef>
        <a:effectRef idx="0">
          <a:scrgbClr r="0" g="0" b="0"/>
        </a:effectRef>
        <a:fontRef idx="minor"/>
      </dsp:style>
    </dsp:sp>
    <dsp:sp modelId="{D05A85EB-1F27-4872-9432-6C16C1DABB29}">
      <dsp:nvSpPr>
        <dsp:cNvPr id="0" name=""/>
        <dsp:cNvSpPr/>
      </dsp:nvSpPr>
      <dsp:spPr>
        <a:xfrm>
          <a:off x="562641" y="3438195"/>
          <a:ext cx="7876982" cy="738000"/>
        </a:xfrm>
        <a:prstGeom prst="roundRect">
          <a:avLst/>
        </a:prstGeom>
        <a:solidFill>
          <a:schemeClr val="accent5">
            <a:hueOff val="-9114112"/>
            <a:satOff val="-620"/>
            <a:lumOff val="147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97731" tIns="0" rIns="297731" bIns="0" numCol="1" spcCol="1270" anchor="ctr" anchorCtr="0">
          <a:noAutofit/>
        </a:bodyPr>
        <a:lstStyle/>
        <a:p>
          <a:pPr marL="0" lvl="0" indent="0" algn="l" defTabSz="800100">
            <a:lnSpc>
              <a:spcPct val="90000"/>
            </a:lnSpc>
            <a:spcBef>
              <a:spcPct val="0"/>
            </a:spcBef>
            <a:spcAft>
              <a:spcPct val="35000"/>
            </a:spcAft>
            <a:buFont typeface="Arial" panose="020B0604020202020204" pitchFamily="34" charset="0"/>
            <a:buNone/>
          </a:pPr>
          <a:r>
            <a:rPr lang="en-GB" sz="1800" u="none" kern="1200"/>
            <a:t>There are around three visitors to every resident in Wales (Scherf, 2021).</a:t>
          </a:r>
          <a:endParaRPr lang="en-US" sz="1800" u="none" kern="1200"/>
        </a:p>
      </dsp:txBody>
      <dsp:txXfrm>
        <a:off x="598667" y="3474221"/>
        <a:ext cx="7804930" cy="665948"/>
      </dsp:txXfrm>
    </dsp:sp>
    <dsp:sp modelId="{C071F701-5912-4DE6-9031-24FA9D24BC7E}">
      <dsp:nvSpPr>
        <dsp:cNvPr id="0" name=""/>
        <dsp:cNvSpPr/>
      </dsp:nvSpPr>
      <dsp:spPr>
        <a:xfrm>
          <a:off x="0" y="4941195"/>
          <a:ext cx="11252832" cy="630000"/>
        </a:xfrm>
        <a:prstGeom prst="rect">
          <a:avLst/>
        </a:prstGeom>
        <a:solidFill>
          <a:schemeClr val="lt1">
            <a:alpha val="90000"/>
            <a:hueOff val="0"/>
            <a:satOff val="0"/>
            <a:lumOff val="0"/>
            <a:alphaOff val="0"/>
          </a:schemeClr>
        </a:solidFill>
        <a:ln w="19050" cap="flat" cmpd="sng" algn="ctr">
          <a:solidFill>
            <a:schemeClr val="accent5">
              <a:hueOff val="-12152150"/>
              <a:satOff val="-826"/>
              <a:lumOff val="1961"/>
              <a:alphaOff val="0"/>
            </a:schemeClr>
          </a:solidFill>
          <a:prstDash val="solid"/>
          <a:miter lim="800000"/>
        </a:ln>
        <a:effectLst/>
      </dsp:spPr>
      <dsp:style>
        <a:lnRef idx="2">
          <a:scrgbClr r="0" g="0" b="0"/>
        </a:lnRef>
        <a:fillRef idx="1">
          <a:scrgbClr r="0" g="0" b="0"/>
        </a:fillRef>
        <a:effectRef idx="0">
          <a:scrgbClr r="0" g="0" b="0"/>
        </a:effectRef>
        <a:fontRef idx="minor"/>
      </dsp:style>
    </dsp:sp>
    <dsp:sp modelId="{FEE1D836-49B3-404E-8F95-6ED2CC604D05}">
      <dsp:nvSpPr>
        <dsp:cNvPr id="0" name=""/>
        <dsp:cNvSpPr/>
      </dsp:nvSpPr>
      <dsp:spPr>
        <a:xfrm>
          <a:off x="562641" y="4572195"/>
          <a:ext cx="7876982" cy="738000"/>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97731" tIns="0" rIns="297731" bIns="0" numCol="1" spcCol="1270" anchor="ctr" anchorCtr="0">
          <a:noAutofit/>
        </a:bodyPr>
        <a:lstStyle/>
        <a:p>
          <a:pPr marL="0" lvl="0" indent="0" algn="l" defTabSz="800100">
            <a:lnSpc>
              <a:spcPct val="90000"/>
            </a:lnSpc>
            <a:spcBef>
              <a:spcPct val="0"/>
            </a:spcBef>
            <a:spcAft>
              <a:spcPct val="35000"/>
            </a:spcAft>
            <a:buFont typeface="Arial" panose="020B0604020202020204" pitchFamily="34" charset="0"/>
            <a:buNone/>
          </a:pPr>
          <a:r>
            <a:rPr lang="en-GB" sz="1800" u="none" kern="1200" dirty="0"/>
            <a:t>Some of the most international visitors are from countries like Ireland, European Union countries, Germany, and USA.</a:t>
          </a:r>
          <a:endParaRPr lang="en-US" sz="1800" u="none" kern="1200" dirty="0"/>
        </a:p>
      </dsp:txBody>
      <dsp:txXfrm>
        <a:off x="598667" y="4608221"/>
        <a:ext cx="7804930" cy="66594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80E9AA-4775-475D-B9E6-F4A79F9A61E7}">
      <dsp:nvSpPr>
        <dsp:cNvPr id="0" name=""/>
        <dsp:cNvSpPr/>
      </dsp:nvSpPr>
      <dsp:spPr>
        <a:xfrm rot="5400000">
          <a:off x="375684" y="2267702"/>
          <a:ext cx="1131303" cy="1882463"/>
        </a:xfrm>
        <a:prstGeom prst="corner">
          <a:avLst>
            <a:gd name="adj1" fmla="val 16120"/>
            <a:gd name="adj2" fmla="val 16110"/>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D243E90-86D4-40A5-80B4-8492D8972B57}">
      <dsp:nvSpPr>
        <dsp:cNvPr id="0" name=""/>
        <dsp:cNvSpPr/>
      </dsp:nvSpPr>
      <dsp:spPr>
        <a:xfrm>
          <a:off x="186842" y="2830153"/>
          <a:ext cx="1699498" cy="14897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u="none" kern="1200"/>
            <a:t>The number of attendees will be around 800 to 1000. Hence, around 60 to 70 staff members are required.</a:t>
          </a:r>
          <a:endParaRPr lang="en-US" sz="1600" kern="1200"/>
        </a:p>
      </dsp:txBody>
      <dsp:txXfrm>
        <a:off x="186842" y="2830153"/>
        <a:ext cx="1699498" cy="1489710"/>
      </dsp:txXfrm>
    </dsp:sp>
    <dsp:sp modelId="{9DA70E54-E7C6-4850-B22F-A1050FACCCF9}">
      <dsp:nvSpPr>
        <dsp:cNvPr id="0" name=""/>
        <dsp:cNvSpPr/>
      </dsp:nvSpPr>
      <dsp:spPr>
        <a:xfrm>
          <a:off x="1565680" y="2129113"/>
          <a:ext cx="320660" cy="320660"/>
        </a:xfrm>
        <a:prstGeom prst="triangle">
          <a:avLst>
            <a:gd name="adj" fmla="val 100000"/>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68FAE9E-F150-472D-B895-9506BF3CCE25}">
      <dsp:nvSpPr>
        <dsp:cNvPr id="0" name=""/>
        <dsp:cNvSpPr/>
      </dsp:nvSpPr>
      <dsp:spPr>
        <a:xfrm rot="5400000">
          <a:off x="2456202" y="1752876"/>
          <a:ext cx="1131303" cy="1882463"/>
        </a:xfrm>
        <a:prstGeom prst="corner">
          <a:avLst>
            <a:gd name="adj1" fmla="val 16120"/>
            <a:gd name="adj2" fmla="val 16110"/>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D98D094-004F-40EB-84AD-75BF6D3C1DD5}">
      <dsp:nvSpPr>
        <dsp:cNvPr id="0" name=""/>
        <dsp:cNvSpPr/>
      </dsp:nvSpPr>
      <dsp:spPr>
        <a:xfrm>
          <a:off x="2267360" y="2315327"/>
          <a:ext cx="1699498" cy="14897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Font typeface="Arial" panose="020B0604020202020204" pitchFamily="34" charset="0"/>
            <a:buNone/>
          </a:pPr>
          <a:r>
            <a:rPr lang="en-GB" sz="1600" u="none" kern="1200" dirty="0"/>
            <a:t>The staff members include event managers, caterers, security set up, guest support, and research and development wing (Bladen </a:t>
          </a:r>
          <a:r>
            <a:rPr lang="en-GB" sz="1600" i="1" u="none" kern="1200" dirty="0"/>
            <a:t>et al. </a:t>
          </a:r>
          <a:r>
            <a:rPr lang="en-GB" sz="1600" u="none" kern="1200" dirty="0"/>
            <a:t>2022).</a:t>
          </a:r>
          <a:endParaRPr lang="en-US" sz="1600" u="none" kern="1200" dirty="0"/>
        </a:p>
      </dsp:txBody>
      <dsp:txXfrm>
        <a:off x="2267360" y="2315327"/>
        <a:ext cx="1699498" cy="1489710"/>
      </dsp:txXfrm>
    </dsp:sp>
    <dsp:sp modelId="{336BAA64-2748-472A-938C-29D41B7BA242}">
      <dsp:nvSpPr>
        <dsp:cNvPr id="0" name=""/>
        <dsp:cNvSpPr/>
      </dsp:nvSpPr>
      <dsp:spPr>
        <a:xfrm>
          <a:off x="3646198" y="1614287"/>
          <a:ext cx="320660" cy="320660"/>
        </a:xfrm>
        <a:prstGeom prst="triangle">
          <a:avLst>
            <a:gd name="adj" fmla="val 100000"/>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3425C80-A1DB-48CC-9B32-325E765D4736}">
      <dsp:nvSpPr>
        <dsp:cNvPr id="0" name=""/>
        <dsp:cNvSpPr/>
      </dsp:nvSpPr>
      <dsp:spPr>
        <a:xfrm rot="5400000">
          <a:off x="4536721" y="1238049"/>
          <a:ext cx="1131303" cy="1882463"/>
        </a:xfrm>
        <a:prstGeom prst="corner">
          <a:avLst>
            <a:gd name="adj1" fmla="val 16120"/>
            <a:gd name="adj2" fmla="val 16110"/>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9E95E9F-2C01-4ADD-BE4C-86B9ABCF511E}">
      <dsp:nvSpPr>
        <dsp:cNvPr id="0" name=""/>
        <dsp:cNvSpPr/>
      </dsp:nvSpPr>
      <dsp:spPr>
        <a:xfrm>
          <a:off x="4347878" y="1800500"/>
          <a:ext cx="1699498" cy="14897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Font typeface="Arial" panose="020B0604020202020204" pitchFamily="34" charset="0"/>
            <a:buNone/>
          </a:pPr>
          <a:r>
            <a:rPr lang="en-GB" sz="1600" u="none" kern="1200"/>
            <a:t>Catering and food service, event management and logistics are the most important staff members (González-Granadillo </a:t>
          </a:r>
          <a:r>
            <a:rPr lang="en-GB" sz="1600" i="1" u="none" kern="1200"/>
            <a:t>et al. </a:t>
          </a:r>
          <a:r>
            <a:rPr lang="en-GB" sz="1600" u="none" kern="1200"/>
            <a:t>2021).</a:t>
          </a:r>
          <a:endParaRPr lang="en-US" sz="1600" u="none" kern="1200"/>
        </a:p>
      </dsp:txBody>
      <dsp:txXfrm>
        <a:off x="4347878" y="1800500"/>
        <a:ext cx="1699498" cy="1489710"/>
      </dsp:txXfrm>
    </dsp:sp>
    <dsp:sp modelId="{3D4B4049-0180-4AEA-9C8A-C43816529811}">
      <dsp:nvSpPr>
        <dsp:cNvPr id="0" name=""/>
        <dsp:cNvSpPr/>
      </dsp:nvSpPr>
      <dsp:spPr>
        <a:xfrm>
          <a:off x="5726716" y="1099460"/>
          <a:ext cx="320660" cy="320660"/>
        </a:xfrm>
        <a:prstGeom prst="triangle">
          <a:avLst>
            <a:gd name="adj" fmla="val 100000"/>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86EC4C3-A51C-49E4-9B1A-73540682DB1F}">
      <dsp:nvSpPr>
        <dsp:cNvPr id="0" name=""/>
        <dsp:cNvSpPr/>
      </dsp:nvSpPr>
      <dsp:spPr>
        <a:xfrm rot="5400000">
          <a:off x="6617239" y="723223"/>
          <a:ext cx="1131303" cy="1882463"/>
        </a:xfrm>
        <a:prstGeom prst="corner">
          <a:avLst>
            <a:gd name="adj1" fmla="val 16120"/>
            <a:gd name="adj2" fmla="val 16110"/>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3A7AE3B-6179-46AD-A667-0E82CFE0AA64}">
      <dsp:nvSpPr>
        <dsp:cNvPr id="0" name=""/>
        <dsp:cNvSpPr/>
      </dsp:nvSpPr>
      <dsp:spPr>
        <a:xfrm>
          <a:off x="6428396" y="1285674"/>
          <a:ext cx="1699498" cy="14897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Font typeface="Arial" panose="020B0604020202020204" pitchFamily="34" charset="0"/>
            <a:buNone/>
          </a:pPr>
          <a:r>
            <a:rPr lang="en-GB" sz="1600" u="none" kern="1200" dirty="0"/>
            <a:t>The most important skill set is interpersonal abilities, strong communication, skills, and organisational skills and capabilities (Richards </a:t>
          </a:r>
          <a:r>
            <a:rPr lang="en-GB" sz="1600" i="1" u="none" kern="1200" dirty="0"/>
            <a:t>et al. </a:t>
          </a:r>
          <a:r>
            <a:rPr lang="en-GB" sz="1600" u="none" kern="1200" dirty="0"/>
            <a:t>2025).</a:t>
          </a:r>
          <a:endParaRPr lang="en-US" sz="1600" u="none" kern="1200" dirty="0"/>
        </a:p>
      </dsp:txBody>
      <dsp:txXfrm>
        <a:off x="6428396" y="1285674"/>
        <a:ext cx="1699498" cy="148971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9857E4-0AC8-445B-9A35-00BBBF82C426}">
      <dsp:nvSpPr>
        <dsp:cNvPr id="0" name=""/>
        <dsp:cNvSpPr/>
      </dsp:nvSpPr>
      <dsp:spPr>
        <a:xfrm>
          <a:off x="3040792" y="870618"/>
          <a:ext cx="667342" cy="91440"/>
        </a:xfrm>
        <a:custGeom>
          <a:avLst/>
          <a:gdLst/>
          <a:ahLst/>
          <a:cxnLst/>
          <a:rect l="0" t="0" r="0" b="0"/>
          <a:pathLst>
            <a:path>
              <a:moveTo>
                <a:pt x="0" y="45720"/>
              </a:moveTo>
              <a:lnTo>
                <a:pt x="667342" y="45720"/>
              </a:lnTo>
            </a:path>
          </a:pathLst>
        </a:custGeom>
        <a:noFill/>
        <a:ln w="1270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57014" y="912848"/>
        <a:ext cx="34897" cy="6979"/>
      </dsp:txXfrm>
    </dsp:sp>
    <dsp:sp modelId="{8D442E2B-5FDC-4C75-ABBE-2923912213A9}">
      <dsp:nvSpPr>
        <dsp:cNvPr id="0" name=""/>
        <dsp:cNvSpPr/>
      </dsp:nvSpPr>
      <dsp:spPr>
        <a:xfrm>
          <a:off x="8061" y="5979"/>
          <a:ext cx="3034531" cy="1820718"/>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533400">
            <a:lnSpc>
              <a:spcPct val="90000"/>
            </a:lnSpc>
            <a:spcBef>
              <a:spcPct val="0"/>
            </a:spcBef>
            <a:spcAft>
              <a:spcPct val="35000"/>
            </a:spcAft>
            <a:buFont typeface="Arial" panose="020B0604020202020204" pitchFamily="34" charset="0"/>
            <a:buNone/>
          </a:pPr>
          <a:r>
            <a:rPr lang="en-GB" sz="1200" u="none" kern="1200" dirty="0">
              <a:latin typeface="Arial" panose="020B0604020202020204" pitchFamily="34" charset="0"/>
              <a:cs typeface="Arial" panose="020B0604020202020204" pitchFamily="34" charset="0"/>
            </a:rPr>
            <a:t>To conclude, the campaign Sustainable Wales: Celebrating Nature and Innovation is extremely beneficial for enhancing the tourism prospects in Wales.</a:t>
          </a:r>
          <a:endParaRPr lang="en-US" sz="1200" u="none" kern="1200" dirty="0">
            <a:latin typeface="Arial" panose="020B0604020202020204" pitchFamily="34" charset="0"/>
            <a:cs typeface="Arial" panose="020B0604020202020204" pitchFamily="34" charset="0"/>
          </a:endParaRPr>
        </a:p>
      </dsp:txBody>
      <dsp:txXfrm>
        <a:off x="8061" y="5979"/>
        <a:ext cx="3034531" cy="1820718"/>
      </dsp:txXfrm>
    </dsp:sp>
    <dsp:sp modelId="{37B1C8BD-5B14-48B3-BB57-8D295C5DC6B8}">
      <dsp:nvSpPr>
        <dsp:cNvPr id="0" name=""/>
        <dsp:cNvSpPr/>
      </dsp:nvSpPr>
      <dsp:spPr>
        <a:xfrm>
          <a:off x="6773265" y="870618"/>
          <a:ext cx="667342" cy="91440"/>
        </a:xfrm>
        <a:custGeom>
          <a:avLst/>
          <a:gdLst/>
          <a:ahLst/>
          <a:cxnLst/>
          <a:rect l="0" t="0" r="0" b="0"/>
          <a:pathLst>
            <a:path>
              <a:moveTo>
                <a:pt x="0" y="45720"/>
              </a:moveTo>
              <a:lnTo>
                <a:pt x="667342" y="45720"/>
              </a:lnTo>
            </a:path>
          </a:pathLst>
        </a:custGeom>
        <a:noFill/>
        <a:ln w="12700" cap="flat" cmpd="sng" algn="ctr">
          <a:solidFill>
            <a:schemeClr val="accent5">
              <a:hueOff val="-4050717"/>
              <a:satOff val="-275"/>
              <a:lumOff val="654"/>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89488" y="912848"/>
        <a:ext cx="34897" cy="6979"/>
      </dsp:txXfrm>
    </dsp:sp>
    <dsp:sp modelId="{BE3460B5-0EA8-4BBC-9C23-091C49E8692E}">
      <dsp:nvSpPr>
        <dsp:cNvPr id="0" name=""/>
        <dsp:cNvSpPr/>
      </dsp:nvSpPr>
      <dsp:spPr>
        <a:xfrm>
          <a:off x="3740534" y="5979"/>
          <a:ext cx="3034531" cy="1820718"/>
        </a:xfrm>
        <a:prstGeom prst="rect">
          <a:avLst/>
        </a:prstGeom>
        <a:solidFill>
          <a:schemeClr val="accent5">
            <a:hueOff val="-3038037"/>
            <a:satOff val="-207"/>
            <a:lumOff val="49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533400">
            <a:lnSpc>
              <a:spcPct val="90000"/>
            </a:lnSpc>
            <a:spcBef>
              <a:spcPct val="0"/>
            </a:spcBef>
            <a:spcAft>
              <a:spcPct val="35000"/>
            </a:spcAft>
            <a:buFont typeface="Arial" panose="020B0604020202020204" pitchFamily="34" charset="0"/>
            <a:buNone/>
          </a:pPr>
          <a:r>
            <a:rPr lang="en-GB" sz="1200" u="none" kern="1200">
              <a:latin typeface="Arial" panose="020B0604020202020204" pitchFamily="34" charset="0"/>
              <a:cs typeface="Arial" panose="020B0604020202020204" pitchFamily="34" charset="0"/>
            </a:rPr>
            <a:t>The campaign is focused on highlighting the sustainable tourism development practices that have been adopted in Wales and how the Welsh business model can act as a strong foundation for reversing ecological decline and protecting biodiversity while at the same time, managing natural resources in a sustainable manner. </a:t>
          </a:r>
          <a:endParaRPr lang="en-US" sz="1200" u="none" kern="1200">
            <a:latin typeface="Arial" panose="020B0604020202020204" pitchFamily="34" charset="0"/>
            <a:cs typeface="Arial" panose="020B0604020202020204" pitchFamily="34" charset="0"/>
          </a:endParaRPr>
        </a:p>
      </dsp:txBody>
      <dsp:txXfrm>
        <a:off x="3740534" y="5979"/>
        <a:ext cx="3034531" cy="1820718"/>
      </dsp:txXfrm>
    </dsp:sp>
    <dsp:sp modelId="{43785CE8-3D79-45B8-A0DC-DF0022DBB3E8}">
      <dsp:nvSpPr>
        <dsp:cNvPr id="0" name=""/>
        <dsp:cNvSpPr/>
      </dsp:nvSpPr>
      <dsp:spPr>
        <a:xfrm>
          <a:off x="1525326" y="1824897"/>
          <a:ext cx="7464946" cy="667342"/>
        </a:xfrm>
        <a:custGeom>
          <a:avLst/>
          <a:gdLst/>
          <a:ahLst/>
          <a:cxnLst/>
          <a:rect l="0" t="0" r="0" b="0"/>
          <a:pathLst>
            <a:path>
              <a:moveTo>
                <a:pt x="7464946" y="0"/>
              </a:moveTo>
              <a:lnTo>
                <a:pt x="7464946" y="350771"/>
              </a:lnTo>
              <a:lnTo>
                <a:pt x="0" y="350771"/>
              </a:lnTo>
              <a:lnTo>
                <a:pt x="0" y="667342"/>
              </a:lnTo>
            </a:path>
          </a:pathLst>
        </a:custGeom>
        <a:noFill/>
        <a:ln w="12700" cap="flat" cmpd="sng" algn="ctr">
          <a:solidFill>
            <a:schemeClr val="accent5">
              <a:hueOff val="-8101434"/>
              <a:satOff val="-551"/>
              <a:lumOff val="1307"/>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70362" y="2155079"/>
        <a:ext cx="374875" cy="6979"/>
      </dsp:txXfrm>
    </dsp:sp>
    <dsp:sp modelId="{87E42951-8A8F-4AAC-A2ED-E3E729DC95F7}">
      <dsp:nvSpPr>
        <dsp:cNvPr id="0" name=""/>
        <dsp:cNvSpPr/>
      </dsp:nvSpPr>
      <dsp:spPr>
        <a:xfrm>
          <a:off x="7473007" y="5979"/>
          <a:ext cx="3034531" cy="1820718"/>
        </a:xfrm>
        <a:prstGeom prst="rect">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533400">
            <a:lnSpc>
              <a:spcPct val="90000"/>
            </a:lnSpc>
            <a:spcBef>
              <a:spcPct val="0"/>
            </a:spcBef>
            <a:spcAft>
              <a:spcPct val="35000"/>
            </a:spcAft>
            <a:buFont typeface="Arial" panose="020B0604020202020204" pitchFamily="34" charset="0"/>
            <a:buNone/>
          </a:pPr>
          <a:r>
            <a:rPr lang="en-GB" sz="1200" u="none" kern="1200">
              <a:latin typeface="Arial" panose="020B0604020202020204" pitchFamily="34" charset="0"/>
              <a:cs typeface="Arial" panose="020B0604020202020204" pitchFamily="34" charset="0"/>
            </a:rPr>
            <a:t>It can also help include other initiatives that can support climate change adaptation. </a:t>
          </a:r>
          <a:endParaRPr lang="en-US" sz="1200" u="none" kern="1200">
            <a:latin typeface="Arial" panose="020B0604020202020204" pitchFamily="34" charset="0"/>
            <a:cs typeface="Arial" panose="020B0604020202020204" pitchFamily="34" charset="0"/>
          </a:endParaRPr>
        </a:p>
      </dsp:txBody>
      <dsp:txXfrm>
        <a:off x="7473007" y="5979"/>
        <a:ext cx="3034531" cy="1820718"/>
      </dsp:txXfrm>
    </dsp:sp>
    <dsp:sp modelId="{C5117625-5D49-4476-A80D-5CE46949F308}">
      <dsp:nvSpPr>
        <dsp:cNvPr id="0" name=""/>
        <dsp:cNvSpPr/>
      </dsp:nvSpPr>
      <dsp:spPr>
        <a:xfrm>
          <a:off x="3040792" y="3389279"/>
          <a:ext cx="667342" cy="91440"/>
        </a:xfrm>
        <a:custGeom>
          <a:avLst/>
          <a:gdLst/>
          <a:ahLst/>
          <a:cxnLst/>
          <a:rect l="0" t="0" r="0" b="0"/>
          <a:pathLst>
            <a:path>
              <a:moveTo>
                <a:pt x="0" y="45720"/>
              </a:moveTo>
              <a:lnTo>
                <a:pt x="667342" y="45720"/>
              </a:lnTo>
            </a:path>
          </a:pathLst>
        </a:custGeom>
        <a:noFill/>
        <a:ln w="12700" cap="flat" cmpd="sng" algn="ctr">
          <a:solidFill>
            <a:schemeClr val="accent5">
              <a:hueOff val="-12152150"/>
              <a:satOff val="-826"/>
              <a:lumOff val="1961"/>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57014" y="3431509"/>
        <a:ext cx="34897" cy="6979"/>
      </dsp:txXfrm>
    </dsp:sp>
    <dsp:sp modelId="{FF8A0447-D0E4-43E5-85FA-AE0DEC099885}">
      <dsp:nvSpPr>
        <dsp:cNvPr id="0" name=""/>
        <dsp:cNvSpPr/>
      </dsp:nvSpPr>
      <dsp:spPr>
        <a:xfrm>
          <a:off x="8061" y="2524640"/>
          <a:ext cx="3034531" cy="1820718"/>
        </a:xfrm>
        <a:prstGeom prst="rect">
          <a:avLst/>
        </a:prstGeom>
        <a:solidFill>
          <a:schemeClr val="accent5">
            <a:hueOff val="-9114112"/>
            <a:satOff val="-620"/>
            <a:lumOff val="147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533400">
            <a:lnSpc>
              <a:spcPct val="90000"/>
            </a:lnSpc>
            <a:spcBef>
              <a:spcPct val="0"/>
            </a:spcBef>
            <a:spcAft>
              <a:spcPct val="35000"/>
            </a:spcAft>
            <a:buFont typeface="Arial" panose="020B0604020202020204" pitchFamily="34" charset="0"/>
            <a:buNone/>
          </a:pPr>
          <a:r>
            <a:rPr lang="en-GB" sz="1200" u="none" kern="1200">
              <a:latin typeface="Arial" panose="020B0604020202020204" pitchFamily="34" charset="0"/>
              <a:cs typeface="Arial" panose="020B0604020202020204" pitchFamily="34" charset="0"/>
            </a:rPr>
            <a:t>The use of specific technology such as AI can help develop personalised outcomes for the tourists in terms of resource usage, infrastructure, and transportation.</a:t>
          </a:r>
          <a:endParaRPr lang="en-US" sz="1200" u="none" kern="1200">
            <a:latin typeface="Arial" panose="020B0604020202020204" pitchFamily="34" charset="0"/>
            <a:cs typeface="Arial" panose="020B0604020202020204" pitchFamily="34" charset="0"/>
          </a:endParaRPr>
        </a:p>
      </dsp:txBody>
      <dsp:txXfrm>
        <a:off x="8061" y="2524640"/>
        <a:ext cx="3034531" cy="1820718"/>
      </dsp:txXfrm>
    </dsp:sp>
    <dsp:sp modelId="{258D60C0-E84F-4341-B5B2-22CA97325601}">
      <dsp:nvSpPr>
        <dsp:cNvPr id="0" name=""/>
        <dsp:cNvSpPr/>
      </dsp:nvSpPr>
      <dsp:spPr>
        <a:xfrm>
          <a:off x="3740534" y="2524640"/>
          <a:ext cx="3034531" cy="1820718"/>
        </a:xfrm>
        <a:prstGeom prst="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533400">
            <a:lnSpc>
              <a:spcPct val="90000"/>
            </a:lnSpc>
            <a:spcBef>
              <a:spcPct val="0"/>
            </a:spcBef>
            <a:spcAft>
              <a:spcPct val="35000"/>
            </a:spcAft>
            <a:buNone/>
          </a:pPr>
          <a:r>
            <a:rPr lang="en-GB" sz="1200" kern="1200" dirty="0">
              <a:latin typeface="Arial" panose="020B0604020202020204" pitchFamily="34" charset="0"/>
              <a:cs typeface="Arial" panose="020B0604020202020204" pitchFamily="34" charset="0"/>
            </a:rPr>
            <a:t>The conference is crucial for establishing valuable business partnerships and collaboration that can help highlight the unique Welsh experience and target international customers from all over the world.</a:t>
          </a:r>
          <a:endParaRPr lang="en-US" sz="1200" kern="1200" dirty="0">
            <a:latin typeface="Arial" panose="020B0604020202020204" pitchFamily="34" charset="0"/>
            <a:cs typeface="Arial" panose="020B0604020202020204" pitchFamily="34" charset="0"/>
          </a:endParaRPr>
        </a:p>
      </dsp:txBody>
      <dsp:txXfrm>
        <a:off x="3740534" y="2524640"/>
        <a:ext cx="3034531" cy="1820718"/>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9/3/layout/StepUpProcess">
  <dgm:title val=""/>
  <dgm:desc val=""/>
  <dgm:catLst>
    <dgm:cat type="process" pri="1300"/>
  </dgm:catLst>
  <dgm:sampData>
    <dgm:dataModel>
      <dgm:ptLst>
        <dgm:pt modelId="0" type="doc"/>
        <dgm:pt modelId="10">
          <dgm:prSet phldr="1"/>
        </dgm:pt>
        <dgm:pt modelId="20">
          <dgm:prSet phldr="1"/>
        </dgm:pt>
        <dgm:pt modelId="30">
          <dgm:prSet phldr="1"/>
        </dgm:pt>
      </dgm:ptLst>
      <dgm:cxnLst>
        <dgm:cxn modelId="60" srcId="0" destId="10" srcOrd="0" destOrd="0"/>
        <dgm:cxn modelId="70" srcId="0" destId="20" srcOrd="1" destOrd="0"/>
        <dgm:cxn modelId="80" srcId="0" destId="30" srcOrd="2"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bL"/>
          <dgm:param type="flowDir" val="row"/>
          <dgm:param type="off" val="off"/>
          <dgm:param type="bkpt" val="fixed"/>
          <dgm:param type="bkPtFixedVal" val="1"/>
        </dgm:alg>
      </dgm:if>
      <dgm:else name="Name2">
        <dgm:alg type="snake">
          <dgm:param type="grDir" val="bR"/>
          <dgm:param type="flowDir" val="row"/>
          <dgm:param type="off" val="off"/>
          <dgm:param type="bkpt" val="fixed"/>
          <dgm:param type="bkPtFixedVal" val="1"/>
        </dgm:alg>
      </dgm:else>
    </dgm:choose>
    <dgm:shape xmlns:r="http://schemas.openxmlformats.org/officeDocument/2006/relationships" r:blip="">
      <dgm:adjLst/>
    </dgm:shape>
    <dgm:constrLst>
      <dgm:constr type="alignOff" forName="rootnode" val="1"/>
      <dgm:constr type="primFontSz" for="des" ptType="node" op="equ" val="65"/>
      <dgm:constr type="w" for="ch" forName="composite" refType="w"/>
      <dgm:constr type="h" for="ch" forName="composite" refType="h"/>
      <dgm:constr type="sp" refType="h" refFor="ch" refForName="composite" op="equ" fact="-0.765"/>
      <dgm:constr type="w" for="ch" forName="sibTrans" refType="w" fact="0.103"/>
      <dgm:constr type="h" for="ch" forName="sibTrans" refType="h" fact="0.103"/>
    </dgm:constrLst>
    <dgm:forEach name="nodesForEach" axis="ch" ptType="node">
      <dgm:layoutNode name="composite">
        <dgm:alg type="composite">
          <dgm:param type="ar" val="0.861"/>
        </dgm:alg>
        <dgm:shape xmlns:r="http://schemas.openxmlformats.org/officeDocument/2006/relationships" r:blip="">
          <dgm:adjLst/>
        </dgm:shape>
        <dgm:choose name="Name3">
          <dgm:if name="Name4" func="var" arg="dir" op="equ" val="norm">
            <dgm:constrLst>
              <dgm:constr type="l" for="ch" forName="LShape" refType="w" fact="0"/>
              <dgm:constr type="t" for="ch" forName="LShape" refType="h" fact="0.2347"/>
              <dgm:constr type="w" for="ch" forName="LShape" refType="w" fact="0.998"/>
              <dgm:constr type="h" for="ch" forName="LShape" refType="h" fact="0.5164"/>
              <dgm:constr type="r" for="ch" forName="ParentText" refType="w"/>
              <dgm:constr type="t" for="ch" forName="ParentText" refType="h" fact="0.32"/>
              <dgm:constr type="w" for="ch" forName="ParentText" refType="w" fact="0.901"/>
              <dgm:constr type="h" for="ch" forName="ParentText" refType="h" fact="0.68"/>
              <dgm:constr type="l" for="ch" forName="Triangle" refType="w" fact="0.83"/>
              <dgm:constr type="t" for="ch" forName="Triangle" refType="h" fact="0"/>
              <dgm:constr type="w" for="ch" forName="Triangle" refType="w" fact="0.17"/>
              <dgm:constr type="h" for="ch" forName="Triangle" refType="w" refFor="ch" refForName="Triangle"/>
            </dgm:constrLst>
          </dgm:if>
          <dgm:else name="Name5">
            <dgm:constrLst>
              <dgm:constr type="l" for="ch" forName="LShape" refType="w" fact="0.002"/>
              <dgm:constr type="t" for="ch" forName="LShape" refType="h" fact="0.2347"/>
              <dgm:constr type="w" for="ch" forName="LShape" refType="w"/>
              <dgm:constr type="h" for="ch" forName="LShape" refType="h" fact="0.5164"/>
              <dgm:constr type="l" for="ch" forName="ParentText" refType="w" fact="0"/>
              <dgm:constr type="t" for="ch" forName="ParentText" refType="h" fact="0.32"/>
              <dgm:constr type="w" for="ch" forName="ParentText" refType="w" fact="0.902"/>
              <dgm:constr type="h" for="ch" forName="ParentText" refType="h" fact="0.68"/>
              <dgm:constr type="l" for="ch" forName="Triangle" refType="w" fact="0"/>
              <dgm:constr type="t" for="ch" forName="Triangle" refType="h" fact="0"/>
              <dgm:constr type="w" for="ch" forName="Triangle" refType="w" fact="0.17"/>
              <dgm:constr type="h" for="ch" forName="Triangle" refType="w" refFor="ch" refForName="Triangle"/>
            </dgm:constrLst>
          </dgm:else>
        </dgm:choose>
        <dgm:layoutNode name="LShape" styleLbl="alignNode1">
          <dgm:alg type="sp"/>
          <dgm:choose name="Name6">
            <dgm:if name="Name7" func="var" arg="dir" op="equ" val="norm">
              <dgm:shape xmlns:r="http://schemas.openxmlformats.org/officeDocument/2006/relationships" rot="90" type="corner" r:blip="">
                <dgm:adjLst>
                  <dgm:adj idx="1" val="0.1612"/>
                  <dgm:adj idx="2" val="0.1611"/>
                </dgm:adjLst>
              </dgm:shape>
            </dgm:if>
            <dgm:else name="Name8">
              <dgm:shape xmlns:r="http://schemas.openxmlformats.org/officeDocument/2006/relationships" rot="180" type="corner" r:blip="">
                <dgm:adjLst>
                  <dgm:adj idx="1" val="0.1612"/>
                  <dgm:adj idx="2" val="0.1611"/>
                </dgm:adjLst>
              </dgm:shape>
            </dgm:else>
          </dgm:choose>
          <dgm:presOf/>
        </dgm:layoutNode>
        <dgm:layoutNode name="ParentText"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9">
          <dgm:if name="Name10" axis="followSib" ptType="node" func="cnt" op="gte" val="1">
            <dgm:layoutNode name="Triangle" styleLbl="alignNode1">
              <dgm:alg type="sp"/>
              <dgm:choose name="Name11">
                <dgm:if name="Name12" func="var" arg="dir" op="equ" val="norm">
                  <dgm:shape xmlns:r="http://schemas.openxmlformats.org/officeDocument/2006/relationships" type="triangle" r:blip="">
                    <dgm:adjLst>
                      <dgm:adj idx="1" val="1"/>
                    </dgm:adjLst>
                  </dgm:shape>
                </dgm:if>
                <dgm:else name="Name13">
                  <dgm:shape xmlns:r="http://schemas.openxmlformats.org/officeDocument/2006/relationships" rot="90" type="triangle" r:blip="">
                    <dgm:adjLst>
                      <dgm:adj idx="1" val="1"/>
                    </dgm:adjLst>
                  </dgm:shape>
                </dgm:else>
              </dgm:choose>
              <dgm:presOf/>
            </dgm:layoutNode>
          </dgm:if>
          <dgm:else name="Name14"/>
        </dgm:choose>
      </dgm:layoutNode>
      <dgm:forEach name="sibTransForEach" axis="followSib" ptType="sibTrans" cnt="1">
        <dgm:layoutNode name="sibTrans">
          <dgm:alg type="composite">
            <dgm:param type="ar" val="0.861"/>
          </dgm:alg>
          <dgm:constrLst>
            <dgm:constr type="w" for="ch" forName="space" refType="w"/>
            <dgm:constr type="h" for="ch" forName="space" refType="w"/>
          </dgm:constrLst>
          <dgm:layoutNode name="space" styleLbl="alignNode1">
            <dgm:alg type="sp"/>
            <dgm:shape xmlns:r="http://schemas.openxmlformats.org/officeDocument/2006/relationships" r:blip="">
              <dgm:adjLst/>
            </dgm:shape>
            <dgm:presOf/>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C07A93A-A2A0-402B-8D56-0F8402535555}" type="datetimeFigureOut">
              <a:rPr lang="en-US" smtClean="0"/>
              <a:t>5/21/2025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F21ECB0-0384-4614-84C8-E0C16B6C4253}" type="slidenum">
              <a:rPr lang="en-US" smtClean="0"/>
              <a:t>‹#›</a:t>
            </a:fld>
            <a:endParaRPr lang="en-US"/>
          </a:p>
        </p:txBody>
      </p:sp>
    </p:spTree>
    <p:extLst>
      <p:ext uri="{BB962C8B-B14F-4D97-AF65-F5344CB8AC3E}">
        <p14:creationId xmlns:p14="http://schemas.microsoft.com/office/powerpoint/2010/main" val="1033232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US" dirty="0"/>
          </a:p>
        </p:txBody>
      </p:sp>
      <p:sp>
        <p:nvSpPr>
          <p:cNvPr id="4" name="Slide Number Placeholder 3"/>
          <p:cNvSpPr>
            <a:spLocks noGrp="1"/>
          </p:cNvSpPr>
          <p:nvPr>
            <p:ph type="sldNum" sz="quarter" idx="5"/>
          </p:nvPr>
        </p:nvSpPr>
        <p:spPr/>
        <p:txBody>
          <a:bodyPr/>
          <a:lstStyle/>
          <a:p>
            <a:fld id="{DF21ECB0-0384-4614-84C8-E0C16B6C4253}" type="slidenum">
              <a:rPr lang="en-US" smtClean="0"/>
              <a:t>2</a:t>
            </a:fld>
            <a:endParaRPr lang="en-US"/>
          </a:p>
        </p:txBody>
      </p:sp>
    </p:spTree>
    <p:extLst>
      <p:ext uri="{BB962C8B-B14F-4D97-AF65-F5344CB8AC3E}">
        <p14:creationId xmlns:p14="http://schemas.microsoft.com/office/powerpoint/2010/main" val="33635793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Arial" panose="020B0604020202020204" pitchFamily="34" charset="0"/>
              </a:rPr>
              <a:t>The events, accommodation, and activities that are presented by Wales are also showcased in the conference. Starting from cruising through the Canal to testing high-quality Welsh whiskey and consuming recipes that have been specially created by the Michelin star chef, the conference is a very good way of communicating to various tourism organisations across the world regarding the unique travel and tourism experiences that the Welsh community has to offer.</a:t>
            </a:r>
            <a:endParaRPr lang="en-US" sz="1800" dirty="0">
              <a:effectLst/>
              <a:latin typeface="Arial" panose="020B0604020202020204" pitchFamily="34" charset="0"/>
              <a:ea typeface="Arial" panose="020B0604020202020204" pitchFamily="34" charset="0"/>
            </a:endParaRPr>
          </a:p>
          <a:p>
            <a:pPr algn="just"/>
            <a:endParaRPr lang="en-US" dirty="0"/>
          </a:p>
        </p:txBody>
      </p:sp>
      <p:sp>
        <p:nvSpPr>
          <p:cNvPr id="4" name="Slide Number Placeholder 3"/>
          <p:cNvSpPr>
            <a:spLocks noGrp="1"/>
          </p:cNvSpPr>
          <p:nvPr>
            <p:ph type="sldNum" sz="quarter" idx="5"/>
          </p:nvPr>
        </p:nvSpPr>
        <p:spPr/>
        <p:txBody>
          <a:bodyPr/>
          <a:lstStyle/>
          <a:p>
            <a:fld id="{DF21ECB0-0384-4614-84C8-E0C16B6C4253}" type="slidenum">
              <a:rPr lang="en-US" smtClean="0"/>
              <a:t>3</a:t>
            </a:fld>
            <a:endParaRPr lang="en-US"/>
          </a:p>
        </p:txBody>
      </p:sp>
    </p:spTree>
    <p:extLst>
      <p:ext uri="{BB962C8B-B14F-4D97-AF65-F5344CB8AC3E}">
        <p14:creationId xmlns:p14="http://schemas.microsoft.com/office/powerpoint/2010/main" val="3016827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Arial" panose="020B0604020202020204" pitchFamily="34" charset="0"/>
              </a:rPr>
              <a:t>The conference informs them about the unique experiences and celebrating </a:t>
            </a:r>
            <a:r>
              <a:rPr lang="en-GB" sz="1800" dirty="0" err="1">
                <a:effectLst/>
                <a:latin typeface="Arial" panose="020B0604020202020204" pitchFamily="34" charset="0"/>
                <a:ea typeface="Arial" panose="020B0604020202020204" pitchFamily="34" charset="0"/>
              </a:rPr>
              <a:t>Wales’</a:t>
            </a:r>
            <a:r>
              <a:rPr lang="en-GB" sz="1800" dirty="0">
                <a:effectLst/>
                <a:latin typeface="Arial" panose="020B0604020202020204" pitchFamily="34" charset="0"/>
                <a:ea typeface="Arial" panose="020B0604020202020204" pitchFamily="34" charset="0"/>
              </a:rPr>
              <a:t> unique sense of place can help the CEO develop tourism packages and other similar well managed events which focuses on targeting and customers who want a taste of the Welsh culture. The conference is also going to inform the travel and tourism company, senior managers and CEO about the communal activities starting from arts and music, the unique cuisine of the Welsh community and giving them market insights, feedback and tourism attraction that can contribute to their own sales growth over the period of time. As a business conference, it will help provide a stage to spark partnerships and establish long-standing collaborations that offer new and innovative solutions. </a:t>
            </a:r>
            <a:endParaRPr lang="en-US" sz="1800"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DF21ECB0-0384-4614-84C8-E0C16B6C4253}" type="slidenum">
              <a:rPr lang="en-US" smtClean="0"/>
              <a:t>4</a:t>
            </a:fld>
            <a:endParaRPr lang="en-US"/>
          </a:p>
        </p:txBody>
      </p:sp>
    </p:spTree>
    <p:extLst>
      <p:ext uri="{BB962C8B-B14F-4D97-AF65-F5344CB8AC3E}">
        <p14:creationId xmlns:p14="http://schemas.microsoft.com/office/powerpoint/2010/main" val="1683896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Arial" panose="020B0604020202020204" pitchFamily="34" charset="0"/>
              </a:rPr>
              <a:t>Individuals who are living in London, parts of England and other countries in the European Union are mostly targeted. However, other emerging economies such as China, India and Southeast Asia cannot be ignored as well. Hence, travel and tourism managers and tour operators located in these emerging Asian countries are also invited to the conference to help promote Welsh tourism across the world.</a:t>
            </a:r>
            <a:endParaRPr lang="en-US" sz="1800" dirty="0">
              <a:effectLst/>
              <a:latin typeface="Arial" panose="020B0604020202020204" pitchFamily="34" charset="0"/>
              <a:ea typeface="Arial" panose="020B0604020202020204" pitchFamily="34" charset="0"/>
            </a:endParaRPr>
          </a:p>
          <a:p>
            <a:pPr algn="just"/>
            <a:endParaRPr lang="en-US" dirty="0"/>
          </a:p>
        </p:txBody>
      </p:sp>
      <p:sp>
        <p:nvSpPr>
          <p:cNvPr id="4" name="Slide Number Placeholder 3"/>
          <p:cNvSpPr>
            <a:spLocks noGrp="1"/>
          </p:cNvSpPr>
          <p:nvPr>
            <p:ph type="sldNum" sz="quarter" idx="5"/>
          </p:nvPr>
        </p:nvSpPr>
        <p:spPr/>
        <p:txBody>
          <a:bodyPr/>
          <a:lstStyle/>
          <a:p>
            <a:fld id="{DF21ECB0-0384-4614-84C8-E0C16B6C4253}" type="slidenum">
              <a:rPr lang="en-US" smtClean="0"/>
              <a:t>5</a:t>
            </a:fld>
            <a:endParaRPr lang="en-US"/>
          </a:p>
        </p:txBody>
      </p:sp>
    </p:spTree>
    <p:extLst>
      <p:ext uri="{BB962C8B-B14F-4D97-AF65-F5344CB8AC3E}">
        <p14:creationId xmlns:p14="http://schemas.microsoft.com/office/powerpoint/2010/main" val="38213401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Arial" panose="020B0604020202020204" pitchFamily="34" charset="0"/>
              </a:rPr>
              <a:t>Based on the numbers mentioned above, the Welsh Government has been significantly investing in the tourism sector and hence, it has also introduced the Year of Croeso Weather-Proofing Fund. This will help the attraction adapt to the increasingly variable weather and also ensure that high-quality customer experience outcomes can be achieved.</a:t>
            </a:r>
            <a:endParaRPr lang="en-US" sz="1800" dirty="0">
              <a:effectLst/>
              <a:latin typeface="Arial" panose="020B0604020202020204" pitchFamily="34" charset="0"/>
              <a:ea typeface="Arial" panose="020B0604020202020204" pitchFamily="34" charset="0"/>
            </a:endParaRPr>
          </a:p>
          <a:p>
            <a:pPr algn="just"/>
            <a:endParaRPr lang="en-US" dirty="0"/>
          </a:p>
        </p:txBody>
      </p:sp>
      <p:sp>
        <p:nvSpPr>
          <p:cNvPr id="4" name="Slide Number Placeholder 3"/>
          <p:cNvSpPr>
            <a:spLocks noGrp="1"/>
          </p:cNvSpPr>
          <p:nvPr>
            <p:ph type="sldNum" sz="quarter" idx="5"/>
          </p:nvPr>
        </p:nvSpPr>
        <p:spPr/>
        <p:txBody>
          <a:bodyPr/>
          <a:lstStyle/>
          <a:p>
            <a:fld id="{DF21ECB0-0384-4614-84C8-E0C16B6C4253}" type="slidenum">
              <a:rPr lang="en-US" smtClean="0"/>
              <a:t>6</a:t>
            </a:fld>
            <a:endParaRPr lang="en-US"/>
          </a:p>
        </p:txBody>
      </p:sp>
    </p:spTree>
    <p:extLst>
      <p:ext uri="{BB962C8B-B14F-4D97-AF65-F5344CB8AC3E}">
        <p14:creationId xmlns:p14="http://schemas.microsoft.com/office/powerpoint/2010/main" val="38291477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endParaRPr lang="en-US" dirty="0"/>
          </a:p>
        </p:txBody>
      </p:sp>
      <p:sp>
        <p:nvSpPr>
          <p:cNvPr id="4" name="Slide Number Placeholder 3"/>
          <p:cNvSpPr>
            <a:spLocks noGrp="1"/>
          </p:cNvSpPr>
          <p:nvPr>
            <p:ph type="sldNum" sz="quarter" idx="5"/>
          </p:nvPr>
        </p:nvSpPr>
        <p:spPr/>
        <p:txBody>
          <a:bodyPr/>
          <a:lstStyle/>
          <a:p>
            <a:fld id="{DF21ECB0-0384-4614-84C8-E0C16B6C4253}" type="slidenum">
              <a:rPr lang="en-US" smtClean="0"/>
              <a:t>7</a:t>
            </a:fld>
            <a:endParaRPr lang="en-US"/>
          </a:p>
        </p:txBody>
      </p:sp>
    </p:spTree>
    <p:extLst>
      <p:ext uri="{BB962C8B-B14F-4D97-AF65-F5344CB8AC3E}">
        <p14:creationId xmlns:p14="http://schemas.microsoft.com/office/powerpoint/2010/main" val="220898416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Arial" panose="020B0604020202020204" pitchFamily="34" charset="0"/>
              </a:rPr>
              <a:t>The venue is extremely suitable, as it holds a large number of delegates, offering state of the art facilities for events of all sizes. It is a familiar destination for international events and also features a 4000 m² hall and 15 flexible meeting rooms. This is the best place for holding delegates who are coming from all over the world.</a:t>
            </a:r>
            <a:endParaRPr lang="en-US" sz="1800" dirty="0">
              <a:effectLst/>
              <a:latin typeface="Arial" panose="020B0604020202020204" pitchFamily="34" charset="0"/>
              <a:ea typeface="Arial" panose="020B0604020202020204" pitchFamily="34" charset="0"/>
            </a:endParaRPr>
          </a:p>
          <a:p>
            <a:pPr algn="just"/>
            <a:endParaRPr lang="en-US" dirty="0"/>
          </a:p>
        </p:txBody>
      </p:sp>
      <p:sp>
        <p:nvSpPr>
          <p:cNvPr id="4" name="Slide Number Placeholder 3"/>
          <p:cNvSpPr>
            <a:spLocks noGrp="1"/>
          </p:cNvSpPr>
          <p:nvPr>
            <p:ph type="sldNum" sz="quarter" idx="5"/>
          </p:nvPr>
        </p:nvSpPr>
        <p:spPr/>
        <p:txBody>
          <a:bodyPr/>
          <a:lstStyle/>
          <a:p>
            <a:fld id="{DF21ECB0-0384-4614-84C8-E0C16B6C4253}" type="slidenum">
              <a:rPr lang="en-US" smtClean="0"/>
              <a:t>8</a:t>
            </a:fld>
            <a:endParaRPr lang="en-US"/>
          </a:p>
        </p:txBody>
      </p:sp>
    </p:spTree>
    <p:extLst>
      <p:ext uri="{BB962C8B-B14F-4D97-AF65-F5344CB8AC3E}">
        <p14:creationId xmlns:p14="http://schemas.microsoft.com/office/powerpoint/2010/main" val="14135971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rial" panose="020B0604020202020204" pitchFamily="34" charset="0"/>
                <a:ea typeface="Arial" panose="020B0604020202020204" pitchFamily="34" charset="0"/>
              </a:rPr>
              <a:t>Communication helps establish an effective way of conveying information to the attendees, speakers and team members. Active listening skills are also a part of communication that helps understand the perspective and needs of different stakeholders. The organisational skills focus on time management and budget management whereas interpersonal skills help in motivating and guiding the team members and navigating the tasks effectively for fostering a positive work culture.</a:t>
            </a:r>
            <a:endParaRPr lang="en-US" sz="1800" dirty="0">
              <a:effectLst/>
              <a:latin typeface="Arial" panose="020B0604020202020204" pitchFamily="34" charset="0"/>
              <a:ea typeface="Arial" panose="020B0604020202020204" pitchFamily="34" charset="0"/>
            </a:endParaRPr>
          </a:p>
          <a:p>
            <a:endParaRPr lang="en-US" dirty="0"/>
          </a:p>
        </p:txBody>
      </p:sp>
      <p:sp>
        <p:nvSpPr>
          <p:cNvPr id="4" name="Slide Number Placeholder 3"/>
          <p:cNvSpPr>
            <a:spLocks noGrp="1"/>
          </p:cNvSpPr>
          <p:nvPr>
            <p:ph type="sldNum" sz="quarter" idx="5"/>
          </p:nvPr>
        </p:nvSpPr>
        <p:spPr/>
        <p:txBody>
          <a:bodyPr/>
          <a:lstStyle/>
          <a:p>
            <a:fld id="{DF21ECB0-0384-4614-84C8-E0C16B6C4253}" type="slidenum">
              <a:rPr lang="en-US" smtClean="0"/>
              <a:t>9</a:t>
            </a:fld>
            <a:endParaRPr lang="en-US"/>
          </a:p>
        </p:txBody>
      </p:sp>
    </p:spTree>
    <p:extLst>
      <p:ext uri="{BB962C8B-B14F-4D97-AF65-F5344CB8AC3E}">
        <p14:creationId xmlns:p14="http://schemas.microsoft.com/office/powerpoint/2010/main" val="141728103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dirty="0"/>
              <a:t>The financial factors for the event outline projected </a:t>
            </a:r>
            <a:r>
              <a:rPr lang="en-GB"/>
              <a:t>costs totalling </a:t>
            </a:r>
            <a:r>
              <a:rPr lang="en-GB" dirty="0"/>
              <a:t>£100,000, broken down as follows: £10,000 for administration, £20,000 for event management, £40,000 for human resources, £20,000 for marketing, and £10,000 for technology. To cover these expenses, potential funding sources may include ticket sales, sponsorships from local businesses, and grants from tourism boards. Additionally, partnerships with industry stakeholders could provide financial support. A thorough financial plan will ensure that revenues align with costs, aiming for a balanced budget and the potential for profit while promoting the Sustainable Wales initiative.</a:t>
            </a:r>
            <a:endParaRPr lang="en-US" dirty="0"/>
          </a:p>
        </p:txBody>
      </p:sp>
      <p:sp>
        <p:nvSpPr>
          <p:cNvPr id="4" name="Slide Number Placeholder 3"/>
          <p:cNvSpPr>
            <a:spLocks noGrp="1"/>
          </p:cNvSpPr>
          <p:nvPr>
            <p:ph type="sldNum" sz="quarter" idx="5"/>
          </p:nvPr>
        </p:nvSpPr>
        <p:spPr/>
        <p:txBody>
          <a:bodyPr/>
          <a:lstStyle/>
          <a:p>
            <a:fld id="{DF21ECB0-0384-4614-84C8-E0C16B6C4253}" type="slidenum">
              <a:rPr lang="en-US" smtClean="0"/>
              <a:t>10</a:t>
            </a:fld>
            <a:endParaRPr lang="en-US"/>
          </a:p>
        </p:txBody>
      </p:sp>
    </p:spTree>
    <p:extLst>
      <p:ext uri="{BB962C8B-B14F-4D97-AF65-F5344CB8AC3E}">
        <p14:creationId xmlns:p14="http://schemas.microsoft.com/office/powerpoint/2010/main" val="21306705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buNone/>
            </a:pPr>
            <a:r>
              <a:rPr lang="en-GB" sz="2800" dirty="0"/>
              <a:t>The main goal of the conference is to unite CEOs, entrepreneurs, event managers, and investors from small and medium tourism companies worldwide. This collaboration will foster discussions on shared interests, opportunities for partnerships, and knowledge exchange, supporting the Sustainable Wales: Celebrating Nature and Innovation campaign</a:t>
            </a:r>
          </a:p>
          <a:p>
            <a:pPr>
              <a:buNone/>
            </a:pPr>
            <a:r>
              <a:rPr lang="en-GB" sz="2800" dirty="0"/>
              <a:t>Increase international tourist numbers by 15% by July 2025 by showcasing Welsh culture and attractions.</a:t>
            </a:r>
          </a:p>
          <a:p>
            <a:r>
              <a:rPr lang="en-GB" sz="2800" dirty="0"/>
              <a:t>Attract 1,000 delegates by May 2025, including entrepreneurs and tour managers, to highlight Wales's unique experiences.</a:t>
            </a:r>
          </a:p>
          <a:p>
            <a:pPr marL="0" marR="0" algn="just">
              <a:lnSpc>
                <a:spcPct val="150000"/>
              </a:lnSpc>
            </a:pPr>
            <a:endParaRPr lang="en-US" sz="1800" dirty="0">
              <a:effectLst/>
              <a:latin typeface="Arial" panose="020B0604020202020204" pitchFamily="34" charset="0"/>
              <a:ea typeface="Arial" panose="020B0604020202020204" pitchFamily="34" charset="0"/>
            </a:endParaRPr>
          </a:p>
        </p:txBody>
      </p:sp>
      <p:sp>
        <p:nvSpPr>
          <p:cNvPr id="4" name="Slide Number Placeholder 3"/>
          <p:cNvSpPr>
            <a:spLocks noGrp="1"/>
          </p:cNvSpPr>
          <p:nvPr>
            <p:ph type="sldNum" sz="quarter" idx="5"/>
          </p:nvPr>
        </p:nvSpPr>
        <p:spPr/>
        <p:txBody>
          <a:bodyPr/>
          <a:lstStyle/>
          <a:p>
            <a:fld id="{DF21ECB0-0384-4614-84C8-E0C16B6C4253}" type="slidenum">
              <a:rPr lang="en-US" smtClean="0"/>
              <a:t>11</a:t>
            </a:fld>
            <a:endParaRPr lang="en-US"/>
          </a:p>
        </p:txBody>
      </p:sp>
    </p:spTree>
    <p:extLst>
      <p:ext uri="{BB962C8B-B14F-4D97-AF65-F5344CB8AC3E}">
        <p14:creationId xmlns:p14="http://schemas.microsoft.com/office/powerpoint/2010/main" val="16885542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75DAA5-9363-17B6-392B-573BB60066A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E39716E-0024-7CFD-D924-5D2E81F36AB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C04E72C-EF86-DFC1-0675-FAA1956C4096}"/>
              </a:ext>
            </a:extLst>
          </p:cNvPr>
          <p:cNvSpPr>
            <a:spLocks noGrp="1"/>
          </p:cNvSpPr>
          <p:nvPr>
            <p:ph type="body" idx="1"/>
          </p:nvPr>
        </p:nvSpPr>
        <p:spPr/>
        <p:txBody>
          <a:bodyPr/>
          <a:lstStyle/>
          <a:p>
            <a:pPr marL="0" marR="0" algn="just">
              <a:lnSpc>
                <a:spcPct val="150000"/>
              </a:lnSpc>
            </a:pPr>
            <a:endParaRPr lang="en-US" sz="1800" dirty="0">
              <a:effectLst/>
              <a:latin typeface="Arial" panose="020B0604020202020204" pitchFamily="34" charset="0"/>
              <a:ea typeface="Arial" panose="020B0604020202020204" pitchFamily="34" charset="0"/>
            </a:endParaRPr>
          </a:p>
        </p:txBody>
      </p:sp>
      <p:sp>
        <p:nvSpPr>
          <p:cNvPr id="4" name="Slide Number Placeholder 3">
            <a:extLst>
              <a:ext uri="{FF2B5EF4-FFF2-40B4-BE49-F238E27FC236}">
                <a16:creationId xmlns:a16="http://schemas.microsoft.com/office/drawing/2014/main" id="{14ADF5D4-BD08-DF50-1D5E-9692EA48C515}"/>
              </a:ext>
            </a:extLst>
          </p:cNvPr>
          <p:cNvSpPr>
            <a:spLocks noGrp="1"/>
          </p:cNvSpPr>
          <p:nvPr>
            <p:ph type="sldNum" sz="quarter" idx="5"/>
          </p:nvPr>
        </p:nvSpPr>
        <p:spPr/>
        <p:txBody>
          <a:bodyPr/>
          <a:lstStyle/>
          <a:p>
            <a:fld id="{DF21ECB0-0384-4614-84C8-E0C16B6C4253}" type="slidenum">
              <a:rPr lang="en-US" smtClean="0"/>
              <a:t>12</a:t>
            </a:fld>
            <a:endParaRPr lang="en-US"/>
          </a:p>
        </p:txBody>
      </p:sp>
    </p:spTree>
    <p:extLst>
      <p:ext uri="{BB962C8B-B14F-4D97-AF65-F5344CB8AC3E}">
        <p14:creationId xmlns:p14="http://schemas.microsoft.com/office/powerpoint/2010/main" val="33411813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1136CC-2498-5DD8-88AB-C3ADB043662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9B49F819-2854-8134-E442-77EE1FEF7C69}"/>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687A9290-DA25-8334-470D-97820CC0B195}"/>
              </a:ext>
            </a:extLst>
          </p:cNvPr>
          <p:cNvSpPr>
            <a:spLocks noGrp="1"/>
          </p:cNvSpPr>
          <p:nvPr>
            <p:ph type="dt" sz="half" idx="10"/>
          </p:nvPr>
        </p:nvSpPr>
        <p:spPr/>
        <p:txBody>
          <a:bodyPr/>
          <a:lstStyle/>
          <a:p>
            <a:fld id="{F84B3CFA-2494-41EC-8D60-A565A1F56DE1}" type="datetimeFigureOut">
              <a:rPr lang="en-US" smtClean="0"/>
              <a:t>5/21/2025</a:t>
            </a:fld>
            <a:endParaRPr lang="en-US"/>
          </a:p>
        </p:txBody>
      </p:sp>
      <p:sp>
        <p:nvSpPr>
          <p:cNvPr id="5" name="Footer Placeholder 4">
            <a:extLst>
              <a:ext uri="{FF2B5EF4-FFF2-40B4-BE49-F238E27FC236}">
                <a16:creationId xmlns:a16="http://schemas.microsoft.com/office/drawing/2014/main" id="{ABA25CC8-E0F2-49DB-4113-54CEEE2404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10A5C2-3540-B899-3C95-E12B44E4278B}"/>
              </a:ext>
            </a:extLst>
          </p:cNvPr>
          <p:cNvSpPr>
            <a:spLocks noGrp="1"/>
          </p:cNvSpPr>
          <p:nvPr>
            <p:ph type="sldNum" sz="quarter" idx="12"/>
          </p:nvPr>
        </p:nvSpPr>
        <p:spPr/>
        <p:txBody>
          <a:bodyPr/>
          <a:lstStyle/>
          <a:p>
            <a:fld id="{CCFB290F-C361-4838-88A5-221A29B811C7}" type="slidenum">
              <a:rPr lang="en-US" smtClean="0"/>
              <a:t>‹#›</a:t>
            </a:fld>
            <a:endParaRPr lang="en-US"/>
          </a:p>
        </p:txBody>
      </p:sp>
    </p:spTree>
    <p:extLst>
      <p:ext uri="{BB962C8B-B14F-4D97-AF65-F5344CB8AC3E}">
        <p14:creationId xmlns:p14="http://schemas.microsoft.com/office/powerpoint/2010/main" val="29647134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C6B450-40B2-AF56-9DFD-87C93DE50CAA}"/>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2522AA-A42F-C475-7723-602065DAA12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47A5AAE-B759-2141-CE13-3C6A47C63F83}"/>
              </a:ext>
            </a:extLst>
          </p:cNvPr>
          <p:cNvSpPr>
            <a:spLocks noGrp="1"/>
          </p:cNvSpPr>
          <p:nvPr>
            <p:ph type="dt" sz="half" idx="10"/>
          </p:nvPr>
        </p:nvSpPr>
        <p:spPr/>
        <p:txBody>
          <a:bodyPr/>
          <a:lstStyle/>
          <a:p>
            <a:fld id="{F84B3CFA-2494-41EC-8D60-A565A1F56DE1}" type="datetimeFigureOut">
              <a:rPr lang="en-US" smtClean="0"/>
              <a:t>5/21/2025</a:t>
            </a:fld>
            <a:endParaRPr lang="en-US"/>
          </a:p>
        </p:txBody>
      </p:sp>
      <p:sp>
        <p:nvSpPr>
          <p:cNvPr id="5" name="Footer Placeholder 4">
            <a:extLst>
              <a:ext uri="{FF2B5EF4-FFF2-40B4-BE49-F238E27FC236}">
                <a16:creationId xmlns:a16="http://schemas.microsoft.com/office/drawing/2014/main" id="{6D26969B-2F54-861B-8ADD-63D7C33C288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319EF4D-DFE6-62FC-6193-40EA47530CCF}"/>
              </a:ext>
            </a:extLst>
          </p:cNvPr>
          <p:cNvSpPr>
            <a:spLocks noGrp="1"/>
          </p:cNvSpPr>
          <p:nvPr>
            <p:ph type="sldNum" sz="quarter" idx="12"/>
          </p:nvPr>
        </p:nvSpPr>
        <p:spPr/>
        <p:txBody>
          <a:bodyPr/>
          <a:lstStyle/>
          <a:p>
            <a:fld id="{CCFB290F-C361-4838-88A5-221A29B811C7}" type="slidenum">
              <a:rPr lang="en-US" smtClean="0"/>
              <a:t>‹#›</a:t>
            </a:fld>
            <a:endParaRPr lang="en-US"/>
          </a:p>
        </p:txBody>
      </p:sp>
    </p:spTree>
    <p:extLst>
      <p:ext uri="{BB962C8B-B14F-4D97-AF65-F5344CB8AC3E}">
        <p14:creationId xmlns:p14="http://schemas.microsoft.com/office/powerpoint/2010/main" val="33769553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AF32AF-2451-A082-3436-4EE0CBCF274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47312C1-4FBF-C461-AFAB-AD282864DD8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0156B64-ADCA-8C6A-1529-6FEE66D0282B}"/>
              </a:ext>
            </a:extLst>
          </p:cNvPr>
          <p:cNvSpPr>
            <a:spLocks noGrp="1"/>
          </p:cNvSpPr>
          <p:nvPr>
            <p:ph type="dt" sz="half" idx="10"/>
          </p:nvPr>
        </p:nvSpPr>
        <p:spPr/>
        <p:txBody>
          <a:bodyPr/>
          <a:lstStyle/>
          <a:p>
            <a:fld id="{F84B3CFA-2494-41EC-8D60-A565A1F56DE1}" type="datetimeFigureOut">
              <a:rPr lang="en-US" smtClean="0"/>
              <a:t>5/21/2025</a:t>
            </a:fld>
            <a:endParaRPr lang="en-US"/>
          </a:p>
        </p:txBody>
      </p:sp>
      <p:sp>
        <p:nvSpPr>
          <p:cNvPr id="5" name="Footer Placeholder 4">
            <a:extLst>
              <a:ext uri="{FF2B5EF4-FFF2-40B4-BE49-F238E27FC236}">
                <a16:creationId xmlns:a16="http://schemas.microsoft.com/office/drawing/2014/main" id="{DAE5518D-F81F-9B5D-21B1-0C353F36C84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E04EE5A-02FA-CBC7-5AA9-EF2F863E6994}"/>
              </a:ext>
            </a:extLst>
          </p:cNvPr>
          <p:cNvSpPr>
            <a:spLocks noGrp="1"/>
          </p:cNvSpPr>
          <p:nvPr>
            <p:ph type="sldNum" sz="quarter" idx="12"/>
          </p:nvPr>
        </p:nvSpPr>
        <p:spPr/>
        <p:txBody>
          <a:bodyPr/>
          <a:lstStyle/>
          <a:p>
            <a:fld id="{CCFB290F-C361-4838-88A5-221A29B811C7}" type="slidenum">
              <a:rPr lang="en-US" smtClean="0"/>
              <a:t>‹#›</a:t>
            </a:fld>
            <a:endParaRPr lang="en-US"/>
          </a:p>
        </p:txBody>
      </p:sp>
    </p:spTree>
    <p:extLst>
      <p:ext uri="{BB962C8B-B14F-4D97-AF65-F5344CB8AC3E}">
        <p14:creationId xmlns:p14="http://schemas.microsoft.com/office/powerpoint/2010/main" val="42791106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CD142D-9FC7-57AD-D3D8-0283F38B82C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1869FC27-729E-4A12-CE9B-5CC3DE81CB8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044CB5F-CAC0-DA5E-1782-A6A528B0FCB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7CC2866-9A9A-1C08-65CA-720094C1E40C}"/>
              </a:ext>
            </a:extLst>
          </p:cNvPr>
          <p:cNvSpPr>
            <a:spLocks noGrp="1"/>
          </p:cNvSpPr>
          <p:nvPr>
            <p:ph type="dt" sz="half" idx="10"/>
          </p:nvPr>
        </p:nvSpPr>
        <p:spPr/>
        <p:txBody>
          <a:bodyPr/>
          <a:lstStyle/>
          <a:p>
            <a:fld id="{F84B3CFA-2494-41EC-8D60-A565A1F56DE1}" type="datetimeFigureOut">
              <a:rPr lang="en-US" smtClean="0"/>
              <a:t>5/21/2025</a:t>
            </a:fld>
            <a:endParaRPr lang="en-US"/>
          </a:p>
        </p:txBody>
      </p:sp>
      <p:sp>
        <p:nvSpPr>
          <p:cNvPr id="6" name="Footer Placeholder 5">
            <a:extLst>
              <a:ext uri="{FF2B5EF4-FFF2-40B4-BE49-F238E27FC236}">
                <a16:creationId xmlns:a16="http://schemas.microsoft.com/office/drawing/2014/main" id="{AB6FEAC2-0B0F-EF00-0F7F-31229F9F2DD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81ABD19-7ACE-3C1A-8927-688EA885D688}"/>
              </a:ext>
            </a:extLst>
          </p:cNvPr>
          <p:cNvSpPr>
            <a:spLocks noGrp="1"/>
          </p:cNvSpPr>
          <p:nvPr>
            <p:ph type="sldNum" sz="quarter" idx="12"/>
          </p:nvPr>
        </p:nvSpPr>
        <p:spPr/>
        <p:txBody>
          <a:bodyPr/>
          <a:lstStyle/>
          <a:p>
            <a:fld id="{CCFB290F-C361-4838-88A5-221A29B811C7}" type="slidenum">
              <a:rPr lang="en-US" smtClean="0"/>
              <a:t>‹#›</a:t>
            </a:fld>
            <a:endParaRPr lang="en-US"/>
          </a:p>
        </p:txBody>
      </p:sp>
    </p:spTree>
    <p:extLst>
      <p:ext uri="{BB962C8B-B14F-4D97-AF65-F5344CB8AC3E}">
        <p14:creationId xmlns:p14="http://schemas.microsoft.com/office/powerpoint/2010/main" val="38104035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0FFDCD-368B-6636-3BD4-EF27AC51D3D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8952AF2-A705-583B-9A6F-04E39EDA80E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3887245-4143-FE57-368F-1A5E38622E9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A18FD2DE-4619-EA51-CCBC-73515191A13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C83B65E-3306-DBC5-0A7E-A804A5D08F0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50434AD6-3266-3A60-74A8-5C3D15C46241}"/>
              </a:ext>
            </a:extLst>
          </p:cNvPr>
          <p:cNvSpPr>
            <a:spLocks noGrp="1"/>
          </p:cNvSpPr>
          <p:nvPr>
            <p:ph type="dt" sz="half" idx="10"/>
          </p:nvPr>
        </p:nvSpPr>
        <p:spPr/>
        <p:txBody>
          <a:bodyPr/>
          <a:lstStyle/>
          <a:p>
            <a:fld id="{F84B3CFA-2494-41EC-8D60-A565A1F56DE1}" type="datetimeFigureOut">
              <a:rPr lang="en-US" smtClean="0"/>
              <a:t>5/21/2025</a:t>
            </a:fld>
            <a:endParaRPr lang="en-US"/>
          </a:p>
        </p:txBody>
      </p:sp>
      <p:sp>
        <p:nvSpPr>
          <p:cNvPr id="8" name="Footer Placeholder 7">
            <a:extLst>
              <a:ext uri="{FF2B5EF4-FFF2-40B4-BE49-F238E27FC236}">
                <a16:creationId xmlns:a16="http://schemas.microsoft.com/office/drawing/2014/main" id="{55E35498-485D-E234-F32C-03225F5D065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FE7DC73-36B6-88D6-067D-167E67D9B778}"/>
              </a:ext>
            </a:extLst>
          </p:cNvPr>
          <p:cNvSpPr>
            <a:spLocks noGrp="1"/>
          </p:cNvSpPr>
          <p:nvPr>
            <p:ph type="sldNum" sz="quarter" idx="12"/>
          </p:nvPr>
        </p:nvSpPr>
        <p:spPr/>
        <p:txBody>
          <a:bodyPr/>
          <a:lstStyle/>
          <a:p>
            <a:fld id="{CCFB290F-C361-4838-88A5-221A29B811C7}" type="slidenum">
              <a:rPr lang="en-US" smtClean="0"/>
              <a:t>‹#›</a:t>
            </a:fld>
            <a:endParaRPr lang="en-US"/>
          </a:p>
        </p:txBody>
      </p:sp>
    </p:spTree>
    <p:extLst>
      <p:ext uri="{BB962C8B-B14F-4D97-AF65-F5344CB8AC3E}">
        <p14:creationId xmlns:p14="http://schemas.microsoft.com/office/powerpoint/2010/main" val="25064643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CC6D1-1C55-17A9-2816-48352B2F0010}"/>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3468CC59-8747-34D9-BA96-BF86EC75F4EA}"/>
              </a:ext>
            </a:extLst>
          </p:cNvPr>
          <p:cNvSpPr>
            <a:spLocks noGrp="1"/>
          </p:cNvSpPr>
          <p:nvPr>
            <p:ph type="dt" sz="half" idx="10"/>
          </p:nvPr>
        </p:nvSpPr>
        <p:spPr/>
        <p:txBody>
          <a:bodyPr/>
          <a:lstStyle/>
          <a:p>
            <a:fld id="{F84B3CFA-2494-41EC-8D60-A565A1F56DE1}" type="datetimeFigureOut">
              <a:rPr lang="en-US" smtClean="0"/>
              <a:t>5/21/2025</a:t>
            </a:fld>
            <a:endParaRPr lang="en-US"/>
          </a:p>
        </p:txBody>
      </p:sp>
      <p:sp>
        <p:nvSpPr>
          <p:cNvPr id="4" name="Footer Placeholder 3">
            <a:extLst>
              <a:ext uri="{FF2B5EF4-FFF2-40B4-BE49-F238E27FC236}">
                <a16:creationId xmlns:a16="http://schemas.microsoft.com/office/drawing/2014/main" id="{39D43DAE-A3A8-763C-8A8B-9B232C96801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DE190AC-3E0B-8890-6FA2-1ED8E3A8D501}"/>
              </a:ext>
            </a:extLst>
          </p:cNvPr>
          <p:cNvSpPr>
            <a:spLocks noGrp="1"/>
          </p:cNvSpPr>
          <p:nvPr>
            <p:ph type="sldNum" sz="quarter" idx="12"/>
          </p:nvPr>
        </p:nvSpPr>
        <p:spPr/>
        <p:txBody>
          <a:bodyPr/>
          <a:lstStyle/>
          <a:p>
            <a:fld id="{CCFB290F-C361-4838-88A5-221A29B811C7}" type="slidenum">
              <a:rPr lang="en-US" smtClean="0"/>
              <a:t>‹#›</a:t>
            </a:fld>
            <a:endParaRPr lang="en-US"/>
          </a:p>
        </p:txBody>
      </p:sp>
    </p:spTree>
    <p:extLst>
      <p:ext uri="{BB962C8B-B14F-4D97-AF65-F5344CB8AC3E}">
        <p14:creationId xmlns:p14="http://schemas.microsoft.com/office/powerpoint/2010/main" val="633874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B2DE5B5-2B0D-EC62-0160-13ADBBF52121}"/>
              </a:ext>
            </a:extLst>
          </p:cNvPr>
          <p:cNvSpPr>
            <a:spLocks noGrp="1"/>
          </p:cNvSpPr>
          <p:nvPr>
            <p:ph type="dt" sz="half" idx="10"/>
          </p:nvPr>
        </p:nvSpPr>
        <p:spPr/>
        <p:txBody>
          <a:bodyPr/>
          <a:lstStyle/>
          <a:p>
            <a:fld id="{F84B3CFA-2494-41EC-8D60-A565A1F56DE1}" type="datetimeFigureOut">
              <a:rPr lang="en-US" smtClean="0"/>
              <a:t>5/21/2025</a:t>
            </a:fld>
            <a:endParaRPr lang="en-US"/>
          </a:p>
        </p:txBody>
      </p:sp>
      <p:sp>
        <p:nvSpPr>
          <p:cNvPr id="3" name="Footer Placeholder 2">
            <a:extLst>
              <a:ext uri="{FF2B5EF4-FFF2-40B4-BE49-F238E27FC236}">
                <a16:creationId xmlns:a16="http://schemas.microsoft.com/office/drawing/2014/main" id="{F73EA2B5-8C97-0BB9-515E-66CF8E03B18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B94B24F-7E6D-17DD-A706-43C7AC280105}"/>
              </a:ext>
            </a:extLst>
          </p:cNvPr>
          <p:cNvSpPr>
            <a:spLocks noGrp="1"/>
          </p:cNvSpPr>
          <p:nvPr>
            <p:ph type="sldNum" sz="quarter" idx="12"/>
          </p:nvPr>
        </p:nvSpPr>
        <p:spPr/>
        <p:txBody>
          <a:bodyPr/>
          <a:lstStyle/>
          <a:p>
            <a:fld id="{CCFB290F-C361-4838-88A5-221A29B811C7}" type="slidenum">
              <a:rPr lang="en-US" smtClean="0"/>
              <a:t>‹#›</a:t>
            </a:fld>
            <a:endParaRPr lang="en-US"/>
          </a:p>
        </p:txBody>
      </p:sp>
    </p:spTree>
    <p:extLst>
      <p:ext uri="{BB962C8B-B14F-4D97-AF65-F5344CB8AC3E}">
        <p14:creationId xmlns:p14="http://schemas.microsoft.com/office/powerpoint/2010/main" val="15689640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5E18A4-FC80-3F3A-392A-E329B3CEF0F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E1BF8D5-2C68-E4D0-14D5-0D56EB0F3D1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B4EDACB-A9B7-2769-7FF6-95A00E058F8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3C46A23-2722-3E05-E6CE-B0AC9336825E}"/>
              </a:ext>
            </a:extLst>
          </p:cNvPr>
          <p:cNvSpPr>
            <a:spLocks noGrp="1"/>
          </p:cNvSpPr>
          <p:nvPr>
            <p:ph type="dt" sz="half" idx="10"/>
          </p:nvPr>
        </p:nvSpPr>
        <p:spPr/>
        <p:txBody>
          <a:bodyPr/>
          <a:lstStyle/>
          <a:p>
            <a:fld id="{F84B3CFA-2494-41EC-8D60-A565A1F56DE1}" type="datetimeFigureOut">
              <a:rPr lang="en-US" smtClean="0"/>
              <a:t>5/21/2025</a:t>
            </a:fld>
            <a:endParaRPr lang="en-US"/>
          </a:p>
        </p:txBody>
      </p:sp>
      <p:sp>
        <p:nvSpPr>
          <p:cNvPr id="6" name="Footer Placeholder 5">
            <a:extLst>
              <a:ext uri="{FF2B5EF4-FFF2-40B4-BE49-F238E27FC236}">
                <a16:creationId xmlns:a16="http://schemas.microsoft.com/office/drawing/2014/main" id="{C9D35E32-0796-E0D6-39B6-ED54454517F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6BA221C-047B-5DF5-33AF-8EC6D25B8B4B}"/>
              </a:ext>
            </a:extLst>
          </p:cNvPr>
          <p:cNvSpPr>
            <a:spLocks noGrp="1"/>
          </p:cNvSpPr>
          <p:nvPr>
            <p:ph type="sldNum" sz="quarter" idx="12"/>
          </p:nvPr>
        </p:nvSpPr>
        <p:spPr/>
        <p:txBody>
          <a:bodyPr/>
          <a:lstStyle/>
          <a:p>
            <a:fld id="{CCFB290F-C361-4838-88A5-221A29B811C7}" type="slidenum">
              <a:rPr lang="en-US" smtClean="0"/>
              <a:t>‹#›</a:t>
            </a:fld>
            <a:endParaRPr lang="en-US"/>
          </a:p>
        </p:txBody>
      </p:sp>
    </p:spTree>
    <p:extLst>
      <p:ext uri="{BB962C8B-B14F-4D97-AF65-F5344CB8AC3E}">
        <p14:creationId xmlns:p14="http://schemas.microsoft.com/office/powerpoint/2010/main" val="3781477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D51D5E-5F71-7806-0FEA-BC3C1B4BB22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DADED34A-9D11-8AF6-65F4-3C75B7D1254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F3E5094-FFEA-ECC1-2851-511C1C4E73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60B99FC-6F87-FD6E-B55E-D29645690066}"/>
              </a:ext>
            </a:extLst>
          </p:cNvPr>
          <p:cNvSpPr>
            <a:spLocks noGrp="1"/>
          </p:cNvSpPr>
          <p:nvPr>
            <p:ph type="dt" sz="half" idx="10"/>
          </p:nvPr>
        </p:nvSpPr>
        <p:spPr/>
        <p:txBody>
          <a:bodyPr/>
          <a:lstStyle/>
          <a:p>
            <a:fld id="{F84B3CFA-2494-41EC-8D60-A565A1F56DE1}" type="datetimeFigureOut">
              <a:rPr lang="en-US" smtClean="0"/>
              <a:t>5/21/2025</a:t>
            </a:fld>
            <a:endParaRPr lang="en-US"/>
          </a:p>
        </p:txBody>
      </p:sp>
      <p:sp>
        <p:nvSpPr>
          <p:cNvPr id="6" name="Footer Placeholder 5">
            <a:extLst>
              <a:ext uri="{FF2B5EF4-FFF2-40B4-BE49-F238E27FC236}">
                <a16:creationId xmlns:a16="http://schemas.microsoft.com/office/drawing/2014/main" id="{FE072995-189D-158F-1E42-C228D7F3DDE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00B6820-36EB-A9B1-1952-5A2811C5756F}"/>
              </a:ext>
            </a:extLst>
          </p:cNvPr>
          <p:cNvSpPr>
            <a:spLocks noGrp="1"/>
          </p:cNvSpPr>
          <p:nvPr>
            <p:ph type="sldNum" sz="quarter" idx="12"/>
          </p:nvPr>
        </p:nvSpPr>
        <p:spPr/>
        <p:txBody>
          <a:bodyPr/>
          <a:lstStyle/>
          <a:p>
            <a:fld id="{CCFB290F-C361-4838-88A5-221A29B811C7}" type="slidenum">
              <a:rPr lang="en-US" smtClean="0"/>
              <a:t>‹#›</a:t>
            </a:fld>
            <a:endParaRPr lang="en-US"/>
          </a:p>
        </p:txBody>
      </p:sp>
    </p:spTree>
    <p:extLst>
      <p:ext uri="{BB962C8B-B14F-4D97-AF65-F5344CB8AC3E}">
        <p14:creationId xmlns:p14="http://schemas.microsoft.com/office/powerpoint/2010/main" val="246857814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48A945-AC0D-D71A-9352-C2911C58703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4785A2E-7DA7-5DA3-B88F-04B105695DD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0426C90-58E1-B68A-7847-894E5AB6D014}"/>
              </a:ext>
            </a:extLst>
          </p:cNvPr>
          <p:cNvSpPr>
            <a:spLocks noGrp="1"/>
          </p:cNvSpPr>
          <p:nvPr>
            <p:ph type="dt" sz="half" idx="10"/>
          </p:nvPr>
        </p:nvSpPr>
        <p:spPr/>
        <p:txBody>
          <a:bodyPr/>
          <a:lstStyle/>
          <a:p>
            <a:fld id="{F84B3CFA-2494-41EC-8D60-A565A1F56DE1}" type="datetimeFigureOut">
              <a:rPr lang="en-US" smtClean="0"/>
              <a:t>5/21/2025</a:t>
            </a:fld>
            <a:endParaRPr lang="en-US"/>
          </a:p>
        </p:txBody>
      </p:sp>
      <p:sp>
        <p:nvSpPr>
          <p:cNvPr id="5" name="Footer Placeholder 4">
            <a:extLst>
              <a:ext uri="{FF2B5EF4-FFF2-40B4-BE49-F238E27FC236}">
                <a16:creationId xmlns:a16="http://schemas.microsoft.com/office/drawing/2014/main" id="{A6D9DDA8-EBCA-445A-0B75-69F748A7F7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494EA59-314E-6243-CA60-BC2456C4FF48}"/>
              </a:ext>
            </a:extLst>
          </p:cNvPr>
          <p:cNvSpPr>
            <a:spLocks noGrp="1"/>
          </p:cNvSpPr>
          <p:nvPr>
            <p:ph type="sldNum" sz="quarter" idx="12"/>
          </p:nvPr>
        </p:nvSpPr>
        <p:spPr/>
        <p:txBody>
          <a:bodyPr/>
          <a:lstStyle/>
          <a:p>
            <a:fld id="{CCFB290F-C361-4838-88A5-221A29B811C7}" type="slidenum">
              <a:rPr lang="en-US" smtClean="0"/>
              <a:t>‹#›</a:t>
            </a:fld>
            <a:endParaRPr lang="en-US"/>
          </a:p>
        </p:txBody>
      </p:sp>
    </p:spTree>
    <p:extLst>
      <p:ext uri="{BB962C8B-B14F-4D97-AF65-F5344CB8AC3E}">
        <p14:creationId xmlns:p14="http://schemas.microsoft.com/office/powerpoint/2010/main" val="15543008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0C32057-FA1E-C9E9-A35E-8AECCCFCEB24}"/>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E77FE589-92EF-5EB6-9C0C-F98174706A0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08F77DE-567B-9A03-3399-39104883237F}"/>
              </a:ext>
            </a:extLst>
          </p:cNvPr>
          <p:cNvSpPr>
            <a:spLocks noGrp="1"/>
          </p:cNvSpPr>
          <p:nvPr>
            <p:ph type="dt" sz="half" idx="10"/>
          </p:nvPr>
        </p:nvSpPr>
        <p:spPr/>
        <p:txBody>
          <a:bodyPr/>
          <a:lstStyle/>
          <a:p>
            <a:fld id="{F84B3CFA-2494-41EC-8D60-A565A1F56DE1}" type="datetimeFigureOut">
              <a:rPr lang="en-US" smtClean="0"/>
              <a:t>5/21/2025</a:t>
            </a:fld>
            <a:endParaRPr lang="en-US"/>
          </a:p>
        </p:txBody>
      </p:sp>
      <p:sp>
        <p:nvSpPr>
          <p:cNvPr id="5" name="Footer Placeholder 4">
            <a:extLst>
              <a:ext uri="{FF2B5EF4-FFF2-40B4-BE49-F238E27FC236}">
                <a16:creationId xmlns:a16="http://schemas.microsoft.com/office/drawing/2014/main" id="{94F2E762-8984-0129-DB76-1848406B3DA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0F5B79C-913F-B749-971F-FD000ADC92AD}"/>
              </a:ext>
            </a:extLst>
          </p:cNvPr>
          <p:cNvSpPr>
            <a:spLocks noGrp="1"/>
          </p:cNvSpPr>
          <p:nvPr>
            <p:ph type="sldNum" sz="quarter" idx="12"/>
          </p:nvPr>
        </p:nvSpPr>
        <p:spPr/>
        <p:txBody>
          <a:bodyPr/>
          <a:lstStyle/>
          <a:p>
            <a:fld id="{CCFB290F-C361-4838-88A5-221A29B811C7}" type="slidenum">
              <a:rPr lang="en-US" smtClean="0"/>
              <a:t>‹#›</a:t>
            </a:fld>
            <a:endParaRPr lang="en-US"/>
          </a:p>
        </p:txBody>
      </p:sp>
    </p:spTree>
    <p:extLst>
      <p:ext uri="{BB962C8B-B14F-4D97-AF65-F5344CB8AC3E}">
        <p14:creationId xmlns:p14="http://schemas.microsoft.com/office/powerpoint/2010/main" val="40066316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5F2D501-5320-F960-35C9-CA6E0DAE908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25E98776-2649-A45D-7ED9-15B046D3A00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4229FF7-CB70-9F4F-218F-231550EDDC1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84B3CFA-2494-41EC-8D60-A565A1F56DE1}" type="datetimeFigureOut">
              <a:rPr lang="en-US" smtClean="0"/>
              <a:t>5/21/2025</a:t>
            </a:fld>
            <a:endParaRPr lang="en-US"/>
          </a:p>
        </p:txBody>
      </p:sp>
      <p:sp>
        <p:nvSpPr>
          <p:cNvPr id="5" name="Footer Placeholder 4">
            <a:extLst>
              <a:ext uri="{FF2B5EF4-FFF2-40B4-BE49-F238E27FC236}">
                <a16:creationId xmlns:a16="http://schemas.microsoft.com/office/drawing/2014/main" id="{7E21753B-A9E0-D2CA-4B21-CBCBE49837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AA9799F3-E7B5-4B9F-CB03-E0161784525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CFB290F-C361-4838-88A5-221A29B811C7}" type="slidenum">
              <a:rPr lang="en-US" smtClean="0"/>
              <a:t>‹#›</a:t>
            </a:fld>
            <a:endParaRPr lang="en-US"/>
          </a:p>
        </p:txBody>
      </p:sp>
    </p:spTree>
    <p:extLst>
      <p:ext uri="{BB962C8B-B14F-4D97-AF65-F5344CB8AC3E}">
        <p14:creationId xmlns:p14="http://schemas.microsoft.com/office/powerpoint/2010/main" val="177562941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4.jpeg"/><Relationship Id="rId7" Type="http://schemas.openxmlformats.org/officeDocument/2006/relationships/diagramColors" Target="../diagrams/colors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8.jpeg"/><Relationship Id="rId7" Type="http://schemas.openxmlformats.org/officeDocument/2006/relationships/diagramColors" Target="../diagrams/colors4.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3.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0" name="Rectangle 1039">
            <a:extLst>
              <a:ext uri="{FF2B5EF4-FFF2-40B4-BE49-F238E27FC236}">
                <a16:creationId xmlns:a16="http://schemas.microsoft.com/office/drawing/2014/main" id="{6B5E2835-4E47-45B3-9CFE-732FF7B054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Hospitality and Tourism Management | CSU">
            <a:extLst>
              <a:ext uri="{FF2B5EF4-FFF2-40B4-BE49-F238E27FC236}">
                <a16:creationId xmlns:a16="http://schemas.microsoft.com/office/drawing/2014/main" id="{A56C4754-8E4F-BBEE-53DA-8B9474098BC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b="-1"/>
          <a:stretch/>
        </p:blipFill>
        <p:spPr bwMode="auto">
          <a:xfrm>
            <a:off x="3242695" y="10"/>
            <a:ext cx="8949307" cy="6857990"/>
          </a:xfrm>
          <a:custGeom>
            <a:avLst/>
            <a:gdLst/>
            <a:ahLst/>
            <a:cxnLst/>
            <a:rect l="l" t="t" r="r" b="b"/>
            <a:pathLst>
              <a:path w="8949307" h="6858000">
                <a:moveTo>
                  <a:pt x="0" y="0"/>
                </a:moveTo>
                <a:lnTo>
                  <a:pt x="8949307" y="0"/>
                </a:lnTo>
                <a:lnTo>
                  <a:pt x="8949307" y="6858000"/>
                </a:lnTo>
                <a:lnTo>
                  <a:pt x="0" y="6858000"/>
                </a:lnTo>
                <a:lnTo>
                  <a:pt x="62983" y="6788730"/>
                </a:lnTo>
                <a:cubicBezTo>
                  <a:pt x="773509" y="5928900"/>
                  <a:pt x="1212979" y="4741056"/>
                  <a:pt x="1212979" y="3429000"/>
                </a:cubicBezTo>
                <a:cubicBezTo>
                  <a:pt x="1212979" y="2116944"/>
                  <a:pt x="773509" y="929100"/>
                  <a:pt x="62983" y="69271"/>
                </a:cubicBezTo>
                <a:close/>
              </a:path>
            </a:pathLst>
          </a:custGeom>
          <a:noFill/>
          <a:extLst>
            <a:ext uri="{909E8E84-426E-40DD-AFC4-6F175D3DCCD1}">
              <a14:hiddenFill xmlns:a14="http://schemas.microsoft.com/office/drawing/2010/main">
                <a:solidFill>
                  <a:srgbClr val="FFFFFF"/>
                </a:solidFill>
              </a14:hiddenFill>
            </a:ext>
          </a:extLst>
        </p:spPr>
      </p:pic>
      <p:sp useBgFill="1">
        <p:nvSpPr>
          <p:cNvPr id="1042" name="Freeform: Shape 1041">
            <a:extLst>
              <a:ext uri="{FF2B5EF4-FFF2-40B4-BE49-F238E27FC236}">
                <a16:creationId xmlns:a16="http://schemas.microsoft.com/office/drawing/2014/main" id="{5B45AD5D-AA52-4F7B-9362-576A39AD9E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455673" cy="6858000"/>
          </a:xfrm>
          <a:custGeom>
            <a:avLst/>
            <a:gdLst>
              <a:gd name="connsiteX0" fmla="*/ 0 w 4455673"/>
              <a:gd name="connsiteY0" fmla="*/ 0 h 6858000"/>
              <a:gd name="connsiteX1" fmla="*/ 3242695 w 4455673"/>
              <a:gd name="connsiteY1" fmla="*/ 0 h 6858000"/>
              <a:gd name="connsiteX2" fmla="*/ 3305678 w 4455673"/>
              <a:gd name="connsiteY2" fmla="*/ 69271 h 6858000"/>
              <a:gd name="connsiteX3" fmla="*/ 4455673 w 4455673"/>
              <a:gd name="connsiteY3" fmla="*/ 3429000 h 6858000"/>
              <a:gd name="connsiteX4" fmla="*/ 3305678 w 4455673"/>
              <a:gd name="connsiteY4" fmla="*/ 6788730 h 6858000"/>
              <a:gd name="connsiteX5" fmla="*/ 3242695 w 4455673"/>
              <a:gd name="connsiteY5" fmla="*/ 6858000 h 6858000"/>
              <a:gd name="connsiteX6" fmla="*/ 0 w 445567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3" h="6858000">
                <a:moveTo>
                  <a:pt x="0" y="0"/>
                </a:moveTo>
                <a:lnTo>
                  <a:pt x="3242695" y="0"/>
                </a:lnTo>
                <a:lnTo>
                  <a:pt x="3305678" y="69271"/>
                </a:lnTo>
                <a:cubicBezTo>
                  <a:pt x="4016204" y="929100"/>
                  <a:pt x="4455673" y="2116944"/>
                  <a:pt x="4455673" y="3429000"/>
                </a:cubicBezTo>
                <a:cubicBezTo>
                  <a:pt x="4455673" y="4741056"/>
                  <a:pt x="4016204" y="5928900"/>
                  <a:pt x="3305678" y="6788730"/>
                </a:cubicBezTo>
                <a:lnTo>
                  <a:pt x="3242695" y="6858000"/>
                </a:lnTo>
                <a:lnTo>
                  <a:pt x="0" y="6858000"/>
                </a:lnTo>
                <a:close/>
              </a:path>
            </a:pathLst>
          </a:custGeom>
          <a:ln w="9525">
            <a:solidFill>
              <a:srgbClr val="D5D5D5"/>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44" name="Freeform: Shape 1043">
            <a:extLst>
              <a:ext uri="{FF2B5EF4-FFF2-40B4-BE49-F238E27FC236}">
                <a16:creationId xmlns:a16="http://schemas.microsoft.com/office/drawing/2014/main" id="{AEDD7960-4866-4399-BEF6-DD1431AB4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6529" cy="6858000"/>
          </a:xfrm>
          <a:custGeom>
            <a:avLst/>
            <a:gdLst>
              <a:gd name="connsiteX0" fmla="*/ 0 w 4446529"/>
              <a:gd name="connsiteY0" fmla="*/ 0 h 6858000"/>
              <a:gd name="connsiteX1" fmla="*/ 3233551 w 4446529"/>
              <a:gd name="connsiteY1" fmla="*/ 0 h 6858000"/>
              <a:gd name="connsiteX2" fmla="*/ 3296534 w 4446529"/>
              <a:gd name="connsiteY2" fmla="*/ 69271 h 6858000"/>
              <a:gd name="connsiteX3" fmla="*/ 4446529 w 4446529"/>
              <a:gd name="connsiteY3" fmla="*/ 3429000 h 6858000"/>
              <a:gd name="connsiteX4" fmla="*/ 3296534 w 4446529"/>
              <a:gd name="connsiteY4" fmla="*/ 6788730 h 6858000"/>
              <a:gd name="connsiteX5" fmla="*/ 3233551 w 4446529"/>
              <a:gd name="connsiteY5" fmla="*/ 6858000 h 6858000"/>
              <a:gd name="connsiteX6" fmla="*/ 0 w 444652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9" h="6858000">
                <a:moveTo>
                  <a:pt x="0" y="0"/>
                </a:moveTo>
                <a:lnTo>
                  <a:pt x="3233551" y="0"/>
                </a:lnTo>
                <a:lnTo>
                  <a:pt x="3296534" y="69271"/>
                </a:lnTo>
                <a:cubicBezTo>
                  <a:pt x="4007060" y="929100"/>
                  <a:pt x="4446529" y="2116944"/>
                  <a:pt x="4446529" y="3429000"/>
                </a:cubicBezTo>
                <a:cubicBezTo>
                  <a:pt x="4446529" y="4741056"/>
                  <a:pt x="4007060" y="5928900"/>
                  <a:pt x="3296534" y="6788730"/>
                </a:cubicBezTo>
                <a:lnTo>
                  <a:pt x="3233551"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5441FB3-3786-48DA-31E1-FF6B351BC8A9}"/>
              </a:ext>
            </a:extLst>
          </p:cNvPr>
          <p:cNvSpPr>
            <a:spLocks noGrp="1"/>
          </p:cNvSpPr>
          <p:nvPr>
            <p:ph type="ctrTitle"/>
          </p:nvPr>
        </p:nvSpPr>
        <p:spPr>
          <a:xfrm>
            <a:off x="371094" y="1161288"/>
            <a:ext cx="3438144" cy="1125728"/>
          </a:xfrm>
        </p:spPr>
        <p:txBody>
          <a:bodyPr vert="horz" lIns="91440" tIns="45720" rIns="91440" bIns="45720" rtlCol="0" anchor="b">
            <a:normAutofit/>
          </a:bodyPr>
          <a:lstStyle/>
          <a:p>
            <a:pPr marL="0" marR="0" algn="l"/>
            <a:r>
              <a:rPr lang="en-GB" sz="1800" b="1" dirty="0">
                <a:effectLst/>
                <a:latin typeface="Arial" panose="020B0604020202020204" pitchFamily="34" charset="0"/>
                <a:ea typeface="Arial" panose="020B0604020202020204" pitchFamily="34" charset="0"/>
              </a:rPr>
              <a:t>FEASIBILITY PLAN FOR AN INTERNATIONAL MEETING/EVENT</a:t>
            </a:r>
            <a:endParaRPr lang="en-US" sz="2200" b="1" dirty="0">
              <a:latin typeface="Times New Roman" panose="02020603050405020304" pitchFamily="18" charset="0"/>
              <a:cs typeface="Times New Roman" panose="02020603050405020304" pitchFamily="18" charset="0"/>
            </a:endParaRPr>
          </a:p>
        </p:txBody>
      </p:sp>
      <p:sp>
        <p:nvSpPr>
          <p:cNvPr id="1046" name="Rectangle 1045">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048" name="Rectangle 1047">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375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Subtitle 2">
            <a:extLst>
              <a:ext uri="{FF2B5EF4-FFF2-40B4-BE49-F238E27FC236}">
                <a16:creationId xmlns:a16="http://schemas.microsoft.com/office/drawing/2014/main" id="{6B92F323-3386-C72D-60D2-7B1D1B91A1EF}"/>
              </a:ext>
            </a:extLst>
          </p:cNvPr>
          <p:cNvSpPr>
            <a:spLocks noGrp="1"/>
          </p:cNvSpPr>
          <p:nvPr>
            <p:ph type="subTitle" idx="1"/>
          </p:nvPr>
        </p:nvSpPr>
        <p:spPr>
          <a:xfrm>
            <a:off x="200127" y="2715227"/>
            <a:ext cx="3815896" cy="3714562"/>
          </a:xfrm>
        </p:spPr>
        <p:txBody>
          <a:bodyPr vert="horz" lIns="91440" tIns="45720" rIns="91440" bIns="45720" rtlCol="0" anchor="t">
            <a:normAutofit lnSpcReduction="10000"/>
          </a:bodyPr>
          <a:lstStyle/>
          <a:p>
            <a:pPr marR="0" algn="l">
              <a:spcBef>
                <a:spcPts val="0"/>
              </a:spcBef>
              <a:spcAft>
                <a:spcPts val="600"/>
              </a:spcAft>
            </a:pPr>
            <a:endParaRPr lang="en-US" sz="1700" b="1" dirty="0">
              <a:effectLst/>
              <a:latin typeface="Times New Roman" panose="02020603050405020304" pitchFamily="18" charset="0"/>
              <a:cs typeface="Times New Roman" panose="02020603050405020304" pitchFamily="18" charset="0"/>
            </a:endParaRPr>
          </a:p>
          <a:p>
            <a:pPr marR="0" algn="l">
              <a:spcBef>
                <a:spcPts val="0"/>
              </a:spcBef>
              <a:spcAft>
                <a:spcPts val="600"/>
              </a:spcAft>
            </a:pPr>
            <a:r>
              <a:rPr lang="en-US" sz="1700" b="1" dirty="0">
                <a:effectLst/>
                <a:latin typeface="Times New Roman" panose="02020603050405020304" pitchFamily="18" charset="0"/>
                <a:cs typeface="Times New Roman" panose="02020603050405020304" pitchFamily="18" charset="0"/>
              </a:rPr>
              <a:t>Module code and name</a:t>
            </a:r>
            <a:r>
              <a:rPr lang="en-US" sz="1700" b="1">
                <a:effectLst/>
                <a:latin typeface="Times New Roman" panose="02020603050405020304" pitchFamily="18" charset="0"/>
                <a:cs typeface="Times New Roman" panose="02020603050405020304" pitchFamily="18" charset="0"/>
              </a:rPr>
              <a:t>: </a:t>
            </a:r>
          </a:p>
          <a:p>
            <a:pPr marR="0" algn="l">
              <a:spcBef>
                <a:spcPts val="0"/>
              </a:spcBef>
              <a:spcAft>
                <a:spcPts val="600"/>
              </a:spcAft>
            </a:pPr>
            <a:r>
              <a:rPr lang="en-US" sz="1700" b="1">
                <a:effectLst/>
                <a:latin typeface="Times New Roman" panose="02020603050405020304" pitchFamily="18" charset="0"/>
                <a:cs typeface="Times New Roman" panose="02020603050405020304" pitchFamily="18" charset="0"/>
              </a:rPr>
              <a:t>International </a:t>
            </a:r>
            <a:r>
              <a:rPr lang="en-US" sz="1700" b="1" dirty="0">
                <a:effectLst/>
                <a:latin typeface="Times New Roman" panose="02020603050405020304" pitchFamily="18" charset="0"/>
                <a:cs typeface="Times New Roman" panose="02020603050405020304" pitchFamily="18" charset="0"/>
              </a:rPr>
              <a:t>Meetings Management BMIH6007</a:t>
            </a:r>
            <a:endParaRPr lang="en-US" sz="1700" dirty="0">
              <a:effectLst/>
              <a:latin typeface="Times New Roman" panose="02020603050405020304" pitchFamily="18" charset="0"/>
              <a:cs typeface="Times New Roman" panose="02020603050405020304" pitchFamily="18" charset="0"/>
            </a:endParaRPr>
          </a:p>
          <a:p>
            <a:pPr marR="0" algn="l">
              <a:spcBef>
                <a:spcPts val="0"/>
              </a:spcBef>
              <a:spcAft>
                <a:spcPts val="600"/>
              </a:spcAft>
            </a:pPr>
            <a:r>
              <a:rPr lang="en-US" sz="1700" b="1" dirty="0">
                <a:effectLst/>
                <a:latin typeface="Times New Roman" panose="02020603050405020304" pitchFamily="18" charset="0"/>
                <a:cs typeface="Times New Roman" panose="02020603050405020304" pitchFamily="18" charset="0"/>
              </a:rPr>
              <a:t>Name and student number</a:t>
            </a:r>
            <a:r>
              <a:rPr lang="en-US" sz="1700" dirty="0">
                <a:effectLst/>
                <a:latin typeface="Times New Roman" panose="02020603050405020304" pitchFamily="18" charset="0"/>
                <a:cs typeface="Times New Roman" panose="02020603050405020304" pitchFamily="18" charset="0"/>
              </a:rPr>
              <a:t>: </a:t>
            </a:r>
          </a:p>
          <a:p>
            <a:pPr marR="0" algn="l">
              <a:spcBef>
                <a:spcPts val="0"/>
              </a:spcBef>
              <a:spcAft>
                <a:spcPts val="600"/>
              </a:spcAft>
            </a:pPr>
            <a:r>
              <a:rPr lang="en-US" sz="1700" b="1" dirty="0">
                <a:effectLst/>
                <a:latin typeface="Times New Roman" panose="02020603050405020304" pitchFamily="18" charset="0"/>
                <a:cs typeface="Times New Roman" panose="02020603050405020304" pitchFamily="18" charset="0"/>
              </a:rPr>
              <a:t>Georgiana Pangonis 2245303</a:t>
            </a:r>
          </a:p>
          <a:p>
            <a:pPr marR="0" algn="l">
              <a:spcBef>
                <a:spcPts val="0"/>
              </a:spcBef>
              <a:spcAft>
                <a:spcPts val="600"/>
              </a:spcAft>
            </a:pPr>
            <a:endParaRPr lang="en-US" sz="1700" b="1" dirty="0">
              <a:latin typeface="Times New Roman" panose="02020603050405020304" pitchFamily="18" charset="0"/>
              <a:cs typeface="Times New Roman" panose="02020603050405020304" pitchFamily="18" charset="0"/>
            </a:endParaRPr>
          </a:p>
          <a:p>
            <a:pPr marR="0" algn="l">
              <a:spcBef>
                <a:spcPts val="0"/>
              </a:spcBef>
              <a:spcAft>
                <a:spcPts val="600"/>
              </a:spcAft>
            </a:pPr>
            <a:endParaRPr lang="en-US" sz="1700" dirty="0">
              <a:latin typeface="Times New Roman" panose="02020603050405020304" pitchFamily="18" charset="0"/>
              <a:cs typeface="Times New Roman" panose="02020603050405020304" pitchFamily="18" charset="0"/>
            </a:endParaRPr>
          </a:p>
          <a:p>
            <a:pPr marR="0" algn="l">
              <a:spcBef>
                <a:spcPts val="0"/>
              </a:spcBef>
              <a:spcAft>
                <a:spcPts val="600"/>
              </a:spcAft>
            </a:pPr>
            <a:endParaRPr lang="en-US" sz="1700" dirty="0">
              <a:latin typeface="Times New Roman" panose="02020603050405020304" pitchFamily="18" charset="0"/>
              <a:cs typeface="Times New Roman" panose="02020603050405020304" pitchFamily="18" charset="0"/>
            </a:endParaRPr>
          </a:p>
          <a:p>
            <a:pPr algn="l">
              <a:spcBef>
                <a:spcPts val="0"/>
              </a:spcBef>
              <a:spcAft>
                <a:spcPts val="600"/>
              </a:spcAft>
            </a:pPr>
            <a:r>
              <a:rPr lang="en-GB" sz="1400" dirty="0">
                <a:latin typeface="Times New Roman" panose="02020603050405020304" pitchFamily="18" charset="0"/>
                <a:cs typeface="Times New Roman" panose="02020603050405020304" pitchFamily="18" charset="0"/>
              </a:rPr>
              <a:t>I confirm that I have not used any AI tools in the research and creation of this assignment. I confirm that I have not presented any AI generated materials as my own work. I confirm I have copies of my drafts, notes, and other resources I used, which I may be asked to provide in evidence.</a:t>
            </a:r>
          </a:p>
        </p:txBody>
      </p:sp>
    </p:spTree>
    <p:extLst>
      <p:ext uri="{BB962C8B-B14F-4D97-AF65-F5344CB8AC3E}">
        <p14:creationId xmlns:p14="http://schemas.microsoft.com/office/powerpoint/2010/main" val="33865964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2" name="Rectangle 2061">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6FBA75-EFA9-18F5-F9B1-A21DCACAAE53}"/>
              </a:ext>
            </a:extLst>
          </p:cNvPr>
          <p:cNvSpPr>
            <a:spLocks noGrp="1"/>
          </p:cNvSpPr>
          <p:nvPr>
            <p:ph type="title"/>
          </p:nvPr>
        </p:nvSpPr>
        <p:spPr>
          <a:xfrm>
            <a:off x="549633" y="545634"/>
            <a:ext cx="11018520" cy="757273"/>
          </a:xfrm>
        </p:spPr>
        <p:txBody>
          <a:bodyPr anchor="b">
            <a:normAutofit/>
          </a:bodyPr>
          <a:lstStyle/>
          <a:p>
            <a:pPr algn="ctr"/>
            <a:r>
              <a:rPr lang="en-GB" sz="3200" b="1" dirty="0">
                <a:effectLst/>
                <a:latin typeface="Arial" panose="020B0604020202020204" pitchFamily="34" charset="0"/>
                <a:ea typeface="Arial" panose="020B0604020202020204" pitchFamily="34" charset="0"/>
                <a:cs typeface="Arial" panose="020B0604020202020204" pitchFamily="34" charset="0"/>
              </a:rPr>
              <a:t>Introduction</a:t>
            </a:r>
            <a:endParaRPr lang="en-US" sz="3200" b="1" dirty="0">
              <a:latin typeface="Arial" panose="020B0604020202020204" pitchFamily="34" charset="0"/>
              <a:cs typeface="Arial" panose="020B0604020202020204" pitchFamily="34" charset="0"/>
            </a:endParaRPr>
          </a:p>
        </p:txBody>
      </p:sp>
      <p:sp>
        <p:nvSpPr>
          <p:cNvPr id="2064"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19587D7-6CE3-214C-2A84-7F74EEC17AC1}"/>
              </a:ext>
            </a:extLst>
          </p:cNvPr>
          <p:cNvSpPr>
            <a:spLocks noGrp="1"/>
          </p:cNvSpPr>
          <p:nvPr>
            <p:ph idx="1"/>
          </p:nvPr>
        </p:nvSpPr>
        <p:spPr>
          <a:xfrm>
            <a:off x="572493" y="1699833"/>
            <a:ext cx="11186120" cy="4686680"/>
          </a:xfrm>
        </p:spPr>
        <p:txBody>
          <a:bodyPr anchor="t">
            <a:noAutofit/>
          </a:bodyPr>
          <a:lstStyle/>
          <a:p>
            <a:pPr marL="342900" marR="0" lvl="0" indent="-342900" algn="just">
              <a:lnSpc>
                <a:spcPct val="150000"/>
              </a:lnSpc>
              <a:spcBef>
                <a:spcPts val="1000"/>
              </a:spcBef>
              <a:buFont typeface="Arial" panose="020B0604020202020204" pitchFamily="34" charset="0"/>
              <a:buChar char="●"/>
            </a:pPr>
            <a:r>
              <a:rPr lang="en-GB" sz="1600" u="none" strike="noStrike" dirty="0">
                <a:effectLst/>
                <a:latin typeface="Arial" panose="020B0604020202020204" pitchFamily="34" charset="0"/>
                <a:ea typeface="Arial" panose="020B0604020202020204" pitchFamily="34" charset="0"/>
              </a:rPr>
              <a:t>To understand the feasibility of an event taking place, it is extremely important to develop a pre planning research that can help create awareness, information sharing, fundraising, and marketing activities, ensuring that the event is a success (Holmes </a:t>
            </a:r>
            <a:r>
              <a:rPr lang="en-GB" sz="1600" i="1" u="none" strike="noStrike" dirty="0">
                <a:effectLst/>
                <a:latin typeface="Arial" panose="020B0604020202020204" pitchFamily="34" charset="0"/>
                <a:ea typeface="Arial" panose="020B0604020202020204" pitchFamily="34" charset="0"/>
              </a:rPr>
              <a:t>et al. </a:t>
            </a:r>
            <a:r>
              <a:rPr lang="en-GB" sz="1600" u="none" strike="noStrike" dirty="0">
                <a:effectLst/>
                <a:latin typeface="Arial" panose="020B0604020202020204" pitchFamily="34" charset="0"/>
                <a:ea typeface="Arial" panose="020B0604020202020204" pitchFamily="34" charset="0"/>
              </a:rPr>
              <a:t>2022).</a:t>
            </a:r>
            <a:endParaRPr lang="en-US" sz="16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buFont typeface="Arial" panose="020B0604020202020204" pitchFamily="34" charset="0"/>
              <a:buChar char="●"/>
            </a:pPr>
            <a:r>
              <a:rPr lang="en-GB" sz="1600" u="none" strike="noStrike" dirty="0">
                <a:effectLst/>
                <a:latin typeface="Arial" panose="020B0604020202020204" pitchFamily="34" charset="0"/>
                <a:ea typeface="Arial" panose="020B0604020202020204" pitchFamily="34" charset="0"/>
              </a:rPr>
              <a:t>If done in an appropriate manner, then event planning can help produce a detailed process which will be helpful in conducting different types of events and prevent the event managers from becoming stressful and overly anxious (Aquilino </a:t>
            </a:r>
            <a:r>
              <a:rPr lang="en-GB" sz="1600" i="1" u="none" strike="noStrike" dirty="0">
                <a:effectLst/>
                <a:latin typeface="Arial" panose="020B0604020202020204" pitchFamily="34" charset="0"/>
                <a:ea typeface="Arial" panose="020B0604020202020204" pitchFamily="34" charset="0"/>
              </a:rPr>
              <a:t>et al. </a:t>
            </a:r>
            <a:r>
              <a:rPr lang="en-GB" sz="1600" u="none" strike="noStrike" dirty="0">
                <a:effectLst/>
                <a:latin typeface="Arial" panose="020B0604020202020204" pitchFamily="34" charset="0"/>
                <a:ea typeface="Arial" panose="020B0604020202020204" pitchFamily="34" charset="0"/>
              </a:rPr>
              <a:t>2021).</a:t>
            </a:r>
            <a:endParaRPr lang="en-US" sz="16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buFont typeface="Arial" panose="020B0604020202020204" pitchFamily="34" charset="0"/>
              <a:buChar char="●"/>
            </a:pPr>
            <a:r>
              <a:rPr lang="en-GB" sz="1600" u="none" strike="noStrike" dirty="0">
                <a:effectLst/>
                <a:latin typeface="Arial" panose="020B0604020202020204" pitchFamily="34" charset="0"/>
                <a:ea typeface="Arial" panose="020B0604020202020204" pitchFamily="34" charset="0"/>
              </a:rPr>
              <a:t>The focus of the assignment is to develop a feasibility study ahead of a conference that is taking place on identifying the factors that will help promote the theme: Sustainable Wales: Celebrating Nature and Innovation. </a:t>
            </a:r>
            <a:endParaRPr lang="en-US" sz="16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Aft>
                <a:spcPts val="1000"/>
              </a:spcAft>
              <a:buFont typeface="Arial" panose="020B0604020202020204" pitchFamily="34" charset="0"/>
              <a:buChar char="●"/>
            </a:pPr>
            <a:r>
              <a:rPr lang="en-GB" sz="1600" u="none" strike="noStrike" dirty="0">
                <a:effectLst/>
                <a:latin typeface="Arial" panose="020B0604020202020204" pitchFamily="34" charset="0"/>
                <a:ea typeface="Arial" panose="020B0604020202020204" pitchFamily="34" charset="0"/>
              </a:rPr>
              <a:t>The conference is a celebration of the Sustainable Wales, which is a holistic approach towards the all-encompassing social, economic, environmental and cultural approaches that has been adopted by the government of Wales towards the health and well-being of the entire region (Clarke </a:t>
            </a:r>
            <a:r>
              <a:rPr lang="en-GB" sz="1600" i="1" u="none" strike="noStrike" dirty="0">
                <a:effectLst/>
                <a:latin typeface="Arial" panose="020B0604020202020204" pitchFamily="34" charset="0"/>
                <a:ea typeface="Arial" panose="020B0604020202020204" pitchFamily="34" charset="0"/>
              </a:rPr>
              <a:t>et al. </a:t>
            </a:r>
            <a:r>
              <a:rPr lang="en-GB" sz="1600" u="none" strike="noStrike" dirty="0">
                <a:effectLst/>
                <a:latin typeface="Arial" panose="020B0604020202020204" pitchFamily="34" charset="0"/>
                <a:ea typeface="Arial" panose="020B0604020202020204" pitchFamily="34" charset="0"/>
              </a:rPr>
              <a:t>2021).</a:t>
            </a:r>
            <a:endParaRPr lang="en-US" sz="1600" u="none" strike="noStrike"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171717255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00" name="Rectangle 3099">
            <a:extLst>
              <a:ext uri="{FF2B5EF4-FFF2-40B4-BE49-F238E27FC236}">
                <a16:creationId xmlns:a16="http://schemas.microsoft.com/office/drawing/2014/main" id="{5AA03EDC-7067-4DFF-B672-541D016AA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02" name="Rectangle 3101">
            <a:extLst>
              <a:ext uri="{FF2B5EF4-FFF2-40B4-BE49-F238E27FC236}">
                <a16:creationId xmlns:a16="http://schemas.microsoft.com/office/drawing/2014/main" id="{0EBF3E39-B0BE-496A-8604-9007470FFA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65473"/>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429DE9-EC20-F600-9FCA-BEE77DCED74D}"/>
              </a:ext>
            </a:extLst>
          </p:cNvPr>
          <p:cNvSpPr>
            <a:spLocks noGrp="1"/>
          </p:cNvSpPr>
          <p:nvPr>
            <p:ph type="title"/>
          </p:nvPr>
        </p:nvSpPr>
        <p:spPr>
          <a:xfrm>
            <a:off x="871442" y="157163"/>
            <a:ext cx="4353116" cy="1474666"/>
          </a:xfrm>
        </p:spPr>
        <p:txBody>
          <a:bodyPr anchor="b">
            <a:normAutofit/>
          </a:bodyPr>
          <a:lstStyle/>
          <a:p>
            <a:pPr algn="ctr"/>
            <a:r>
              <a:rPr lang="en-US" sz="3200" b="1" dirty="0">
                <a:solidFill>
                  <a:srgbClr val="595959"/>
                </a:solidFill>
                <a:latin typeface="Arial" panose="020B0604020202020204" pitchFamily="34" charset="0"/>
                <a:cs typeface="Arial" panose="020B0604020202020204" pitchFamily="34" charset="0"/>
              </a:rPr>
              <a:t>Background to the event</a:t>
            </a:r>
          </a:p>
        </p:txBody>
      </p:sp>
      <p:sp>
        <p:nvSpPr>
          <p:cNvPr id="3" name="Content Placeholder 2">
            <a:extLst>
              <a:ext uri="{FF2B5EF4-FFF2-40B4-BE49-F238E27FC236}">
                <a16:creationId xmlns:a16="http://schemas.microsoft.com/office/drawing/2014/main" id="{67485089-B79B-F820-E925-7ABCDC1D592A}"/>
              </a:ext>
            </a:extLst>
          </p:cNvPr>
          <p:cNvSpPr>
            <a:spLocks noGrp="1"/>
          </p:cNvSpPr>
          <p:nvPr>
            <p:ph idx="1"/>
          </p:nvPr>
        </p:nvSpPr>
        <p:spPr>
          <a:xfrm>
            <a:off x="127819" y="1788992"/>
            <a:ext cx="5830529" cy="4911845"/>
          </a:xfrm>
        </p:spPr>
        <p:txBody>
          <a:bodyPr anchor="t">
            <a:normAutofit fontScale="77500" lnSpcReduction="20000"/>
          </a:bodyPr>
          <a:lstStyle/>
          <a:p>
            <a:pPr marL="342900" marR="0" lvl="0" indent="-342900" algn="just">
              <a:lnSpc>
                <a:spcPct val="150000"/>
              </a:lnSpc>
              <a:buFont typeface="Arial" panose="020B0604020202020204" pitchFamily="34" charset="0"/>
              <a:buChar char="●"/>
            </a:pPr>
            <a:r>
              <a:rPr lang="en-GB" sz="1800" u="none" strike="noStrike" dirty="0">
                <a:effectLst/>
                <a:latin typeface="Arial" panose="020B0604020202020204" pitchFamily="34" charset="0"/>
                <a:ea typeface="Arial" panose="020B0604020202020204" pitchFamily="34" charset="0"/>
              </a:rPr>
              <a:t>Sustainable Wales: Celebrating Nature and Innovation is a holistic approach towards developing a sustainability model in Wales. </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buFont typeface="Arial" panose="020B0604020202020204" pitchFamily="34" charset="0"/>
              <a:buChar char="●"/>
            </a:pPr>
            <a:r>
              <a:rPr lang="en-GB" sz="1800" u="none" strike="noStrike" dirty="0">
                <a:effectLst/>
                <a:latin typeface="Arial" panose="020B0604020202020204" pitchFamily="34" charset="0"/>
                <a:ea typeface="Arial" panose="020B0604020202020204" pitchFamily="34" charset="0"/>
              </a:rPr>
              <a:t>Under Sustainable Wales, there is a strong focus and emphasis on reversing the decline of the ecology while at the same time, improving community planning and ensuring that Wales moves towards a low carbon future. To achieve these goals, innovation has played a very important role in addressing climate issues and nature protection.</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buFont typeface="Arial" panose="020B0604020202020204" pitchFamily="34" charset="0"/>
              <a:buChar char="●"/>
            </a:pPr>
            <a:r>
              <a:rPr lang="en-GB" sz="1800" u="none" strike="noStrike" dirty="0">
                <a:effectLst/>
                <a:latin typeface="Arial" panose="020B0604020202020204" pitchFamily="34" charset="0"/>
                <a:ea typeface="Arial" panose="020B0604020202020204" pitchFamily="34" charset="0"/>
              </a:rPr>
              <a:t>The conference celebrates the unique sense of place that is held by the Welsh people starting from its language to culture, along with a large number of tourist attractions (Stone </a:t>
            </a:r>
            <a:r>
              <a:rPr lang="en-GB" sz="1800" i="1" u="none" strike="noStrike" dirty="0">
                <a:effectLst/>
                <a:latin typeface="Arial" panose="020B0604020202020204" pitchFamily="34" charset="0"/>
                <a:ea typeface="Arial" panose="020B0604020202020204" pitchFamily="34" charset="0"/>
              </a:rPr>
              <a:t>et al. </a:t>
            </a:r>
            <a:r>
              <a:rPr lang="en-GB" sz="1800" u="none" strike="noStrike" dirty="0">
                <a:effectLst/>
                <a:latin typeface="Arial" panose="020B0604020202020204" pitchFamily="34" charset="0"/>
                <a:ea typeface="Arial" panose="020B0604020202020204" pitchFamily="34" charset="0"/>
              </a:rPr>
              <a:t>2022).</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Aft>
                <a:spcPts val="1000"/>
              </a:spcAft>
              <a:buFont typeface="Arial" panose="020B0604020202020204" pitchFamily="34" charset="0"/>
              <a:buChar char="●"/>
            </a:pPr>
            <a:r>
              <a:rPr lang="en-GB" sz="1800" u="none" strike="noStrike" dirty="0">
                <a:effectLst/>
                <a:latin typeface="Arial" panose="020B0604020202020204" pitchFamily="34" charset="0"/>
                <a:ea typeface="Arial" panose="020B0604020202020204" pitchFamily="34" charset="0"/>
              </a:rPr>
              <a:t>The organisers can invite CEOs and senior managers of various travels and tourism companies across the world to showcase the unique experiences that the Welsh community has to offer (visitwales.com, 2025).</a:t>
            </a:r>
            <a:endParaRPr lang="en-US" sz="1800" u="none" strike="noStrike" dirty="0">
              <a:effectLst/>
              <a:latin typeface="Arial" panose="020B0604020202020204" pitchFamily="34" charset="0"/>
              <a:ea typeface="Arial" panose="020B0604020202020204" pitchFamily="34" charset="0"/>
            </a:endParaRPr>
          </a:p>
        </p:txBody>
      </p:sp>
      <p:pic>
        <p:nvPicPr>
          <p:cNvPr id="6" name="Picture 5">
            <a:extLst>
              <a:ext uri="{FF2B5EF4-FFF2-40B4-BE49-F238E27FC236}">
                <a16:creationId xmlns:a16="http://schemas.microsoft.com/office/drawing/2014/main" id="{8D139DDF-6AD1-27ED-F24C-0120F3DAAE18}"/>
              </a:ext>
            </a:extLst>
          </p:cNvPr>
          <p:cNvPicPr>
            <a:picLocks noChangeAspect="1"/>
          </p:cNvPicPr>
          <p:nvPr/>
        </p:nvPicPr>
        <p:blipFill>
          <a:blip r:embed="rId3"/>
          <a:stretch>
            <a:fillRect/>
          </a:stretch>
        </p:blipFill>
        <p:spPr>
          <a:xfrm>
            <a:off x="6967442" y="157163"/>
            <a:ext cx="3943900" cy="1362265"/>
          </a:xfrm>
          <a:prstGeom prst="rect">
            <a:avLst/>
          </a:prstGeom>
        </p:spPr>
      </p:pic>
      <p:pic>
        <p:nvPicPr>
          <p:cNvPr id="8" name="Picture 7">
            <a:extLst>
              <a:ext uri="{FF2B5EF4-FFF2-40B4-BE49-F238E27FC236}">
                <a16:creationId xmlns:a16="http://schemas.microsoft.com/office/drawing/2014/main" id="{E9AA7F9F-C18A-9454-60D1-840F15D46B98}"/>
              </a:ext>
            </a:extLst>
          </p:cNvPr>
          <p:cNvPicPr>
            <a:picLocks noChangeAspect="1"/>
          </p:cNvPicPr>
          <p:nvPr/>
        </p:nvPicPr>
        <p:blipFill>
          <a:blip r:embed="rId4"/>
          <a:stretch>
            <a:fillRect/>
          </a:stretch>
        </p:blipFill>
        <p:spPr>
          <a:xfrm>
            <a:off x="6262977" y="1788992"/>
            <a:ext cx="5801204" cy="4911845"/>
          </a:xfrm>
          <a:prstGeom prst="rect">
            <a:avLst/>
          </a:prstGeom>
        </p:spPr>
      </p:pic>
    </p:spTree>
    <p:extLst>
      <p:ext uri="{BB962C8B-B14F-4D97-AF65-F5344CB8AC3E}">
        <p14:creationId xmlns:p14="http://schemas.microsoft.com/office/powerpoint/2010/main" val="2994284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7" name="Picture 16">
            <a:extLst>
              <a:ext uri="{FF2B5EF4-FFF2-40B4-BE49-F238E27FC236}">
                <a16:creationId xmlns:a16="http://schemas.microsoft.com/office/drawing/2014/main" id="{096B89E5-CD82-150B-755F-D40660AAC750}"/>
              </a:ext>
            </a:extLst>
          </p:cNvPr>
          <p:cNvPicPr>
            <a:picLocks noChangeAspect="1"/>
          </p:cNvPicPr>
          <p:nvPr/>
        </p:nvPicPr>
        <p:blipFill>
          <a:blip r:embed="rId3">
            <a:duotone>
              <a:schemeClr val="bg2">
                <a:shade val="45000"/>
                <a:satMod val="135000"/>
              </a:schemeClr>
              <a:prstClr val="white"/>
            </a:duotone>
          </a:blip>
          <a:srcRect t="14122"/>
          <a:stretch/>
        </p:blipFill>
        <p:spPr>
          <a:xfrm>
            <a:off x="20" y="10"/>
            <a:ext cx="12191980" cy="6857990"/>
          </a:xfrm>
          <a:prstGeom prst="rect">
            <a:avLst/>
          </a:prstGeom>
        </p:spPr>
      </p:pic>
      <p:sp>
        <p:nvSpPr>
          <p:cNvPr id="21" name="Rectangle 20">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798661-B7CD-20C7-BBCB-D43F20E65265}"/>
              </a:ext>
            </a:extLst>
          </p:cNvPr>
          <p:cNvSpPr>
            <a:spLocks noGrp="1"/>
          </p:cNvSpPr>
          <p:nvPr>
            <p:ph type="title"/>
          </p:nvPr>
        </p:nvSpPr>
        <p:spPr>
          <a:xfrm>
            <a:off x="838200" y="365125"/>
            <a:ext cx="10515600" cy="1325563"/>
          </a:xfrm>
        </p:spPr>
        <p:txBody>
          <a:bodyPr>
            <a:normAutofit/>
          </a:bodyPr>
          <a:lstStyle/>
          <a:p>
            <a:r>
              <a:rPr lang="en-US" sz="3200" b="1" dirty="0">
                <a:latin typeface="Arial" panose="020B0604020202020204" pitchFamily="34" charset="0"/>
                <a:cs typeface="Arial" panose="020B0604020202020204" pitchFamily="34" charset="0"/>
              </a:rPr>
              <a:t>What is the proposed focus for the event ? (Type and Nature)</a:t>
            </a:r>
          </a:p>
        </p:txBody>
      </p:sp>
      <p:graphicFrame>
        <p:nvGraphicFramePr>
          <p:cNvPr id="5" name="Content Placeholder 2">
            <a:extLst>
              <a:ext uri="{FF2B5EF4-FFF2-40B4-BE49-F238E27FC236}">
                <a16:creationId xmlns:a16="http://schemas.microsoft.com/office/drawing/2014/main" id="{8DD99FE7-DB64-1998-DBA1-F667D4063BE5}"/>
              </a:ext>
            </a:extLst>
          </p:cNvPr>
          <p:cNvGraphicFramePr>
            <a:graphicFrameLocks noGrp="1"/>
          </p:cNvGraphicFramePr>
          <p:nvPr>
            <p:ph idx="1"/>
            <p:extLst>
              <p:ext uri="{D42A27DB-BD31-4B8C-83A1-F6EECF244321}">
                <p14:modId xmlns:p14="http://schemas.microsoft.com/office/powerpoint/2010/main" val="229530650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1500671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16" name="Rectangle 4115">
            <a:extLst>
              <a:ext uri="{FF2B5EF4-FFF2-40B4-BE49-F238E27FC236}">
                <a16:creationId xmlns:a16="http://schemas.microsoft.com/office/drawing/2014/main" id="{6ECA6DCB-B7E1-40A9-9524-540C6DA40B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37383EE-B6A6-1E1B-863F-2D1ED7C781FB}"/>
              </a:ext>
            </a:extLst>
          </p:cNvPr>
          <p:cNvSpPr>
            <a:spLocks noGrp="1"/>
          </p:cNvSpPr>
          <p:nvPr>
            <p:ph type="title"/>
          </p:nvPr>
        </p:nvSpPr>
        <p:spPr>
          <a:xfrm>
            <a:off x="589560" y="162232"/>
            <a:ext cx="5992294" cy="1822016"/>
          </a:xfrm>
        </p:spPr>
        <p:txBody>
          <a:bodyPr anchor="ctr">
            <a:normAutofit/>
          </a:bodyPr>
          <a:lstStyle/>
          <a:p>
            <a:r>
              <a:rPr lang="en-US" sz="3200" b="1" dirty="0">
                <a:latin typeface="Arial" panose="020B0604020202020204" pitchFamily="34" charset="0"/>
                <a:cs typeface="Arial" panose="020B0604020202020204" pitchFamily="34" charset="0"/>
              </a:rPr>
              <a:t>Market factors (target market, demand, supply, competition, marketing activity)</a:t>
            </a:r>
          </a:p>
        </p:txBody>
      </p:sp>
      <p:grpSp>
        <p:nvGrpSpPr>
          <p:cNvPr id="4118" name="Group 4117">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4119" name="Rectangle 4118">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20" name="Rectangle 4119">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122" name="Rectangle 4121">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123821"/>
            <a:ext cx="4975066"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C7BAB81-1C39-9D86-D5FB-D51C91111CAF}"/>
              </a:ext>
            </a:extLst>
          </p:cNvPr>
          <p:cNvSpPr>
            <a:spLocks noGrp="1"/>
          </p:cNvSpPr>
          <p:nvPr>
            <p:ph idx="1"/>
          </p:nvPr>
        </p:nvSpPr>
        <p:spPr>
          <a:xfrm>
            <a:off x="590719" y="2330505"/>
            <a:ext cx="5762144" cy="4365263"/>
          </a:xfrm>
        </p:spPr>
        <p:txBody>
          <a:bodyPr anchor="ctr">
            <a:normAutofit/>
          </a:bodyPr>
          <a:lstStyle/>
          <a:p>
            <a:pPr marL="342900" marR="0" lvl="0" indent="-342900" algn="just">
              <a:lnSpc>
                <a:spcPct val="150000"/>
              </a:lnSpc>
              <a:spcBef>
                <a:spcPts val="1000"/>
              </a:spcBef>
              <a:buFont typeface="Arial" panose="020B0604020202020204" pitchFamily="34" charset="0"/>
              <a:buChar char="●"/>
            </a:pPr>
            <a:r>
              <a:rPr lang="en-GB" sz="1200" u="none" strike="noStrike" dirty="0">
                <a:effectLst/>
                <a:latin typeface="Arial" panose="020B0604020202020204" pitchFamily="34" charset="0"/>
                <a:ea typeface="Arial" panose="020B0604020202020204" pitchFamily="34" charset="0"/>
              </a:rPr>
              <a:t>The target audience of this conference are chief executive officers and senior managers, including individual entrepreneurs who are running small or medium scale travel and tourism businesses with a target audience of young adults between 25 years to 44 years (visitwales.com, 2025).</a:t>
            </a:r>
            <a:endParaRPr lang="en-US" sz="12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buFont typeface="Arial" panose="020B0604020202020204" pitchFamily="34" charset="0"/>
              <a:buChar char="●"/>
            </a:pPr>
            <a:r>
              <a:rPr lang="en-GB" sz="1200" u="none" strike="noStrike" dirty="0">
                <a:effectLst/>
                <a:latin typeface="Arial" panose="020B0604020202020204" pitchFamily="34" charset="0"/>
                <a:ea typeface="Arial" panose="020B0604020202020204" pitchFamily="34" charset="0"/>
              </a:rPr>
              <a:t>The Sustainable Wales: Celebrating Nature and Innovation campaign itself targets individuals who enjoy dining out, history, museums, live music, theatres, modern art, vegan food, and outdoor activities (janetredlertravelandtourism.co.uk, 2025.).</a:t>
            </a:r>
            <a:endParaRPr lang="en-US" sz="12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buFont typeface="Arial" panose="020B0604020202020204" pitchFamily="34" charset="0"/>
              <a:buChar char="●"/>
            </a:pPr>
            <a:r>
              <a:rPr lang="en-GB" sz="1200" u="none" strike="noStrike" dirty="0">
                <a:effectLst/>
                <a:latin typeface="Arial" panose="020B0604020202020204" pitchFamily="34" charset="0"/>
                <a:ea typeface="Arial" panose="020B0604020202020204" pitchFamily="34" charset="0"/>
              </a:rPr>
              <a:t>The campaign also attracts outdoor enthusiasts, who are passionate about outdoor activities, nature, interested in adventure sports, wildlife, extreme sports, and a mix of everything adventurous (visitwales.com, 2025).</a:t>
            </a:r>
            <a:endParaRPr lang="en-US" sz="12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Aft>
                <a:spcPts val="1000"/>
              </a:spcAft>
              <a:buFont typeface="Arial" panose="020B0604020202020204" pitchFamily="34" charset="0"/>
              <a:buChar char="●"/>
            </a:pPr>
            <a:r>
              <a:rPr lang="en-GB" sz="1200" u="none" strike="noStrike" dirty="0">
                <a:effectLst/>
                <a:latin typeface="Arial" panose="020B0604020202020204" pitchFamily="34" charset="0"/>
                <a:ea typeface="Arial" panose="020B0604020202020204" pitchFamily="34" charset="0"/>
              </a:rPr>
              <a:t>The small and medium scale travel management organisations that are targeting similar audiences for their own business growth are invited to the conference.</a:t>
            </a:r>
            <a:endParaRPr lang="en-US" sz="1200" u="none" strike="noStrike" dirty="0">
              <a:effectLst/>
              <a:latin typeface="Arial" panose="020B0604020202020204" pitchFamily="34" charset="0"/>
              <a:ea typeface="Arial" panose="020B0604020202020204" pitchFamily="34" charset="0"/>
            </a:endParaRPr>
          </a:p>
        </p:txBody>
      </p:sp>
      <p:sp>
        <p:nvSpPr>
          <p:cNvPr id="4124" name="Rectangle 4123">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26" name="Rectangle 4125">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7447"/>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28" name="Rectangle 4127">
            <a:extLst>
              <a:ext uri="{FF2B5EF4-FFF2-40B4-BE49-F238E27FC236}">
                <a16:creationId xmlns:a16="http://schemas.microsoft.com/office/drawing/2014/main" id="{8CB5D2D7-DF65-4E86-BFBA-FFB9B5ACEB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49687" y="3505479"/>
            <a:ext cx="4845488" cy="292358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EA53E091-7173-BC3A-10FF-92EFE2FEC138}"/>
              </a:ext>
            </a:extLst>
          </p:cNvPr>
          <p:cNvPicPr>
            <a:picLocks noChangeAspect="1"/>
          </p:cNvPicPr>
          <p:nvPr/>
        </p:nvPicPr>
        <p:blipFill>
          <a:blip r:embed="rId3"/>
          <a:stretch>
            <a:fillRect/>
          </a:stretch>
        </p:blipFill>
        <p:spPr>
          <a:xfrm>
            <a:off x="7205618" y="468673"/>
            <a:ext cx="4239217" cy="2608507"/>
          </a:xfrm>
          <a:prstGeom prst="rect">
            <a:avLst/>
          </a:prstGeom>
        </p:spPr>
      </p:pic>
      <p:pic>
        <p:nvPicPr>
          <p:cNvPr id="9" name="Picture 8">
            <a:extLst>
              <a:ext uri="{FF2B5EF4-FFF2-40B4-BE49-F238E27FC236}">
                <a16:creationId xmlns:a16="http://schemas.microsoft.com/office/drawing/2014/main" id="{FD567B65-13CC-C46B-DA62-DE4237CB9882}"/>
              </a:ext>
            </a:extLst>
          </p:cNvPr>
          <p:cNvPicPr>
            <a:picLocks noChangeAspect="1"/>
          </p:cNvPicPr>
          <p:nvPr/>
        </p:nvPicPr>
        <p:blipFill>
          <a:blip r:embed="rId4"/>
          <a:stretch>
            <a:fillRect/>
          </a:stretch>
        </p:blipFill>
        <p:spPr>
          <a:xfrm>
            <a:off x="7219507" y="3504844"/>
            <a:ext cx="4225328" cy="2848373"/>
          </a:xfrm>
          <a:prstGeom prst="rect">
            <a:avLst/>
          </a:prstGeom>
        </p:spPr>
      </p:pic>
    </p:spTree>
    <p:extLst>
      <p:ext uri="{BB962C8B-B14F-4D97-AF65-F5344CB8AC3E}">
        <p14:creationId xmlns:p14="http://schemas.microsoft.com/office/powerpoint/2010/main" val="3108402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34" name="!!Rectangle">
            <a:extLst>
              <a:ext uri="{FF2B5EF4-FFF2-40B4-BE49-F238E27FC236}">
                <a16:creationId xmlns:a16="http://schemas.microsoft.com/office/drawing/2014/main" id="{21ED5FCA-9564-42B4-9F52-2CCED8ED6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50C5B65-317C-62D5-0850-3467896E8C88}"/>
              </a:ext>
            </a:extLst>
          </p:cNvPr>
          <p:cNvSpPr>
            <a:spLocks noGrp="1"/>
          </p:cNvSpPr>
          <p:nvPr>
            <p:ph type="title"/>
          </p:nvPr>
        </p:nvSpPr>
        <p:spPr>
          <a:xfrm>
            <a:off x="838199" y="0"/>
            <a:ext cx="10515600" cy="1325563"/>
          </a:xfrm>
        </p:spPr>
        <p:txBody>
          <a:bodyPr>
            <a:normAutofit/>
          </a:bodyPr>
          <a:lstStyle/>
          <a:p>
            <a:pPr algn="ctr"/>
            <a:r>
              <a:rPr lang="en-GB" sz="3200" b="1" dirty="0">
                <a:solidFill>
                  <a:srgbClr val="FFFFFF"/>
                </a:solidFill>
                <a:effectLst/>
                <a:latin typeface="Times New Roman" panose="02020603050405020304" pitchFamily="18" charset="0"/>
                <a:ea typeface="Arial" panose="020B0604020202020204" pitchFamily="34" charset="0"/>
                <a:cs typeface="Times New Roman" panose="02020603050405020304" pitchFamily="18" charset="0"/>
              </a:rPr>
              <a:t>Contd..</a:t>
            </a:r>
            <a:endParaRPr lang="en-US" sz="3200" b="1" dirty="0">
              <a:solidFill>
                <a:srgbClr val="FFFFFF"/>
              </a:solidFill>
              <a:latin typeface="Times New Roman" panose="02020603050405020304" pitchFamily="18" charset="0"/>
              <a:cs typeface="Times New Roman" panose="02020603050405020304" pitchFamily="18" charset="0"/>
            </a:endParaRPr>
          </a:p>
        </p:txBody>
      </p:sp>
      <p:sp>
        <p:nvSpPr>
          <p:cNvPr id="5136" name="Arc 5135">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graphicFrame>
        <p:nvGraphicFramePr>
          <p:cNvPr id="3" name="Diagram 2">
            <a:extLst>
              <a:ext uri="{FF2B5EF4-FFF2-40B4-BE49-F238E27FC236}">
                <a16:creationId xmlns:a16="http://schemas.microsoft.com/office/drawing/2014/main" id="{BBA0C695-DFCE-5A89-8014-95A8A7187DCA}"/>
              </a:ext>
            </a:extLst>
          </p:cNvPr>
          <p:cNvGraphicFramePr/>
          <p:nvPr>
            <p:extLst>
              <p:ext uri="{D42A27DB-BD31-4B8C-83A1-F6EECF244321}">
                <p14:modId xmlns:p14="http://schemas.microsoft.com/office/powerpoint/2010/main" val="2934695439"/>
              </p:ext>
            </p:extLst>
          </p:nvPr>
        </p:nvGraphicFramePr>
        <p:xfrm>
          <a:off x="383458" y="958645"/>
          <a:ext cx="11252832" cy="56073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6256179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B077C2-C953-DA2B-CE7A-26DDCB7F1FFC}"/>
              </a:ext>
            </a:extLst>
          </p:cNvPr>
          <p:cNvSpPr>
            <a:spLocks noGrp="1"/>
          </p:cNvSpPr>
          <p:nvPr>
            <p:ph type="title"/>
          </p:nvPr>
        </p:nvSpPr>
        <p:spPr>
          <a:xfrm>
            <a:off x="836680" y="185744"/>
            <a:ext cx="6002110" cy="935134"/>
          </a:xfrm>
        </p:spPr>
        <p:txBody>
          <a:bodyPr>
            <a:normAutofit/>
          </a:bodyPr>
          <a:lstStyle/>
          <a:p>
            <a:r>
              <a:rPr lang="en-US" sz="3400" b="1" dirty="0">
                <a:latin typeface="Arial" panose="020B0604020202020204" pitchFamily="34" charset="0"/>
                <a:cs typeface="Arial" panose="020B0604020202020204" pitchFamily="34" charset="0"/>
              </a:rPr>
              <a:t>Contd..</a:t>
            </a:r>
          </a:p>
        </p:txBody>
      </p:sp>
      <p:sp>
        <p:nvSpPr>
          <p:cNvPr id="3" name="Content Placeholder 2">
            <a:extLst>
              <a:ext uri="{FF2B5EF4-FFF2-40B4-BE49-F238E27FC236}">
                <a16:creationId xmlns:a16="http://schemas.microsoft.com/office/drawing/2014/main" id="{FA8BF144-5B62-7223-8CF3-C4D168B3B66C}"/>
              </a:ext>
            </a:extLst>
          </p:cNvPr>
          <p:cNvSpPr>
            <a:spLocks noGrp="1"/>
          </p:cNvSpPr>
          <p:nvPr>
            <p:ph idx="1"/>
          </p:nvPr>
        </p:nvSpPr>
        <p:spPr>
          <a:xfrm>
            <a:off x="836680" y="1120878"/>
            <a:ext cx="6002110" cy="5013223"/>
          </a:xfrm>
        </p:spPr>
        <p:txBody>
          <a:bodyPr>
            <a:normAutofit fontScale="92500" lnSpcReduction="20000"/>
          </a:bodyPr>
          <a:lstStyle/>
          <a:p>
            <a:pPr marL="342900" marR="0" lvl="0" indent="-342900" algn="just">
              <a:lnSpc>
                <a:spcPct val="150000"/>
              </a:lnSpc>
              <a:spcBef>
                <a:spcPts val="1000"/>
              </a:spcBef>
              <a:buFont typeface="Arial" panose="020B0604020202020204" pitchFamily="34" charset="0"/>
              <a:buChar char="●"/>
            </a:pPr>
            <a:r>
              <a:rPr lang="en-GB" sz="1800" u="none" strike="noStrike" dirty="0">
                <a:effectLst/>
                <a:latin typeface="Arial" panose="020B0604020202020204" pitchFamily="34" charset="0"/>
                <a:ea typeface="Arial" panose="020B0604020202020204" pitchFamily="34" charset="0"/>
              </a:rPr>
              <a:t>The campaign Sustainable Wales: Celebrating Nature and Innovation itself does not have any competition.</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buFont typeface="Arial" panose="020B0604020202020204" pitchFamily="34" charset="0"/>
              <a:buChar char="●"/>
            </a:pPr>
            <a:r>
              <a:rPr lang="en-GB" sz="1800" u="none" strike="noStrike" dirty="0">
                <a:effectLst/>
                <a:latin typeface="Arial" panose="020B0604020202020204" pitchFamily="34" charset="0"/>
                <a:ea typeface="Arial" panose="020B0604020202020204" pitchFamily="34" charset="0"/>
              </a:rPr>
              <a:t>There are various other organisations who are organising similar types of events and conferences to promote the campaign (Carlisle </a:t>
            </a:r>
            <a:r>
              <a:rPr lang="en-GB" sz="1800" i="1" u="none" strike="noStrike" dirty="0">
                <a:effectLst/>
                <a:latin typeface="Arial" panose="020B0604020202020204" pitchFamily="34" charset="0"/>
                <a:ea typeface="Arial" panose="020B0604020202020204" pitchFamily="34" charset="0"/>
              </a:rPr>
              <a:t>et al. </a:t>
            </a:r>
            <a:r>
              <a:rPr lang="en-GB" sz="1800" u="none" strike="noStrike" dirty="0">
                <a:effectLst/>
                <a:latin typeface="Arial" panose="020B0604020202020204" pitchFamily="34" charset="0"/>
                <a:ea typeface="Arial" panose="020B0604020202020204" pitchFamily="34" charset="0"/>
              </a:rPr>
              <a:t>2021).</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buFont typeface="Arial" panose="020B0604020202020204" pitchFamily="34" charset="0"/>
              <a:buChar char="●"/>
            </a:pPr>
            <a:r>
              <a:rPr lang="en-GB" sz="1800" u="none" strike="noStrike" dirty="0">
                <a:effectLst/>
                <a:latin typeface="Arial" panose="020B0604020202020204" pitchFamily="34" charset="0"/>
                <a:ea typeface="Arial" panose="020B0604020202020204" pitchFamily="34" charset="0"/>
              </a:rPr>
              <a:t>These conferences are held by the private small scale tour planner in Wales to help seek out collaboration and business partnership opportunities (Price, 2021).</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Aft>
                <a:spcPts val="1000"/>
              </a:spcAft>
              <a:buFont typeface="Arial" panose="020B0604020202020204" pitchFamily="34" charset="0"/>
              <a:buChar char="●"/>
            </a:pPr>
            <a:r>
              <a:rPr lang="en-GB" sz="1800" u="none" strike="noStrike" dirty="0">
                <a:effectLst/>
                <a:latin typeface="Arial" panose="020B0604020202020204" pitchFamily="34" charset="0"/>
                <a:ea typeface="Arial" panose="020B0604020202020204" pitchFamily="34" charset="0"/>
              </a:rPr>
              <a:t>The competition in the form of other companies organising similar conferences and campaigns is revolving around the same theme, which encapsulates the feeling of immersing in Welsh community and culture (Allen </a:t>
            </a:r>
            <a:r>
              <a:rPr lang="en-GB" sz="1800" i="1" u="none" strike="noStrike" dirty="0">
                <a:effectLst/>
                <a:latin typeface="Arial" panose="020B0604020202020204" pitchFamily="34" charset="0"/>
                <a:ea typeface="Arial" panose="020B0604020202020204" pitchFamily="34" charset="0"/>
              </a:rPr>
              <a:t>et al </a:t>
            </a:r>
            <a:r>
              <a:rPr lang="en-GB" sz="1800" u="none" strike="noStrike" dirty="0">
                <a:effectLst/>
                <a:latin typeface="Arial" panose="020B0604020202020204" pitchFamily="34" charset="0"/>
                <a:ea typeface="Arial" panose="020B0604020202020204" pitchFamily="34" charset="0"/>
              </a:rPr>
              <a:t>2022).</a:t>
            </a:r>
            <a:endParaRPr lang="en-US" sz="1800" u="none" strike="noStrike" dirty="0">
              <a:effectLst/>
              <a:latin typeface="Arial" panose="020B0604020202020204" pitchFamily="34" charset="0"/>
              <a:ea typeface="Arial" panose="020B0604020202020204" pitchFamily="34" charset="0"/>
            </a:endParaRPr>
          </a:p>
        </p:txBody>
      </p:sp>
      <p:pic>
        <p:nvPicPr>
          <p:cNvPr id="5" name="Picture 4" descr="An abstract design with lines and financial symbols">
            <a:extLst>
              <a:ext uri="{FF2B5EF4-FFF2-40B4-BE49-F238E27FC236}">
                <a16:creationId xmlns:a16="http://schemas.microsoft.com/office/drawing/2014/main" id="{15DEE8B1-2A8D-883B-0806-D76BBBFAAB4F}"/>
              </a:ext>
            </a:extLst>
          </p:cNvPr>
          <p:cNvPicPr>
            <a:picLocks noChangeAspect="1"/>
          </p:cNvPicPr>
          <p:nvPr/>
        </p:nvPicPr>
        <p:blipFill>
          <a:blip r:embed="rId3"/>
          <a:srcRect l="26235" r="25354"/>
          <a:stretch/>
        </p:blipFill>
        <p:spPr>
          <a:xfrm>
            <a:off x="7199440" y="10"/>
            <a:ext cx="4992560" cy="6857990"/>
          </a:xfrm>
          <a:prstGeom prst="rect">
            <a:avLst/>
          </a:prstGeom>
          <a:effectLst/>
        </p:spPr>
      </p:pic>
    </p:spTree>
    <p:extLst>
      <p:ext uri="{BB962C8B-B14F-4D97-AF65-F5344CB8AC3E}">
        <p14:creationId xmlns:p14="http://schemas.microsoft.com/office/powerpoint/2010/main" val="1046080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65" name="Rectangle 6164">
            <a:extLst>
              <a:ext uri="{FF2B5EF4-FFF2-40B4-BE49-F238E27FC236}">
                <a16:creationId xmlns:a16="http://schemas.microsoft.com/office/drawing/2014/main" id="{2CB962CF-61A3-4EF9-94F6-7C59B03295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B36731-4258-189B-E0DD-68E2CF7872C4}"/>
              </a:ext>
            </a:extLst>
          </p:cNvPr>
          <p:cNvSpPr>
            <a:spLocks noGrp="1"/>
          </p:cNvSpPr>
          <p:nvPr>
            <p:ph type="title"/>
          </p:nvPr>
        </p:nvSpPr>
        <p:spPr>
          <a:xfrm>
            <a:off x="838200" y="556337"/>
            <a:ext cx="10842523" cy="1651404"/>
          </a:xfrm>
        </p:spPr>
        <p:txBody>
          <a:bodyPr>
            <a:normAutofit/>
          </a:bodyPr>
          <a:lstStyle/>
          <a:p>
            <a:r>
              <a:rPr lang="en-US" sz="3200" b="1" dirty="0">
                <a:latin typeface="Arial" panose="020B0604020202020204" pitchFamily="34" charset="0"/>
                <a:cs typeface="Arial" panose="020B0604020202020204" pitchFamily="34" charset="0"/>
              </a:rPr>
              <a:t>Operational factors (venue availability, skills required, resources).</a:t>
            </a:r>
          </a:p>
        </p:txBody>
      </p:sp>
      <p:sp>
        <p:nvSpPr>
          <p:cNvPr id="3" name="Content Placeholder 2">
            <a:extLst>
              <a:ext uri="{FF2B5EF4-FFF2-40B4-BE49-F238E27FC236}">
                <a16:creationId xmlns:a16="http://schemas.microsoft.com/office/drawing/2014/main" id="{0084DC2C-392A-E1D9-6DE6-55BDB89EAD8F}"/>
              </a:ext>
            </a:extLst>
          </p:cNvPr>
          <p:cNvSpPr>
            <a:spLocks noGrp="1"/>
          </p:cNvSpPr>
          <p:nvPr>
            <p:ph idx="1"/>
          </p:nvPr>
        </p:nvSpPr>
        <p:spPr>
          <a:xfrm>
            <a:off x="368710" y="2401329"/>
            <a:ext cx="11444748" cy="4279689"/>
          </a:xfrm>
        </p:spPr>
        <p:txBody>
          <a:bodyPr>
            <a:normAutofit/>
          </a:bodyPr>
          <a:lstStyle/>
          <a:p>
            <a:pPr marL="342900" marR="0" lvl="0" indent="-342900" algn="just">
              <a:lnSpc>
                <a:spcPct val="150000"/>
              </a:lnSpc>
              <a:spcBef>
                <a:spcPts val="1000"/>
              </a:spcBef>
              <a:buFont typeface="Arial" panose="020B0604020202020204" pitchFamily="34" charset="0"/>
              <a:buChar char="●"/>
            </a:pPr>
            <a:r>
              <a:rPr lang="en-GB" sz="1800" u="none" strike="noStrike" dirty="0">
                <a:effectLst/>
                <a:latin typeface="Arial" panose="020B0604020202020204" pitchFamily="34" charset="0"/>
                <a:ea typeface="Arial" panose="020B0604020202020204" pitchFamily="34" charset="0"/>
              </a:rPr>
              <a:t>The venue for the event is the International Convention Centre in Wales.</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buFont typeface="Arial" panose="020B0604020202020204" pitchFamily="34" charset="0"/>
              <a:buChar char="●"/>
            </a:pPr>
            <a:r>
              <a:rPr lang="en-GB" sz="1800" u="none" strike="noStrike" dirty="0">
                <a:effectLst/>
                <a:latin typeface="Arial" panose="020B0604020202020204" pitchFamily="34" charset="0"/>
                <a:ea typeface="Arial" panose="020B0604020202020204" pitchFamily="34" charset="0"/>
              </a:rPr>
              <a:t>This centre is located in Newport, and it is one of the most well-known venues for holding conferences (Bowdin </a:t>
            </a:r>
            <a:r>
              <a:rPr lang="en-GB" sz="1800" i="1" u="none" strike="noStrike" dirty="0">
                <a:effectLst/>
                <a:latin typeface="Arial" panose="020B0604020202020204" pitchFamily="34" charset="0"/>
                <a:ea typeface="Arial" panose="020B0604020202020204" pitchFamily="34" charset="0"/>
              </a:rPr>
              <a:t>et al. </a:t>
            </a:r>
            <a:r>
              <a:rPr lang="en-GB" sz="1800" u="none" strike="noStrike" dirty="0">
                <a:effectLst/>
                <a:latin typeface="Arial" panose="020B0604020202020204" pitchFamily="34" charset="0"/>
                <a:ea typeface="Arial" panose="020B0604020202020204" pitchFamily="34" charset="0"/>
              </a:rPr>
              <a:t>2023).</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buFont typeface="Arial" panose="020B0604020202020204" pitchFamily="34" charset="0"/>
              <a:buChar char="●"/>
            </a:pPr>
            <a:r>
              <a:rPr lang="en-GB" sz="1800" u="none" strike="noStrike" dirty="0">
                <a:effectLst/>
                <a:latin typeface="Arial" panose="020B0604020202020204" pitchFamily="34" charset="0"/>
                <a:ea typeface="Arial" panose="020B0604020202020204" pitchFamily="34" charset="0"/>
              </a:rPr>
              <a:t>With a capacity of more than 5000 individuals and fixed seating for 1500 delegates, this is likely to be one of the most notable venues for conferences within the region (conference-news.co.uk, 2025).</a:t>
            </a:r>
            <a:endParaRPr lang="en-US" sz="1800" u="none" strike="noStrike" dirty="0">
              <a:effectLst/>
              <a:latin typeface="Arial" panose="020B0604020202020204" pitchFamily="34" charset="0"/>
              <a:ea typeface="Arial" panose="020B0604020202020204" pitchFamily="34" charset="0"/>
            </a:endParaRPr>
          </a:p>
          <a:p>
            <a:pPr marL="342900" marR="0" lvl="0" indent="-342900" algn="just">
              <a:lnSpc>
                <a:spcPct val="150000"/>
              </a:lnSpc>
              <a:spcAft>
                <a:spcPts val="1000"/>
              </a:spcAft>
              <a:buFont typeface="Arial" panose="020B0604020202020204" pitchFamily="34" charset="0"/>
              <a:buChar char="●"/>
            </a:pPr>
            <a:r>
              <a:rPr lang="en-GB" sz="1800" u="none" strike="noStrike" dirty="0">
                <a:effectLst/>
                <a:latin typeface="Arial" panose="020B0604020202020204" pitchFamily="34" charset="0"/>
                <a:ea typeface="Arial" panose="020B0604020202020204" pitchFamily="34" charset="0"/>
              </a:rPr>
              <a:t>The conference can be held by the end of May 2025, as it will commence the summer season in Wales. The conference hall is also available by the end of May 2025.</a:t>
            </a:r>
            <a:endParaRPr lang="en-US" sz="1800" u="none" strike="noStrike" dirty="0">
              <a:effectLst/>
              <a:latin typeface="Arial" panose="020B0604020202020204" pitchFamily="34" charset="0"/>
              <a:ea typeface="Arial" panose="020B0604020202020204" pitchFamily="34" charset="0"/>
            </a:endParaRPr>
          </a:p>
        </p:txBody>
      </p:sp>
    </p:spTree>
    <p:extLst>
      <p:ext uri="{BB962C8B-B14F-4D97-AF65-F5344CB8AC3E}">
        <p14:creationId xmlns:p14="http://schemas.microsoft.com/office/powerpoint/2010/main" val="8399794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93DB0E-9A7F-277E-5483-73B38E0CCDF5}"/>
              </a:ext>
            </a:extLst>
          </p:cNvPr>
          <p:cNvSpPr>
            <a:spLocks noGrp="1"/>
          </p:cNvSpPr>
          <p:nvPr>
            <p:ph type="title"/>
          </p:nvPr>
        </p:nvSpPr>
        <p:spPr/>
        <p:txBody>
          <a:bodyPr/>
          <a:lstStyle/>
          <a:p>
            <a:pPr algn="ctr"/>
            <a:r>
              <a:rPr lang="en-US" sz="4400" b="1" dirty="0">
                <a:effectLst/>
                <a:latin typeface="Times New Roman" panose="02020603050405020304" pitchFamily="18" charset="0"/>
                <a:ea typeface="Arial" panose="020B0604020202020204" pitchFamily="34" charset="0"/>
                <a:cs typeface="Times New Roman" panose="02020603050405020304" pitchFamily="18" charset="0"/>
              </a:rPr>
              <a:t>Contd..</a:t>
            </a:r>
            <a:endParaRPr lang="en-US" dirty="0"/>
          </a:p>
        </p:txBody>
      </p:sp>
      <p:graphicFrame>
        <p:nvGraphicFramePr>
          <p:cNvPr id="6" name="Diagram 5">
            <a:extLst>
              <a:ext uri="{FF2B5EF4-FFF2-40B4-BE49-F238E27FC236}">
                <a16:creationId xmlns:a16="http://schemas.microsoft.com/office/drawing/2014/main" id="{30391CF7-5ED6-D6CF-1FA8-AB09FF85C33B}"/>
              </a:ext>
            </a:extLst>
          </p:cNvPr>
          <p:cNvGraphicFramePr/>
          <p:nvPr>
            <p:extLst>
              <p:ext uri="{D42A27DB-BD31-4B8C-83A1-F6EECF244321}">
                <p14:modId xmlns:p14="http://schemas.microsoft.com/office/powerpoint/2010/main" val="901776208"/>
              </p:ext>
            </p:extLst>
          </p:nvPr>
        </p:nvGraphicFramePr>
        <p:xfrm>
          <a:off x="2032000" y="719666"/>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086360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 name="Rectangle 50">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5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ectangle 53">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5" name="Freeform: Shape 54">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6" name="Rectangle 55">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07B14F7-EAE6-C748-BEC1-DAB304CCA10F}"/>
              </a:ext>
            </a:extLst>
          </p:cNvPr>
          <p:cNvSpPr>
            <a:spLocks noGrp="1"/>
          </p:cNvSpPr>
          <p:nvPr>
            <p:ph type="title"/>
          </p:nvPr>
        </p:nvSpPr>
        <p:spPr>
          <a:xfrm>
            <a:off x="586478" y="1683756"/>
            <a:ext cx="3115265" cy="2396359"/>
          </a:xfrm>
        </p:spPr>
        <p:txBody>
          <a:bodyPr anchor="b">
            <a:normAutofit/>
          </a:bodyPr>
          <a:lstStyle/>
          <a:p>
            <a:pPr algn="r"/>
            <a:r>
              <a:rPr lang="en-US" sz="2800" b="1" dirty="0">
                <a:solidFill>
                  <a:srgbClr val="FFFFFF"/>
                </a:solidFill>
                <a:effectLst/>
                <a:latin typeface="Arial" panose="020B0604020202020204" pitchFamily="34" charset="0"/>
                <a:ea typeface="Arial" panose="020B0604020202020204" pitchFamily="34" charset="0"/>
                <a:cs typeface="Arial" panose="020B0604020202020204" pitchFamily="34" charset="0"/>
              </a:rPr>
              <a:t>Financial factors (costs and predicted revenues, funding sources)</a:t>
            </a:r>
            <a:endParaRPr lang="en-US" sz="2800" b="1" dirty="0">
              <a:solidFill>
                <a:srgbClr val="FFFFFF"/>
              </a:solidFill>
              <a:latin typeface="Arial" panose="020B0604020202020204" pitchFamily="34" charset="0"/>
              <a:cs typeface="Arial" panose="020B0604020202020204" pitchFamily="34" charset="0"/>
            </a:endParaRPr>
          </a:p>
        </p:txBody>
      </p:sp>
      <p:graphicFrame>
        <p:nvGraphicFramePr>
          <p:cNvPr id="3" name="Content Placeholder 2">
            <a:extLst>
              <a:ext uri="{FF2B5EF4-FFF2-40B4-BE49-F238E27FC236}">
                <a16:creationId xmlns:a16="http://schemas.microsoft.com/office/drawing/2014/main" id="{8F2DBA27-9173-E1AE-D936-911AEDB7DA96}"/>
              </a:ext>
            </a:extLst>
          </p:cNvPr>
          <p:cNvGraphicFramePr>
            <a:graphicFrameLocks noGrp="1"/>
          </p:cNvGraphicFramePr>
          <p:nvPr>
            <p:ph idx="1"/>
            <p:extLst>
              <p:ext uri="{D42A27DB-BD31-4B8C-83A1-F6EECF244321}">
                <p14:modId xmlns:p14="http://schemas.microsoft.com/office/powerpoint/2010/main" val="1466303181"/>
              </p:ext>
            </p:extLst>
          </p:nvPr>
        </p:nvGraphicFramePr>
        <p:xfrm>
          <a:off x="4944979" y="750440"/>
          <a:ext cx="7110663" cy="5453924"/>
        </p:xfrm>
        <a:graphic>
          <a:graphicData uri="http://schemas.openxmlformats.org/drawingml/2006/table">
            <a:tbl>
              <a:tblPr/>
              <a:tblGrid>
                <a:gridCol w="3630911">
                  <a:extLst>
                    <a:ext uri="{9D8B030D-6E8A-4147-A177-3AD203B41FA5}">
                      <a16:colId xmlns:a16="http://schemas.microsoft.com/office/drawing/2014/main" val="2392848345"/>
                    </a:ext>
                  </a:extLst>
                </a:gridCol>
                <a:gridCol w="3479752">
                  <a:extLst>
                    <a:ext uri="{9D8B030D-6E8A-4147-A177-3AD203B41FA5}">
                      <a16:colId xmlns:a16="http://schemas.microsoft.com/office/drawing/2014/main" val="4085111519"/>
                    </a:ext>
                  </a:extLst>
                </a:gridCol>
              </a:tblGrid>
              <a:tr h="779132">
                <a:tc>
                  <a:txBody>
                    <a:bodyPr/>
                    <a:lstStyle/>
                    <a:p>
                      <a:pPr algn="l" fontAlgn="t">
                        <a:lnSpc>
                          <a:spcPct val="115000"/>
                        </a:lnSpc>
                        <a:buNone/>
                      </a:pPr>
                      <a:r>
                        <a:rPr lang="en-GB" sz="2400" b="1" i="0" u="none" strike="noStrike" dirty="0">
                          <a:effectLst/>
                          <a:latin typeface="Arial" panose="020B0604020202020204" pitchFamily="34" charset="0"/>
                          <a:ea typeface="Arial" panose="020B0604020202020204" pitchFamily="34" charset="0"/>
                        </a:rPr>
                        <a:t>Particulars</a:t>
                      </a:r>
                      <a:endParaRPr lang="en-GB" sz="3900" b="0" i="0" u="none" strike="noStrike" dirty="0">
                        <a:effectLst/>
                        <a:latin typeface="Arial" panose="020B0604020202020204" pitchFamily="34" charset="0"/>
                      </a:endParaRPr>
                    </a:p>
                  </a:txBody>
                  <a:tcPr marL="138833" marR="138833" marT="138833" marB="138833">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15000"/>
                        </a:lnSpc>
                        <a:buNone/>
                      </a:pPr>
                      <a:r>
                        <a:rPr lang="en-GB" sz="2400" b="1" i="0" u="none" strike="noStrike" dirty="0">
                          <a:effectLst/>
                          <a:latin typeface="Arial" panose="020B0604020202020204" pitchFamily="34" charset="0"/>
                          <a:ea typeface="Arial" panose="020B0604020202020204" pitchFamily="34" charset="0"/>
                        </a:rPr>
                        <a:t>Amount in Pounds (£)</a:t>
                      </a:r>
                      <a:endParaRPr lang="en-GB" sz="3900" b="0" i="0" u="none" strike="noStrike" dirty="0">
                        <a:effectLst/>
                        <a:latin typeface="Arial" panose="020B0604020202020204" pitchFamily="34" charset="0"/>
                      </a:endParaRPr>
                    </a:p>
                  </a:txBody>
                  <a:tcPr marL="138833" marR="138833" marT="138833" marB="138833">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90428344"/>
                  </a:ext>
                </a:extLst>
              </a:tr>
              <a:tr h="779132">
                <a:tc>
                  <a:txBody>
                    <a:bodyPr/>
                    <a:lstStyle/>
                    <a:p>
                      <a:pPr algn="l" fontAlgn="t">
                        <a:lnSpc>
                          <a:spcPct val="115000"/>
                        </a:lnSpc>
                        <a:buNone/>
                      </a:pPr>
                      <a:r>
                        <a:rPr lang="en-GB" sz="2400" b="1" i="0" u="none" strike="noStrike">
                          <a:effectLst/>
                          <a:latin typeface="Arial" panose="020B0604020202020204" pitchFamily="34" charset="0"/>
                          <a:ea typeface="Arial" panose="020B0604020202020204" pitchFamily="34" charset="0"/>
                        </a:rPr>
                        <a:t>Administration </a:t>
                      </a:r>
                      <a:endParaRPr lang="en-GB" sz="3900" b="0" i="0" u="none" strike="noStrike">
                        <a:effectLst/>
                        <a:latin typeface="Arial" panose="020B0604020202020204" pitchFamily="34" charset="0"/>
                      </a:endParaRPr>
                    </a:p>
                  </a:txBody>
                  <a:tcPr marL="138833" marR="138833" marT="138833" marB="138833">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15000"/>
                        </a:lnSpc>
                        <a:buNone/>
                      </a:pPr>
                      <a:r>
                        <a:rPr lang="en-GB" sz="2400" b="1" i="0" u="none" strike="noStrike">
                          <a:effectLst/>
                          <a:latin typeface="Arial" panose="020B0604020202020204" pitchFamily="34" charset="0"/>
                          <a:ea typeface="Arial" panose="020B0604020202020204" pitchFamily="34" charset="0"/>
                        </a:rPr>
                        <a:t>10000</a:t>
                      </a:r>
                      <a:endParaRPr lang="en-GB" sz="3900" b="0" i="0" u="none" strike="noStrike">
                        <a:effectLst/>
                        <a:latin typeface="Arial" panose="020B0604020202020204" pitchFamily="34" charset="0"/>
                      </a:endParaRPr>
                    </a:p>
                  </a:txBody>
                  <a:tcPr marL="138833" marR="138833" marT="138833" marB="138833">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263112172"/>
                  </a:ext>
                </a:extLst>
              </a:tr>
              <a:tr h="779132">
                <a:tc>
                  <a:txBody>
                    <a:bodyPr/>
                    <a:lstStyle/>
                    <a:p>
                      <a:pPr algn="l" fontAlgn="t">
                        <a:lnSpc>
                          <a:spcPct val="115000"/>
                        </a:lnSpc>
                        <a:buNone/>
                      </a:pPr>
                      <a:r>
                        <a:rPr lang="en-GB" sz="2400" b="1" i="0" u="none" strike="noStrike">
                          <a:effectLst/>
                          <a:latin typeface="Arial" panose="020B0604020202020204" pitchFamily="34" charset="0"/>
                          <a:ea typeface="Arial" panose="020B0604020202020204" pitchFamily="34" charset="0"/>
                        </a:rPr>
                        <a:t>Event Management </a:t>
                      </a:r>
                      <a:endParaRPr lang="en-GB" sz="3900" b="0" i="0" u="none" strike="noStrike">
                        <a:effectLst/>
                        <a:latin typeface="Arial" panose="020B0604020202020204" pitchFamily="34" charset="0"/>
                      </a:endParaRPr>
                    </a:p>
                  </a:txBody>
                  <a:tcPr marL="138833" marR="138833" marT="138833" marB="138833">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15000"/>
                        </a:lnSpc>
                        <a:buNone/>
                      </a:pPr>
                      <a:r>
                        <a:rPr lang="en-GB" sz="2400" b="1" i="0" u="none" strike="noStrike">
                          <a:effectLst/>
                          <a:latin typeface="Arial" panose="020B0604020202020204" pitchFamily="34" charset="0"/>
                          <a:ea typeface="Arial" panose="020B0604020202020204" pitchFamily="34" charset="0"/>
                        </a:rPr>
                        <a:t>20000</a:t>
                      </a:r>
                      <a:endParaRPr lang="en-GB" sz="3900" b="0" i="0" u="none" strike="noStrike">
                        <a:effectLst/>
                        <a:latin typeface="Arial" panose="020B0604020202020204" pitchFamily="34" charset="0"/>
                      </a:endParaRPr>
                    </a:p>
                  </a:txBody>
                  <a:tcPr marL="138833" marR="138833" marT="138833" marB="138833">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937348916"/>
                  </a:ext>
                </a:extLst>
              </a:tr>
              <a:tr h="779132">
                <a:tc>
                  <a:txBody>
                    <a:bodyPr/>
                    <a:lstStyle/>
                    <a:p>
                      <a:pPr algn="l" fontAlgn="t">
                        <a:lnSpc>
                          <a:spcPct val="115000"/>
                        </a:lnSpc>
                        <a:buNone/>
                      </a:pPr>
                      <a:r>
                        <a:rPr lang="en-GB" sz="2400" b="1" i="0" u="none" strike="noStrike">
                          <a:effectLst/>
                          <a:latin typeface="Arial" panose="020B0604020202020204" pitchFamily="34" charset="0"/>
                          <a:ea typeface="Arial" panose="020B0604020202020204" pitchFamily="34" charset="0"/>
                        </a:rPr>
                        <a:t>Human resource</a:t>
                      </a:r>
                      <a:endParaRPr lang="en-GB" sz="3900" b="0" i="0" u="none" strike="noStrike">
                        <a:effectLst/>
                        <a:latin typeface="Arial" panose="020B0604020202020204" pitchFamily="34" charset="0"/>
                      </a:endParaRPr>
                    </a:p>
                  </a:txBody>
                  <a:tcPr marL="138833" marR="138833" marT="138833" marB="138833">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15000"/>
                        </a:lnSpc>
                        <a:buNone/>
                      </a:pPr>
                      <a:r>
                        <a:rPr lang="en-GB" sz="2400" b="1" i="0" u="none" strike="noStrike">
                          <a:effectLst/>
                          <a:latin typeface="Arial" panose="020B0604020202020204" pitchFamily="34" charset="0"/>
                          <a:ea typeface="Arial" panose="020B0604020202020204" pitchFamily="34" charset="0"/>
                        </a:rPr>
                        <a:t>40000</a:t>
                      </a:r>
                      <a:endParaRPr lang="en-GB" sz="3900" b="0" i="0" u="none" strike="noStrike">
                        <a:effectLst/>
                        <a:latin typeface="Arial" panose="020B0604020202020204" pitchFamily="34" charset="0"/>
                      </a:endParaRPr>
                    </a:p>
                  </a:txBody>
                  <a:tcPr marL="138833" marR="138833" marT="138833" marB="138833">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417764000"/>
                  </a:ext>
                </a:extLst>
              </a:tr>
              <a:tr h="779132">
                <a:tc>
                  <a:txBody>
                    <a:bodyPr/>
                    <a:lstStyle/>
                    <a:p>
                      <a:pPr algn="l" fontAlgn="t">
                        <a:lnSpc>
                          <a:spcPct val="115000"/>
                        </a:lnSpc>
                        <a:buNone/>
                      </a:pPr>
                      <a:r>
                        <a:rPr lang="en-GB" sz="2400" b="1" i="0" u="none" strike="noStrike">
                          <a:effectLst/>
                          <a:latin typeface="Arial" panose="020B0604020202020204" pitchFamily="34" charset="0"/>
                          <a:ea typeface="Arial" panose="020B0604020202020204" pitchFamily="34" charset="0"/>
                        </a:rPr>
                        <a:t>Marketing </a:t>
                      </a:r>
                      <a:endParaRPr lang="en-GB" sz="3900" b="0" i="0" u="none" strike="noStrike">
                        <a:effectLst/>
                        <a:latin typeface="Arial" panose="020B0604020202020204" pitchFamily="34" charset="0"/>
                      </a:endParaRPr>
                    </a:p>
                  </a:txBody>
                  <a:tcPr marL="138833" marR="138833" marT="138833" marB="138833">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15000"/>
                        </a:lnSpc>
                        <a:buNone/>
                      </a:pPr>
                      <a:r>
                        <a:rPr lang="en-GB" sz="2400" b="1" i="0" u="none" strike="noStrike">
                          <a:effectLst/>
                          <a:latin typeface="Arial" panose="020B0604020202020204" pitchFamily="34" charset="0"/>
                          <a:ea typeface="Arial" panose="020B0604020202020204" pitchFamily="34" charset="0"/>
                        </a:rPr>
                        <a:t>20000</a:t>
                      </a:r>
                      <a:endParaRPr lang="en-GB" sz="3900" b="0" i="0" u="none" strike="noStrike">
                        <a:effectLst/>
                        <a:latin typeface="Arial" panose="020B0604020202020204" pitchFamily="34" charset="0"/>
                      </a:endParaRPr>
                    </a:p>
                  </a:txBody>
                  <a:tcPr marL="138833" marR="138833" marT="138833" marB="138833">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598618442"/>
                  </a:ext>
                </a:extLst>
              </a:tr>
              <a:tr h="779132">
                <a:tc>
                  <a:txBody>
                    <a:bodyPr/>
                    <a:lstStyle/>
                    <a:p>
                      <a:pPr algn="l" fontAlgn="t">
                        <a:lnSpc>
                          <a:spcPct val="115000"/>
                        </a:lnSpc>
                        <a:buNone/>
                      </a:pPr>
                      <a:r>
                        <a:rPr lang="en-GB" sz="2400" b="1" i="0" u="none" strike="noStrike">
                          <a:effectLst/>
                          <a:latin typeface="Arial" panose="020B0604020202020204" pitchFamily="34" charset="0"/>
                          <a:ea typeface="Arial" panose="020B0604020202020204" pitchFamily="34" charset="0"/>
                        </a:rPr>
                        <a:t>Technology</a:t>
                      </a:r>
                      <a:endParaRPr lang="en-GB" sz="3900" b="0" i="0" u="none" strike="noStrike">
                        <a:effectLst/>
                        <a:latin typeface="Arial" panose="020B0604020202020204" pitchFamily="34" charset="0"/>
                      </a:endParaRPr>
                    </a:p>
                  </a:txBody>
                  <a:tcPr marL="138833" marR="138833" marT="138833" marB="138833">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15000"/>
                        </a:lnSpc>
                        <a:buNone/>
                      </a:pPr>
                      <a:r>
                        <a:rPr lang="en-GB" sz="2400" b="1" i="0" u="none" strike="noStrike">
                          <a:effectLst/>
                          <a:latin typeface="Arial" panose="020B0604020202020204" pitchFamily="34" charset="0"/>
                          <a:ea typeface="Arial" panose="020B0604020202020204" pitchFamily="34" charset="0"/>
                        </a:rPr>
                        <a:t>10000</a:t>
                      </a:r>
                      <a:endParaRPr lang="en-GB" sz="3900" b="0" i="0" u="none" strike="noStrike">
                        <a:effectLst/>
                        <a:latin typeface="Arial" panose="020B0604020202020204" pitchFamily="34" charset="0"/>
                      </a:endParaRPr>
                    </a:p>
                  </a:txBody>
                  <a:tcPr marL="138833" marR="138833" marT="138833" marB="138833">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1755468359"/>
                  </a:ext>
                </a:extLst>
              </a:tr>
              <a:tr h="779132">
                <a:tc>
                  <a:txBody>
                    <a:bodyPr/>
                    <a:lstStyle/>
                    <a:p>
                      <a:pPr algn="l" fontAlgn="t">
                        <a:lnSpc>
                          <a:spcPct val="115000"/>
                        </a:lnSpc>
                        <a:buNone/>
                      </a:pPr>
                      <a:r>
                        <a:rPr lang="en-GB" sz="2400" b="1" i="0" u="none" strike="noStrike">
                          <a:effectLst/>
                          <a:latin typeface="Arial" panose="020B0604020202020204" pitchFamily="34" charset="0"/>
                          <a:ea typeface="Arial" panose="020B0604020202020204" pitchFamily="34" charset="0"/>
                        </a:rPr>
                        <a:t>Total</a:t>
                      </a:r>
                      <a:endParaRPr lang="en-GB" sz="3900" b="0" i="0" u="none" strike="noStrike">
                        <a:effectLst/>
                        <a:latin typeface="Arial" panose="020B0604020202020204" pitchFamily="34" charset="0"/>
                      </a:endParaRPr>
                    </a:p>
                  </a:txBody>
                  <a:tcPr marL="138833" marR="138833" marT="138833" marB="138833">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gn="l" fontAlgn="t">
                        <a:lnSpc>
                          <a:spcPct val="115000"/>
                        </a:lnSpc>
                        <a:buNone/>
                      </a:pPr>
                      <a:r>
                        <a:rPr lang="en-GB" sz="2400" b="1" i="0" u="none" strike="noStrike" dirty="0">
                          <a:effectLst/>
                          <a:latin typeface="Arial" panose="020B0604020202020204" pitchFamily="34" charset="0"/>
                          <a:ea typeface="Arial" panose="020B0604020202020204" pitchFamily="34" charset="0"/>
                        </a:rPr>
                        <a:t>100000</a:t>
                      </a:r>
                      <a:endParaRPr lang="en-GB" sz="3900" b="0" i="0" u="none" strike="noStrike" dirty="0">
                        <a:effectLst/>
                        <a:latin typeface="Arial" panose="020B0604020202020204" pitchFamily="34" charset="0"/>
                      </a:endParaRPr>
                    </a:p>
                  </a:txBody>
                  <a:tcPr marL="138833" marR="138833" marT="138833" marB="138833">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477062271"/>
                  </a:ext>
                </a:extLst>
              </a:tr>
            </a:tbl>
          </a:graphicData>
        </a:graphic>
      </p:graphicFrame>
    </p:spTree>
    <p:extLst>
      <p:ext uri="{BB962C8B-B14F-4D97-AF65-F5344CB8AC3E}">
        <p14:creationId xmlns:p14="http://schemas.microsoft.com/office/powerpoint/2010/main" val="17644990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8B2DD6-03B1-C6CD-2EF5-F1C67063E4A8}"/>
              </a:ext>
            </a:extLst>
          </p:cNvPr>
          <p:cNvSpPr>
            <a:spLocks noGrp="1"/>
          </p:cNvSpPr>
          <p:nvPr>
            <p:ph type="title"/>
          </p:nvPr>
        </p:nvSpPr>
        <p:spPr/>
        <p:txBody>
          <a:bodyPr>
            <a:normAutofit/>
          </a:bodyPr>
          <a:lstStyle/>
          <a:p>
            <a:pPr algn="ctr"/>
            <a:r>
              <a:rPr lang="en-GB" sz="3200" b="1" kern="0" dirty="0">
                <a:effectLst/>
                <a:latin typeface="Arial" panose="020B0604020202020204" pitchFamily="34" charset="0"/>
              </a:rPr>
              <a:t>Aim and Objectives of the Event </a:t>
            </a:r>
            <a:br>
              <a:rPr lang="en-GB" sz="3200" b="1" kern="0" dirty="0">
                <a:effectLst/>
                <a:latin typeface="Arial" panose="020B0604020202020204" pitchFamily="34" charset="0"/>
              </a:rPr>
            </a:br>
            <a:endParaRPr lang="en-US" sz="3200" b="1"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DBA6E120-53FF-50F3-25F7-44D9C3C9788D}"/>
              </a:ext>
            </a:extLst>
          </p:cNvPr>
          <p:cNvSpPr>
            <a:spLocks noGrp="1"/>
          </p:cNvSpPr>
          <p:nvPr>
            <p:ph sz="half" idx="1"/>
          </p:nvPr>
        </p:nvSpPr>
        <p:spPr/>
        <p:txBody>
          <a:bodyPr>
            <a:normAutofit lnSpcReduction="10000"/>
          </a:bodyPr>
          <a:lstStyle/>
          <a:p>
            <a:pPr marL="0" indent="0" algn="ctr">
              <a:buNone/>
            </a:pPr>
            <a:r>
              <a:rPr lang="en-US" b="1" i="1" dirty="0"/>
              <a:t>Aim</a:t>
            </a:r>
          </a:p>
          <a:p>
            <a:pPr>
              <a:buFont typeface="Wingdings" panose="05000000000000000000" pitchFamily="2" charset="2"/>
              <a:buChar char="Ø"/>
            </a:pPr>
            <a:r>
              <a:rPr lang="en-US" dirty="0"/>
              <a:t> create opportunities for partnership</a:t>
            </a:r>
          </a:p>
          <a:p>
            <a:pPr>
              <a:buFont typeface="Wingdings" panose="05000000000000000000" pitchFamily="2" charset="2"/>
              <a:buChar char="Ø"/>
            </a:pPr>
            <a:r>
              <a:rPr lang="en-US" dirty="0"/>
              <a:t>Unite CEOs, entrepreneurs and event managers</a:t>
            </a:r>
          </a:p>
          <a:p>
            <a:pPr>
              <a:buFont typeface="Wingdings" panose="05000000000000000000" pitchFamily="2" charset="2"/>
              <a:buChar char="Ø"/>
            </a:pPr>
            <a:r>
              <a:rPr lang="en-GB" dirty="0"/>
              <a:t>Support and enhance the success of the Sustainable Wales: Celebrating Nature and Innovation campaign on an international level</a:t>
            </a:r>
            <a:r>
              <a:rPr lang="en-US" dirty="0"/>
              <a:t> </a:t>
            </a:r>
          </a:p>
        </p:txBody>
      </p:sp>
      <p:sp>
        <p:nvSpPr>
          <p:cNvPr id="3" name="Content Placeholder 2">
            <a:extLst>
              <a:ext uri="{FF2B5EF4-FFF2-40B4-BE49-F238E27FC236}">
                <a16:creationId xmlns:a16="http://schemas.microsoft.com/office/drawing/2014/main" id="{5C7D48ED-7E09-ECEA-76A5-A78F19A272A8}"/>
              </a:ext>
            </a:extLst>
          </p:cNvPr>
          <p:cNvSpPr>
            <a:spLocks noGrp="1"/>
          </p:cNvSpPr>
          <p:nvPr>
            <p:ph sz="half" idx="2"/>
          </p:nvPr>
        </p:nvSpPr>
        <p:spPr/>
        <p:txBody>
          <a:bodyPr>
            <a:normAutofit lnSpcReduction="10000"/>
          </a:bodyPr>
          <a:lstStyle/>
          <a:p>
            <a:pPr marL="0" indent="0" algn="ctr">
              <a:buNone/>
            </a:pPr>
            <a:r>
              <a:rPr lang="en-US" b="1" i="1" dirty="0"/>
              <a:t>Objectives</a:t>
            </a:r>
          </a:p>
          <a:p>
            <a:pPr>
              <a:buFont typeface="Wingdings" panose="05000000000000000000" pitchFamily="2" charset="2"/>
              <a:buChar char="Ø"/>
            </a:pPr>
            <a:r>
              <a:rPr lang="en-US" sz="3200" dirty="0"/>
              <a:t>Increase international tourist footfall</a:t>
            </a:r>
          </a:p>
          <a:p>
            <a:pPr>
              <a:buFont typeface="Wingdings" panose="05000000000000000000" pitchFamily="2" charset="2"/>
              <a:buChar char="Ø"/>
            </a:pPr>
            <a:r>
              <a:rPr lang="en-US" sz="3200" dirty="0"/>
              <a:t>Attract almost 1000 delegates by end of June 2025</a:t>
            </a:r>
          </a:p>
          <a:p>
            <a:pPr>
              <a:buFont typeface="Wingdings" panose="05000000000000000000" pitchFamily="2" charset="2"/>
              <a:buChar char="Ø"/>
            </a:pPr>
            <a:r>
              <a:rPr lang="en-US" sz="3200" dirty="0"/>
              <a:t>Invite entrepreneurs, tour managers and chief executives</a:t>
            </a:r>
          </a:p>
          <a:p>
            <a:pPr>
              <a:buFont typeface="Wingdings" panose="05000000000000000000" pitchFamily="2" charset="2"/>
              <a:buChar char="Ø"/>
            </a:pPr>
            <a:endParaRPr lang="en-US" dirty="0"/>
          </a:p>
          <a:p>
            <a:endParaRPr lang="en-GB" dirty="0"/>
          </a:p>
        </p:txBody>
      </p:sp>
    </p:spTree>
    <p:extLst>
      <p:ext uri="{BB962C8B-B14F-4D97-AF65-F5344CB8AC3E}">
        <p14:creationId xmlns:p14="http://schemas.microsoft.com/office/powerpoint/2010/main" val="5474863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69DDEA8-CBB5-27AA-1C04-FCDECA4CB873}"/>
            </a:ext>
          </a:extLst>
        </p:cNvPr>
        <p:cNvGrpSpPr/>
        <p:nvPr/>
      </p:nvGrpSpPr>
      <p:grpSpPr>
        <a:xfrm>
          <a:off x="0" y="0"/>
          <a:ext cx="0" cy="0"/>
          <a:chOff x="0" y="0"/>
          <a:chExt cx="0" cy="0"/>
        </a:xfrm>
      </p:grpSpPr>
      <p:pic>
        <p:nvPicPr>
          <p:cNvPr id="7" name="Picture 6">
            <a:extLst>
              <a:ext uri="{FF2B5EF4-FFF2-40B4-BE49-F238E27FC236}">
                <a16:creationId xmlns:a16="http://schemas.microsoft.com/office/drawing/2014/main" id="{C3B01145-F754-905A-35E4-F11FAE77A143}"/>
              </a:ext>
            </a:extLst>
          </p:cNvPr>
          <p:cNvPicPr>
            <a:picLocks noChangeAspect="1"/>
          </p:cNvPicPr>
          <p:nvPr/>
        </p:nvPicPr>
        <p:blipFill>
          <a:blip r:embed="rId3">
            <a:duotone>
              <a:schemeClr val="bg2">
                <a:shade val="45000"/>
                <a:satMod val="135000"/>
              </a:schemeClr>
              <a:prstClr val="white"/>
            </a:duotone>
          </a:blip>
          <a:srcRect t="10049" b="5681"/>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4D2A04-5997-45E9-CF7E-CEDAD52BD83B}"/>
              </a:ext>
            </a:extLst>
          </p:cNvPr>
          <p:cNvSpPr>
            <a:spLocks noGrp="1"/>
          </p:cNvSpPr>
          <p:nvPr>
            <p:ph type="title"/>
          </p:nvPr>
        </p:nvSpPr>
        <p:spPr>
          <a:xfrm>
            <a:off x="838200" y="365125"/>
            <a:ext cx="10515600" cy="1325563"/>
          </a:xfrm>
        </p:spPr>
        <p:txBody>
          <a:bodyPr>
            <a:normAutofit/>
          </a:bodyPr>
          <a:lstStyle/>
          <a:p>
            <a:pPr algn="ctr"/>
            <a:r>
              <a:rPr lang="en-US" sz="3200" b="1" dirty="0">
                <a:latin typeface="Arial" panose="020B0604020202020204" pitchFamily="34" charset="0"/>
                <a:cs typeface="Arial" panose="020B0604020202020204" pitchFamily="34" charset="0"/>
              </a:rPr>
              <a:t>Conclusion</a:t>
            </a:r>
          </a:p>
        </p:txBody>
      </p:sp>
      <p:graphicFrame>
        <p:nvGraphicFramePr>
          <p:cNvPr id="6" name="Content Placeholder 3">
            <a:extLst>
              <a:ext uri="{FF2B5EF4-FFF2-40B4-BE49-F238E27FC236}">
                <a16:creationId xmlns:a16="http://schemas.microsoft.com/office/drawing/2014/main" id="{1708F24D-F344-8FA4-8C6C-DCDD73D99360}"/>
              </a:ext>
            </a:extLst>
          </p:cNvPr>
          <p:cNvGraphicFramePr>
            <a:graphicFrameLocks noGrp="1"/>
          </p:cNvGraphicFramePr>
          <p:nvPr>
            <p:ph idx="1"/>
            <p:extLst>
              <p:ext uri="{D42A27DB-BD31-4B8C-83A1-F6EECF244321}">
                <p14:modId xmlns:p14="http://schemas.microsoft.com/office/powerpoint/2010/main" val="102242851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444433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63FB54-BD30-0764-4BDB-1E799A55A331}"/>
              </a:ext>
            </a:extLst>
          </p:cNvPr>
          <p:cNvSpPr>
            <a:spLocks noGrp="1"/>
          </p:cNvSpPr>
          <p:nvPr>
            <p:ph type="title"/>
          </p:nvPr>
        </p:nvSpPr>
        <p:spPr>
          <a:xfrm>
            <a:off x="5868557" y="1138036"/>
            <a:ext cx="5444382" cy="594509"/>
          </a:xfrm>
        </p:spPr>
        <p:txBody>
          <a:bodyPr anchor="t">
            <a:normAutofit/>
          </a:bodyPr>
          <a:lstStyle/>
          <a:p>
            <a:pPr algn="ctr"/>
            <a:r>
              <a:rPr lang="en-GB" sz="3200" b="1" dirty="0">
                <a:effectLst/>
                <a:latin typeface="Times New Roman" panose="02020603050405020304" pitchFamily="18" charset="0"/>
                <a:ea typeface="Arial" panose="020B0604020202020204" pitchFamily="34" charset="0"/>
                <a:cs typeface="Times New Roman" panose="02020603050405020304" pitchFamily="18" charset="0"/>
              </a:rPr>
              <a:t>REFERENCES</a:t>
            </a:r>
            <a:endParaRPr lang="en-US" sz="3200" b="1" dirty="0">
              <a:latin typeface="Times New Roman" panose="02020603050405020304" pitchFamily="18" charset="0"/>
              <a:cs typeface="Times New Roman" panose="02020603050405020304" pitchFamily="18" charset="0"/>
            </a:endParaRPr>
          </a:p>
        </p:txBody>
      </p:sp>
      <p:pic>
        <p:nvPicPr>
          <p:cNvPr id="5" name="Picture 4" descr="Pen placed on top of a signature line">
            <a:extLst>
              <a:ext uri="{FF2B5EF4-FFF2-40B4-BE49-F238E27FC236}">
                <a16:creationId xmlns:a16="http://schemas.microsoft.com/office/drawing/2014/main" id="{42D2BA09-B505-431A-848A-BFCBDC8F6A01}"/>
              </a:ext>
            </a:extLst>
          </p:cNvPr>
          <p:cNvPicPr>
            <a:picLocks noChangeAspect="1"/>
          </p:cNvPicPr>
          <p:nvPr/>
        </p:nvPicPr>
        <p:blipFill>
          <a:blip r:embed="rId2"/>
          <a:srcRect l="49863" r="-1" b="-1"/>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1830D77E-F873-7241-027A-412FA1940C49}"/>
              </a:ext>
            </a:extLst>
          </p:cNvPr>
          <p:cNvSpPr>
            <a:spLocks noGrp="1"/>
          </p:cNvSpPr>
          <p:nvPr>
            <p:ph idx="1"/>
          </p:nvPr>
        </p:nvSpPr>
        <p:spPr>
          <a:xfrm>
            <a:off x="5400676" y="1888958"/>
            <a:ext cx="6557962" cy="4769017"/>
          </a:xfrm>
        </p:spPr>
        <p:txBody>
          <a:bodyPr>
            <a:normAutofit fontScale="70000" lnSpcReduction="20000"/>
          </a:bodyPr>
          <a:lstStyle/>
          <a:p>
            <a:pPr algn="just">
              <a:spcBef>
                <a:spcPts val="0"/>
              </a:spcBef>
              <a:spcAft>
                <a:spcPts val="600"/>
              </a:spcAft>
            </a:pPr>
            <a:r>
              <a:rPr lang="en-US" sz="1100" dirty="0"/>
              <a:t>Allen, J., Harris, R. and Jago, L., 2022. Festival &amp; special event management. John Wiley &amp; Sons.</a:t>
            </a:r>
          </a:p>
          <a:p>
            <a:pPr algn="just">
              <a:spcBef>
                <a:spcPts val="0"/>
              </a:spcBef>
              <a:spcAft>
                <a:spcPts val="600"/>
              </a:spcAft>
            </a:pPr>
            <a:r>
              <a:rPr lang="en-US" sz="1100" dirty="0"/>
              <a:t>Aquilino, L., Harris, J. and Wise, N., 2021. A sense of rurality: Events, placemaking and community participation in a small Welsh town. Journal of Rural Studies, 83, pp.138-145.</a:t>
            </a:r>
          </a:p>
          <a:p>
            <a:pPr algn="just">
              <a:spcBef>
                <a:spcPts val="0"/>
              </a:spcBef>
              <a:spcAft>
                <a:spcPts val="600"/>
              </a:spcAft>
            </a:pPr>
            <a:r>
              <a:rPr lang="en-US" sz="1100" dirty="0"/>
              <a:t>Bladen, C., Kennell, J., Abson, E. and Wilde, N., 2022. Events management: An introduction. Routledge.</a:t>
            </a:r>
          </a:p>
          <a:p>
            <a:pPr algn="just">
              <a:spcBef>
                <a:spcPts val="0"/>
              </a:spcBef>
              <a:spcAft>
                <a:spcPts val="600"/>
              </a:spcAft>
            </a:pPr>
            <a:r>
              <a:rPr lang="en-US" sz="1100" dirty="0"/>
              <a:t>Bowdin, G.A., Allen, J., Harris, R., Jago, L., </a:t>
            </a:r>
            <a:r>
              <a:rPr lang="en-US" sz="1100" dirty="0" err="1"/>
              <a:t>O'toole</a:t>
            </a:r>
            <a:r>
              <a:rPr lang="en-US" sz="1100" dirty="0"/>
              <a:t>, W. and McDonnell, I., 2023. Events management. Routledge.</a:t>
            </a:r>
          </a:p>
          <a:p>
            <a:pPr algn="just">
              <a:spcBef>
                <a:spcPts val="0"/>
              </a:spcBef>
              <a:spcAft>
                <a:spcPts val="600"/>
              </a:spcAft>
            </a:pPr>
            <a:r>
              <a:rPr lang="en-US" sz="1100" dirty="0"/>
              <a:t>Bowen, R., 2022. Food tourism: opportunities for SMEs through diaspora marketing?. British Food Journal, 124(2), pp.514-529.</a:t>
            </a:r>
          </a:p>
          <a:p>
            <a:pPr algn="just">
              <a:spcBef>
                <a:spcPts val="0"/>
              </a:spcBef>
              <a:spcAft>
                <a:spcPts val="600"/>
              </a:spcAft>
            </a:pPr>
            <a:r>
              <a:rPr lang="en-US" sz="1100" dirty="0"/>
              <a:t>Carlisle, S., Zaki, K., Ahmed, M., Dixey, L. and McLoughlin, E., 2021. The imperative to address sustainability skills gaps in tourism in Wales. Sustainability, 13(3), p.1161.</a:t>
            </a:r>
          </a:p>
          <a:p>
            <a:pPr algn="just">
              <a:spcBef>
                <a:spcPts val="0"/>
              </a:spcBef>
              <a:spcAft>
                <a:spcPts val="600"/>
              </a:spcAft>
            </a:pPr>
            <a:r>
              <a:rPr lang="en-US" sz="1100" dirty="0"/>
              <a:t>Clarke, J. and Bowen, D., 2021. Repeat tourists and familiar place formation: Conversion, inheritance and discovery. Journal of Destination Marketing &amp; Management, 20, p.100605.</a:t>
            </a:r>
          </a:p>
          <a:p>
            <a:pPr algn="just">
              <a:spcBef>
                <a:spcPts val="0"/>
              </a:spcBef>
              <a:spcAft>
                <a:spcPts val="600"/>
              </a:spcAft>
            </a:pPr>
            <a:r>
              <a:rPr lang="en-US" sz="1100" dirty="0"/>
              <a:t>conference-news.co.uk, 2025. Top 6 venues for conferences in Wales Available at: https://www.conference-news.co.uk/news/top-6-venues-for-conferences-in-wales/ [Accessed on 13/5/2025]</a:t>
            </a:r>
          </a:p>
          <a:p>
            <a:pPr algn="just">
              <a:spcBef>
                <a:spcPts val="0"/>
              </a:spcBef>
              <a:spcAft>
                <a:spcPts val="600"/>
              </a:spcAft>
            </a:pPr>
            <a:r>
              <a:rPr lang="en-US" sz="1100" dirty="0"/>
              <a:t>González-</a:t>
            </a:r>
            <a:r>
              <a:rPr lang="en-US" sz="1100" dirty="0" err="1"/>
              <a:t>Granadillo</a:t>
            </a:r>
            <a:r>
              <a:rPr lang="en-US" sz="1100" dirty="0"/>
              <a:t>, G., González-Zarzosa, S. and Diaz, R., 2021. Security information and event management (SIEM): Analysis, trends, and usage in critical infrastructures. Sensors, 21(14), p.4759.</a:t>
            </a:r>
          </a:p>
          <a:p>
            <a:pPr algn="just">
              <a:spcBef>
                <a:spcPts val="0"/>
              </a:spcBef>
              <a:spcAft>
                <a:spcPts val="600"/>
              </a:spcAft>
            </a:pPr>
            <a:r>
              <a:rPr lang="en-US" sz="1100" dirty="0" err="1"/>
              <a:t>gov.wales</a:t>
            </a:r>
            <a:r>
              <a:rPr lang="en-US" sz="1100" dirty="0"/>
              <a:t>, 2025. Welcome to Wales. Available at: https://www.gov.wales/sites/default/files/publications/2020-02/welcome-to-wales-priorities-for-the-visitor-economy-2020-2025.pdf [Accessed on 13/5/2025]</a:t>
            </a:r>
          </a:p>
          <a:p>
            <a:pPr algn="just">
              <a:spcBef>
                <a:spcPts val="0"/>
              </a:spcBef>
              <a:spcAft>
                <a:spcPts val="600"/>
              </a:spcAft>
            </a:pPr>
            <a:r>
              <a:rPr lang="en-US" sz="1100" dirty="0"/>
              <a:t>Holmes, G., </a:t>
            </a:r>
            <a:r>
              <a:rPr lang="en-US" sz="1100" dirty="0" err="1"/>
              <a:t>Clemoes</a:t>
            </a:r>
            <a:r>
              <a:rPr lang="en-US" sz="1100" dirty="0"/>
              <a:t>, J., Marriot, K. and Wynne-Jones, S., 2022. The politics of the rural and relational values: Contested discourses of rural change and landscape futures in west </a:t>
            </a:r>
            <a:r>
              <a:rPr lang="en-US" sz="1100" dirty="0" err="1"/>
              <a:t>wales</a:t>
            </a:r>
            <a:r>
              <a:rPr lang="en-US" sz="1100" dirty="0"/>
              <a:t>. </a:t>
            </a:r>
            <a:r>
              <a:rPr lang="en-US" sz="1100" dirty="0" err="1"/>
              <a:t>Geoforum</a:t>
            </a:r>
            <a:r>
              <a:rPr lang="en-US" sz="1100" dirty="0"/>
              <a:t>, 133, pp.153-164.</a:t>
            </a:r>
          </a:p>
          <a:p>
            <a:pPr algn="just">
              <a:spcBef>
                <a:spcPts val="0"/>
              </a:spcBef>
              <a:spcAft>
                <a:spcPts val="600"/>
              </a:spcAft>
            </a:pPr>
            <a:r>
              <a:rPr lang="en-US" sz="1100" dirty="0"/>
              <a:t>janetredlertravelandtourism.co.uk, 2025. 2025: Year of Croeso in Wales Available at: https://www.janetredlertravelandtourism.co.uk/news/2025-year-croeso-wales/#:~:text=The%20campaign%20celebrates%20Wales's%20unique,much%20to%20enjoy%20in%20Wales. [Accessed on 13/5/2025]</a:t>
            </a:r>
          </a:p>
          <a:p>
            <a:pPr algn="just">
              <a:spcBef>
                <a:spcPts val="0"/>
              </a:spcBef>
              <a:spcAft>
                <a:spcPts val="600"/>
              </a:spcAft>
            </a:pPr>
            <a:r>
              <a:rPr lang="en-US" sz="1100" dirty="0" err="1"/>
              <a:t>Lonardi</a:t>
            </a:r>
            <a:r>
              <a:rPr lang="en-US" sz="1100" dirty="0"/>
              <a:t>, S., 2022. Minority languages and tourism: a literature review. Journal of Heritage Tourism, 17(3), pp.342-356.</a:t>
            </a:r>
          </a:p>
          <a:p>
            <a:pPr algn="just">
              <a:spcBef>
                <a:spcPts val="0"/>
              </a:spcBef>
              <a:spcAft>
                <a:spcPts val="600"/>
              </a:spcAft>
            </a:pPr>
            <a:r>
              <a:rPr lang="en-US" sz="1100" dirty="0"/>
              <a:t>Price, W.R., 2021. Mining for tourists: an analysis of industrial tourism and government policy in Wales. Tourism Planning &amp; Development, 18(4), pp.435-456.</a:t>
            </a:r>
          </a:p>
          <a:p>
            <a:pPr algn="just">
              <a:spcBef>
                <a:spcPts val="0"/>
              </a:spcBef>
              <a:spcAft>
                <a:spcPts val="600"/>
              </a:spcAft>
            </a:pPr>
            <a:r>
              <a:rPr lang="en-US" sz="1100" dirty="0"/>
              <a:t>Richards, G., </a:t>
            </a:r>
            <a:r>
              <a:rPr lang="en-US" sz="1100" dirty="0" err="1"/>
              <a:t>Censon</a:t>
            </a:r>
            <a:r>
              <a:rPr lang="en-US" sz="1100" dirty="0"/>
              <a:t>, D., </a:t>
            </a:r>
            <a:r>
              <a:rPr lang="en-US" sz="1100" dirty="0" err="1"/>
              <a:t>Gračan</a:t>
            </a:r>
            <a:r>
              <a:rPr lang="en-US" sz="1100" dirty="0"/>
              <a:t>, D., </a:t>
            </a:r>
            <a:r>
              <a:rPr lang="en-US" sz="1100" dirty="0" err="1"/>
              <a:t>Haressy</a:t>
            </a:r>
            <a:r>
              <a:rPr lang="en-US" sz="1100" dirty="0"/>
              <a:t>, M., </a:t>
            </a:r>
            <a:r>
              <a:rPr lang="en-US" sz="1100" dirty="0" err="1"/>
              <a:t>Kiráľová</a:t>
            </a:r>
            <a:r>
              <a:rPr lang="en-US" sz="1100" dirty="0"/>
              <a:t>, A., </a:t>
            </a:r>
            <a:r>
              <a:rPr lang="en-US" sz="1100" dirty="0" err="1"/>
              <a:t>Marulc</a:t>
            </a:r>
            <a:r>
              <a:rPr lang="en-US" sz="1100" dirty="0"/>
              <a:t>, E., Rossetti, G., </a:t>
            </a:r>
            <a:r>
              <a:rPr lang="en-US" sz="1100" dirty="0" err="1"/>
              <a:t>Barkiđija</a:t>
            </a:r>
            <a:r>
              <a:rPr lang="en-US" sz="1100" dirty="0"/>
              <a:t> </a:t>
            </a:r>
            <a:r>
              <a:rPr lang="en-US" sz="1100" dirty="0" err="1"/>
              <a:t>Sotošek</a:t>
            </a:r>
            <a:r>
              <a:rPr lang="en-US" sz="1100" dirty="0"/>
              <a:t>, M. and </a:t>
            </a:r>
            <a:r>
              <a:rPr lang="en-US" sz="1100" dirty="0" err="1"/>
              <a:t>Sterchele</a:t>
            </a:r>
            <a:r>
              <a:rPr lang="en-US" sz="1100" dirty="0"/>
              <a:t>, D., 2025. Event management literature: exploring the missing body of knowledge. Journal of Policy Research in Tourism, Leisure and Events, 17(1), pp.172-193.</a:t>
            </a:r>
          </a:p>
          <a:p>
            <a:pPr algn="just">
              <a:spcBef>
                <a:spcPts val="0"/>
              </a:spcBef>
              <a:spcAft>
                <a:spcPts val="600"/>
              </a:spcAft>
            </a:pPr>
            <a:r>
              <a:rPr lang="en-US" sz="1100" dirty="0"/>
              <a:t>Scherf, K., 2021. Creative tourism in smaller communities: Place, culture, and local representation (p. 328). University of Calgary Press.</a:t>
            </a:r>
          </a:p>
          <a:p>
            <a:pPr algn="just">
              <a:spcBef>
                <a:spcPts val="0"/>
              </a:spcBef>
              <a:spcAft>
                <a:spcPts val="600"/>
              </a:spcAft>
            </a:pPr>
            <a:r>
              <a:rPr lang="en-US" sz="1100" dirty="0"/>
              <a:t>Stone, M.J., Migacz, S. and Wolf, E., 2022. Learning through culinary tourism and developing a culinary tourism education strategy. Journal of Tourism and Cultural Change, 20(1-2), pp.177-195.</a:t>
            </a:r>
          </a:p>
          <a:p>
            <a:pPr algn="just">
              <a:spcBef>
                <a:spcPts val="0"/>
              </a:spcBef>
              <a:spcAft>
                <a:spcPts val="600"/>
              </a:spcAft>
            </a:pPr>
            <a:r>
              <a:rPr lang="en-US" sz="1100" dirty="0"/>
              <a:t>visitwales.com, 2025. Wales for the Travel Trade. Available at: https://traveltrade.visitwales.com/ [Accessed on 13/5/2025]</a:t>
            </a:r>
          </a:p>
          <a:p>
            <a:pPr algn="just">
              <a:spcBef>
                <a:spcPts val="0"/>
              </a:spcBef>
              <a:spcAft>
                <a:spcPts val="600"/>
              </a:spcAft>
            </a:pPr>
            <a:r>
              <a:rPr lang="en-US" sz="1100" dirty="0"/>
              <a:t>visitwales.com, 2025. Year of Croeso in Wales. Available at: https://traveltrade.visitwales.com/useful-information/toolkit/year-of-croeso [Accessed on 13/5/2025]</a:t>
            </a:r>
          </a:p>
          <a:p>
            <a:pPr algn="just">
              <a:spcBef>
                <a:spcPts val="0"/>
              </a:spcBef>
              <a:spcAft>
                <a:spcPts val="600"/>
              </a:spcAft>
            </a:pPr>
            <a:r>
              <a:rPr lang="en-US" sz="1100" dirty="0"/>
              <a:t>visitwales.com, 2025. Year of Croeso: Understanding our target audience. Available at: https://industry.visitwales.com/get-involved/visit-wales-themed-year-campaigns/year-croeso/year-croeso-understanding-our-target#:~:text=Mostly%20aged%2025%2D44%2C%20living,their%20partner%2C%20and%20without%20children. [Accessed on 13/5/2025]</a:t>
            </a:r>
          </a:p>
          <a:p>
            <a:pPr algn="just">
              <a:spcBef>
                <a:spcPts val="0"/>
              </a:spcBef>
              <a:spcAft>
                <a:spcPts val="600"/>
              </a:spcAft>
            </a:pPr>
            <a:endParaRPr lang="en-US" sz="1100" dirty="0"/>
          </a:p>
        </p:txBody>
      </p:sp>
    </p:spTree>
    <p:extLst>
      <p:ext uri="{BB962C8B-B14F-4D97-AF65-F5344CB8AC3E}">
        <p14:creationId xmlns:p14="http://schemas.microsoft.com/office/powerpoint/2010/main" val="194704894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TotalTime>
  <Words>2860</Words>
  <Application>Microsoft Office PowerPoint</Application>
  <PresentationFormat>Widescreen</PresentationFormat>
  <Paragraphs>123</Paragraphs>
  <Slides>13</Slides>
  <Notes>11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Aptos</vt:lpstr>
      <vt:lpstr>Aptos Display</vt:lpstr>
      <vt:lpstr>Arial</vt:lpstr>
      <vt:lpstr>Calibri</vt:lpstr>
      <vt:lpstr>Times New Roman</vt:lpstr>
      <vt:lpstr>Wingdings</vt:lpstr>
      <vt:lpstr>Office Theme</vt:lpstr>
      <vt:lpstr>FEASIBILITY PLAN FOR AN INTERNATIONAL MEETING/EVENT</vt:lpstr>
      <vt:lpstr>Introduction</vt:lpstr>
      <vt:lpstr>Background to the event</vt:lpstr>
      <vt:lpstr>What is the proposed focus for the event ? (Type and Nature)</vt:lpstr>
      <vt:lpstr>Market factors (target market, demand, supply, competition, marketing activity)</vt:lpstr>
      <vt:lpstr>Contd..</vt:lpstr>
      <vt:lpstr>Contd..</vt:lpstr>
      <vt:lpstr>Operational factors (venue availability, skills required, resources).</vt:lpstr>
      <vt:lpstr>Contd..</vt:lpstr>
      <vt:lpstr>Financial factors (costs and predicted revenues, funding sources)</vt:lpstr>
      <vt:lpstr>Aim and Objectives of the Event  </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Sustainable Wales: Celebrating Nature and Innovation</dc:title>
  <dc:subject>Event Plan</dc:subject>
  <dc:creator>Georgiana Pangonis (2245303)</dc:creator>
  <cp:lastModifiedBy>Georgiana Pangonis (2245303)</cp:lastModifiedBy>
  <cp:revision>8</cp:revision>
  <dcterms:created xsi:type="dcterms:W3CDTF">2025-03-07T17:57:05Z</dcterms:created>
  <dcterms:modified xsi:type="dcterms:W3CDTF">2025-05-20T23:33:59Z</dcterms:modified>
</cp:coreProperties>
</file>