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0" r:id="rId2"/>
    <p:sldMasterId id="2147483756" r:id="rId3"/>
    <p:sldMasterId id="2147483773" r:id="rId4"/>
    <p:sldMasterId id="2147483785" r:id="rId5"/>
  </p:sldMasterIdLst>
  <p:sldIdLst>
    <p:sldId id="257" r:id="rId6"/>
    <p:sldId id="258" r:id="rId7"/>
    <p:sldId id="259" r:id="rId8"/>
    <p:sldId id="279" r:id="rId9"/>
    <p:sldId id="280" r:id="rId10"/>
    <p:sldId id="281" r:id="rId11"/>
    <p:sldId id="282" r:id="rId12"/>
    <p:sldId id="283" r:id="rId13"/>
    <p:sldId id="284" r:id="rId14"/>
    <p:sldId id="285" r:id="rId15"/>
    <p:sldId id="286" r:id="rId16"/>
    <p:sldId id="287" r:id="rId17"/>
    <p:sldId id="288" r:id="rId18"/>
    <p:sldId id="32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0" autoAdjust="0"/>
    <p:restoredTop sz="94660"/>
  </p:normalViewPr>
  <p:slideViewPr>
    <p:cSldViewPr snapToGrid="0">
      <p:cViewPr varScale="1">
        <p:scale>
          <a:sx n="85" d="100"/>
          <a:sy n="85" d="100"/>
        </p:scale>
        <p:origin x="499"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425571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787484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954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124634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655507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933E83-417A-4D46-B19A-16910B3CE94B}" type="datetimeFigureOut">
              <a:rPr lang="en-GB" smtClean="0"/>
              <a:t>03/08/2026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889269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650654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933E83-417A-4D46-B19A-16910B3CE94B}" type="datetimeFigureOut">
              <a:rPr lang="en-GB" smtClean="0"/>
              <a:t>03/08/2026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791617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752075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330658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5661787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97C962EE-1155-49DA-A3A9-A3AE3EB7B291}"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16151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95081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67590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33E83-417A-4D46-B19A-16910B3CE94B}" type="datetimeFigureOut">
              <a:rPr lang="en-GB" smtClean="0"/>
              <a:t>03/08/2026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765774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4933E83-417A-4D46-B19A-16910B3CE94B}" type="datetimeFigureOut">
              <a:rPr lang="en-GB" smtClean="0"/>
              <a:t>03/08/2026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7670850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933E83-417A-4D46-B19A-16910B3CE94B}" type="datetimeFigureOut">
              <a:rPr lang="en-GB" smtClean="0"/>
              <a:t>03/08/2026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1531405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933E83-417A-4D46-B19A-16910B3CE94B}" type="datetimeFigureOut">
              <a:rPr lang="en-GB" smtClean="0"/>
              <a:t>03/08/2026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4384974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4933E83-417A-4D46-B19A-16910B3CE94B}" type="datetimeFigureOut">
              <a:rPr lang="en-GB" smtClean="0"/>
              <a:t>03/08/2026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2686196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4933E83-417A-4D46-B19A-16910B3CE94B}" type="datetimeFigureOut">
              <a:rPr lang="en-GB" smtClean="0"/>
              <a:t>03/08/2026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7256723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1243874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2152203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3948450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2650956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8884784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33E83-417A-4D46-B19A-16910B3CE94B}" type="datetimeFigureOut">
              <a:rPr lang="en-GB" smtClean="0"/>
              <a:t>03/08/2026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0244776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4933E83-417A-4D46-B19A-16910B3CE94B}" type="datetimeFigureOut">
              <a:rPr lang="en-GB" smtClean="0"/>
              <a:t>03/08/2026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861030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933E83-417A-4D46-B19A-16910B3CE94B}" type="datetimeFigureOut">
              <a:rPr lang="en-GB" smtClean="0"/>
              <a:t>03/08/2026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7253887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933E83-417A-4D46-B19A-16910B3CE94B}" type="datetimeFigureOut">
              <a:rPr lang="en-GB" smtClean="0"/>
              <a:t>03/08/2026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580439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933E83-417A-4D46-B19A-16910B3CE94B}" type="datetimeFigureOut">
              <a:rPr lang="en-GB" smtClean="0"/>
              <a:t>03/08/2026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44608380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933E83-417A-4D46-B19A-16910B3CE94B}" type="datetimeFigureOut">
              <a:rPr lang="en-GB" smtClean="0"/>
              <a:t>03/08/2026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6797811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8063570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139769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32924544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300194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00827507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2791215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46066341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1847930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61505078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329689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78704339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7041266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933E83-417A-4D46-B19A-16910B3CE94B}" type="datetimeFigureOut">
              <a:rPr lang="en-GB" smtClean="0"/>
              <a:t>03/08/2026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1736271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54364832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933E83-417A-4D46-B19A-16910B3CE94B}" type="datetimeFigureOut">
              <a:rPr lang="en-GB" smtClean="0"/>
              <a:t>03/08/2026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2627854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3410521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14444653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06963339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74109575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37830599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2235600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307000631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27878034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933E83-417A-4D46-B19A-16910B3CE94B}" type="datetimeFigureOut">
              <a:rPr lang="en-GB" smtClean="0"/>
              <a:t>03/08/2026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236980708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02141010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933E83-417A-4D46-B19A-16910B3CE94B}" type="datetimeFigureOut">
              <a:rPr lang="en-GB" smtClean="0"/>
              <a:t>03/08/2026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13072212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131615693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414335385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4933E83-417A-4D46-B19A-16910B3CE94B}" type="datetimeFigureOut">
              <a:rPr lang="en-GB" smtClean="0"/>
              <a:t>03/08/2026</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97C962EE-1155-49DA-A3A9-A3AE3EB7B291}" type="slidenum">
              <a:rPr lang="en-GB" smtClean="0"/>
              <a:t>‹#›</a:t>
            </a:fld>
            <a:endParaRPr lang="en-GB"/>
          </a:p>
        </p:txBody>
      </p:sp>
    </p:spTree>
    <p:extLst>
      <p:ext uri="{BB962C8B-B14F-4D97-AF65-F5344CB8AC3E}">
        <p14:creationId xmlns:p14="http://schemas.microsoft.com/office/powerpoint/2010/main" val="921458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theme" Target="../theme/theme3.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7.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4933E83-417A-4D46-B19A-16910B3CE94B}" type="datetimeFigureOut">
              <a:rPr lang="en-GB" smtClean="0"/>
              <a:t>03/08/2026</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97C962EE-1155-49DA-A3A9-A3AE3EB7B291}" type="slidenum">
              <a:rPr lang="en-GB" smtClean="0"/>
              <a:t>‹#›</a:t>
            </a:fld>
            <a:endParaRPr lang="en-GB"/>
          </a:p>
        </p:txBody>
      </p:sp>
    </p:spTree>
    <p:extLst>
      <p:ext uri="{BB962C8B-B14F-4D97-AF65-F5344CB8AC3E}">
        <p14:creationId xmlns:p14="http://schemas.microsoft.com/office/powerpoint/2010/main" val="252121881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44933E83-417A-4D46-B19A-16910B3CE94B}" type="datetimeFigureOut">
              <a:rPr lang="en-GB" smtClean="0"/>
              <a:t>03/08/2026</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97C962EE-1155-49DA-A3A9-A3AE3EB7B291}" type="slidenum">
              <a:rPr lang="en-GB" smtClean="0"/>
              <a:t>‹#›</a:t>
            </a:fld>
            <a:endParaRPr lang="en-GB"/>
          </a:p>
        </p:txBody>
      </p:sp>
    </p:spTree>
    <p:extLst>
      <p:ext uri="{BB962C8B-B14F-4D97-AF65-F5344CB8AC3E}">
        <p14:creationId xmlns:p14="http://schemas.microsoft.com/office/powerpoint/2010/main" val="281380442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4933E83-417A-4D46-B19A-16910B3CE94B}" type="datetimeFigureOut">
              <a:rPr lang="en-GB" smtClean="0"/>
              <a:t>03/08/2026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7C962EE-1155-49DA-A3A9-A3AE3EB7B291}" type="slidenum">
              <a:rPr lang="en-GB" smtClean="0"/>
              <a:t>‹#›</a:t>
            </a:fld>
            <a:endParaRPr lang="en-GB"/>
          </a:p>
        </p:txBody>
      </p:sp>
    </p:spTree>
    <p:extLst>
      <p:ext uri="{BB962C8B-B14F-4D97-AF65-F5344CB8AC3E}">
        <p14:creationId xmlns:p14="http://schemas.microsoft.com/office/powerpoint/2010/main" val="951178058"/>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4933E83-417A-4D46-B19A-16910B3CE94B}" type="datetimeFigureOut">
              <a:rPr lang="en-GB" smtClean="0"/>
              <a:t>03/08/2026</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97C962EE-1155-49DA-A3A9-A3AE3EB7B291}" type="slidenum">
              <a:rPr lang="en-GB" smtClean="0"/>
              <a:t>‹#›</a:t>
            </a:fld>
            <a:endParaRPr lang="en-GB"/>
          </a:p>
        </p:txBody>
      </p:sp>
    </p:spTree>
    <p:extLst>
      <p:ext uri="{BB962C8B-B14F-4D97-AF65-F5344CB8AC3E}">
        <p14:creationId xmlns:p14="http://schemas.microsoft.com/office/powerpoint/2010/main" val="461718868"/>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4933E83-417A-4D46-B19A-16910B3CE94B}" type="datetimeFigureOut">
              <a:rPr lang="en-GB" smtClean="0"/>
              <a:t>03/08/2026</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97C962EE-1155-49DA-A3A9-A3AE3EB7B291}" type="slidenum">
              <a:rPr lang="en-GB" smtClean="0"/>
              <a:t>‹#›</a:t>
            </a:fld>
            <a:endParaRPr lang="en-GB"/>
          </a:p>
        </p:txBody>
      </p:sp>
    </p:spTree>
    <p:extLst>
      <p:ext uri="{BB962C8B-B14F-4D97-AF65-F5344CB8AC3E}">
        <p14:creationId xmlns:p14="http://schemas.microsoft.com/office/powerpoint/2010/main" val="1466310123"/>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0.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cambridge.org/core/services/aop-cambridge-core/content/view/1342C24F368FB2953C342AFF875E04A6/S0954579423000354a.pdf/div-class-title-father-contribution-to-human-resilience-div.pdf" TargetMode="External"/><Relationship Id="rId13" Type="http://schemas.openxmlformats.org/officeDocument/2006/relationships/hyperlink" Target="https://www.tandfonline.com/doi/pdf/10.2147/JHL.S553748" TargetMode="External"/><Relationship Id="rId18" Type="http://schemas.openxmlformats.org/officeDocument/2006/relationships/hyperlink" Target="https://www.researchgate.net/profile/Olu-Mbanugo/publication/389262394_AI-Enhanced_Telemedicine_A_Common-Sense_Approach_to_Chronic_Disease_Management_and_a_Tool_to_Bridging_the_Gap_in_Healthcare_Disparities/links/67bb29caf5cb8f70d5bd5c07/AI-Enhanced-Telemedicine-A-Common-Sense-Approach-to-Chronic-Disease-Management-and-a-Tool-to-Bridging-the-Gap-in-Healthcare-Disparities.pdf" TargetMode="External"/><Relationship Id="rId26" Type="http://schemas.openxmlformats.org/officeDocument/2006/relationships/hyperlink" Target="https://pernicious-anaemia-society.org/pernicious-anaemia/new-nice-guidelines/" TargetMode="External"/><Relationship Id="rId3" Type="http://schemas.openxmlformats.org/officeDocument/2006/relationships/hyperlink" Target="https://link.springer.com/content/pdf/10.1186/1471-2296-10-7.pdf" TargetMode="External"/><Relationship Id="rId21" Type="http://schemas.openxmlformats.org/officeDocument/2006/relationships/hyperlink" Target="https://www.tandfonline.com/doi/pdf/10.1080/17434440.2023.2280686" TargetMode="External"/><Relationship Id="rId7" Type="http://schemas.openxmlformats.org/officeDocument/2006/relationships/hyperlink" Target="https://www.ons.gov.uk/peoplepopulationandcommunity/birthsdeathsandmarriages/conceptionandfertilityrates/bulletins/childbearingforwomenbornindifferentyearsenglandandwales/2023" TargetMode="External"/><Relationship Id="rId12" Type="http://schemas.openxmlformats.org/officeDocument/2006/relationships/hyperlink" Target="https://elearning.rcgp.org.uk/mod/book/tool/print/index.php?id=13115&amp;chapterid=606" TargetMode="External"/><Relationship Id="rId17" Type="http://schemas.openxmlformats.org/officeDocument/2006/relationships/hyperlink" Target="https://pmc.ncbi.nlm.nih.gov/articles/PMC9702784/pdf/11920_2022_Article_1392.pdf" TargetMode="External"/><Relationship Id="rId25" Type="http://schemas.openxmlformats.org/officeDocument/2006/relationships/hyperlink" Target="https://bbrfoundation.org/content/positive-phase-3-test-rapid-acting-oral-medicine-postpartum-depression" TargetMode="External"/><Relationship Id="rId2" Type="http://schemas.openxmlformats.org/officeDocument/2006/relationships/hyperlink" Target="https://www.who.int/teams/mental-health-and-substance-use/promotion-prevention/perinatal-mental-health" TargetMode="External"/><Relationship Id="rId16" Type="http://schemas.openxmlformats.org/officeDocument/2006/relationships/hyperlink" Target="https://www.researchgate.net/profile/Onyekachukwu-Unanah/publication/389527293_The_potential_of_AI_technologies_to_address_and_reduce_disparities_within_the_healthcare_system_by_enabling_more_personalized_and_efficient_patient_engagement_and_care_management/links/67c726a196e7fb48b9d88af7/The-potential-of-AI-technologies-to-address-and-reduce-disparities-within-the-healthcare-system-by-enabling-more-personalized-and-efficient-patient-engagement-and-care-management.pdf" TargetMode="External"/><Relationship Id="rId20" Type="http://schemas.openxmlformats.org/officeDocument/2006/relationships/hyperlink" Target="https://www.pacttraining.co.uk/wp-content/uploads/2023/04/21tlchild14101.pdf" TargetMode="External"/><Relationship Id="rId29" Type="http://schemas.openxmlformats.org/officeDocument/2006/relationships/hyperlink" Target="https://www.news-medical.net/health/What-is-Telehealth.aspx" TargetMode="External"/><Relationship Id="rId1" Type="http://schemas.openxmlformats.org/officeDocument/2006/relationships/slideLayout" Target="../slideLayouts/slideLayout2.xml"/><Relationship Id="rId6" Type="http://schemas.openxmlformats.org/officeDocument/2006/relationships/hyperlink" Target="https://www.mdpi.com/2075-4418/14/9/865" TargetMode="External"/><Relationship Id="rId11" Type="http://schemas.openxmlformats.org/officeDocument/2006/relationships/hyperlink" Target="https://stpsupport.nice.org.uk/perinatal-mental-health/index.html" TargetMode="External"/><Relationship Id="rId24" Type="http://schemas.openxmlformats.org/officeDocument/2006/relationships/hyperlink" Target="https://www.healthline.com/health-news/perinatal-depression-suicide-risk" TargetMode="External"/><Relationship Id="rId5" Type="http://schemas.openxmlformats.org/officeDocument/2006/relationships/hyperlink" Target="https://www.england.nhs.uk/mental-health/perinatal" TargetMode="External"/><Relationship Id="rId15" Type="http://schemas.openxmlformats.org/officeDocument/2006/relationships/hyperlink" Target="https://www.researchgate.net/profile/Ernest-Chianumba/publication/391704372_Advances_in_digital_diagnostics_and_virtual_care_platforms_for_primary_healthcare_delivery_in_West_Africa/links/6824b4098a76251f22e1c01c/Advances-in-digital-diagnostics-and-virtual-care-platforms-for-primary-healthcare-delivery-in-West-Africa.pdf" TargetMode="External"/><Relationship Id="rId23" Type="http://schemas.openxmlformats.org/officeDocument/2006/relationships/hyperlink" Target="https://elitekingwood.com/postpartum-depression-signs/" TargetMode="External"/><Relationship Id="rId28" Type="http://schemas.openxmlformats.org/officeDocument/2006/relationships/hyperlink" Target="https://www.frontiersin.org/journals/medicine/articles/10.3389/fmed.2021.646506/full" TargetMode="External"/><Relationship Id="rId10" Type="http://schemas.openxmlformats.org/officeDocument/2006/relationships/hyperlink" Target="https://journals.sagepub.com/doi/pdf/10.1177/23743735221125439" TargetMode="External"/><Relationship Id="rId19" Type="http://schemas.openxmlformats.org/officeDocument/2006/relationships/hyperlink" Target="https://www.tandfonline.com/doi/pdf/10.1080/20473869.2025.2554819" TargetMode="External"/><Relationship Id="rId4" Type="http://schemas.openxmlformats.org/officeDocument/2006/relationships/hyperlink" Target="https://pmc.ncbi.nlm.nih.gov/articles/PMC8976222/" TargetMode="External"/><Relationship Id="rId9" Type="http://schemas.openxmlformats.org/officeDocument/2006/relationships/hyperlink" Target="https://journals.plos.org/plosone/article/file?id=10.1371/journal.pone.0323378&amp;type=printable" TargetMode="External"/><Relationship Id="rId14" Type="http://schemas.openxmlformats.org/officeDocument/2006/relationships/hyperlink" Target="https://www.researchgate.net/profile/Tatt-Quan-Tan/publication/398740190_The_Integration_and_Promotion_of_Appropriate_Use_of_Digital_Technology_for_Health_in_Low-_and_Middle-Income_Countries/links/6989bc275d60ab48356c443c/The-Integration-and-Promotion-of-Appropriate-Use-of-Digital-Technology-for-Health-in-Low-and-Middle-Income-Countries.pdf" TargetMode="External"/><Relationship Id="rId22" Type="http://schemas.openxmlformats.org/officeDocument/2006/relationships/hyperlink" Target="https://www.mdpi.com/2077-0383/14/7/2418" TargetMode="External"/><Relationship Id="rId27" Type="http://schemas.openxmlformats.org/officeDocument/2006/relationships/hyperlink" Target="https://3ai.in/ai-challenging-conventional-management-theories-and-planning/" TargetMode="External"/><Relationship Id="rId30" Type="http://schemas.openxmlformats.org/officeDocument/2006/relationships/hyperlink" Target="https://www.leewayhertz.com/ai-in-telemedic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691" y="796746"/>
            <a:ext cx="6928340" cy="5164439"/>
          </a:xfrm>
        </p:spPr>
        <p:txBody>
          <a:bodyPr>
            <a:normAutofit/>
          </a:bodyPr>
          <a:lstStyle/>
          <a:p>
            <a:pPr>
              <a:lnSpc>
                <a:spcPct val="150000"/>
              </a:lnSpc>
            </a:pPr>
            <a:r>
              <a:rPr lang="en-US" sz="1800" dirty="0">
                <a:solidFill>
                  <a:schemeClr val="tx1"/>
                </a:solidFill>
                <a:latin typeface="Arial" panose="020B0604020202020204" pitchFamily="34" charset="0"/>
                <a:cs typeface="Arial" panose="020B0604020202020204" pitchFamily="34" charset="0"/>
              </a:rPr>
              <a:t>Programme: MSc Public Health and Social Care in Practice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Module Name: Population Health and Digital Health Promotion</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Module Code: LCHS7009</a:t>
            </a:r>
            <a:br>
              <a:rPr lang="en-US"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Lecturer: Diola </a:t>
            </a:r>
            <a:r>
              <a:rPr lang="en-GB" sz="1800" dirty="0" err="1">
                <a:solidFill>
                  <a:schemeClr val="tx1"/>
                </a:solidFill>
                <a:latin typeface="Arial" panose="020B0604020202020204" pitchFamily="34" charset="0"/>
                <a:cs typeface="Arial" panose="020B0604020202020204" pitchFamily="34" charset="0"/>
              </a:rPr>
              <a:t>Bijlhout</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Assignment Title: Component 3 Group Project Presentation</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Student Name: </a:t>
            </a:r>
            <a:r>
              <a:rPr lang="en-GB" sz="1800" dirty="0" err="1">
                <a:solidFill>
                  <a:schemeClr val="tx1"/>
                </a:solidFill>
                <a:latin typeface="Arial" panose="020B0604020202020204" pitchFamily="34" charset="0"/>
                <a:cs typeface="Arial" panose="020B0604020202020204" pitchFamily="34" charset="0"/>
              </a:rPr>
              <a:t>Prathamkkumar</a:t>
            </a:r>
            <a:r>
              <a:rPr lang="en-GB" sz="1800" dirty="0">
                <a:solidFill>
                  <a:schemeClr val="tx1"/>
                </a:solidFill>
                <a:latin typeface="Arial" panose="020B0604020202020204" pitchFamily="34" charset="0"/>
                <a:cs typeface="Arial" panose="020B0604020202020204" pitchFamily="34" charset="0"/>
              </a:rPr>
              <a:t> Vaghela</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Student ID: 2531876</a:t>
            </a:r>
          </a:p>
        </p:txBody>
      </p:sp>
      <p:sp>
        <p:nvSpPr>
          <p:cNvPr id="3" name="Content Placeholder 2"/>
          <p:cNvSpPr>
            <a:spLocks noGrp="1"/>
          </p:cNvSpPr>
          <p:nvPr>
            <p:ph idx="1"/>
          </p:nvPr>
        </p:nvSpPr>
        <p:spPr>
          <a:xfrm>
            <a:off x="6906350" y="4739054"/>
            <a:ext cx="4933259" cy="1888129"/>
          </a:xfrm>
        </p:spPr>
        <p:txBody>
          <a:bodyPr>
            <a:normAutofit/>
          </a:bodyPr>
          <a:lstStyle/>
          <a:p>
            <a:pPr marL="45720" indent="0" algn="just">
              <a:lnSpc>
                <a:spcPct val="150000"/>
              </a:lnSpc>
              <a:buNone/>
            </a:pPr>
            <a:r>
              <a:rPr lang="en-US" sz="1800" dirty="0">
                <a:solidFill>
                  <a:schemeClr val="tx1"/>
                </a:solidFill>
                <a:latin typeface="Arial" panose="020B0604020202020204" pitchFamily="34" charset="0"/>
                <a:cs typeface="Arial" panose="020B0604020202020204" pitchFamily="34" charset="0"/>
              </a:rPr>
              <a:t>Chosen Group: Digital telehealth technology intervention for Postnatal depression among 25-45 targeted age groups.</a:t>
            </a:r>
            <a:endParaRPr lang="en-GB" sz="1800"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351692" y="293141"/>
            <a:ext cx="2514936" cy="1414652"/>
          </a:xfrm>
          <a:prstGeom prst="rect">
            <a:avLst/>
          </a:prstGeom>
        </p:spPr>
      </p:pic>
      <p:pic>
        <p:nvPicPr>
          <p:cNvPr id="5" name="Picture 4"/>
          <p:cNvPicPr>
            <a:picLocks noChangeAspect="1"/>
          </p:cNvPicPr>
          <p:nvPr/>
        </p:nvPicPr>
        <p:blipFill>
          <a:blip r:embed="rId3"/>
          <a:stretch>
            <a:fillRect/>
          </a:stretch>
        </p:blipFill>
        <p:spPr>
          <a:xfrm>
            <a:off x="9213305" y="293141"/>
            <a:ext cx="2626304" cy="2384960"/>
          </a:xfrm>
          <a:prstGeom prst="rect">
            <a:avLst/>
          </a:prstGeom>
        </p:spPr>
      </p:pic>
      <p:pic>
        <p:nvPicPr>
          <p:cNvPr id="6" name="Picture 5"/>
          <p:cNvPicPr>
            <a:picLocks noChangeAspect="1"/>
          </p:cNvPicPr>
          <p:nvPr/>
        </p:nvPicPr>
        <p:blipFill>
          <a:blip r:embed="rId4"/>
          <a:stretch>
            <a:fillRect/>
          </a:stretch>
        </p:blipFill>
        <p:spPr>
          <a:xfrm>
            <a:off x="5509801" y="316164"/>
            <a:ext cx="1838236" cy="740865"/>
          </a:xfrm>
          <a:prstGeom prst="rect">
            <a:avLst/>
          </a:prstGeom>
        </p:spPr>
      </p:pic>
    </p:spTree>
    <p:extLst>
      <p:ext uri="{BB962C8B-B14F-4D97-AF65-F5344CB8AC3E}">
        <p14:creationId xmlns:p14="http://schemas.microsoft.com/office/powerpoint/2010/main" val="4116091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399" y="160368"/>
            <a:ext cx="1922801" cy="1129574"/>
          </a:xfrm>
        </p:spPr>
        <p:txBody>
          <a:bodyPr>
            <a:normAutofit/>
          </a:bodyPr>
          <a:lstStyle/>
          <a:p>
            <a:r>
              <a:rPr lang="en-GB" b="1" dirty="0">
                <a:solidFill>
                  <a:schemeClr val="tx1"/>
                </a:solidFill>
                <a:latin typeface="Times New Roman" panose="02020603050405020304" pitchFamily="18" charset="0"/>
                <a:cs typeface="Times New Roman" panose="02020603050405020304" pitchFamily="18" charset="0"/>
              </a:rPr>
              <a:t>Aim</a:t>
            </a:r>
          </a:p>
        </p:txBody>
      </p:sp>
      <p:sp>
        <p:nvSpPr>
          <p:cNvPr id="3" name="Content Placeholder 2"/>
          <p:cNvSpPr>
            <a:spLocks noGrp="1"/>
          </p:cNvSpPr>
          <p:nvPr>
            <p:ph idx="1"/>
          </p:nvPr>
        </p:nvSpPr>
        <p:spPr>
          <a:xfrm>
            <a:off x="914399" y="1043231"/>
            <a:ext cx="7353300" cy="4408714"/>
          </a:xfrm>
        </p:spPr>
        <p:txBody>
          <a:bodyPr>
            <a:noAutofit/>
          </a:bodyPr>
          <a:lstStyle/>
          <a:p>
            <a:pPr marL="0" indent="0" algn="just">
              <a:lnSpc>
                <a:spcPct val="150000"/>
              </a:lnSpc>
              <a:buNone/>
            </a:pPr>
            <a:r>
              <a:rPr lang="en-US" b="1" dirty="0">
                <a:solidFill>
                  <a:schemeClr val="tx1"/>
                </a:solidFill>
                <a:latin typeface="Arial" panose="020B0604020202020204" pitchFamily="34" charset="0"/>
                <a:cs typeface="Arial" panose="020B0604020202020204" pitchFamily="34" charset="0"/>
              </a:rPr>
              <a:t>To reduce the burden of postnatal depression among women aged 25-45 years in the UK through AI-enabled digital intervention and improve access to psychological support, enhance self-management and promote early identification.</a:t>
            </a:r>
          </a:p>
          <a:p>
            <a:pPr marL="0" indent="0" algn="just">
              <a:lnSpc>
                <a:spcPct val="150000"/>
              </a:lnSpc>
              <a:buNone/>
            </a:pPr>
            <a:r>
              <a:rPr lang="en-US" b="1" u="sng" dirty="0">
                <a:solidFill>
                  <a:schemeClr val="tx1"/>
                </a:solidFill>
                <a:latin typeface="Arial" panose="020B0604020202020204" pitchFamily="34" charset="0"/>
                <a:cs typeface="Arial" panose="020B0604020202020204" pitchFamily="34" charset="0"/>
              </a:rPr>
              <a:t>Content of activity-  </a:t>
            </a: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Mental health, self-assessment and wellbeing</a:t>
            </a: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Information regarding postnatal depression</a:t>
            </a: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Stress management</a:t>
            </a: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AI-driven wellbeing</a:t>
            </a: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Telehealth consultation and support from peers</a:t>
            </a: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Information on local maternal health services</a:t>
            </a:r>
          </a:p>
        </p:txBody>
      </p:sp>
    </p:spTree>
    <p:extLst>
      <p:ext uri="{BB962C8B-B14F-4D97-AF65-F5344CB8AC3E}">
        <p14:creationId xmlns:p14="http://schemas.microsoft.com/office/powerpoint/2010/main" val="156549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solidFill>
                  <a:schemeClr val="tx1"/>
                </a:solidFill>
                <a:latin typeface="Times New Roman" panose="02020603050405020304" pitchFamily="18" charset="0"/>
                <a:cs typeface="Times New Roman" panose="02020603050405020304" pitchFamily="18" charset="0"/>
              </a:rPr>
              <a:t>Digital health technology</a:t>
            </a:r>
            <a:endParaRPr lang="en-GB" sz="36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05738" y="1603512"/>
            <a:ext cx="7186129" cy="3520643"/>
          </a:xfrm>
        </p:spPr>
        <p:txBody>
          <a:bodyPr>
            <a:noAutofit/>
          </a:bodyP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The telehealth technology for postnatal depression for women under aged 25-45 focuses on mobile applications in optimising postnatal care within and outside clinics (Martin et al., 2025). </a:t>
            </a:r>
            <a:endParaRPr lang="en-US" b="1" dirty="0">
              <a:solidFill>
                <a:schemeClr val="tx1"/>
              </a:solidFill>
              <a:latin typeface="Arial" panose="020B0604020202020204" pitchFamily="34" charset="0"/>
              <a:cs typeface="Arial" panose="020B0604020202020204" pitchFamily="34" charset="0"/>
            </a:endParaRP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Telehealth technology facilitates remote mental health screening and treatment by providing psychoeducation and enhancing prevention and management of postnatal depression.  </a:t>
            </a:r>
            <a:endParaRPr lang="en-US" b="1" dirty="0">
              <a:solidFill>
                <a:schemeClr val="tx1"/>
              </a:solidFill>
              <a:latin typeface="Arial" panose="020B0604020202020204" pitchFamily="34" charset="0"/>
              <a:cs typeface="Arial" panose="020B0604020202020204" pitchFamily="34" charset="0"/>
            </a:endParaRP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The internet-based cognitive behavioral therapy (iCBT) digital psychological intervention using an app module, interactive exercises, and automated reminders helps users practice coping strategies to manage prenatal anxiety and depression (Beerli et al., 2022).</a:t>
            </a:r>
            <a:endParaRPr lang="en-US" b="1" dirty="0">
              <a:solidFill>
                <a:schemeClr val="tx1"/>
              </a:solidFill>
              <a:latin typeface="Arial" panose="020B0604020202020204" pitchFamily="34" charset="0"/>
              <a:cs typeface="Arial" panose="020B0604020202020204" pitchFamily="34" charset="0"/>
            </a:endParaRPr>
          </a:p>
          <a:p>
            <a:pPr algn="just" fontAlgn="base">
              <a:lnSpc>
                <a:spcPct val="150000"/>
              </a:lnSpc>
            </a:pPr>
            <a:r>
              <a:rPr lang="en-US" dirty="0">
                <a:solidFill>
                  <a:schemeClr val="tx1"/>
                </a:solidFill>
                <a:latin typeface="Arial" panose="020B0604020202020204" pitchFamily="34" charset="0"/>
                <a:cs typeface="Arial" panose="020B0604020202020204" pitchFamily="34" charset="0"/>
              </a:rPr>
              <a:t>The acceptance and commitment therapy  (ACT) mechanism on chatbots helps to maintain psychological flexibility, and value clarification and will help users to see thoughts as fleeting words and passing language rather than absolute facts (Nicoletti et al., 2025).</a:t>
            </a:r>
            <a:endParaRPr lang="en-US"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1869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1" y="2336674"/>
            <a:ext cx="3498979" cy="2456442"/>
          </a:xfrm>
        </p:spPr>
        <p:txBody>
          <a:bodyPr>
            <a:normAutofit/>
          </a:bodyPr>
          <a:lstStyle/>
          <a:p>
            <a:pPr>
              <a:lnSpc>
                <a:spcPct val="150000"/>
              </a:lnSpc>
            </a:pPr>
            <a:r>
              <a:rPr lang="en-US" sz="1800" b="1" dirty="0">
                <a:solidFill>
                  <a:schemeClr val="tx1"/>
                </a:solidFill>
                <a:latin typeface="Arial" panose="020B0604020202020204" pitchFamily="34" charset="0"/>
                <a:cs typeface="Arial" panose="020B0604020202020204" pitchFamily="34" charset="0"/>
              </a:rPr>
              <a:t>Why is Postnatal Depression a UK Public Health Priority?</a:t>
            </a:r>
            <a:endParaRPr lang="en-GB" sz="18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82273" y="195316"/>
            <a:ext cx="6281873" cy="5248622"/>
          </a:xfrm>
        </p:spPr>
        <p:txBody>
          <a:bodyPr>
            <a:normAutofit/>
          </a:bodyPr>
          <a:lstStyle/>
          <a:p>
            <a:pPr algn="just" fontAlgn="base">
              <a:lnSpc>
                <a:spcPct val="150000"/>
              </a:lnSpc>
            </a:pPr>
            <a:r>
              <a:rPr lang="en-US" dirty="0">
                <a:latin typeface="Arial" panose="020B0604020202020204" pitchFamily="34" charset="0"/>
                <a:cs typeface="Arial" panose="020B0604020202020204" pitchFamily="34" charset="0"/>
              </a:rPr>
              <a:t>Postnatal Depression is a UK public Health priority as it enhance suicidal case 10% to 15% of new mothers in the year 2026 (WHO, 2026).</a:t>
            </a:r>
          </a:p>
          <a:p>
            <a:pPr algn="just" fontAlgn="base">
              <a:lnSpc>
                <a:spcPct val="150000"/>
              </a:lnSpc>
            </a:pPr>
            <a:r>
              <a:rPr lang="en-US" dirty="0">
                <a:latin typeface="Arial" panose="020B0604020202020204" pitchFamily="34" charset="0"/>
                <a:cs typeface="Arial" panose="020B0604020202020204" pitchFamily="34" charset="0"/>
              </a:rPr>
              <a:t>It disrupts early bonding between mother and infant and leads to long term emotional, behavioral and cognitive problems in children development (WHO, 2026).</a:t>
            </a:r>
          </a:p>
          <a:p>
            <a:pPr algn="just" fontAlgn="base">
              <a:lnSpc>
                <a:spcPct val="150000"/>
              </a:lnSpc>
            </a:pPr>
            <a:r>
              <a:rPr lang="en-US" dirty="0">
                <a:latin typeface="Arial" panose="020B0604020202020204" pitchFamily="34" charset="0"/>
                <a:cs typeface="Arial" panose="020B0604020202020204" pitchFamily="34" charset="0"/>
              </a:rPr>
              <a:t>Postnatal Depression leads to the cause of death for women during and after pregnancy in the UK (Chew-Graham et al., 2009).</a:t>
            </a:r>
          </a:p>
          <a:p>
            <a:endParaRPr lang="en-GB" dirty="0">
              <a:latin typeface="Arial" panose="020B0604020202020204" pitchFamily="34" charset="0"/>
              <a:cs typeface="Arial" panose="020B0604020202020204" pitchFamily="34" charset="0"/>
            </a:endParaRPr>
          </a:p>
        </p:txBody>
      </p:sp>
      <p:sp>
        <p:nvSpPr>
          <p:cNvPr id="4" name="Rectangle 3"/>
          <p:cNvSpPr/>
          <p:nvPr/>
        </p:nvSpPr>
        <p:spPr>
          <a:xfrm>
            <a:off x="1259691" y="649391"/>
            <a:ext cx="1992853"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Group member 1:</a:t>
            </a:r>
          </a:p>
        </p:txBody>
      </p:sp>
      <p:pic>
        <p:nvPicPr>
          <p:cNvPr id="6" name="Picture 5"/>
          <p:cNvPicPr>
            <a:picLocks noChangeAspect="1"/>
          </p:cNvPicPr>
          <p:nvPr/>
        </p:nvPicPr>
        <p:blipFill>
          <a:blip r:embed="rId2"/>
          <a:stretch>
            <a:fillRect/>
          </a:stretch>
        </p:blipFill>
        <p:spPr>
          <a:xfrm>
            <a:off x="8815721" y="4234094"/>
            <a:ext cx="3048425" cy="2419688"/>
          </a:xfrm>
          <a:prstGeom prst="rect">
            <a:avLst/>
          </a:prstGeom>
        </p:spPr>
      </p:pic>
    </p:spTree>
    <p:extLst>
      <p:ext uri="{BB962C8B-B14F-4D97-AF65-F5344CB8AC3E}">
        <p14:creationId xmlns:p14="http://schemas.microsoft.com/office/powerpoint/2010/main" val="3120710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576" y="1826994"/>
            <a:ext cx="3498979" cy="2456442"/>
          </a:xfrm>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Epidemiology and Disease Burden</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Maternal Suicide leads to cause of postnatal morality, highlights the persistent gap to manage psychological distress (Chin et al., 2022).</a:t>
            </a:r>
          </a:p>
          <a:p>
            <a:pPr lvl="0" algn="just">
              <a:lnSpc>
                <a:spcPct val="150000"/>
              </a:lnSpc>
            </a:pPr>
            <a:r>
              <a:rPr lang="en-US" dirty="0">
                <a:latin typeface="Arial" panose="020B0604020202020204" pitchFamily="34" charset="0"/>
                <a:cs typeface="Arial" panose="020B0604020202020204" pitchFamily="34" charset="0"/>
              </a:rPr>
              <a:t>Approximately 89% of Delayed diagnosis, workforce shortage and unequal access continue limiting effective care delivery to the patients (NHS, 2024).</a:t>
            </a:r>
          </a:p>
          <a:p>
            <a:pPr lvl="0" algn="just">
              <a:lnSpc>
                <a:spcPct val="150000"/>
              </a:lnSpc>
            </a:pPr>
            <a:r>
              <a:rPr lang="en-US" dirty="0">
                <a:latin typeface="Arial" panose="020B0604020202020204" pitchFamily="34" charset="0"/>
                <a:cs typeface="Arial" panose="020B0604020202020204" pitchFamily="34" charset="0"/>
              </a:rPr>
              <a:t>Existing maternity pathways fail to reduce postnatal depression due to severe resource constraint, social stigma (</a:t>
            </a:r>
            <a:r>
              <a:rPr lang="en-US" dirty="0" err="1">
                <a:latin typeface="Arial" panose="020B0604020202020204" pitchFamily="34" charset="0"/>
                <a:cs typeface="Arial" panose="020B0604020202020204" pitchFamily="34" charset="0"/>
              </a:rPr>
              <a:t>Dimcea</a:t>
            </a:r>
            <a:r>
              <a:rPr lang="en-US" dirty="0">
                <a:latin typeface="Arial" panose="020B0604020202020204" pitchFamily="34" charset="0"/>
                <a:cs typeface="Arial" panose="020B0604020202020204" pitchFamily="34" charset="0"/>
              </a:rPr>
              <a:t> et al., 2024).</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67142" y="4283436"/>
            <a:ext cx="3751848" cy="2362530"/>
          </a:xfrm>
          <a:prstGeom prst="rect">
            <a:avLst/>
          </a:prstGeom>
        </p:spPr>
      </p:pic>
    </p:spTree>
    <p:extLst>
      <p:ext uri="{BB962C8B-B14F-4D97-AF65-F5344CB8AC3E}">
        <p14:creationId xmlns:p14="http://schemas.microsoft.com/office/powerpoint/2010/main" val="2191675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4440" y="2548707"/>
            <a:ext cx="3498979" cy="1188405"/>
          </a:xfrm>
        </p:spPr>
        <p:txBody>
          <a:bodyPr>
            <a:noAutofit/>
          </a:bodyPr>
          <a:lstStyle/>
          <a:p>
            <a:pPr algn="just">
              <a:lnSpc>
                <a:spcPct val="150000"/>
              </a:lnSpc>
            </a:pPr>
            <a:r>
              <a:rPr lang="en-US" sz="1800" b="1" dirty="0">
                <a:latin typeface="Arial" panose="020B0604020202020204" pitchFamily="34" charset="0"/>
                <a:cs typeface="Arial" panose="020B0604020202020204" pitchFamily="34" charset="0"/>
              </a:rPr>
              <a:t>Targeting age of Postnatal Depression</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131699" y="1465794"/>
            <a:ext cx="6281873" cy="5248622"/>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Postnatal depression (PND) has become a common maternal mental health disorder, approximately 13% of women suffer from postnatal depression (WHO, 2026).</a:t>
            </a:r>
          </a:p>
          <a:p>
            <a:pPr lvl="0" algn="just">
              <a:lnSpc>
                <a:spcPct val="150000"/>
              </a:lnSpc>
            </a:pPr>
            <a:r>
              <a:rPr lang="en-US" dirty="0">
                <a:latin typeface="Arial" panose="020B0604020202020204" pitchFamily="34" charset="0"/>
                <a:cs typeface="Arial" panose="020B0604020202020204" pitchFamily="34" charset="0"/>
              </a:rPr>
              <a:t>Women whose age is between 25 to 45, experiencing greatest exposure for postnatal depression (ONS, 2023).</a:t>
            </a:r>
          </a:p>
          <a:p>
            <a:pPr lvl="0" algn="just">
              <a:lnSpc>
                <a:spcPct val="150000"/>
              </a:lnSpc>
            </a:pPr>
            <a:r>
              <a:rPr lang="en-US" dirty="0">
                <a:latin typeface="Arial" panose="020B0604020202020204" pitchFamily="34" charset="0"/>
                <a:cs typeface="Arial" panose="020B0604020202020204" pitchFamily="34" charset="0"/>
              </a:rPr>
              <a:t>Hormonal changes, superior childcare demands eliminates the social support collectively that enhances psychological vulnerability (Feldman, 2023).</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55373" y="3644124"/>
            <a:ext cx="3737112" cy="2471753"/>
          </a:xfrm>
          <a:prstGeom prst="rect">
            <a:avLst/>
          </a:prstGeom>
        </p:spPr>
      </p:pic>
    </p:spTree>
    <p:extLst>
      <p:ext uri="{BB962C8B-B14F-4D97-AF65-F5344CB8AC3E}">
        <p14:creationId xmlns:p14="http://schemas.microsoft.com/office/powerpoint/2010/main" val="2304173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1800" b="1" dirty="0">
                <a:latin typeface="Arial" panose="020B0604020202020204" pitchFamily="34" charset="0"/>
                <a:cs typeface="Arial" panose="020B0604020202020204" pitchFamily="34" charset="0"/>
              </a:rPr>
              <a:t>Risk Factors and Determinants</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826899" y="0"/>
            <a:ext cx="6281873" cy="5248622"/>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Hormonal fluctuations, anxiety disorder and sleep deprivation reduce the confidence enduring the early motherhood transition (Feldman, 2023). </a:t>
            </a:r>
          </a:p>
          <a:p>
            <a:pPr lvl="0" algn="just">
              <a:lnSpc>
                <a:spcPct val="150000"/>
              </a:lnSpc>
            </a:pPr>
            <a:r>
              <a:rPr lang="en-US" dirty="0">
                <a:latin typeface="Arial" panose="020B0604020202020204" pitchFamily="34" charset="0"/>
                <a:cs typeface="Arial" panose="020B0604020202020204" pitchFamily="34" charset="0"/>
              </a:rPr>
              <a:t>Inadequate family support, societal stigma and socioeconomic deprivation enhance postnatal depression vulnerabilities (</a:t>
            </a:r>
            <a:r>
              <a:rPr lang="en-US" dirty="0" err="1">
                <a:latin typeface="Arial" panose="020B0604020202020204" pitchFamily="34" charset="0"/>
                <a:cs typeface="Arial" panose="020B0604020202020204" pitchFamily="34" charset="0"/>
              </a:rPr>
              <a:t>Nicolaou</a:t>
            </a:r>
            <a:r>
              <a:rPr lang="en-US" dirty="0">
                <a:latin typeface="Arial" panose="020B0604020202020204" pitchFamily="34" charset="0"/>
                <a:cs typeface="Arial" panose="020B0604020202020204" pitchFamily="34" charset="0"/>
              </a:rPr>
              <a:t> et al., 2025).</a:t>
            </a:r>
          </a:p>
          <a:p>
            <a:pPr lvl="0" algn="just">
              <a:lnSpc>
                <a:spcPct val="150000"/>
              </a:lnSpc>
            </a:pPr>
            <a:r>
              <a:rPr lang="en-US" dirty="0">
                <a:latin typeface="Arial" panose="020B0604020202020204" pitchFamily="34" charset="0"/>
                <a:cs typeface="Arial" panose="020B0604020202020204" pitchFamily="34" charset="0"/>
              </a:rPr>
              <a:t>Poor mental health screening, Limited specialist accessibility predominantly erodes opportunities for effective intervention delivery.</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561386" y="3976174"/>
            <a:ext cx="4090726" cy="2490888"/>
          </a:xfrm>
          <a:prstGeom prst="rect">
            <a:avLst/>
          </a:prstGeom>
        </p:spPr>
      </p:pic>
    </p:spTree>
    <p:extLst>
      <p:ext uri="{BB962C8B-B14F-4D97-AF65-F5344CB8AC3E}">
        <p14:creationId xmlns:p14="http://schemas.microsoft.com/office/powerpoint/2010/main" val="2620696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1" y="2349925"/>
            <a:ext cx="3498979" cy="698075"/>
          </a:xfrm>
        </p:spPr>
        <p:txBody>
          <a:bodyPr>
            <a:noAutofit/>
          </a:bodyPr>
          <a:lstStyle/>
          <a:p>
            <a:pPr algn="just">
              <a:lnSpc>
                <a:spcPct val="150000"/>
              </a:lnSpc>
            </a:pPr>
            <a:r>
              <a:rPr lang="en-US" sz="1800" b="1" dirty="0">
                <a:latin typeface="Arial" panose="020B0604020202020204" pitchFamily="34" charset="0"/>
                <a:cs typeface="Arial" panose="020B0604020202020204" pitchFamily="34" charset="0"/>
              </a:rPr>
              <a:t>Consequences if Left Untreated</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Untreated postnatal depression enhance the chronic mental illness, suicide risk that reduce the quality of life of the mother after child birth (Cleveland Clinic, 2026).</a:t>
            </a:r>
          </a:p>
          <a:p>
            <a:pPr lvl="0" algn="just">
              <a:lnSpc>
                <a:spcPct val="150000"/>
              </a:lnSpc>
            </a:pPr>
            <a:r>
              <a:rPr lang="en-US" dirty="0">
                <a:latin typeface="Arial" panose="020B0604020202020204" pitchFamily="34" charset="0"/>
                <a:cs typeface="Arial" panose="020B0604020202020204" pitchFamily="34" charset="0"/>
              </a:rPr>
              <a:t>It erodes the bonding between the child and mothers that negatively  affect on children development (Cleveland Clinic, 2026).</a:t>
            </a:r>
          </a:p>
          <a:p>
            <a:pPr lvl="0" algn="just">
              <a:lnSpc>
                <a:spcPct val="150000"/>
              </a:lnSpc>
            </a:pPr>
            <a:r>
              <a:rPr lang="en-US" dirty="0">
                <a:latin typeface="Arial" panose="020B0604020202020204" pitchFamily="34" charset="0"/>
                <a:cs typeface="Arial" panose="020B0604020202020204" pitchFamily="34" charset="0"/>
              </a:rPr>
              <a:t>Healthcare organisations enhance emergency admission cost and treatment cost that enhance patients’ anxiety level and increase health issues (</a:t>
            </a:r>
            <a:r>
              <a:rPr lang="en-US" dirty="0" err="1">
                <a:latin typeface="Arial" panose="020B0604020202020204" pitchFamily="34" charset="0"/>
                <a:cs typeface="Arial" panose="020B0604020202020204" pitchFamily="34" charset="0"/>
              </a:rPr>
              <a:t>Marzban</a:t>
            </a:r>
            <a:r>
              <a:rPr lang="en-US" dirty="0">
                <a:latin typeface="Arial" panose="020B0604020202020204" pitchFamily="34" charset="0"/>
                <a:cs typeface="Arial" panose="020B0604020202020204" pitchFamily="34" charset="0"/>
              </a:rPr>
              <a:t>, 2022). </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800100" y="3048000"/>
            <a:ext cx="3665220" cy="2299460"/>
          </a:xfrm>
          <a:prstGeom prst="rect">
            <a:avLst/>
          </a:prstGeom>
        </p:spPr>
      </p:pic>
    </p:spTree>
    <p:extLst>
      <p:ext uri="{BB962C8B-B14F-4D97-AF65-F5344CB8AC3E}">
        <p14:creationId xmlns:p14="http://schemas.microsoft.com/office/powerpoint/2010/main" val="2851914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0" y="1777247"/>
            <a:ext cx="3498979" cy="2456442"/>
          </a:xfrm>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Current National Policies and Guidelines</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144951" y="1609378"/>
            <a:ext cx="6281873" cy="5248622"/>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NICE suggests timely psychological intervention, parental mental health screening and coordinated multidiscipline to enhance maternal outcomes (NICE, 2026).</a:t>
            </a:r>
          </a:p>
          <a:p>
            <a:pPr lvl="0" algn="just">
              <a:lnSpc>
                <a:spcPct val="150000"/>
              </a:lnSpc>
            </a:pPr>
            <a:r>
              <a:rPr lang="en-US" dirty="0">
                <a:latin typeface="Arial" panose="020B0604020202020204" pitchFamily="34" charset="0"/>
                <a:cs typeface="Arial" panose="020B0604020202020204" pitchFamily="34" charset="0"/>
              </a:rPr>
              <a:t>CG192 and NG194 guidelines emphasise collaborative multidisciplinary care and superior medical treatment for Postnatal depression patients (RCGP, 2026).</a:t>
            </a:r>
          </a:p>
          <a:p>
            <a:pPr lvl="0" algn="just">
              <a:lnSpc>
                <a:spcPct val="150000"/>
              </a:lnSpc>
            </a:pPr>
            <a:r>
              <a:rPr lang="en-US" dirty="0">
                <a:latin typeface="Arial" panose="020B0604020202020204" pitchFamily="34" charset="0"/>
                <a:cs typeface="Arial" panose="020B0604020202020204" pitchFamily="34" charset="0"/>
              </a:rPr>
              <a:t>Despite comprehensive national policies, workforce shortage and regional inequalities continue to limit equitability.</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36432" y="3526822"/>
            <a:ext cx="3803374" cy="2224400"/>
          </a:xfrm>
          <a:prstGeom prst="rect">
            <a:avLst/>
          </a:prstGeom>
        </p:spPr>
      </p:pic>
    </p:spTree>
    <p:extLst>
      <p:ext uri="{BB962C8B-B14F-4D97-AF65-F5344CB8AC3E}">
        <p14:creationId xmlns:p14="http://schemas.microsoft.com/office/powerpoint/2010/main" val="2360534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1" y="2349925"/>
            <a:ext cx="3498979" cy="1214910"/>
          </a:xfrm>
        </p:spPr>
        <p:txBody>
          <a:bodyPr>
            <a:noAutofit/>
          </a:bodyPr>
          <a:lstStyle/>
          <a:p>
            <a:pPr algn="just">
              <a:lnSpc>
                <a:spcPct val="150000"/>
              </a:lnSpc>
            </a:pPr>
            <a:r>
              <a:rPr lang="en-US" sz="1800" b="1" dirty="0">
                <a:latin typeface="Arial" panose="020B0604020202020204" pitchFamily="34" charset="0"/>
                <a:cs typeface="Arial" panose="020B0604020202020204" pitchFamily="34" charset="0"/>
              </a:rPr>
              <a:t>Current Management and Existing Gaps</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224464" y="980660"/>
            <a:ext cx="6281873" cy="4806367"/>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In the UK, limited specialist availability, long waiting times creates barriers and delays the treatment initiation and patient engagement (Babalola et al., 2025).</a:t>
            </a:r>
          </a:p>
          <a:p>
            <a:pPr lvl="0" algn="just">
              <a:lnSpc>
                <a:spcPct val="150000"/>
              </a:lnSpc>
            </a:pPr>
            <a:r>
              <a:rPr lang="en-US" dirty="0">
                <a:latin typeface="Arial" panose="020B0604020202020204" pitchFamily="34" charset="0"/>
                <a:cs typeface="Arial" panose="020B0604020202020204" pitchFamily="34" charset="0"/>
              </a:rPr>
              <a:t>Poor technology erodes healthcare pathways that do not make the proper decision making to cure the parent in time (Green et al., 2022).</a:t>
            </a:r>
          </a:p>
          <a:p>
            <a:pPr lvl="0" algn="just">
              <a:lnSpc>
                <a:spcPct val="150000"/>
              </a:lnSpc>
            </a:pPr>
            <a:r>
              <a:rPr lang="en-US" dirty="0">
                <a:latin typeface="Arial" panose="020B0604020202020204" pitchFamily="34" charset="0"/>
                <a:cs typeface="Arial" panose="020B0604020202020204" pitchFamily="34" charset="0"/>
              </a:rPr>
              <a:t>Conventional management focused on the GP referrals, antidepressants and psychological therapies through which women experiencing postnatal depression (Babalola et al., 2025).</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42122" y="4068417"/>
            <a:ext cx="3750365" cy="2511287"/>
          </a:xfrm>
          <a:prstGeom prst="rect">
            <a:avLst/>
          </a:prstGeom>
        </p:spPr>
      </p:pic>
    </p:spTree>
    <p:extLst>
      <p:ext uri="{BB962C8B-B14F-4D97-AF65-F5344CB8AC3E}">
        <p14:creationId xmlns:p14="http://schemas.microsoft.com/office/powerpoint/2010/main" val="2923845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1" y="2349925"/>
            <a:ext cx="3498979" cy="804092"/>
          </a:xfrm>
        </p:spPr>
        <p:txBody>
          <a:bodyPr>
            <a:noAutofit/>
          </a:bodyPr>
          <a:lstStyle/>
          <a:p>
            <a:pPr algn="just">
              <a:lnSpc>
                <a:spcPct val="150000"/>
              </a:lnSpc>
            </a:pPr>
            <a:r>
              <a:rPr lang="en-US" sz="1800" b="1" dirty="0">
                <a:latin typeface="Arial" panose="020B0604020202020204" pitchFamily="34" charset="0"/>
                <a:cs typeface="Arial" panose="020B0604020202020204" pitchFamily="34" charset="0"/>
              </a:rPr>
              <a:t>Evidence Supporting Digital Telehealth Intervention</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717774" y="1267012"/>
            <a:ext cx="6762059" cy="5248622"/>
          </a:xfrm>
        </p:spPr>
        <p:txBody>
          <a:bodyPr>
            <a:noAutofit/>
          </a:bodyPr>
          <a:lstStyle/>
          <a:p>
            <a:pPr lvl="0" algn="just">
              <a:lnSpc>
                <a:spcPct val="150000"/>
              </a:lnSpc>
            </a:pPr>
            <a:r>
              <a:rPr lang="en-US" dirty="0">
                <a:latin typeface="Arial" panose="020B0604020202020204" pitchFamily="34" charset="0"/>
                <a:cs typeface="Arial" panose="020B0604020202020204" pitchFamily="34" charset="0"/>
              </a:rPr>
              <a:t>Digital mental health interventions predominantly enhance treatment adherence, patient engagement and psychological outcomes across postpartum women.</a:t>
            </a:r>
          </a:p>
          <a:p>
            <a:pPr lvl="0" algn="just">
              <a:lnSpc>
                <a:spcPct val="150000"/>
              </a:lnSpc>
            </a:pPr>
            <a:r>
              <a:rPr lang="en-US" dirty="0">
                <a:latin typeface="Arial" panose="020B0604020202020204" pitchFamily="34" charset="0"/>
                <a:cs typeface="Arial" panose="020B0604020202020204" pitchFamily="34" charset="0"/>
              </a:rPr>
              <a:t>AI enabled Telehealth provides continuous monitoring, personalised screening and takes appropriate clinical decisions that reduce healthcare barriers (Elechi et al., 2025).</a:t>
            </a:r>
          </a:p>
          <a:p>
            <a:pPr lvl="0" algn="just">
              <a:lnSpc>
                <a:spcPct val="150000"/>
              </a:lnSpc>
            </a:pPr>
            <a:r>
              <a:rPr lang="en-US" dirty="0">
                <a:latin typeface="Arial" panose="020B0604020202020204" pitchFamily="34" charset="0"/>
                <a:cs typeface="Arial" panose="020B0604020202020204" pitchFamily="34" charset="0"/>
              </a:rPr>
              <a:t>Digital interventions (Telehealth) need adequate digital literacy, robust cybersecurity and clinician oversight to maximise the safety and effectiveness (Thew et al., 2026).</a:t>
            </a:r>
          </a:p>
          <a:p>
            <a:pPr lvl="0" algn="just">
              <a:lnSpc>
                <a:spcPct val="150000"/>
              </a:lnSpc>
            </a:pPr>
            <a:r>
              <a:rPr lang="en-US" dirty="0">
                <a:latin typeface="Arial" panose="020B0604020202020204" pitchFamily="34" charset="0"/>
                <a:cs typeface="Arial" panose="020B0604020202020204" pitchFamily="34" charset="0"/>
              </a:rPr>
              <a:t>As per Ewles and Simnett (2023), this intervention systematically assesses needs, plan resources, identifies determinants, implements AI-enabled telehealth and evaluates process, impact and long term maternal mental health outcomes.</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55374" y="3366052"/>
            <a:ext cx="3763617" cy="3388613"/>
          </a:xfrm>
          <a:prstGeom prst="rect">
            <a:avLst/>
          </a:prstGeom>
        </p:spPr>
      </p:pic>
    </p:spTree>
    <p:extLst>
      <p:ext uri="{BB962C8B-B14F-4D97-AF65-F5344CB8AC3E}">
        <p14:creationId xmlns:p14="http://schemas.microsoft.com/office/powerpoint/2010/main" val="453508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1" y="2349925"/>
            <a:ext cx="3498979" cy="1122145"/>
          </a:xfrm>
        </p:spPr>
        <p:txBody>
          <a:bodyPr>
            <a:noAutofit/>
          </a:bodyPr>
          <a:lstStyle/>
          <a:p>
            <a:pPr algn="just">
              <a:lnSpc>
                <a:spcPct val="150000"/>
              </a:lnSpc>
            </a:pPr>
            <a:r>
              <a:rPr lang="en-US" sz="1800" b="1" dirty="0">
                <a:latin typeface="Arial" panose="020B0604020202020204" pitchFamily="34" charset="0"/>
                <a:cs typeface="Arial" panose="020B0604020202020204" pitchFamily="34" charset="0"/>
              </a:rPr>
              <a:t>Why AI-Enabled Telehealth is the Most Appropriate Intervention</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932916" y="968899"/>
            <a:ext cx="6281873" cy="5248622"/>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AI enabled telehealth to enhance accessibility by providing personalised health support to the patient to improve their health (Unanah and Aidoo, 2025).</a:t>
            </a:r>
          </a:p>
          <a:p>
            <a:pPr lvl="0" algn="just">
              <a:lnSpc>
                <a:spcPct val="150000"/>
              </a:lnSpc>
            </a:pPr>
            <a:r>
              <a:rPr lang="en-US" dirty="0">
                <a:latin typeface="Arial" panose="020B0604020202020204" pitchFamily="34" charset="0"/>
                <a:cs typeface="Arial" panose="020B0604020202020204" pitchFamily="34" charset="0"/>
              </a:rPr>
              <a:t>Digital intervention eliminates 70% waiting times, boosts scalability and strengthens cheetah operations and improves cost-effectiveness across the healthcare system (Forkuo et al., 2022).</a:t>
            </a:r>
          </a:p>
          <a:p>
            <a:pPr lvl="0" algn="just">
              <a:lnSpc>
                <a:spcPct val="150000"/>
              </a:lnSpc>
            </a:pPr>
            <a:r>
              <a:rPr lang="en-US" dirty="0">
                <a:latin typeface="Arial" panose="020B0604020202020204" pitchFamily="34" charset="0"/>
                <a:cs typeface="Arial" panose="020B0604020202020204" pitchFamily="34" charset="0"/>
              </a:rPr>
              <a:t>Digital intervention maintains patient safety, ethical accountability and quality throughout the treatment (Unanah and Aidoo, 2025).</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17914" y="3593210"/>
            <a:ext cx="3774573" cy="2655190"/>
          </a:xfrm>
          <a:prstGeom prst="rect">
            <a:avLst/>
          </a:prstGeom>
        </p:spPr>
      </p:pic>
    </p:spTree>
    <p:extLst>
      <p:ext uri="{BB962C8B-B14F-4D97-AF65-F5344CB8AC3E}">
        <p14:creationId xmlns:p14="http://schemas.microsoft.com/office/powerpoint/2010/main" val="1302404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5132" y="2917288"/>
            <a:ext cx="3498979" cy="1020418"/>
          </a:xfrm>
        </p:spPr>
        <p:txBody>
          <a:bodyPr>
            <a:normAutofit/>
          </a:bodyPr>
          <a:lstStyle/>
          <a:p>
            <a:r>
              <a:rPr lang="en-US" sz="1800" b="1" dirty="0">
                <a:latin typeface="Arial" panose="020B0604020202020204" pitchFamily="34" charset="0"/>
                <a:cs typeface="Arial" panose="020B0604020202020204" pitchFamily="34" charset="0"/>
              </a:rPr>
              <a:t>Key Justification </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043392" y="716715"/>
            <a:ext cx="6281873" cy="4103738"/>
          </a:xfrm>
        </p:spPr>
        <p:txBody>
          <a:bodyPr>
            <a:normAutofit/>
          </a:bodyPr>
          <a:lstStyle/>
          <a:p>
            <a:pPr lvl="0" algn="just">
              <a:lnSpc>
                <a:spcPct val="150000"/>
              </a:lnSpc>
            </a:pPr>
            <a:r>
              <a:rPr lang="en-US" dirty="0">
                <a:latin typeface="Arial" panose="020B0604020202020204" pitchFamily="34" charset="0"/>
                <a:cs typeface="Arial" panose="020B0604020202020204" pitchFamily="34" charset="0"/>
              </a:rPr>
              <a:t>Postnatal depression remains a predominant public health priority as existing healthcare services in the UK continue struggling to deliver timely and equitable mental healthcare (Gopalan et al., 2022).</a:t>
            </a:r>
          </a:p>
          <a:p>
            <a:pPr lvl="0" algn="just">
              <a:lnSpc>
                <a:spcPct val="150000"/>
              </a:lnSpc>
            </a:pPr>
            <a:r>
              <a:rPr lang="en-US" dirty="0">
                <a:latin typeface="Arial" panose="020B0604020202020204" pitchFamily="34" charset="0"/>
                <a:cs typeface="Arial" panose="020B0604020202020204" pitchFamily="34" charset="0"/>
              </a:rPr>
              <a:t>AI-enabled telehealth efficiently improves patient engagement, enhances accessibility and healthcare efficiency (Mbanugo, 2025).</a:t>
            </a:r>
          </a:p>
          <a:p>
            <a:pPr algn="just">
              <a:lnSpc>
                <a:spcPct val="150000"/>
              </a:lnSpc>
            </a:pPr>
            <a:r>
              <a:rPr lang="en-US" dirty="0">
                <a:latin typeface="Arial" panose="020B0604020202020204" pitchFamily="34" charset="0"/>
                <a:cs typeface="Arial" panose="020B0604020202020204" pitchFamily="34" charset="0"/>
              </a:rPr>
              <a:t>Digital intervention delivers a sustainable strategy for enhancing maternal mental outcomes in the UK</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95132" y="293392"/>
            <a:ext cx="3723860" cy="1950509"/>
          </a:xfrm>
          <a:prstGeom prst="rect">
            <a:avLst/>
          </a:prstGeom>
        </p:spPr>
      </p:pic>
    </p:spTree>
    <p:extLst>
      <p:ext uri="{BB962C8B-B14F-4D97-AF65-F5344CB8AC3E}">
        <p14:creationId xmlns:p14="http://schemas.microsoft.com/office/powerpoint/2010/main" val="249742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5215162" y="953835"/>
            <a:ext cx="6281873" cy="5248622"/>
          </a:xfrm>
        </p:spPr>
        <p:txBody>
          <a:bodyPr>
            <a:noAutofit/>
          </a:bodyPr>
          <a:lstStyle/>
          <a:p>
            <a:pPr algn="just">
              <a:lnSpc>
                <a:spcPct val="100000"/>
              </a:lnSpc>
            </a:pPr>
            <a:r>
              <a:rPr lang="en-IN" sz="400" dirty="0">
                <a:latin typeface="Arial" panose="020B0604020202020204" pitchFamily="34" charset="0"/>
                <a:cs typeface="Arial" panose="020B0604020202020204" pitchFamily="34" charset="0"/>
              </a:rPr>
              <a:t>WHO, (2026), Perinatal mental health,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2"/>
              </a:rPr>
              <a:t>https</a:t>
            </a:r>
            <a:r>
              <a:rPr lang="en-IN" sz="400" u="sng" dirty="0">
                <a:latin typeface="Arial" panose="020B0604020202020204" pitchFamily="34" charset="0"/>
                <a:cs typeface="Arial" panose="020B0604020202020204" pitchFamily="34" charset="0"/>
                <a:hlinkClick r:id="rId2"/>
              </a:rPr>
              <a:t>://www.who.int/teams/mental-health-and-substance-use/promotion-prevention/perinatal-mental-health</a:t>
            </a:r>
            <a:endParaRPr lang="en-IN" sz="400" dirty="0">
              <a:latin typeface="Arial" panose="020B0604020202020204" pitchFamily="34" charset="0"/>
              <a:cs typeface="Arial" panose="020B0604020202020204" pitchFamily="34" charset="0"/>
            </a:endParaRPr>
          </a:p>
          <a:p>
            <a:pPr algn="just">
              <a:lnSpc>
                <a:spcPct val="100000"/>
              </a:lnSpc>
            </a:pPr>
            <a:r>
              <a:rPr lang="en-IN" sz="400" dirty="0">
                <a:latin typeface="Arial" panose="020B0604020202020204" pitchFamily="34" charset="0"/>
                <a:cs typeface="Arial" panose="020B0604020202020204" pitchFamily="34" charset="0"/>
              </a:rPr>
              <a:t>Chew-Graham, C.A., Sharp, D., Chamberlain, E., </a:t>
            </a:r>
            <a:r>
              <a:rPr lang="en-IN" sz="400" dirty="0" err="1">
                <a:latin typeface="Arial" panose="020B0604020202020204" pitchFamily="34" charset="0"/>
                <a:cs typeface="Arial" panose="020B0604020202020204" pitchFamily="34" charset="0"/>
              </a:rPr>
              <a:t>Folkes</a:t>
            </a:r>
            <a:r>
              <a:rPr lang="en-IN" sz="400" dirty="0">
                <a:latin typeface="Arial" panose="020B0604020202020204" pitchFamily="34" charset="0"/>
                <a:cs typeface="Arial" panose="020B0604020202020204" pitchFamily="34" charset="0"/>
              </a:rPr>
              <a:t>, L. and Turner, K.M., (2009). Disclosure of symptoms of postnatal depression, the perspectives of health professionals and women: a qualitative study. BMC family practice, 10(1), p.7.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3"/>
              </a:rPr>
              <a:t>https</a:t>
            </a:r>
            <a:r>
              <a:rPr lang="en-IN" sz="400" u="sng" dirty="0">
                <a:latin typeface="Arial" panose="020B0604020202020204" pitchFamily="34" charset="0"/>
                <a:cs typeface="Arial" panose="020B0604020202020204" pitchFamily="34" charset="0"/>
                <a:hlinkClick r:id="rId3"/>
              </a:rPr>
              <a:t>://link.springer.com/content/pdf/10.1186/1471-2296-10-7.pdf</a:t>
            </a:r>
            <a:endParaRPr lang="en-IN" sz="400" dirty="0">
              <a:latin typeface="Arial" panose="020B0604020202020204" pitchFamily="34" charset="0"/>
              <a:cs typeface="Arial" panose="020B0604020202020204" pitchFamily="34" charset="0"/>
            </a:endParaRPr>
          </a:p>
          <a:p>
            <a:pPr algn="just">
              <a:lnSpc>
                <a:spcPct val="100000"/>
              </a:lnSpc>
            </a:pPr>
            <a:r>
              <a:rPr lang="en-IN" sz="400" dirty="0">
                <a:latin typeface="Arial" panose="020B0604020202020204" pitchFamily="34" charset="0"/>
                <a:cs typeface="Arial" panose="020B0604020202020204" pitchFamily="34" charset="0"/>
              </a:rPr>
              <a:t>Chin, K., Wendt, A., Bennett, I.M. and Bhat, A., (2022). Suicide and maternal mortality. Current psychiatry reports, 24(4), pp.239-275. Available at:  </a:t>
            </a:r>
            <a:r>
              <a:rPr lang="en-IN" sz="400" u="sng" dirty="0">
                <a:latin typeface="Arial" panose="020B0604020202020204" pitchFamily="34" charset="0"/>
                <a:cs typeface="Arial" panose="020B0604020202020204" pitchFamily="34" charset="0"/>
                <a:hlinkClick r:id="rId4"/>
              </a:rPr>
              <a:t>https://pmc.ncbi.nlm.nih.gov/articles/PMC8976222/</a:t>
            </a:r>
            <a:endParaRPr lang="en-IN" sz="400" dirty="0">
              <a:latin typeface="Arial" panose="020B0604020202020204" pitchFamily="34" charset="0"/>
              <a:cs typeface="Arial" panose="020B0604020202020204" pitchFamily="34" charset="0"/>
            </a:endParaRPr>
          </a:p>
          <a:p>
            <a:pPr algn="just">
              <a:lnSpc>
                <a:spcPct val="100000"/>
              </a:lnSpc>
            </a:pPr>
            <a:r>
              <a:rPr lang="en-IN" sz="400" dirty="0">
                <a:latin typeface="Arial" panose="020B0604020202020204" pitchFamily="34" charset="0"/>
                <a:cs typeface="Arial" panose="020B0604020202020204" pitchFamily="34" charset="0"/>
              </a:rPr>
              <a:t>NHS. (2024). Perinatal mental health. Available at: </a:t>
            </a:r>
            <a:r>
              <a:rPr lang="en-IN" sz="400" u="sng" dirty="0">
                <a:latin typeface="Arial" panose="020B0604020202020204" pitchFamily="34" charset="0"/>
                <a:cs typeface="Arial" panose="020B0604020202020204" pitchFamily="34" charset="0"/>
                <a:hlinkClick r:id="rId5"/>
              </a:rPr>
              <a:t>https://www.england.nhs.uk/mental-health/perinatal</a:t>
            </a:r>
            <a:endParaRPr lang="en-IN" sz="400" dirty="0">
              <a:latin typeface="Arial" panose="020B0604020202020204" pitchFamily="34" charset="0"/>
              <a:cs typeface="Arial" panose="020B0604020202020204" pitchFamily="34" charset="0"/>
            </a:endParaRPr>
          </a:p>
          <a:p>
            <a:pPr algn="just">
              <a:lnSpc>
                <a:spcPct val="100000"/>
              </a:lnSpc>
            </a:pPr>
            <a:r>
              <a:rPr lang="en-IN" sz="400" dirty="0" err="1">
                <a:latin typeface="Arial" panose="020B0604020202020204" pitchFamily="34" charset="0"/>
                <a:cs typeface="Arial" panose="020B0604020202020204" pitchFamily="34" charset="0"/>
              </a:rPr>
              <a:t>Dimcea</a:t>
            </a:r>
            <a:r>
              <a:rPr lang="en-IN" sz="400" dirty="0">
                <a:latin typeface="Arial" panose="020B0604020202020204" pitchFamily="34" charset="0"/>
                <a:cs typeface="Arial" panose="020B0604020202020204" pitchFamily="34" charset="0"/>
              </a:rPr>
              <a:t>, D.A.M., </a:t>
            </a:r>
            <a:r>
              <a:rPr lang="en-IN" sz="400" dirty="0" err="1">
                <a:latin typeface="Arial" panose="020B0604020202020204" pitchFamily="34" charset="0"/>
                <a:cs typeface="Arial" panose="020B0604020202020204" pitchFamily="34" charset="0"/>
              </a:rPr>
              <a:t>Petca</a:t>
            </a:r>
            <a:r>
              <a:rPr lang="en-IN" sz="400" dirty="0">
                <a:latin typeface="Arial" panose="020B0604020202020204" pitchFamily="34" charset="0"/>
                <a:cs typeface="Arial" panose="020B0604020202020204" pitchFamily="34" charset="0"/>
              </a:rPr>
              <a:t>, R.C., </a:t>
            </a:r>
            <a:r>
              <a:rPr lang="en-IN" sz="400" dirty="0" err="1">
                <a:latin typeface="Arial" panose="020B0604020202020204" pitchFamily="34" charset="0"/>
                <a:cs typeface="Arial" panose="020B0604020202020204" pitchFamily="34" charset="0"/>
              </a:rPr>
              <a:t>Dumitrașcu</a:t>
            </a:r>
            <a:r>
              <a:rPr lang="en-IN" sz="400" dirty="0">
                <a:latin typeface="Arial" panose="020B0604020202020204" pitchFamily="34" charset="0"/>
                <a:cs typeface="Arial" panose="020B0604020202020204" pitchFamily="34" charset="0"/>
              </a:rPr>
              <a:t>, M.C., </a:t>
            </a:r>
            <a:r>
              <a:rPr lang="en-IN" sz="400" dirty="0" err="1">
                <a:latin typeface="Arial" panose="020B0604020202020204" pitchFamily="34" charset="0"/>
                <a:cs typeface="Arial" panose="020B0604020202020204" pitchFamily="34" charset="0"/>
              </a:rPr>
              <a:t>Șandru</a:t>
            </a:r>
            <a:r>
              <a:rPr lang="en-IN" sz="400" dirty="0">
                <a:latin typeface="Arial" panose="020B0604020202020204" pitchFamily="34" charset="0"/>
                <a:cs typeface="Arial" panose="020B0604020202020204" pitchFamily="34" charset="0"/>
              </a:rPr>
              <a:t>, F., </a:t>
            </a:r>
            <a:r>
              <a:rPr lang="en-IN" sz="400" dirty="0" err="1">
                <a:latin typeface="Arial" panose="020B0604020202020204" pitchFamily="34" charset="0"/>
                <a:cs typeface="Arial" panose="020B0604020202020204" pitchFamily="34" charset="0"/>
              </a:rPr>
              <a:t>Mehedințu</a:t>
            </a:r>
            <a:r>
              <a:rPr lang="en-IN" sz="400" dirty="0">
                <a:latin typeface="Arial" panose="020B0604020202020204" pitchFamily="34" charset="0"/>
                <a:cs typeface="Arial" panose="020B0604020202020204" pitchFamily="34" charset="0"/>
              </a:rPr>
              <a:t>, C. and </a:t>
            </a:r>
            <a:r>
              <a:rPr lang="en-IN" sz="400" dirty="0" err="1">
                <a:latin typeface="Arial" panose="020B0604020202020204" pitchFamily="34" charset="0"/>
                <a:cs typeface="Arial" panose="020B0604020202020204" pitchFamily="34" charset="0"/>
              </a:rPr>
              <a:t>Petca</a:t>
            </a:r>
            <a:r>
              <a:rPr lang="en-IN" sz="400" dirty="0">
                <a:latin typeface="Arial" panose="020B0604020202020204" pitchFamily="34" charset="0"/>
                <a:cs typeface="Arial" panose="020B0604020202020204" pitchFamily="34" charset="0"/>
              </a:rPr>
              <a:t>, A., (2024). Postpartum depression: </a:t>
            </a:r>
            <a:r>
              <a:rPr lang="en-IN" sz="400" dirty="0" err="1">
                <a:latin typeface="Arial" panose="020B0604020202020204" pitchFamily="34" charset="0"/>
                <a:cs typeface="Arial" panose="020B0604020202020204" pitchFamily="34" charset="0"/>
              </a:rPr>
              <a:t>etiology</a:t>
            </a:r>
            <a:r>
              <a:rPr lang="en-IN" sz="400" dirty="0">
                <a:latin typeface="Arial" panose="020B0604020202020204" pitchFamily="34" charset="0"/>
                <a:cs typeface="Arial" panose="020B0604020202020204" pitchFamily="34" charset="0"/>
              </a:rPr>
              <a:t>, treatment, and consequences for maternal care. Diagnostics, 14(9), p.865.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6"/>
              </a:rPr>
              <a:t>https</a:t>
            </a:r>
            <a:r>
              <a:rPr lang="en-IN" sz="400" u="sng" dirty="0">
                <a:latin typeface="Arial" panose="020B0604020202020204" pitchFamily="34" charset="0"/>
                <a:cs typeface="Arial" panose="020B0604020202020204" pitchFamily="34" charset="0"/>
                <a:hlinkClick r:id="rId6"/>
              </a:rPr>
              <a:t>://www.mdpi.com/2075-4418/14/9/865</a:t>
            </a:r>
            <a:endParaRPr lang="en-IN" sz="400" dirty="0">
              <a:latin typeface="Arial" panose="020B0604020202020204" pitchFamily="34" charset="0"/>
              <a:cs typeface="Arial" panose="020B0604020202020204" pitchFamily="34" charset="0"/>
            </a:endParaRPr>
          </a:p>
          <a:p>
            <a:pPr algn="just">
              <a:lnSpc>
                <a:spcPct val="100000"/>
              </a:lnSpc>
            </a:pPr>
            <a:r>
              <a:rPr lang="en-IN" sz="400" dirty="0">
                <a:latin typeface="Arial" panose="020B0604020202020204" pitchFamily="34" charset="0"/>
                <a:cs typeface="Arial" panose="020B0604020202020204" pitchFamily="34" charset="0"/>
              </a:rPr>
              <a:t>ONS. (2023). Childbearing for women born in different years, England and Wales: 2023. Available at: </a:t>
            </a:r>
            <a:r>
              <a:rPr lang="en-IN" sz="400" u="sng" dirty="0">
                <a:latin typeface="Arial" panose="020B0604020202020204" pitchFamily="34" charset="0"/>
                <a:cs typeface="Arial" panose="020B0604020202020204" pitchFamily="34" charset="0"/>
                <a:hlinkClick r:id="rId7"/>
              </a:rPr>
              <a:t>https://www.ons.gov.uk/peoplepopulationandcommunity/birthsdeathsandmarriages/conceptionandfertilityrates/bulletins/childbearingforwomenbornindifferentyearsenglandandwales/2023</a:t>
            </a:r>
            <a:endParaRPr lang="en-IN" sz="400" dirty="0">
              <a:latin typeface="Arial" panose="020B0604020202020204" pitchFamily="34" charset="0"/>
              <a:cs typeface="Arial" panose="020B0604020202020204" pitchFamily="34" charset="0"/>
            </a:endParaRPr>
          </a:p>
          <a:p>
            <a:pPr algn="just">
              <a:lnSpc>
                <a:spcPct val="100000"/>
              </a:lnSpc>
            </a:pPr>
            <a:r>
              <a:rPr lang="en-IN" sz="400" dirty="0">
                <a:latin typeface="Arial" panose="020B0604020202020204" pitchFamily="34" charset="0"/>
                <a:cs typeface="Arial" panose="020B0604020202020204" pitchFamily="34" charset="0"/>
              </a:rPr>
              <a:t>Feldman, R., (2023). Father contribution to human resilience. Development and psychopathology, 35(5), pp.2402-2419. </a:t>
            </a:r>
            <a:r>
              <a:rPr lang="en-IN" sz="400" u="sng" dirty="0">
                <a:latin typeface="Arial" panose="020B0604020202020204" pitchFamily="34" charset="0"/>
                <a:cs typeface="Arial" panose="020B0604020202020204" pitchFamily="34" charset="0"/>
                <a:hlinkClick r:id="rId8"/>
              </a:rPr>
              <a:t>https://www.cambridge.org/core/services/aop-cambridge-core/content/view/1342C24F368FB2953C342AFF875E04A6/S0954579423000354a.pdf/div-class-title-father-contribution-to-human-resilience-div.pdf</a:t>
            </a:r>
            <a:endParaRPr lang="en-IN" sz="400" dirty="0">
              <a:latin typeface="Arial" panose="020B0604020202020204" pitchFamily="34" charset="0"/>
              <a:cs typeface="Arial" panose="020B0604020202020204" pitchFamily="34" charset="0"/>
            </a:endParaRPr>
          </a:p>
          <a:p>
            <a:pPr algn="just">
              <a:lnSpc>
                <a:spcPct val="100000"/>
              </a:lnSpc>
            </a:pPr>
            <a:r>
              <a:rPr lang="en-IN" sz="400" dirty="0" err="1">
                <a:latin typeface="Arial" panose="020B0604020202020204" pitchFamily="34" charset="0"/>
                <a:cs typeface="Arial" panose="020B0604020202020204" pitchFamily="34" charset="0"/>
              </a:rPr>
              <a:t>Nicolaou</a:t>
            </a:r>
            <a:r>
              <a:rPr lang="en-IN" sz="400" dirty="0">
                <a:latin typeface="Arial" panose="020B0604020202020204" pitchFamily="34" charset="0"/>
                <a:cs typeface="Arial" panose="020B0604020202020204" pitchFamily="34" charset="0"/>
              </a:rPr>
              <a:t>, M., Shields-Zeeman, L.S., van der </a:t>
            </a:r>
            <a:r>
              <a:rPr lang="en-IN" sz="400" dirty="0" err="1">
                <a:latin typeface="Arial" panose="020B0604020202020204" pitchFamily="34" charset="0"/>
                <a:cs typeface="Arial" panose="020B0604020202020204" pitchFamily="34" charset="0"/>
              </a:rPr>
              <a:t>Wal</a:t>
            </a:r>
            <a:r>
              <a:rPr lang="en-IN" sz="400" dirty="0">
                <a:latin typeface="Arial" panose="020B0604020202020204" pitchFamily="34" charset="0"/>
                <a:cs typeface="Arial" panose="020B0604020202020204" pitchFamily="34" charset="0"/>
              </a:rPr>
              <a:t>, J.M. and </a:t>
            </a:r>
            <a:r>
              <a:rPr lang="en-IN" sz="400" dirty="0" err="1">
                <a:latin typeface="Arial" panose="020B0604020202020204" pitchFamily="34" charset="0"/>
                <a:cs typeface="Arial" panose="020B0604020202020204" pitchFamily="34" charset="0"/>
              </a:rPr>
              <a:t>Stronks</a:t>
            </a:r>
            <a:r>
              <a:rPr lang="en-IN" sz="400" dirty="0">
                <a:latin typeface="Arial" panose="020B0604020202020204" pitchFamily="34" charset="0"/>
                <a:cs typeface="Arial" panose="020B0604020202020204" pitchFamily="34" charset="0"/>
              </a:rPr>
              <a:t>, K., (2025). Preventing depression in high-income countries—A systematic review of studies evaluating change in social determinants. </a:t>
            </a:r>
            <a:r>
              <a:rPr lang="en-IN" sz="400" dirty="0" err="1">
                <a:latin typeface="Arial" panose="020B0604020202020204" pitchFamily="34" charset="0"/>
                <a:cs typeface="Arial" panose="020B0604020202020204" pitchFamily="34" charset="0"/>
              </a:rPr>
              <a:t>Plos</a:t>
            </a:r>
            <a:r>
              <a:rPr lang="en-IN" sz="400" dirty="0">
                <a:latin typeface="Arial" panose="020B0604020202020204" pitchFamily="34" charset="0"/>
                <a:cs typeface="Arial" panose="020B0604020202020204" pitchFamily="34" charset="0"/>
              </a:rPr>
              <a:t> one, 20(5), p.e0323378. </a:t>
            </a:r>
            <a:r>
              <a:rPr lang="en-IN" sz="400" u="sng" dirty="0">
                <a:latin typeface="Arial" panose="020B0604020202020204" pitchFamily="34" charset="0"/>
                <a:cs typeface="Arial" panose="020B0604020202020204" pitchFamily="34" charset="0"/>
                <a:hlinkClick r:id="rId9"/>
              </a:rPr>
              <a:t>https://journals.plos.org/plosone/article/file?id=10.1371/journal.pone.0323378&amp;type=printable</a:t>
            </a:r>
            <a:endParaRPr lang="en-IN" sz="400" dirty="0">
              <a:latin typeface="Arial" panose="020B0604020202020204" pitchFamily="34" charset="0"/>
              <a:cs typeface="Arial" panose="020B0604020202020204" pitchFamily="34" charset="0"/>
            </a:endParaRPr>
          </a:p>
          <a:p>
            <a:pPr algn="just">
              <a:lnSpc>
                <a:spcPct val="100000"/>
              </a:lnSpc>
            </a:pPr>
            <a:r>
              <a:rPr lang="en-IN" sz="400" dirty="0" err="1">
                <a:latin typeface="Arial" panose="020B0604020202020204" pitchFamily="34" charset="0"/>
                <a:cs typeface="Arial" panose="020B0604020202020204" pitchFamily="34" charset="0"/>
              </a:rPr>
              <a:t>Marzban</a:t>
            </a:r>
            <a:r>
              <a:rPr lang="en-IN" sz="400" dirty="0">
                <a:latin typeface="Arial" panose="020B0604020202020204" pitchFamily="34" charset="0"/>
                <a:cs typeface="Arial" panose="020B0604020202020204" pitchFamily="34" charset="0"/>
              </a:rPr>
              <a:t>, S., </a:t>
            </a:r>
            <a:r>
              <a:rPr lang="en-IN" sz="400" dirty="0" err="1">
                <a:latin typeface="Arial" panose="020B0604020202020204" pitchFamily="34" charset="0"/>
                <a:cs typeface="Arial" panose="020B0604020202020204" pitchFamily="34" charset="0"/>
              </a:rPr>
              <a:t>Najafi</a:t>
            </a:r>
            <a:r>
              <a:rPr lang="en-IN" sz="400" dirty="0">
                <a:latin typeface="Arial" panose="020B0604020202020204" pitchFamily="34" charset="0"/>
                <a:cs typeface="Arial" panose="020B0604020202020204" pitchFamily="34" charset="0"/>
              </a:rPr>
              <a:t>, M., </a:t>
            </a:r>
            <a:r>
              <a:rPr lang="en-IN" sz="400" dirty="0" err="1">
                <a:latin typeface="Arial" panose="020B0604020202020204" pitchFamily="34" charset="0"/>
                <a:cs typeface="Arial" panose="020B0604020202020204" pitchFamily="34" charset="0"/>
              </a:rPr>
              <a:t>Agolli</a:t>
            </a:r>
            <a:r>
              <a:rPr lang="en-IN" sz="400" dirty="0">
                <a:latin typeface="Arial" panose="020B0604020202020204" pitchFamily="34" charset="0"/>
                <a:cs typeface="Arial" panose="020B0604020202020204" pitchFamily="34" charset="0"/>
              </a:rPr>
              <a:t>, A. and Ashrafi, E., (2022). Impact of patient engagement on healthcare quality: a scoping review. Journal of patient experience, 9, p.23743735221125439.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10"/>
              </a:rPr>
              <a:t>https</a:t>
            </a:r>
            <a:r>
              <a:rPr lang="en-IN" sz="400" u="sng" dirty="0">
                <a:latin typeface="Arial" panose="020B0604020202020204" pitchFamily="34" charset="0"/>
                <a:cs typeface="Arial" panose="020B0604020202020204" pitchFamily="34" charset="0"/>
                <a:hlinkClick r:id="rId10"/>
              </a:rPr>
              <a:t>://journals.sagepub.com/</a:t>
            </a:r>
            <a:r>
              <a:rPr lang="en-IN" sz="400" u="sng" dirty="0" err="1">
                <a:latin typeface="Arial" panose="020B0604020202020204" pitchFamily="34" charset="0"/>
                <a:cs typeface="Arial" panose="020B0604020202020204" pitchFamily="34" charset="0"/>
                <a:hlinkClick r:id="rId10"/>
              </a:rPr>
              <a:t>doi</a:t>
            </a:r>
            <a:r>
              <a:rPr lang="en-IN" sz="400" u="sng" dirty="0">
                <a:latin typeface="Arial" panose="020B0604020202020204" pitchFamily="34" charset="0"/>
                <a:cs typeface="Arial" panose="020B0604020202020204" pitchFamily="34" charset="0"/>
                <a:hlinkClick r:id="rId10"/>
              </a:rPr>
              <a:t>/pdf/10.1177/23743735221125439</a:t>
            </a:r>
            <a:endParaRPr lang="en-IN" sz="400" dirty="0">
              <a:latin typeface="Arial" panose="020B0604020202020204" pitchFamily="34" charset="0"/>
              <a:cs typeface="Arial" panose="020B0604020202020204" pitchFamily="34" charset="0"/>
            </a:endParaRPr>
          </a:p>
          <a:p>
            <a:pPr algn="just">
              <a:lnSpc>
                <a:spcPct val="100000"/>
              </a:lnSpc>
            </a:pPr>
            <a:r>
              <a:rPr lang="en-IN" sz="400" dirty="0">
                <a:latin typeface="Arial" panose="020B0604020202020204" pitchFamily="34" charset="0"/>
                <a:cs typeface="Arial" panose="020B0604020202020204" pitchFamily="34" charset="0"/>
              </a:rPr>
              <a:t>NICE. (2026). Perinatal mental health. Available at: </a:t>
            </a:r>
            <a:r>
              <a:rPr lang="en-IN" sz="400" u="sng" dirty="0">
                <a:latin typeface="Arial" panose="020B0604020202020204" pitchFamily="34" charset="0"/>
                <a:cs typeface="Arial" panose="020B0604020202020204" pitchFamily="34" charset="0"/>
                <a:hlinkClick r:id="rId11"/>
              </a:rPr>
              <a:t>https://stpsupport.nice.org.uk/perinatal-mental-health/index.html</a:t>
            </a:r>
            <a:endParaRPr lang="en-IN" sz="400" dirty="0">
              <a:latin typeface="Arial" panose="020B0604020202020204" pitchFamily="34" charset="0"/>
              <a:cs typeface="Arial" panose="020B0604020202020204" pitchFamily="34" charset="0"/>
            </a:endParaRPr>
          </a:p>
          <a:p>
            <a:pPr algn="just">
              <a:lnSpc>
                <a:spcPct val="100000"/>
              </a:lnSpc>
            </a:pPr>
            <a:r>
              <a:rPr lang="en-IN" sz="400" dirty="0">
                <a:latin typeface="Arial" panose="020B0604020202020204" pitchFamily="34" charset="0"/>
                <a:cs typeface="Arial" panose="020B0604020202020204" pitchFamily="34" charset="0"/>
              </a:rPr>
              <a:t>RCGP, (2026), Perinatal and menstrual cycle mental health,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12"/>
              </a:rPr>
              <a:t>https</a:t>
            </a:r>
            <a:r>
              <a:rPr lang="en-IN" sz="400" u="sng" dirty="0">
                <a:latin typeface="Arial" panose="020B0604020202020204" pitchFamily="34" charset="0"/>
                <a:cs typeface="Arial" panose="020B0604020202020204" pitchFamily="34" charset="0"/>
                <a:hlinkClick r:id="rId12"/>
              </a:rPr>
              <a:t>://elearning.rcgp.org.uk/mod/book/tool/print/</a:t>
            </a:r>
            <a:r>
              <a:rPr lang="en-IN" sz="400" u="sng" dirty="0" err="1">
                <a:latin typeface="Arial" panose="020B0604020202020204" pitchFamily="34" charset="0"/>
                <a:cs typeface="Arial" panose="020B0604020202020204" pitchFamily="34" charset="0"/>
                <a:hlinkClick r:id="rId12"/>
              </a:rPr>
              <a:t>index.php?id</a:t>
            </a:r>
            <a:r>
              <a:rPr lang="en-IN" sz="400" u="sng" dirty="0">
                <a:latin typeface="Arial" panose="020B0604020202020204" pitchFamily="34" charset="0"/>
                <a:cs typeface="Arial" panose="020B0604020202020204" pitchFamily="34" charset="0"/>
                <a:hlinkClick r:id="rId12"/>
              </a:rPr>
              <a:t>=13115&amp;chapterid=606</a:t>
            </a:r>
            <a:endParaRPr lang="en-IN" sz="400" dirty="0">
              <a:latin typeface="Arial" panose="020B0604020202020204" pitchFamily="34" charset="0"/>
              <a:cs typeface="Arial" panose="020B0604020202020204" pitchFamily="34" charset="0"/>
            </a:endParaRPr>
          </a:p>
          <a:p>
            <a:pPr algn="just">
              <a:lnSpc>
                <a:spcPct val="100000"/>
              </a:lnSpc>
            </a:pPr>
            <a:r>
              <a:rPr lang="en-IN" sz="400" dirty="0" err="1">
                <a:latin typeface="Arial" panose="020B0604020202020204" pitchFamily="34" charset="0"/>
                <a:cs typeface="Arial" panose="020B0604020202020204" pitchFamily="34" charset="0"/>
              </a:rPr>
              <a:t>Elechi</a:t>
            </a:r>
            <a:r>
              <a:rPr lang="en-IN" sz="400" dirty="0">
                <a:latin typeface="Arial" panose="020B0604020202020204" pitchFamily="34" charset="0"/>
                <a:cs typeface="Arial" panose="020B0604020202020204" pitchFamily="34" charset="0"/>
              </a:rPr>
              <a:t>, U., </a:t>
            </a:r>
            <a:r>
              <a:rPr lang="en-IN" sz="400" dirty="0" err="1">
                <a:latin typeface="Arial" panose="020B0604020202020204" pitchFamily="34" charset="0"/>
                <a:cs typeface="Arial" panose="020B0604020202020204" pitchFamily="34" charset="0"/>
              </a:rPr>
              <a:t>Orobator</a:t>
            </a:r>
            <a:r>
              <a:rPr lang="en-IN" sz="400" dirty="0">
                <a:latin typeface="Arial" panose="020B0604020202020204" pitchFamily="34" charset="0"/>
                <a:cs typeface="Arial" panose="020B0604020202020204" pitchFamily="34" charset="0"/>
              </a:rPr>
              <a:t>, E.T., </a:t>
            </a:r>
            <a:r>
              <a:rPr lang="en-IN" sz="400" dirty="0" err="1">
                <a:latin typeface="Arial" panose="020B0604020202020204" pitchFamily="34" charset="0"/>
                <a:cs typeface="Arial" panose="020B0604020202020204" pitchFamily="34" charset="0"/>
              </a:rPr>
              <a:t>Udoh</a:t>
            </a:r>
            <a:r>
              <a:rPr lang="en-IN" sz="400" dirty="0">
                <a:latin typeface="Arial" panose="020B0604020202020204" pitchFamily="34" charset="0"/>
                <a:cs typeface="Arial" panose="020B0604020202020204" pitchFamily="34" charset="0"/>
              </a:rPr>
              <a:t>, K., </a:t>
            </a:r>
            <a:r>
              <a:rPr lang="en-IN" sz="400" dirty="0" err="1">
                <a:latin typeface="Arial" panose="020B0604020202020204" pitchFamily="34" charset="0"/>
                <a:cs typeface="Arial" panose="020B0604020202020204" pitchFamily="34" charset="0"/>
              </a:rPr>
              <a:t>Ngozi</a:t>
            </a:r>
            <a:r>
              <a:rPr lang="en-IN" sz="400" dirty="0">
                <a:latin typeface="Arial" panose="020B0604020202020204" pitchFamily="34" charset="0"/>
                <a:cs typeface="Arial" panose="020B0604020202020204" pitchFamily="34" charset="0"/>
              </a:rPr>
              <a:t>, E.O., </a:t>
            </a:r>
            <a:r>
              <a:rPr lang="en-IN" sz="400" dirty="0" err="1">
                <a:latin typeface="Arial" panose="020B0604020202020204" pitchFamily="34" charset="0"/>
                <a:cs typeface="Arial" panose="020B0604020202020204" pitchFamily="34" charset="0"/>
              </a:rPr>
              <a:t>Uzoma</a:t>
            </a:r>
            <a:r>
              <a:rPr lang="en-IN" sz="400" dirty="0">
                <a:latin typeface="Arial" panose="020B0604020202020204" pitchFamily="34" charset="0"/>
                <a:cs typeface="Arial" panose="020B0604020202020204" pitchFamily="34" charset="0"/>
              </a:rPr>
              <a:t>, C.A.E., </a:t>
            </a:r>
            <a:r>
              <a:rPr lang="en-IN" sz="400" dirty="0" err="1">
                <a:latin typeface="Arial" panose="020B0604020202020204" pitchFamily="34" charset="0"/>
                <a:cs typeface="Arial" panose="020B0604020202020204" pitchFamily="34" charset="0"/>
              </a:rPr>
              <a:t>Forson</a:t>
            </a:r>
            <a:r>
              <a:rPr lang="en-IN" sz="400" dirty="0">
                <a:latin typeface="Arial" panose="020B0604020202020204" pitchFamily="34" charset="0"/>
                <a:cs typeface="Arial" panose="020B0604020202020204" pitchFamily="34" charset="0"/>
              </a:rPr>
              <a:t>, K.A.A.M., </a:t>
            </a:r>
            <a:r>
              <a:rPr lang="en-IN" sz="400" dirty="0" err="1">
                <a:latin typeface="Arial" panose="020B0604020202020204" pitchFamily="34" charset="0"/>
                <a:cs typeface="Arial" panose="020B0604020202020204" pitchFamily="34" charset="0"/>
              </a:rPr>
              <a:t>Akanbi</a:t>
            </a:r>
            <a:r>
              <a:rPr lang="en-IN" sz="400" dirty="0">
                <a:latin typeface="Arial" panose="020B0604020202020204" pitchFamily="34" charset="0"/>
                <a:cs typeface="Arial" panose="020B0604020202020204" pitchFamily="34" charset="0"/>
              </a:rPr>
              <a:t>, O.O. and </a:t>
            </a:r>
            <a:r>
              <a:rPr lang="en-IN" sz="400" dirty="0" err="1">
                <a:latin typeface="Arial" panose="020B0604020202020204" pitchFamily="34" charset="0"/>
                <a:cs typeface="Arial" panose="020B0604020202020204" pitchFamily="34" charset="0"/>
              </a:rPr>
              <a:t>Tarawallie</a:t>
            </a:r>
            <a:r>
              <a:rPr lang="en-IN" sz="400" dirty="0">
                <a:latin typeface="Arial" panose="020B0604020202020204" pitchFamily="34" charset="0"/>
                <a:cs typeface="Arial" panose="020B0604020202020204" pitchFamily="34" charset="0"/>
              </a:rPr>
              <a:t>, M.A., (2025). Artificial intelligence in healthcare: A narrative review of recent clinical applications, implementation strategies, and challenges. Journal of Healthcare Leadership, pp.863-876.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13"/>
              </a:rPr>
              <a:t>https</a:t>
            </a:r>
            <a:r>
              <a:rPr lang="en-IN" sz="400" u="sng" dirty="0">
                <a:latin typeface="Arial" panose="020B0604020202020204" pitchFamily="34" charset="0"/>
                <a:cs typeface="Arial" panose="020B0604020202020204" pitchFamily="34" charset="0"/>
                <a:hlinkClick r:id="rId13"/>
              </a:rPr>
              <a:t>://www.tandfonline.com/doi/pdf/10.2147/JHL.S553748</a:t>
            </a:r>
            <a:endParaRPr lang="en-IN" sz="400" dirty="0">
              <a:latin typeface="Arial" panose="020B0604020202020204" pitchFamily="34" charset="0"/>
              <a:cs typeface="Arial" panose="020B0604020202020204" pitchFamily="34" charset="0"/>
            </a:endParaRPr>
          </a:p>
          <a:p>
            <a:pPr algn="just">
              <a:lnSpc>
                <a:spcPct val="100000"/>
              </a:lnSpc>
            </a:pPr>
            <a:r>
              <a:rPr lang="en-IN" sz="400" dirty="0" err="1">
                <a:latin typeface="Arial" panose="020B0604020202020204" pitchFamily="34" charset="0"/>
                <a:cs typeface="Arial" panose="020B0604020202020204" pitchFamily="34" charset="0"/>
              </a:rPr>
              <a:t>Thew</a:t>
            </a:r>
            <a:r>
              <a:rPr lang="en-IN" sz="400" dirty="0">
                <a:latin typeface="Arial" panose="020B0604020202020204" pitchFamily="34" charset="0"/>
                <a:cs typeface="Arial" panose="020B0604020202020204" pitchFamily="34" charset="0"/>
              </a:rPr>
              <a:t>, H.Z., Yap, A.Q.R., Tan, T.Q., Goh, J.H. and Chen, T.C., (2026). The Integration and Promotion of Appropriate Use of Digital Technology for Health in Low-and Middle-Income Countries. In The Handbook of Public Health in the Asia-Pacific (pp. 233-256). Singapore: Springer Nature Singapore.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14"/>
              </a:rPr>
              <a:t>https</a:t>
            </a:r>
            <a:r>
              <a:rPr lang="en-IN" sz="400" u="sng" dirty="0">
                <a:latin typeface="Arial" panose="020B0604020202020204" pitchFamily="34" charset="0"/>
                <a:cs typeface="Arial" panose="020B0604020202020204" pitchFamily="34" charset="0"/>
                <a:hlinkClick r:id="rId14"/>
              </a:rPr>
              <a:t>://www.researchgate.net/profile/Tatt-Quan-Tan/publication/398740190_The_Integration_and_Promotion_of_Appropriate_Use_of_Digital_Technology_for_Health_in_Low-_and_Middle-Income_Countries/links/6989bc275d60ab48356c443c/The-Integration-and-Promotion-of-Appropriate-Use-of-Digital-Technology-for-Health-in-Low-and-Middle-Income-Countries.pdf</a:t>
            </a:r>
            <a:endParaRPr lang="en-IN" sz="400" dirty="0">
              <a:latin typeface="Arial" panose="020B0604020202020204" pitchFamily="34" charset="0"/>
              <a:cs typeface="Arial" panose="020B0604020202020204" pitchFamily="34" charset="0"/>
            </a:endParaRPr>
          </a:p>
          <a:p>
            <a:pPr algn="just">
              <a:lnSpc>
                <a:spcPct val="100000"/>
              </a:lnSpc>
            </a:pPr>
            <a:r>
              <a:rPr lang="en-IN" sz="400" dirty="0" err="1">
                <a:latin typeface="Arial" panose="020B0604020202020204" pitchFamily="34" charset="0"/>
                <a:cs typeface="Arial" panose="020B0604020202020204" pitchFamily="34" charset="0"/>
              </a:rPr>
              <a:t>Forkuo</a:t>
            </a:r>
            <a:r>
              <a:rPr lang="en-IN" sz="400" dirty="0">
                <a:latin typeface="Arial" panose="020B0604020202020204" pitchFamily="34" charset="0"/>
                <a:cs typeface="Arial" panose="020B0604020202020204" pitchFamily="34" charset="0"/>
              </a:rPr>
              <a:t>, A.Y., </a:t>
            </a:r>
            <a:r>
              <a:rPr lang="en-IN" sz="400" dirty="0" err="1">
                <a:latin typeface="Arial" panose="020B0604020202020204" pitchFamily="34" charset="0"/>
                <a:cs typeface="Arial" panose="020B0604020202020204" pitchFamily="34" charset="0"/>
              </a:rPr>
              <a:t>Chianumba</a:t>
            </a:r>
            <a:r>
              <a:rPr lang="en-IN" sz="400" dirty="0">
                <a:latin typeface="Arial" panose="020B0604020202020204" pitchFamily="34" charset="0"/>
                <a:cs typeface="Arial" panose="020B0604020202020204" pitchFamily="34" charset="0"/>
              </a:rPr>
              <a:t>, E.C., Mustapha, A.Y., </a:t>
            </a:r>
            <a:r>
              <a:rPr lang="en-IN" sz="400" dirty="0" err="1">
                <a:latin typeface="Arial" panose="020B0604020202020204" pitchFamily="34" charset="0"/>
                <a:cs typeface="Arial" panose="020B0604020202020204" pitchFamily="34" charset="0"/>
              </a:rPr>
              <a:t>Osamika</a:t>
            </a:r>
            <a:r>
              <a:rPr lang="en-IN" sz="400" dirty="0">
                <a:latin typeface="Arial" panose="020B0604020202020204" pitchFamily="34" charset="0"/>
                <a:cs typeface="Arial" panose="020B0604020202020204" pitchFamily="34" charset="0"/>
              </a:rPr>
              <a:t>, D. and Komi, L.S., (2022). Advances in digital diagnostics and virtual care platforms for primary healthcare delivery in West Africa. Methodology, 96(71), p.48.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15"/>
              </a:rPr>
              <a:t>https</a:t>
            </a:r>
            <a:r>
              <a:rPr lang="en-IN" sz="400" u="sng" dirty="0">
                <a:latin typeface="Arial" panose="020B0604020202020204" pitchFamily="34" charset="0"/>
                <a:cs typeface="Arial" panose="020B0604020202020204" pitchFamily="34" charset="0"/>
                <a:hlinkClick r:id="rId15"/>
              </a:rPr>
              <a:t>://www.researchgate.net/profile/Ernest-Chianumba/publication/391704372_Advances_in_digital_diagnostics_and_virtual_care_platforms_for_primary_healthcare_delivery_in_West_Africa/links/6824b4098a76251f22e1c01c/Advances-in-digital-diagnostics-and-virtual-care-platforms-for-primary-healthcare-delivery-in-West-Africa.pdf</a:t>
            </a:r>
            <a:endParaRPr lang="en-IN" sz="400" dirty="0">
              <a:latin typeface="Arial" panose="020B0604020202020204" pitchFamily="34" charset="0"/>
              <a:cs typeface="Arial" panose="020B0604020202020204" pitchFamily="34" charset="0"/>
            </a:endParaRPr>
          </a:p>
          <a:p>
            <a:pPr algn="just">
              <a:lnSpc>
                <a:spcPct val="100000"/>
              </a:lnSpc>
            </a:pPr>
            <a:r>
              <a:rPr lang="en-IN" sz="400" dirty="0" err="1">
                <a:latin typeface="Arial" panose="020B0604020202020204" pitchFamily="34" charset="0"/>
                <a:cs typeface="Arial" panose="020B0604020202020204" pitchFamily="34" charset="0"/>
              </a:rPr>
              <a:t>Unanah</a:t>
            </a:r>
            <a:r>
              <a:rPr lang="en-IN" sz="400" dirty="0">
                <a:latin typeface="Arial" panose="020B0604020202020204" pitchFamily="34" charset="0"/>
                <a:cs typeface="Arial" panose="020B0604020202020204" pitchFamily="34" charset="0"/>
              </a:rPr>
              <a:t>, O.V. and </a:t>
            </a:r>
            <a:r>
              <a:rPr lang="en-IN" sz="400" dirty="0" err="1">
                <a:latin typeface="Arial" panose="020B0604020202020204" pitchFamily="34" charset="0"/>
                <a:cs typeface="Arial" panose="020B0604020202020204" pitchFamily="34" charset="0"/>
              </a:rPr>
              <a:t>Aidoo</a:t>
            </a:r>
            <a:r>
              <a:rPr lang="en-IN" sz="400" dirty="0">
                <a:latin typeface="Arial" panose="020B0604020202020204" pitchFamily="34" charset="0"/>
                <a:cs typeface="Arial" panose="020B0604020202020204" pitchFamily="34" charset="0"/>
              </a:rPr>
              <a:t>, E.M., (2025). The potential of AI technologies to address and reduce disparities within the healthcare system by enabling more personalized and efficient patient engagement and care management. World J </a:t>
            </a:r>
            <a:r>
              <a:rPr lang="en-IN" sz="400" dirty="0" err="1">
                <a:latin typeface="Arial" panose="020B0604020202020204" pitchFamily="34" charset="0"/>
                <a:cs typeface="Arial" panose="020B0604020202020204" pitchFamily="34" charset="0"/>
              </a:rPr>
              <a:t>Adv</a:t>
            </a:r>
            <a:r>
              <a:rPr lang="en-IN" sz="400" dirty="0">
                <a:latin typeface="Arial" panose="020B0604020202020204" pitchFamily="34" charset="0"/>
                <a:cs typeface="Arial" panose="020B0604020202020204" pitchFamily="34" charset="0"/>
              </a:rPr>
              <a:t> Res Rev, 25(2), pp.2643-64.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16"/>
              </a:rPr>
              <a:t>https</a:t>
            </a:r>
            <a:r>
              <a:rPr lang="en-IN" sz="400" u="sng" dirty="0">
                <a:latin typeface="Arial" panose="020B0604020202020204" pitchFamily="34" charset="0"/>
                <a:cs typeface="Arial" panose="020B0604020202020204" pitchFamily="34" charset="0"/>
                <a:hlinkClick r:id="rId16"/>
              </a:rPr>
              <a:t>://www.researchgate.net/profile/Onyekachukwu-Unanah/publication/389527293_The_potential_of_AI_technologies_to_address_and_reduce_disparities_within_the_healthcare_system_by_enabling_more_personalized_and_efficient_patient_engagement_and_care_management/links/67c726a196e7fb48b9d88af7/The-potential-of-AI-technologies-to-address-and-reduce-disparities-within-the-healthcare-system-by-enabling-more-personalized-and-efficient-patient-engagement-and-care-management.pdf</a:t>
            </a:r>
            <a:endParaRPr lang="en-IN" sz="400" dirty="0">
              <a:latin typeface="Arial" panose="020B0604020202020204" pitchFamily="34" charset="0"/>
              <a:cs typeface="Arial" panose="020B0604020202020204" pitchFamily="34" charset="0"/>
            </a:endParaRPr>
          </a:p>
          <a:p>
            <a:pPr algn="just">
              <a:lnSpc>
                <a:spcPct val="100000"/>
              </a:lnSpc>
            </a:pPr>
            <a:r>
              <a:rPr lang="en-IN" sz="400" dirty="0" err="1">
                <a:latin typeface="Arial" panose="020B0604020202020204" pitchFamily="34" charset="0"/>
                <a:cs typeface="Arial" panose="020B0604020202020204" pitchFamily="34" charset="0"/>
              </a:rPr>
              <a:t>Gopalan</a:t>
            </a:r>
            <a:r>
              <a:rPr lang="en-IN" sz="400" dirty="0">
                <a:latin typeface="Arial" panose="020B0604020202020204" pitchFamily="34" charset="0"/>
                <a:cs typeface="Arial" panose="020B0604020202020204" pitchFamily="34" charset="0"/>
              </a:rPr>
              <a:t>, P., </a:t>
            </a:r>
            <a:r>
              <a:rPr lang="en-IN" sz="400" dirty="0" err="1">
                <a:latin typeface="Arial" panose="020B0604020202020204" pitchFamily="34" charset="0"/>
                <a:cs typeface="Arial" panose="020B0604020202020204" pitchFamily="34" charset="0"/>
              </a:rPr>
              <a:t>Spada</a:t>
            </a:r>
            <a:r>
              <a:rPr lang="en-IN" sz="400" dirty="0">
                <a:latin typeface="Arial" panose="020B0604020202020204" pitchFamily="34" charset="0"/>
                <a:cs typeface="Arial" panose="020B0604020202020204" pitchFamily="34" charset="0"/>
              </a:rPr>
              <a:t>, M.L., </a:t>
            </a:r>
            <a:r>
              <a:rPr lang="en-IN" sz="400" dirty="0" err="1">
                <a:latin typeface="Arial" panose="020B0604020202020204" pitchFamily="34" charset="0"/>
                <a:cs typeface="Arial" panose="020B0604020202020204" pitchFamily="34" charset="0"/>
              </a:rPr>
              <a:t>Shenai</a:t>
            </a:r>
            <a:r>
              <a:rPr lang="en-IN" sz="400" dirty="0">
                <a:latin typeface="Arial" panose="020B0604020202020204" pitchFamily="34" charset="0"/>
                <a:cs typeface="Arial" panose="020B0604020202020204" pitchFamily="34" charset="0"/>
              </a:rPr>
              <a:t>, N., Brockman, I., </a:t>
            </a:r>
            <a:r>
              <a:rPr lang="en-IN" sz="400" dirty="0" err="1">
                <a:latin typeface="Arial" panose="020B0604020202020204" pitchFamily="34" charset="0"/>
                <a:cs typeface="Arial" panose="020B0604020202020204" pitchFamily="34" charset="0"/>
              </a:rPr>
              <a:t>Keil</a:t>
            </a:r>
            <a:r>
              <a:rPr lang="en-IN" sz="400" dirty="0">
                <a:latin typeface="Arial" panose="020B0604020202020204" pitchFamily="34" charset="0"/>
                <a:cs typeface="Arial" panose="020B0604020202020204" pitchFamily="34" charset="0"/>
              </a:rPr>
              <a:t>, M., Livingston, S., Moses-</a:t>
            </a:r>
            <a:r>
              <a:rPr lang="en-IN" sz="400" dirty="0" err="1">
                <a:latin typeface="Arial" panose="020B0604020202020204" pitchFamily="34" charset="0"/>
                <a:cs typeface="Arial" panose="020B0604020202020204" pitchFamily="34" charset="0"/>
              </a:rPr>
              <a:t>Kolko</a:t>
            </a:r>
            <a:r>
              <a:rPr lang="en-IN" sz="400" dirty="0">
                <a:latin typeface="Arial" panose="020B0604020202020204" pitchFamily="34" charset="0"/>
                <a:cs typeface="Arial" panose="020B0604020202020204" pitchFamily="34" charset="0"/>
              </a:rPr>
              <a:t>, E., Nichols, N., </a:t>
            </a:r>
            <a:r>
              <a:rPr lang="en-IN" sz="400" dirty="0" err="1">
                <a:latin typeface="Arial" panose="020B0604020202020204" pitchFamily="34" charset="0"/>
                <a:cs typeface="Arial" panose="020B0604020202020204" pitchFamily="34" charset="0"/>
              </a:rPr>
              <a:t>O’toole</a:t>
            </a:r>
            <a:r>
              <a:rPr lang="en-IN" sz="400" dirty="0">
                <a:latin typeface="Arial" panose="020B0604020202020204" pitchFamily="34" charset="0"/>
                <a:cs typeface="Arial" panose="020B0604020202020204" pitchFamily="34" charset="0"/>
              </a:rPr>
              <a:t>, K., Quinn, B. and Glance, J.B., (2022). Postpartum depression—identifying risk and access to intervention. Current Psychiatry Reports, 24(12), pp.889-896.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17"/>
              </a:rPr>
              <a:t>https</a:t>
            </a:r>
            <a:r>
              <a:rPr lang="en-IN" sz="400" u="sng" dirty="0">
                <a:latin typeface="Arial" panose="020B0604020202020204" pitchFamily="34" charset="0"/>
                <a:cs typeface="Arial" panose="020B0604020202020204" pitchFamily="34" charset="0"/>
                <a:hlinkClick r:id="rId17"/>
              </a:rPr>
              <a:t>://pmc.ncbi.nlm.nih.gov/articles/PMC9702784/pdf/11920_2022_Article_1392.pdf</a:t>
            </a:r>
            <a:endParaRPr lang="en-IN" sz="400" dirty="0">
              <a:latin typeface="Arial" panose="020B0604020202020204" pitchFamily="34" charset="0"/>
              <a:cs typeface="Arial" panose="020B0604020202020204" pitchFamily="34" charset="0"/>
            </a:endParaRPr>
          </a:p>
          <a:p>
            <a:pPr algn="just">
              <a:lnSpc>
                <a:spcPct val="100000"/>
              </a:lnSpc>
            </a:pPr>
            <a:r>
              <a:rPr lang="en-IN" sz="400" dirty="0" err="1">
                <a:latin typeface="Arial" panose="020B0604020202020204" pitchFamily="34" charset="0"/>
                <a:cs typeface="Arial" panose="020B0604020202020204" pitchFamily="34" charset="0"/>
              </a:rPr>
              <a:t>Mbanugo</a:t>
            </a:r>
            <a:r>
              <a:rPr lang="en-IN" sz="400" dirty="0">
                <a:latin typeface="Arial" panose="020B0604020202020204" pitchFamily="34" charset="0"/>
                <a:cs typeface="Arial" panose="020B0604020202020204" pitchFamily="34" charset="0"/>
              </a:rPr>
              <a:t>, O.J., (2025). AI-enhanced telemedicine: A common-sense approach to chronic disease management and a tool to bridging the gap in healthcare disparities. Department of Healthcare Management &amp; Informatics, Coles College of Business, Kennesaw State University, Georgia, USA.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18"/>
              </a:rPr>
              <a:t>https</a:t>
            </a:r>
            <a:r>
              <a:rPr lang="en-IN" sz="400" u="sng" dirty="0">
                <a:latin typeface="Arial" panose="020B0604020202020204" pitchFamily="34" charset="0"/>
                <a:cs typeface="Arial" panose="020B0604020202020204" pitchFamily="34" charset="0"/>
                <a:hlinkClick r:id="rId18"/>
              </a:rPr>
              <a:t>://www.researchgate.net/profile/Olu-Mbanugo/publication/389262394_AI-Enhanced_Telemedicine_A_Common-Sense_Approach_to_Chronic_Disease_Management_and_a_Tool_to_Bridging_the_Gap_in_Healthcare_Disparities/links/67bb29caf5cb8f70d5bd5c07/AI-Enhanced-Telemedicine-A-Common-Sense-Approach-to-Chronic-Disease-Management-and-a-Tool-to-Bridging-the-Gap-in-Healthcare-Disparities.pdf</a:t>
            </a:r>
            <a:endParaRPr lang="en-IN" sz="400" dirty="0">
              <a:latin typeface="Arial" panose="020B0604020202020204" pitchFamily="34" charset="0"/>
              <a:cs typeface="Arial" panose="020B0604020202020204" pitchFamily="34" charset="0"/>
            </a:endParaRPr>
          </a:p>
          <a:p>
            <a:pPr algn="just">
              <a:lnSpc>
                <a:spcPct val="100000"/>
              </a:lnSpc>
            </a:pPr>
            <a:r>
              <a:rPr lang="en-IN" sz="400" dirty="0" err="1">
                <a:latin typeface="Arial" panose="020B0604020202020204" pitchFamily="34" charset="0"/>
                <a:cs typeface="Arial" panose="020B0604020202020204" pitchFamily="34" charset="0"/>
              </a:rPr>
              <a:t>Babalola</a:t>
            </a:r>
            <a:r>
              <a:rPr lang="en-IN" sz="400" dirty="0">
                <a:latin typeface="Arial" panose="020B0604020202020204" pitchFamily="34" charset="0"/>
                <a:cs typeface="Arial" panose="020B0604020202020204" pitchFamily="34" charset="0"/>
              </a:rPr>
              <a:t>, T.T., Dipper, L. and Botting, N., (2025). Barriers and facilitators of healthcare access for autistic children in the UK: a survey of parents and healthcare professionals. International Journal of Developmental Disabilities, pp.1-11.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19"/>
              </a:rPr>
              <a:t>https</a:t>
            </a:r>
            <a:r>
              <a:rPr lang="en-IN" sz="400" u="sng" dirty="0">
                <a:latin typeface="Arial" panose="020B0604020202020204" pitchFamily="34" charset="0"/>
                <a:cs typeface="Arial" panose="020B0604020202020204" pitchFamily="34" charset="0"/>
                <a:hlinkClick r:id="rId19"/>
              </a:rPr>
              <a:t>://www.tandfonline.com/doi/pdf/10.1080/20473869.2025.2554819</a:t>
            </a:r>
            <a:endParaRPr lang="en-IN" sz="400" dirty="0">
              <a:latin typeface="Arial" panose="020B0604020202020204" pitchFamily="34" charset="0"/>
              <a:cs typeface="Arial" panose="020B0604020202020204" pitchFamily="34" charset="0"/>
            </a:endParaRPr>
          </a:p>
          <a:p>
            <a:pPr algn="just">
              <a:lnSpc>
                <a:spcPct val="100000"/>
              </a:lnSpc>
            </a:pPr>
            <a:r>
              <a:rPr lang="en-IN" sz="400" dirty="0">
                <a:latin typeface="Arial" panose="020B0604020202020204" pitchFamily="34" charset="0"/>
                <a:cs typeface="Arial" panose="020B0604020202020204" pitchFamily="34" charset="0"/>
              </a:rPr>
              <a:t>Green, J., </a:t>
            </a:r>
            <a:r>
              <a:rPr lang="en-IN" sz="400" dirty="0" err="1">
                <a:latin typeface="Arial" panose="020B0604020202020204" pitchFamily="34" charset="0"/>
                <a:cs typeface="Arial" panose="020B0604020202020204" pitchFamily="34" charset="0"/>
              </a:rPr>
              <a:t>Leadbitter</a:t>
            </a:r>
            <a:r>
              <a:rPr lang="en-IN" sz="400" dirty="0">
                <a:latin typeface="Arial" panose="020B0604020202020204" pitchFamily="34" charset="0"/>
                <a:cs typeface="Arial" panose="020B0604020202020204" pitchFamily="34" charset="0"/>
              </a:rPr>
              <a:t>, K., Ainsworth, J. and </a:t>
            </a:r>
            <a:r>
              <a:rPr lang="en-IN" sz="400" dirty="0" err="1">
                <a:latin typeface="Arial" panose="020B0604020202020204" pitchFamily="34" charset="0"/>
                <a:cs typeface="Arial" panose="020B0604020202020204" pitchFamily="34" charset="0"/>
              </a:rPr>
              <a:t>Bucci</a:t>
            </a:r>
            <a:r>
              <a:rPr lang="en-IN" sz="400" dirty="0">
                <a:latin typeface="Arial" panose="020B0604020202020204" pitchFamily="34" charset="0"/>
                <a:cs typeface="Arial" panose="020B0604020202020204" pitchFamily="34" charset="0"/>
              </a:rPr>
              <a:t>, S., (2022). An integrated early care pathway for autism. The Lancet Child &amp; Adolescent Health, 6(5), pp.335-344.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20"/>
              </a:rPr>
              <a:t>https</a:t>
            </a:r>
            <a:r>
              <a:rPr lang="en-IN" sz="400" u="sng" dirty="0">
                <a:latin typeface="Arial" panose="020B0604020202020204" pitchFamily="34" charset="0"/>
                <a:cs typeface="Arial" panose="020B0604020202020204" pitchFamily="34" charset="0"/>
                <a:hlinkClick r:id="rId20"/>
              </a:rPr>
              <a:t>://www.pacttraining.co.uk/wp-content/uploads/2023/04/21tlchild14101.pdf</a:t>
            </a:r>
            <a:endParaRPr lang="en-IN" sz="400" dirty="0">
              <a:latin typeface="Arial" panose="020B0604020202020204" pitchFamily="34" charset="0"/>
              <a:cs typeface="Arial" panose="020B0604020202020204" pitchFamily="34" charset="0"/>
            </a:endParaRPr>
          </a:p>
          <a:p>
            <a:pPr algn="just">
              <a:lnSpc>
                <a:spcPct val="100000"/>
              </a:lnSpc>
            </a:pPr>
            <a:r>
              <a:rPr lang="en-IN" sz="400" dirty="0">
                <a:latin typeface="Arial" panose="020B0604020202020204" pitchFamily="34" charset="0"/>
                <a:cs typeface="Arial" panose="020B0604020202020204" pitchFamily="34" charset="0"/>
              </a:rPr>
              <a:t>Darcy, A., </a:t>
            </a:r>
            <a:r>
              <a:rPr lang="en-IN" sz="400" dirty="0" err="1">
                <a:latin typeface="Arial" panose="020B0604020202020204" pitchFamily="34" charset="0"/>
                <a:cs typeface="Arial" panose="020B0604020202020204" pitchFamily="34" charset="0"/>
              </a:rPr>
              <a:t>Beaudette</a:t>
            </a:r>
            <a:r>
              <a:rPr lang="en-IN" sz="400" dirty="0">
                <a:latin typeface="Arial" panose="020B0604020202020204" pitchFamily="34" charset="0"/>
                <a:cs typeface="Arial" panose="020B0604020202020204" pitchFamily="34" charset="0"/>
              </a:rPr>
              <a:t>, A., </a:t>
            </a:r>
            <a:r>
              <a:rPr lang="en-IN" sz="400" dirty="0" err="1">
                <a:latin typeface="Arial" panose="020B0604020202020204" pitchFamily="34" charset="0"/>
                <a:cs typeface="Arial" panose="020B0604020202020204" pitchFamily="34" charset="0"/>
              </a:rPr>
              <a:t>Chiauzzi</a:t>
            </a:r>
            <a:r>
              <a:rPr lang="en-IN" sz="400" dirty="0">
                <a:latin typeface="Arial" panose="020B0604020202020204" pitchFamily="34" charset="0"/>
                <a:cs typeface="Arial" panose="020B0604020202020204" pitchFamily="34" charset="0"/>
              </a:rPr>
              <a:t>, E., Daniels, J., Goodwin, K., Mariano, T.Y., Wicks, P. and Robinson, A., (2023). Anatomy of a </a:t>
            </a:r>
            <a:r>
              <a:rPr lang="en-IN" sz="400" dirty="0" err="1">
                <a:latin typeface="Arial" panose="020B0604020202020204" pitchFamily="34" charset="0"/>
                <a:cs typeface="Arial" panose="020B0604020202020204" pitchFamily="34" charset="0"/>
              </a:rPr>
              <a:t>Woebot</a:t>
            </a:r>
            <a:r>
              <a:rPr lang="en-IN" sz="400" dirty="0">
                <a:latin typeface="Arial" panose="020B0604020202020204" pitchFamily="34" charset="0"/>
                <a:cs typeface="Arial" panose="020B0604020202020204" pitchFamily="34" charset="0"/>
              </a:rPr>
              <a:t>®(WB001): agent guided CBT for women with postpartum depression. Expert Review of Medical Devices, 20(12), pp.1035-1049.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21"/>
              </a:rPr>
              <a:t>https</a:t>
            </a:r>
            <a:r>
              <a:rPr lang="en-IN" sz="400" u="sng" dirty="0">
                <a:latin typeface="Arial" panose="020B0604020202020204" pitchFamily="34" charset="0"/>
                <a:cs typeface="Arial" panose="020B0604020202020204" pitchFamily="34" charset="0"/>
                <a:hlinkClick r:id="rId21"/>
              </a:rPr>
              <a:t>://www.tandfonline.com/doi/pdf/10.1080/17434440.2023.2280686</a:t>
            </a:r>
            <a:r>
              <a:rPr lang="en-IN" sz="400" dirty="0">
                <a:latin typeface="Arial" panose="020B0604020202020204" pitchFamily="34" charset="0"/>
                <a:cs typeface="Arial" panose="020B0604020202020204" pitchFamily="34" charset="0"/>
              </a:rPr>
              <a:t> </a:t>
            </a:r>
          </a:p>
          <a:p>
            <a:pPr algn="just">
              <a:lnSpc>
                <a:spcPct val="100000"/>
              </a:lnSpc>
            </a:pPr>
            <a:r>
              <a:rPr lang="en-IN" sz="400" dirty="0">
                <a:latin typeface="Arial" panose="020B0604020202020204" pitchFamily="34" charset="0"/>
                <a:cs typeface="Arial" panose="020B0604020202020204" pitchFamily="34" charset="0"/>
              </a:rPr>
              <a:t>MDPI, (2026), Postpartum Depression Epidemiology, Risk Factors, Diagnosis, and Management: An Appraisal of the Current Knowledge and Future Perspectives,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22"/>
              </a:rPr>
              <a:t>https</a:t>
            </a:r>
            <a:r>
              <a:rPr lang="en-IN" sz="400" u="sng" dirty="0">
                <a:latin typeface="Arial" panose="020B0604020202020204" pitchFamily="34" charset="0"/>
                <a:cs typeface="Arial" panose="020B0604020202020204" pitchFamily="34" charset="0"/>
                <a:hlinkClick r:id="rId22"/>
              </a:rPr>
              <a:t>://www.mdpi.com/2077-0383/14/7/2418</a:t>
            </a:r>
            <a:endParaRPr lang="en-IN" sz="400" dirty="0">
              <a:latin typeface="Arial" panose="020B0604020202020204" pitchFamily="34" charset="0"/>
              <a:cs typeface="Arial" panose="020B0604020202020204" pitchFamily="34" charset="0"/>
            </a:endParaRPr>
          </a:p>
          <a:p>
            <a:pPr algn="just">
              <a:lnSpc>
                <a:spcPct val="100000"/>
              </a:lnSpc>
            </a:pPr>
            <a:r>
              <a:rPr lang="en-IN" sz="400" dirty="0">
                <a:latin typeface="Arial" panose="020B0604020202020204" pitchFamily="34" charset="0"/>
                <a:cs typeface="Arial" panose="020B0604020202020204" pitchFamily="34" charset="0"/>
              </a:rPr>
              <a:t>Elite Hospital, (2026), Postpartum Depression Signs,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23"/>
              </a:rPr>
              <a:t>https</a:t>
            </a:r>
            <a:r>
              <a:rPr lang="en-IN" sz="400" u="sng" dirty="0">
                <a:latin typeface="Arial" panose="020B0604020202020204" pitchFamily="34" charset="0"/>
                <a:cs typeface="Arial" panose="020B0604020202020204" pitchFamily="34" charset="0"/>
                <a:hlinkClick r:id="rId23"/>
              </a:rPr>
              <a:t>://elitekingwood.com/postpartum-depression-signs/</a:t>
            </a:r>
            <a:endParaRPr lang="en-IN" sz="400" dirty="0">
              <a:latin typeface="Arial" panose="020B0604020202020204" pitchFamily="34" charset="0"/>
              <a:cs typeface="Arial" panose="020B0604020202020204" pitchFamily="34" charset="0"/>
            </a:endParaRPr>
          </a:p>
          <a:p>
            <a:pPr algn="just">
              <a:lnSpc>
                <a:spcPct val="100000"/>
              </a:lnSpc>
            </a:pPr>
            <a:r>
              <a:rPr lang="en-IN" sz="400" dirty="0" err="1">
                <a:latin typeface="Arial" panose="020B0604020202020204" pitchFamily="34" charset="0"/>
                <a:cs typeface="Arial" panose="020B0604020202020204" pitchFamily="34" charset="0"/>
              </a:rPr>
              <a:t>Healthline</a:t>
            </a:r>
            <a:r>
              <a:rPr lang="en-IN" sz="400" dirty="0">
                <a:latin typeface="Arial" panose="020B0604020202020204" pitchFamily="34" charset="0"/>
                <a:cs typeface="Arial" panose="020B0604020202020204" pitchFamily="34" charset="0"/>
              </a:rPr>
              <a:t>, (2024), People with Perinatal or Postpartum Depression Face Higher Suicide Risk,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24"/>
              </a:rPr>
              <a:t>https</a:t>
            </a:r>
            <a:r>
              <a:rPr lang="en-IN" sz="400" u="sng" dirty="0">
                <a:latin typeface="Arial" panose="020B0604020202020204" pitchFamily="34" charset="0"/>
                <a:cs typeface="Arial" panose="020B0604020202020204" pitchFamily="34" charset="0"/>
                <a:hlinkClick r:id="rId24"/>
              </a:rPr>
              <a:t>://www.healthline.com/health-news/perinatal-depression-suicide-risk</a:t>
            </a:r>
            <a:endParaRPr lang="en-IN" sz="400" dirty="0">
              <a:latin typeface="Arial" panose="020B0604020202020204" pitchFamily="34" charset="0"/>
              <a:cs typeface="Arial" panose="020B0604020202020204" pitchFamily="34" charset="0"/>
            </a:endParaRPr>
          </a:p>
          <a:p>
            <a:pPr algn="just">
              <a:lnSpc>
                <a:spcPct val="100000"/>
              </a:lnSpc>
            </a:pPr>
            <a:r>
              <a:rPr lang="en-IN" sz="400" dirty="0">
                <a:latin typeface="Arial" panose="020B0604020202020204" pitchFamily="34" charset="0"/>
                <a:cs typeface="Arial" panose="020B0604020202020204" pitchFamily="34" charset="0"/>
              </a:rPr>
              <a:t>BBRF, (2021), Positive Phase 3 Test of Rapid-Acting Oral Medicine for Postpartum Depression,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25"/>
              </a:rPr>
              <a:t>https</a:t>
            </a:r>
            <a:r>
              <a:rPr lang="en-IN" sz="400" u="sng" dirty="0">
                <a:latin typeface="Arial" panose="020B0604020202020204" pitchFamily="34" charset="0"/>
                <a:cs typeface="Arial" panose="020B0604020202020204" pitchFamily="34" charset="0"/>
                <a:hlinkClick r:id="rId25"/>
              </a:rPr>
              <a:t>://bbrfoundation.org/content/positive-phase-3-test-rapid-acting-oral-medicine-postpartum-depression</a:t>
            </a:r>
            <a:endParaRPr lang="en-IN" sz="400" dirty="0">
              <a:latin typeface="Arial" panose="020B0604020202020204" pitchFamily="34" charset="0"/>
              <a:cs typeface="Arial" panose="020B0604020202020204" pitchFamily="34" charset="0"/>
            </a:endParaRPr>
          </a:p>
          <a:p>
            <a:pPr algn="just">
              <a:lnSpc>
                <a:spcPct val="100000"/>
              </a:lnSpc>
            </a:pPr>
            <a:r>
              <a:rPr lang="en-IN" sz="400" dirty="0">
                <a:latin typeface="Arial" panose="020B0604020202020204" pitchFamily="34" charset="0"/>
                <a:cs typeface="Arial" panose="020B0604020202020204" pitchFamily="34" charset="0"/>
              </a:rPr>
              <a:t>PAS, (2017), Opportunity to raise awareness: new NICE guidelines,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26"/>
              </a:rPr>
              <a:t>https</a:t>
            </a:r>
            <a:r>
              <a:rPr lang="en-IN" sz="400" u="sng" dirty="0">
                <a:latin typeface="Arial" panose="020B0604020202020204" pitchFamily="34" charset="0"/>
                <a:cs typeface="Arial" panose="020B0604020202020204" pitchFamily="34" charset="0"/>
                <a:hlinkClick r:id="rId26"/>
              </a:rPr>
              <a:t>://pernicious-anaemia-society.org/pernicious-anaemia/new-nice-guidelines/</a:t>
            </a:r>
            <a:endParaRPr lang="en-IN" sz="400" dirty="0">
              <a:latin typeface="Arial" panose="020B0604020202020204" pitchFamily="34" charset="0"/>
              <a:cs typeface="Arial" panose="020B0604020202020204" pitchFamily="34" charset="0"/>
            </a:endParaRPr>
          </a:p>
          <a:p>
            <a:pPr algn="just">
              <a:lnSpc>
                <a:spcPct val="100000"/>
              </a:lnSpc>
            </a:pPr>
            <a:r>
              <a:rPr lang="en-IN" sz="400" dirty="0">
                <a:latin typeface="Arial" panose="020B0604020202020204" pitchFamily="34" charset="0"/>
                <a:cs typeface="Arial" panose="020B0604020202020204" pitchFamily="34" charset="0"/>
              </a:rPr>
              <a:t>TLC, (2026), AI challenging Conventional Management Theories and Planning,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27"/>
              </a:rPr>
              <a:t>https</a:t>
            </a:r>
            <a:r>
              <a:rPr lang="en-IN" sz="400" u="sng" dirty="0">
                <a:latin typeface="Arial" panose="020B0604020202020204" pitchFamily="34" charset="0"/>
                <a:cs typeface="Arial" panose="020B0604020202020204" pitchFamily="34" charset="0"/>
                <a:hlinkClick r:id="rId27"/>
              </a:rPr>
              <a:t>://3ai.in/</a:t>
            </a:r>
            <a:r>
              <a:rPr lang="en-IN" sz="400" u="sng" dirty="0" err="1">
                <a:latin typeface="Arial" panose="020B0604020202020204" pitchFamily="34" charset="0"/>
                <a:cs typeface="Arial" panose="020B0604020202020204" pitchFamily="34" charset="0"/>
                <a:hlinkClick r:id="rId27"/>
              </a:rPr>
              <a:t>ai</a:t>
            </a:r>
            <a:r>
              <a:rPr lang="en-IN" sz="400" u="sng" dirty="0">
                <a:latin typeface="Arial" panose="020B0604020202020204" pitchFamily="34" charset="0"/>
                <a:cs typeface="Arial" panose="020B0604020202020204" pitchFamily="34" charset="0"/>
                <a:hlinkClick r:id="rId27"/>
              </a:rPr>
              <a:t>-challenging-conventional-management-theories-and-planning/</a:t>
            </a:r>
            <a:endParaRPr lang="en-IN" sz="400" dirty="0">
              <a:latin typeface="Arial" panose="020B0604020202020204" pitchFamily="34" charset="0"/>
              <a:cs typeface="Arial" panose="020B0604020202020204" pitchFamily="34" charset="0"/>
            </a:endParaRPr>
          </a:p>
          <a:p>
            <a:pPr algn="just">
              <a:lnSpc>
                <a:spcPct val="100000"/>
              </a:lnSpc>
            </a:pPr>
            <a:r>
              <a:rPr lang="en-IN" sz="400" dirty="0">
                <a:latin typeface="Arial" panose="020B0604020202020204" pitchFamily="34" charset="0"/>
                <a:cs typeface="Arial" panose="020B0604020202020204" pitchFamily="34" charset="0"/>
              </a:rPr>
              <a:t>Frontiers, (2026), Digital Technology-Based Telemedicine for the COVID-19 Pandemic,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28"/>
              </a:rPr>
              <a:t>https</a:t>
            </a:r>
            <a:r>
              <a:rPr lang="en-IN" sz="400" u="sng" dirty="0">
                <a:latin typeface="Arial" panose="020B0604020202020204" pitchFamily="34" charset="0"/>
                <a:cs typeface="Arial" panose="020B0604020202020204" pitchFamily="34" charset="0"/>
                <a:hlinkClick r:id="rId28"/>
              </a:rPr>
              <a:t>://www.frontiersin.org/journals/medicine/articles/10.3389/fmed.2021.646506/full</a:t>
            </a:r>
            <a:endParaRPr lang="en-IN" sz="400" dirty="0">
              <a:latin typeface="Arial" panose="020B0604020202020204" pitchFamily="34" charset="0"/>
              <a:cs typeface="Arial" panose="020B0604020202020204" pitchFamily="34" charset="0"/>
            </a:endParaRPr>
          </a:p>
          <a:p>
            <a:pPr algn="just">
              <a:lnSpc>
                <a:spcPct val="100000"/>
              </a:lnSpc>
            </a:pPr>
            <a:r>
              <a:rPr lang="en-IN" sz="400" dirty="0" err="1">
                <a:latin typeface="Arial" panose="020B0604020202020204" pitchFamily="34" charset="0"/>
                <a:cs typeface="Arial" panose="020B0604020202020204" pitchFamily="34" charset="0"/>
              </a:rPr>
              <a:t>Molineux,A</a:t>
            </a:r>
            <a:r>
              <a:rPr lang="en-IN" sz="400" dirty="0">
                <a:latin typeface="Arial" panose="020B0604020202020204" pitchFamily="34" charset="0"/>
                <a:cs typeface="Arial" panose="020B0604020202020204" pitchFamily="34" charset="0"/>
              </a:rPr>
              <a:t>., (2026), What is Telehealth?,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29"/>
              </a:rPr>
              <a:t>https</a:t>
            </a:r>
            <a:r>
              <a:rPr lang="en-IN" sz="400" u="sng" dirty="0">
                <a:latin typeface="Arial" panose="020B0604020202020204" pitchFamily="34" charset="0"/>
                <a:cs typeface="Arial" panose="020B0604020202020204" pitchFamily="34" charset="0"/>
                <a:hlinkClick r:id="rId29"/>
              </a:rPr>
              <a:t>://www.news-medical.net/health/What-is-Telehealth.aspx</a:t>
            </a:r>
            <a:endParaRPr lang="en-IN" sz="400" dirty="0">
              <a:latin typeface="Arial" panose="020B0604020202020204" pitchFamily="34" charset="0"/>
              <a:cs typeface="Arial" panose="020B0604020202020204" pitchFamily="34" charset="0"/>
            </a:endParaRPr>
          </a:p>
          <a:p>
            <a:pPr algn="just">
              <a:lnSpc>
                <a:spcPct val="100000"/>
              </a:lnSpc>
            </a:pPr>
            <a:r>
              <a:rPr lang="en-IN" sz="400" dirty="0">
                <a:latin typeface="Arial" panose="020B0604020202020204" pitchFamily="34" charset="0"/>
                <a:cs typeface="Arial" panose="020B0604020202020204" pitchFamily="34" charset="0"/>
              </a:rPr>
              <a:t>Leeway Hertz, (2026), AI in telemedicine: Use cases, technologies, implementation and development, Available </a:t>
            </a:r>
            <a:r>
              <a:rPr lang="en-IN" sz="400" dirty="0" err="1">
                <a:latin typeface="Arial" panose="020B0604020202020204" pitchFamily="34" charset="0"/>
                <a:cs typeface="Arial" panose="020B0604020202020204" pitchFamily="34" charset="0"/>
              </a:rPr>
              <a:t>at:</a:t>
            </a:r>
            <a:r>
              <a:rPr lang="en-IN" sz="400" u="sng" dirty="0" err="1">
                <a:latin typeface="Arial" panose="020B0604020202020204" pitchFamily="34" charset="0"/>
                <a:cs typeface="Arial" panose="020B0604020202020204" pitchFamily="34" charset="0"/>
                <a:hlinkClick r:id="rId30"/>
              </a:rPr>
              <a:t>https</a:t>
            </a:r>
            <a:r>
              <a:rPr lang="en-IN" sz="400" u="sng" dirty="0">
                <a:latin typeface="Arial" panose="020B0604020202020204" pitchFamily="34" charset="0"/>
                <a:cs typeface="Arial" panose="020B0604020202020204" pitchFamily="34" charset="0"/>
                <a:hlinkClick r:id="rId30"/>
              </a:rPr>
              <a:t>://www.leewayhertz.com/ai-in-telemedicine/</a:t>
            </a:r>
            <a:endParaRPr lang="en-IN" sz="400" dirty="0">
              <a:latin typeface="Arial" panose="020B0604020202020204" pitchFamily="34" charset="0"/>
              <a:cs typeface="Arial" panose="020B0604020202020204" pitchFamily="34" charset="0"/>
            </a:endParaRPr>
          </a:p>
          <a:p>
            <a:pPr algn="just">
              <a:lnSpc>
                <a:spcPct val="100000"/>
              </a:lnSpc>
            </a:pPr>
            <a:br>
              <a:rPr lang="en-IN" sz="400" dirty="0">
                <a:latin typeface="Arial" panose="020B0604020202020204" pitchFamily="34" charset="0"/>
                <a:cs typeface="Arial" panose="020B0604020202020204" pitchFamily="34" charset="0"/>
              </a:rPr>
            </a:br>
            <a:endParaRPr lang="en-GB" sz="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9815874"/>
      </p:ext>
    </p:extLst>
  </p:cSld>
  <p:clrMapOvr>
    <a:masterClrMapping/>
  </p:clrMapOvr>
</p:sld>
</file>

<file path=ppt/theme/theme1.xml><?xml version="1.0" encoding="utf-8"?>
<a:theme xmlns:a="http://schemas.openxmlformats.org/drawingml/2006/main" name="2_Atlas">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CB9708-C445-4049-9D7F-4C8684E69AF3}"/>
    </a:ext>
  </a:extLst>
</a:theme>
</file>

<file path=ppt/theme/theme2.xml><?xml version="1.0" encoding="utf-8"?>
<a:theme xmlns:a="http://schemas.openxmlformats.org/drawingml/2006/main" name="Basi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3.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4.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78C30D"/>
      </a:accent1>
      <a:accent2>
        <a:srgbClr val="099B62"/>
      </a:accent2>
      <a:accent3>
        <a:srgbClr val="21CFDF"/>
      </a:accent3>
      <a:accent4>
        <a:srgbClr val="179FDF"/>
      </a:accent4>
      <a:accent5>
        <a:srgbClr val="E75710"/>
      </a:accent5>
      <a:accent6>
        <a:srgbClr val="F89C19"/>
      </a:accent6>
      <a:hlink>
        <a:srgbClr val="7CDE25"/>
      </a:hlink>
      <a:folHlink>
        <a:srgbClr val="BCE8A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EF0781-FB17-4F1F-B3B1-699933968CEA}"/>
    </a:ext>
  </a:extLst>
</a:theme>
</file>

<file path=ppt/theme/theme5.xml><?xml version="1.0" encoding="utf-8"?>
<a:theme xmlns:a="http://schemas.openxmlformats.org/drawingml/2006/main" name="1_Atlas">
  <a:themeElements>
    <a:clrScheme name="Atlas">
      <a:dk1>
        <a:sysClr val="windowText" lastClr="000000"/>
      </a:dk1>
      <a:lt1>
        <a:sysClr val="window" lastClr="FFFFFF"/>
      </a:lt1>
      <a:dk2>
        <a:srgbClr val="454545"/>
      </a:dk2>
      <a:lt2>
        <a:srgbClr val="E0E0E0"/>
      </a:lt2>
      <a:accent1>
        <a:srgbClr val="78C30D"/>
      </a:accent1>
      <a:accent2>
        <a:srgbClr val="099B62"/>
      </a:accent2>
      <a:accent3>
        <a:srgbClr val="21CFDF"/>
      </a:accent3>
      <a:accent4>
        <a:srgbClr val="179FDF"/>
      </a:accent4>
      <a:accent5>
        <a:srgbClr val="E75710"/>
      </a:accent5>
      <a:accent6>
        <a:srgbClr val="F89C19"/>
      </a:accent6>
      <a:hlink>
        <a:srgbClr val="7CDE25"/>
      </a:hlink>
      <a:folHlink>
        <a:srgbClr val="BCE8A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EF0781-FB17-4F1F-B3B1-699933968CE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themeOverride>
</file>

<file path=ppt/theme/themeOverride3.xml><?xml version="1.0" encoding="utf-8"?>
<a:themeOverride xmlns:a="http://schemas.openxmlformats.org/drawingml/2006/main">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themeOverride>
</file>

<file path=ppt/theme/themeOverride4.xml><?xml version="1.0" encoding="utf-8"?>
<a:themeOverride xmlns:a="http://schemas.openxmlformats.org/drawingml/2006/main">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themeOverride>
</file>

<file path=ppt/theme/themeOverride5.xml><?xml version="1.0" encoding="utf-8"?>
<a:themeOverride xmlns:a="http://schemas.openxmlformats.org/drawingml/2006/main">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themeOverride>
</file>

<file path=ppt/theme/themeOverride6.xml><?xml version="1.0" encoding="utf-8"?>
<a:themeOverride xmlns:a="http://schemas.openxmlformats.org/drawingml/2006/main">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ppt/theme/themeOverride7.xml><?xml version="1.0" encoding="utf-8"?>
<a:themeOverride xmlns:a="http://schemas.openxmlformats.org/drawingml/2006/main">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themeOverride>
</file>

<file path=docProps/app.xml><?xml version="1.0" encoding="utf-8"?>
<Properties xmlns="http://schemas.openxmlformats.org/officeDocument/2006/extended-properties" xmlns:vt="http://schemas.openxmlformats.org/officeDocument/2006/docPropsVTypes">
  <Template>Facet</Template>
  <TotalTime>3527</TotalTime>
  <Words>2775</Words>
  <Application>Microsoft Office PowerPoint</Application>
  <PresentationFormat>Widescreen</PresentationFormat>
  <Paragraphs>89</Paragraphs>
  <Slides>14</Slides>
  <Notes>0</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14</vt:i4>
      </vt:variant>
    </vt:vector>
  </HeadingPairs>
  <TitlesOfParts>
    <vt:vector size="27" baseType="lpstr">
      <vt:lpstr>Arial</vt:lpstr>
      <vt:lpstr>Calibri Light</vt:lpstr>
      <vt:lpstr>Corbel</vt:lpstr>
      <vt:lpstr>Rockwell</vt:lpstr>
      <vt:lpstr>Times New Roman</vt:lpstr>
      <vt:lpstr>Trebuchet MS</vt:lpstr>
      <vt:lpstr>Wingdings</vt:lpstr>
      <vt:lpstr>Wingdings 3</vt:lpstr>
      <vt:lpstr>2_Atlas</vt:lpstr>
      <vt:lpstr>Basis</vt:lpstr>
      <vt:lpstr>Facet</vt:lpstr>
      <vt:lpstr>Atlas</vt:lpstr>
      <vt:lpstr>1_Atlas</vt:lpstr>
      <vt:lpstr>Programme: MSc Public Health and Social Care in Practice  Module Name: Population Health and Digital Health Promotion Module Code: LCHS7009 Lecturer: Diola Bijlhout Assignment Title: Component 3 Group Project Presentation Student Name: Prathamkkumar Vaghela Student ID: 2531876</vt:lpstr>
      <vt:lpstr>Aim</vt:lpstr>
      <vt:lpstr>Digital health technology</vt:lpstr>
      <vt:lpstr>Why is Postnatal Depression a UK Public Health Priority?</vt:lpstr>
      <vt:lpstr>Epidemiology and Disease Burden</vt:lpstr>
      <vt:lpstr>Targeting age of Postnatal Depression</vt:lpstr>
      <vt:lpstr>Risk Factors and Determinants</vt:lpstr>
      <vt:lpstr>Consequences if Left Untreated</vt:lpstr>
      <vt:lpstr>Current National Policies and Guidelines</vt:lpstr>
      <vt:lpstr>Current Management and Existing Gaps</vt:lpstr>
      <vt:lpstr>Evidence Supporting Digital Telehealth Intervention</vt:lpstr>
      <vt:lpstr>Why AI-Enabled Telehealth is the Most Appropriate Intervention</vt:lpstr>
      <vt:lpstr>Key Justification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Pratham Vaghela</cp:lastModifiedBy>
  <cp:revision>1</cp:revision>
  <dcterms:created xsi:type="dcterms:W3CDTF">2026-07-23T08:00:46Z</dcterms:created>
  <dcterms:modified xsi:type="dcterms:W3CDTF">2026-08-03T11:30:20Z</dcterms:modified>
</cp:coreProperties>
</file>