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sldIdLst>
    <p:sldId id="267" r:id="rId5"/>
    <p:sldId id="269" r:id="rId6"/>
    <p:sldId id="268" r:id="rId7"/>
    <p:sldId id="277" r:id="rId8"/>
    <p:sldId id="279" r:id="rId9"/>
    <p:sldId id="256" r:id="rId10"/>
    <p:sldId id="257" r:id="rId11"/>
    <p:sldId id="258" r:id="rId12"/>
    <p:sldId id="270" r:id="rId13"/>
    <p:sldId id="272" r:id="rId14"/>
    <p:sldId id="271" r:id="rId15"/>
    <p:sldId id="262" r:id="rId16"/>
    <p:sldId id="263" r:id="rId17"/>
    <p:sldId id="264" r:id="rId18"/>
    <p:sldId id="259" r:id="rId19"/>
    <p:sldId id="260" r:id="rId20"/>
    <p:sldId id="261" r:id="rId21"/>
    <p:sldId id="273" r:id="rId22"/>
    <p:sldId id="274" r:id="rId23"/>
    <p:sldId id="275" r:id="rId24"/>
    <p:sldId id="266" r:id="rId25"/>
    <p:sldId id="276" r:id="rId26"/>
    <p:sldId id="265" r:id="rId27"/>
    <p:sldId id="278"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F1F7DC"/>
    <a:srgbClr val="DCEAF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FDED99-EB56-7293-39E2-B97226E6ED13}" v="78" dt="2026-07-16T12:35:33.592"/>
    <p1510:client id="{17371D5F-E4D7-DC50-5CD3-C50E02FC4378}" v="75" dt="2026-07-15T09:59:25.901"/>
    <p1510:client id="{40ADE11D-37C7-22FE-A8E7-32A1A4B97CFC}" v="107" dt="2026-07-16T11:29:33.218"/>
    <p1510:client id="{452B85BF-E0E6-FD2B-A8DA-9A18AD399BDD}" v="583" dt="2026-07-15T23:57:14.064"/>
    <p1510:client id="{49956C6B-1170-0238-09DA-D604EB017A79}" v="661" dt="2026-07-15T00:27:09.689"/>
    <p1510:client id="{BCBBA5EF-2766-50E7-C5AA-D5BC63E8727E}" v="283" dt="2026-07-16T12:21:54.730"/>
    <p1510:client id="{C25C4CFE-D67E-7655-83FA-EC53DFAD39CB}" v="3" dt="2026-07-16T12:39:31.0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1" d="100"/>
          <a:sy n="111" d="100"/>
        </p:scale>
        <p:origin x="49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1D32E1-E378-4951-803D-7C726F70AA2B}"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US"/>
        </a:p>
      </dgm:t>
    </dgm:pt>
    <dgm:pt modelId="{D2AC9D60-EC1F-4821-9863-7E462167CFD4}">
      <dgm:prSet custT="1"/>
      <dgm:spPr/>
      <dgm:t>
        <a:bodyPr/>
        <a:lstStyle/>
        <a:p>
          <a:pPr rtl="0"/>
          <a:r>
            <a:rPr lang="en-GB">
              <a:latin typeface="Aptos"/>
            </a:rPr>
            <a:t>Flight Food LTD is a medium-sized company that manufactures ready meals for airlines. </a:t>
          </a:r>
          <a:r>
            <a:rPr lang="en-GB" sz="1800">
              <a:latin typeface="Aptos"/>
              <a:cs typeface="Arial"/>
            </a:rPr>
            <a:t>Workforce consists of 40 employees from diverse cultural backgrounds, many with limited English proficiency. </a:t>
          </a:r>
          <a:r>
            <a:rPr lang="en-GB">
              <a:latin typeface="Aptos"/>
            </a:rPr>
            <a:t>Despite effort to increase its market share, the company has experienced decline in business due to customer complaints about </a:t>
          </a:r>
          <a:r>
            <a:rPr lang="en-GB" sz="1800">
              <a:latin typeface="Aptos"/>
              <a:cs typeface="Arial"/>
            </a:rPr>
            <a:t>poor food quality, safety issues, and cross‑contamination</a:t>
          </a:r>
          <a:r>
            <a:rPr lang="en-GB">
              <a:latin typeface="Aptos"/>
            </a:rPr>
            <a:t>.</a:t>
          </a:r>
          <a:endParaRPr lang="en-US">
            <a:latin typeface="Aptos"/>
          </a:endParaRPr>
        </a:p>
      </dgm:t>
    </dgm:pt>
    <dgm:pt modelId="{B66CC3CC-1583-4839-B4DB-1FD4DC64154D}" type="parTrans" cxnId="{DB9C8ECB-B8B8-46FD-9EC1-9B3D01873B26}">
      <dgm:prSet/>
      <dgm:spPr/>
      <dgm:t>
        <a:bodyPr/>
        <a:lstStyle/>
        <a:p>
          <a:endParaRPr lang="en-US"/>
        </a:p>
      </dgm:t>
    </dgm:pt>
    <dgm:pt modelId="{A9D74BB5-1845-4F05-9557-C2473C24999C}" type="sibTrans" cxnId="{DB9C8ECB-B8B8-46FD-9EC1-9B3D01873B26}">
      <dgm:prSet/>
      <dgm:spPr/>
      <dgm:t>
        <a:bodyPr/>
        <a:lstStyle/>
        <a:p>
          <a:endParaRPr lang="en-US"/>
        </a:p>
      </dgm:t>
    </dgm:pt>
    <dgm:pt modelId="{3E117A55-CFFB-4987-B8E0-A702F1BB39B9}">
      <dgm:prSet/>
      <dgm:spPr/>
      <dgm:t>
        <a:bodyPr/>
        <a:lstStyle/>
        <a:p>
          <a:pPr rtl="0"/>
          <a:r>
            <a:rPr lang="en-GB">
              <a:latin typeface="Aptos"/>
            </a:rPr>
            <a:t>This presentation discusses the communication barriers identified within the organisation. This includes environmental noise, language and communication difficulties, cultural and generational diversity and emotional barriers. Relevant communication theories will be applied to explain these issues and recommendations will be provided to improve communication and organisational performance.</a:t>
          </a:r>
          <a:endParaRPr lang="en-US">
            <a:latin typeface="Aptos"/>
          </a:endParaRPr>
        </a:p>
      </dgm:t>
    </dgm:pt>
    <dgm:pt modelId="{11EF3C0C-2912-4AC0-A5F7-0A92CAB0E97F}" type="parTrans" cxnId="{974364F3-85FC-478C-8794-34A5C33891CC}">
      <dgm:prSet/>
      <dgm:spPr/>
      <dgm:t>
        <a:bodyPr/>
        <a:lstStyle/>
        <a:p>
          <a:endParaRPr lang="en-US"/>
        </a:p>
      </dgm:t>
    </dgm:pt>
    <dgm:pt modelId="{AABCECDC-2BE0-4CA1-893A-2D2747BA7B0A}" type="sibTrans" cxnId="{974364F3-85FC-478C-8794-34A5C33891CC}">
      <dgm:prSet/>
      <dgm:spPr/>
      <dgm:t>
        <a:bodyPr/>
        <a:lstStyle/>
        <a:p>
          <a:endParaRPr lang="en-US"/>
        </a:p>
      </dgm:t>
    </dgm:pt>
    <dgm:pt modelId="{7CC799A2-0DE1-4C73-981F-6844911096D9}" type="pres">
      <dgm:prSet presAssocID="{BD1D32E1-E378-4951-803D-7C726F70AA2B}" presName="linear" presStyleCnt="0">
        <dgm:presLayoutVars>
          <dgm:animLvl val="lvl"/>
          <dgm:resizeHandles val="exact"/>
        </dgm:presLayoutVars>
      </dgm:prSet>
      <dgm:spPr/>
    </dgm:pt>
    <dgm:pt modelId="{896BACB3-6189-4977-A5B7-D02F2540BC61}" type="pres">
      <dgm:prSet presAssocID="{D2AC9D60-EC1F-4821-9863-7E462167CFD4}" presName="parentText" presStyleLbl="node1" presStyleIdx="0" presStyleCnt="2">
        <dgm:presLayoutVars>
          <dgm:chMax val="0"/>
          <dgm:bulletEnabled val="1"/>
        </dgm:presLayoutVars>
      </dgm:prSet>
      <dgm:spPr/>
    </dgm:pt>
    <dgm:pt modelId="{D32B9FDA-3FAF-4F4C-82A6-7A758DD370BE}" type="pres">
      <dgm:prSet presAssocID="{A9D74BB5-1845-4F05-9557-C2473C24999C}" presName="spacer" presStyleCnt="0"/>
      <dgm:spPr/>
    </dgm:pt>
    <dgm:pt modelId="{F02746B9-C221-4BCC-BCD7-F177A183A568}" type="pres">
      <dgm:prSet presAssocID="{3E117A55-CFFB-4987-B8E0-A702F1BB39B9}" presName="parentText" presStyleLbl="node1" presStyleIdx="1" presStyleCnt="2">
        <dgm:presLayoutVars>
          <dgm:chMax val="0"/>
          <dgm:bulletEnabled val="1"/>
        </dgm:presLayoutVars>
      </dgm:prSet>
      <dgm:spPr/>
    </dgm:pt>
  </dgm:ptLst>
  <dgm:cxnLst>
    <dgm:cxn modelId="{67A59B7E-1871-4D42-95CD-FBA262265C78}" type="presOf" srcId="{BD1D32E1-E378-4951-803D-7C726F70AA2B}" destId="{7CC799A2-0DE1-4C73-981F-6844911096D9}" srcOrd="0" destOrd="0" presId="urn:microsoft.com/office/officeart/2005/8/layout/vList2"/>
    <dgm:cxn modelId="{DB9C8ECB-B8B8-46FD-9EC1-9B3D01873B26}" srcId="{BD1D32E1-E378-4951-803D-7C726F70AA2B}" destId="{D2AC9D60-EC1F-4821-9863-7E462167CFD4}" srcOrd="0" destOrd="0" parTransId="{B66CC3CC-1583-4839-B4DB-1FD4DC64154D}" sibTransId="{A9D74BB5-1845-4F05-9557-C2473C24999C}"/>
    <dgm:cxn modelId="{0ED7ECF1-D979-436E-8941-E2081A442C30}" type="presOf" srcId="{D2AC9D60-EC1F-4821-9863-7E462167CFD4}" destId="{896BACB3-6189-4977-A5B7-D02F2540BC61}" srcOrd="0" destOrd="0" presId="urn:microsoft.com/office/officeart/2005/8/layout/vList2"/>
    <dgm:cxn modelId="{974364F3-85FC-478C-8794-34A5C33891CC}" srcId="{BD1D32E1-E378-4951-803D-7C726F70AA2B}" destId="{3E117A55-CFFB-4987-B8E0-A702F1BB39B9}" srcOrd="1" destOrd="0" parTransId="{11EF3C0C-2912-4AC0-A5F7-0A92CAB0E97F}" sibTransId="{AABCECDC-2BE0-4CA1-893A-2D2747BA7B0A}"/>
    <dgm:cxn modelId="{AE1DBBF9-7862-4568-8195-DFC7D980CDAB}" type="presOf" srcId="{3E117A55-CFFB-4987-B8E0-A702F1BB39B9}" destId="{F02746B9-C221-4BCC-BCD7-F177A183A568}" srcOrd="0" destOrd="0" presId="urn:microsoft.com/office/officeart/2005/8/layout/vList2"/>
    <dgm:cxn modelId="{659DA268-E739-4C52-922A-F608B5C5E177}" type="presParOf" srcId="{7CC799A2-0DE1-4C73-981F-6844911096D9}" destId="{896BACB3-6189-4977-A5B7-D02F2540BC61}" srcOrd="0" destOrd="0" presId="urn:microsoft.com/office/officeart/2005/8/layout/vList2"/>
    <dgm:cxn modelId="{B11C6A56-17D3-43E9-BDBA-55241C8A74A5}" type="presParOf" srcId="{7CC799A2-0DE1-4C73-981F-6844911096D9}" destId="{D32B9FDA-3FAF-4F4C-82A6-7A758DD370BE}" srcOrd="1" destOrd="0" presId="urn:microsoft.com/office/officeart/2005/8/layout/vList2"/>
    <dgm:cxn modelId="{3162C9BF-EA82-48E5-B196-9F38B63B03B9}" type="presParOf" srcId="{7CC799A2-0DE1-4C73-981F-6844911096D9}" destId="{F02746B9-C221-4BCC-BCD7-F177A183A56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D7BD30-BC87-4A11-BBAA-0C508CE84DB1}" type="doc">
      <dgm:prSet loTypeId="urn:microsoft.com/office/officeart/2005/8/layout/equation1" loCatId="relationship" qsTypeId="urn:microsoft.com/office/officeart/2005/8/quickstyle/3d2" qsCatId="3D" csTypeId="urn:microsoft.com/office/officeart/2005/8/colors/colorful4" csCatId="colorful" phldr="1"/>
      <dgm:spPr/>
    </dgm:pt>
    <dgm:pt modelId="{A55056EE-5774-4F93-81CD-241D60FE75B5}">
      <dgm:prSet phldrT="[Text]" phldr="0" custT="1"/>
      <dgm:spPr/>
      <dgm:t>
        <a:bodyPr/>
        <a:lstStyle/>
        <a:p>
          <a:r>
            <a:rPr lang="en-GB" sz="1400" b="1">
              <a:latin typeface="Arial"/>
              <a:cs typeface="Arial"/>
            </a:rPr>
            <a:t>SENDER</a:t>
          </a:r>
        </a:p>
      </dgm:t>
    </dgm:pt>
    <dgm:pt modelId="{C5B96ECC-B5BE-4250-AFD9-B18FFFEEF217}" type="parTrans" cxnId="{2951257E-63D7-4077-825B-7A9E20E30A0A}">
      <dgm:prSet/>
      <dgm:spPr/>
    </dgm:pt>
    <dgm:pt modelId="{87A9B172-FAFA-4E3B-BE95-56FD9AAC2A17}" type="sibTrans" cxnId="{2951257E-63D7-4077-825B-7A9E20E30A0A}">
      <dgm:prSet/>
      <dgm:spPr/>
      <dgm:t>
        <a:bodyPr/>
        <a:lstStyle/>
        <a:p>
          <a:endParaRPr lang="en-GB"/>
        </a:p>
      </dgm:t>
    </dgm:pt>
    <dgm:pt modelId="{CCC04C4D-6873-4D21-91CA-F83C329974CD}">
      <dgm:prSet phldrT="[Text]" phldr="0" custT="1"/>
      <dgm:spPr/>
      <dgm:t>
        <a:bodyPr/>
        <a:lstStyle/>
        <a:p>
          <a:r>
            <a:rPr lang="en-GB" sz="1400" b="1">
              <a:latin typeface="Arial"/>
              <a:cs typeface="Arial"/>
            </a:rPr>
            <a:t>RECEIVER</a:t>
          </a:r>
        </a:p>
      </dgm:t>
    </dgm:pt>
    <dgm:pt modelId="{F5A80B64-E381-4213-A5A2-6D0FB6A22571}" type="parTrans" cxnId="{4055D092-3A5E-4B37-B59E-1C836F5E5486}">
      <dgm:prSet/>
      <dgm:spPr/>
    </dgm:pt>
    <dgm:pt modelId="{7BBF054A-B295-4C3E-9FC8-1DA3CAA94C47}" type="sibTrans" cxnId="{4055D092-3A5E-4B37-B59E-1C836F5E5486}">
      <dgm:prSet/>
      <dgm:spPr/>
      <dgm:t>
        <a:bodyPr/>
        <a:lstStyle/>
        <a:p>
          <a:endParaRPr lang="en-GB"/>
        </a:p>
      </dgm:t>
    </dgm:pt>
    <dgm:pt modelId="{E8BBF1BA-A035-4AFB-A9BA-97E02DC41775}">
      <dgm:prSet phldrT="[Text]" phldr="0" custT="1"/>
      <dgm:spPr/>
      <dgm:t>
        <a:bodyPr/>
        <a:lstStyle/>
        <a:p>
          <a:r>
            <a:rPr lang="en-GB" sz="1400" b="1">
              <a:latin typeface="Arial"/>
              <a:cs typeface="Arial"/>
            </a:rPr>
            <a:t>MEANING</a:t>
          </a:r>
        </a:p>
      </dgm:t>
    </dgm:pt>
    <dgm:pt modelId="{FD6EB782-0B51-42BD-B799-F8C79FD28153}" type="parTrans" cxnId="{98B44A7C-F6CF-4318-8341-9CF4CC66EF16}">
      <dgm:prSet/>
      <dgm:spPr/>
    </dgm:pt>
    <dgm:pt modelId="{F5CC07B4-3DB9-4F22-B84F-B3ABA0236AA0}" type="sibTrans" cxnId="{98B44A7C-F6CF-4318-8341-9CF4CC66EF16}">
      <dgm:prSet/>
      <dgm:spPr/>
    </dgm:pt>
    <dgm:pt modelId="{5F1AB334-69B1-45D4-8EF0-E8710ADEB05B}" type="pres">
      <dgm:prSet presAssocID="{DFD7BD30-BC87-4A11-BBAA-0C508CE84DB1}" presName="linearFlow" presStyleCnt="0">
        <dgm:presLayoutVars>
          <dgm:dir/>
          <dgm:resizeHandles val="exact"/>
        </dgm:presLayoutVars>
      </dgm:prSet>
      <dgm:spPr/>
    </dgm:pt>
    <dgm:pt modelId="{887D884D-A888-4642-8346-40CBF217DA81}" type="pres">
      <dgm:prSet presAssocID="{A55056EE-5774-4F93-81CD-241D60FE75B5}" presName="node" presStyleLbl="node1" presStyleIdx="0" presStyleCnt="3">
        <dgm:presLayoutVars>
          <dgm:bulletEnabled val="1"/>
        </dgm:presLayoutVars>
      </dgm:prSet>
      <dgm:spPr/>
    </dgm:pt>
    <dgm:pt modelId="{AAA6DAD6-4010-45E1-BE47-DD1C96A1FF6C}" type="pres">
      <dgm:prSet presAssocID="{87A9B172-FAFA-4E3B-BE95-56FD9AAC2A17}" presName="spacerL" presStyleCnt="0"/>
      <dgm:spPr/>
    </dgm:pt>
    <dgm:pt modelId="{C454F01F-86B8-4EA3-B076-63BFC76BE7F5}" type="pres">
      <dgm:prSet presAssocID="{87A9B172-FAFA-4E3B-BE95-56FD9AAC2A17}" presName="sibTrans" presStyleLbl="sibTrans2D1" presStyleIdx="0" presStyleCnt="2"/>
      <dgm:spPr/>
    </dgm:pt>
    <dgm:pt modelId="{078C0424-AA5F-4A72-80AE-098A5CAF7C72}" type="pres">
      <dgm:prSet presAssocID="{87A9B172-FAFA-4E3B-BE95-56FD9AAC2A17}" presName="spacerR" presStyleCnt="0"/>
      <dgm:spPr/>
    </dgm:pt>
    <dgm:pt modelId="{DA522981-463D-4CDD-94DE-25895EDF4C64}" type="pres">
      <dgm:prSet presAssocID="{CCC04C4D-6873-4D21-91CA-F83C329974CD}" presName="node" presStyleLbl="node1" presStyleIdx="1" presStyleCnt="3">
        <dgm:presLayoutVars>
          <dgm:bulletEnabled val="1"/>
        </dgm:presLayoutVars>
      </dgm:prSet>
      <dgm:spPr/>
    </dgm:pt>
    <dgm:pt modelId="{17206097-D4B3-4369-A636-D14D3F34DFAD}" type="pres">
      <dgm:prSet presAssocID="{7BBF054A-B295-4C3E-9FC8-1DA3CAA94C47}" presName="spacerL" presStyleCnt="0"/>
      <dgm:spPr/>
    </dgm:pt>
    <dgm:pt modelId="{98554EC4-4EEB-426F-8978-A8DA515ABB99}" type="pres">
      <dgm:prSet presAssocID="{7BBF054A-B295-4C3E-9FC8-1DA3CAA94C47}" presName="sibTrans" presStyleLbl="sibTrans2D1" presStyleIdx="1" presStyleCnt="2"/>
      <dgm:spPr/>
    </dgm:pt>
    <dgm:pt modelId="{6EAB7254-BBC6-491A-A5EF-E56AB7E64A23}" type="pres">
      <dgm:prSet presAssocID="{7BBF054A-B295-4C3E-9FC8-1DA3CAA94C47}" presName="spacerR" presStyleCnt="0"/>
      <dgm:spPr/>
    </dgm:pt>
    <dgm:pt modelId="{BD117C13-A776-4B89-8308-26CD37669AFE}" type="pres">
      <dgm:prSet presAssocID="{E8BBF1BA-A035-4AFB-A9BA-97E02DC41775}" presName="node" presStyleLbl="node1" presStyleIdx="2" presStyleCnt="3">
        <dgm:presLayoutVars>
          <dgm:bulletEnabled val="1"/>
        </dgm:presLayoutVars>
      </dgm:prSet>
      <dgm:spPr/>
    </dgm:pt>
  </dgm:ptLst>
  <dgm:cxnLst>
    <dgm:cxn modelId="{9396B731-6E17-4A7E-A5E1-AA052B7EF26B}" type="presOf" srcId="{E8BBF1BA-A035-4AFB-A9BA-97E02DC41775}" destId="{BD117C13-A776-4B89-8308-26CD37669AFE}" srcOrd="0" destOrd="0" presId="urn:microsoft.com/office/officeart/2005/8/layout/equation1"/>
    <dgm:cxn modelId="{A62ED35B-A0C0-4596-A261-31B4B55BA85D}" type="presOf" srcId="{DFD7BD30-BC87-4A11-BBAA-0C508CE84DB1}" destId="{5F1AB334-69B1-45D4-8EF0-E8710ADEB05B}" srcOrd="0" destOrd="0" presId="urn:microsoft.com/office/officeart/2005/8/layout/equation1"/>
    <dgm:cxn modelId="{F8A54B6F-19A6-4BD7-A9B4-6D0976927507}" type="presOf" srcId="{A55056EE-5774-4F93-81CD-241D60FE75B5}" destId="{887D884D-A888-4642-8346-40CBF217DA81}" srcOrd="0" destOrd="0" presId="urn:microsoft.com/office/officeart/2005/8/layout/equation1"/>
    <dgm:cxn modelId="{98B44A7C-F6CF-4318-8341-9CF4CC66EF16}" srcId="{DFD7BD30-BC87-4A11-BBAA-0C508CE84DB1}" destId="{E8BBF1BA-A035-4AFB-A9BA-97E02DC41775}" srcOrd="2" destOrd="0" parTransId="{FD6EB782-0B51-42BD-B799-F8C79FD28153}" sibTransId="{F5CC07B4-3DB9-4F22-B84F-B3ABA0236AA0}"/>
    <dgm:cxn modelId="{2951257E-63D7-4077-825B-7A9E20E30A0A}" srcId="{DFD7BD30-BC87-4A11-BBAA-0C508CE84DB1}" destId="{A55056EE-5774-4F93-81CD-241D60FE75B5}" srcOrd="0" destOrd="0" parTransId="{C5B96ECC-B5BE-4250-AFD9-B18FFFEEF217}" sibTransId="{87A9B172-FAFA-4E3B-BE95-56FD9AAC2A17}"/>
    <dgm:cxn modelId="{4055D092-3A5E-4B37-B59E-1C836F5E5486}" srcId="{DFD7BD30-BC87-4A11-BBAA-0C508CE84DB1}" destId="{CCC04C4D-6873-4D21-91CA-F83C329974CD}" srcOrd="1" destOrd="0" parTransId="{F5A80B64-E381-4213-A5A2-6D0FB6A22571}" sibTransId="{7BBF054A-B295-4C3E-9FC8-1DA3CAA94C47}"/>
    <dgm:cxn modelId="{359C459D-D325-4946-8A86-4F294A2466D2}" type="presOf" srcId="{87A9B172-FAFA-4E3B-BE95-56FD9AAC2A17}" destId="{C454F01F-86B8-4EA3-B076-63BFC76BE7F5}" srcOrd="0" destOrd="0" presId="urn:microsoft.com/office/officeart/2005/8/layout/equation1"/>
    <dgm:cxn modelId="{83AF23BB-5205-477E-B2A9-F1407FD8C05D}" type="presOf" srcId="{CCC04C4D-6873-4D21-91CA-F83C329974CD}" destId="{DA522981-463D-4CDD-94DE-25895EDF4C64}" srcOrd="0" destOrd="0" presId="urn:microsoft.com/office/officeart/2005/8/layout/equation1"/>
    <dgm:cxn modelId="{DB98EDD1-C278-4DB3-8862-046AB5D08440}" type="presOf" srcId="{7BBF054A-B295-4C3E-9FC8-1DA3CAA94C47}" destId="{98554EC4-4EEB-426F-8978-A8DA515ABB99}" srcOrd="0" destOrd="0" presId="urn:microsoft.com/office/officeart/2005/8/layout/equation1"/>
    <dgm:cxn modelId="{24B68960-79E0-405B-B93A-441D2DACAFDA}" type="presParOf" srcId="{5F1AB334-69B1-45D4-8EF0-E8710ADEB05B}" destId="{887D884D-A888-4642-8346-40CBF217DA81}" srcOrd="0" destOrd="0" presId="urn:microsoft.com/office/officeart/2005/8/layout/equation1"/>
    <dgm:cxn modelId="{12DA03C7-3541-4287-98D1-0C753DC7AF7C}" type="presParOf" srcId="{5F1AB334-69B1-45D4-8EF0-E8710ADEB05B}" destId="{AAA6DAD6-4010-45E1-BE47-DD1C96A1FF6C}" srcOrd="1" destOrd="0" presId="urn:microsoft.com/office/officeart/2005/8/layout/equation1"/>
    <dgm:cxn modelId="{C8F42776-A1AC-4B65-B5A6-2C5C56B54019}" type="presParOf" srcId="{5F1AB334-69B1-45D4-8EF0-E8710ADEB05B}" destId="{C454F01F-86B8-4EA3-B076-63BFC76BE7F5}" srcOrd="2" destOrd="0" presId="urn:microsoft.com/office/officeart/2005/8/layout/equation1"/>
    <dgm:cxn modelId="{E9FA9834-5FE6-49DE-9449-4987E5150CDF}" type="presParOf" srcId="{5F1AB334-69B1-45D4-8EF0-E8710ADEB05B}" destId="{078C0424-AA5F-4A72-80AE-098A5CAF7C72}" srcOrd="3" destOrd="0" presId="urn:microsoft.com/office/officeart/2005/8/layout/equation1"/>
    <dgm:cxn modelId="{DAF5C570-2419-499F-A6F3-769374DDDB48}" type="presParOf" srcId="{5F1AB334-69B1-45D4-8EF0-E8710ADEB05B}" destId="{DA522981-463D-4CDD-94DE-25895EDF4C64}" srcOrd="4" destOrd="0" presId="urn:microsoft.com/office/officeart/2005/8/layout/equation1"/>
    <dgm:cxn modelId="{F70ADCA8-81F0-4BD6-A461-BB1C274402DE}" type="presParOf" srcId="{5F1AB334-69B1-45D4-8EF0-E8710ADEB05B}" destId="{17206097-D4B3-4369-A636-D14D3F34DFAD}" srcOrd="5" destOrd="0" presId="urn:microsoft.com/office/officeart/2005/8/layout/equation1"/>
    <dgm:cxn modelId="{C885AEE9-46B9-4AEE-A770-E5EDE384B39A}" type="presParOf" srcId="{5F1AB334-69B1-45D4-8EF0-E8710ADEB05B}" destId="{98554EC4-4EEB-426F-8978-A8DA515ABB99}" srcOrd="6" destOrd="0" presId="urn:microsoft.com/office/officeart/2005/8/layout/equation1"/>
    <dgm:cxn modelId="{75354B92-5D6D-4443-AA0A-49650B2BC174}" type="presParOf" srcId="{5F1AB334-69B1-45D4-8EF0-E8710ADEB05B}" destId="{6EAB7254-BBC6-491A-A5EF-E56AB7E64A23}" srcOrd="7" destOrd="0" presId="urn:microsoft.com/office/officeart/2005/8/layout/equation1"/>
    <dgm:cxn modelId="{6F48925D-3C5D-4BD5-A1A9-4A94AD9DC4E8}" type="presParOf" srcId="{5F1AB334-69B1-45D4-8EF0-E8710ADEB05B}" destId="{BD117C13-A776-4B89-8308-26CD37669AFE}" srcOrd="8" destOrd="0" presId="urn:microsoft.com/office/officeart/2005/8/layout/equati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40648E8-14F9-44CF-BA28-52A943794294}" type="doc">
      <dgm:prSet loTypeId="urn:microsoft.com/office/officeart/2005/8/layout/chevron1" loCatId="process" qsTypeId="urn:microsoft.com/office/officeart/2005/8/quickstyle/3d4" qsCatId="3D" csTypeId="urn:microsoft.com/office/officeart/2005/8/colors/accent1_2" csCatId="accent1" phldr="1"/>
      <dgm:spPr/>
    </dgm:pt>
    <dgm:pt modelId="{C8FBCA73-DAC7-415C-B7E0-134F62434F5C}">
      <dgm:prSet phldrT="[Text]" phldr="0" custT="1"/>
      <dgm:spPr/>
      <dgm:t>
        <a:bodyPr/>
        <a:lstStyle/>
        <a:p>
          <a:pPr rtl="0"/>
          <a:r>
            <a:rPr lang="en-GB" sz="1600">
              <a:latin typeface="Arial"/>
              <a:ea typeface="Calibri"/>
              <a:cs typeface="Arial"/>
            </a:rPr>
            <a:t>DeVito’s Model (2012), helps explain </a:t>
          </a:r>
          <a:r>
            <a:rPr lang="en-GB" sz="1600" i="0">
              <a:latin typeface="Arial"/>
              <a:ea typeface="Calibri"/>
              <a:cs typeface="Arial"/>
            </a:rPr>
            <a:t>why</a:t>
          </a:r>
          <a:r>
            <a:rPr lang="en-GB" sz="1600">
              <a:latin typeface="Arial"/>
              <a:ea typeface="Calibri"/>
              <a:cs typeface="Arial"/>
            </a:rPr>
            <a:t> communication breaks down inside Flight Food LTD and </a:t>
          </a:r>
          <a:r>
            <a:rPr lang="en-GB" sz="1600" i="0">
              <a:latin typeface="Arial"/>
              <a:ea typeface="Calibri"/>
              <a:cs typeface="Arial"/>
            </a:rPr>
            <a:t>why</a:t>
          </a:r>
          <a:r>
            <a:rPr lang="en-GB" sz="1600">
              <a:latin typeface="Arial"/>
              <a:ea typeface="Calibri"/>
              <a:cs typeface="Arial"/>
            </a:rPr>
            <a:t> customers continue to complain. Each part of the model maps directly onto the barriers: environmental noise, language issues, cultural diversity, generational gap and emotional barriers.</a:t>
          </a:r>
        </a:p>
      </dgm:t>
    </dgm:pt>
    <dgm:pt modelId="{51229BA3-1CB0-48C1-B31B-9A306C591D4F}" type="parTrans" cxnId="{29458A43-05B4-4F4A-8E4A-67F1042B753B}">
      <dgm:prSet/>
      <dgm:spPr/>
    </dgm:pt>
    <dgm:pt modelId="{50BD5355-AA78-4B1D-85FC-E22CB22D18E4}" type="sibTrans" cxnId="{29458A43-05B4-4F4A-8E4A-67F1042B753B}">
      <dgm:prSet/>
      <dgm:spPr/>
    </dgm:pt>
    <dgm:pt modelId="{0F74A09C-8EC3-4DBA-AE9B-E8F362084AA6}" type="pres">
      <dgm:prSet presAssocID="{340648E8-14F9-44CF-BA28-52A943794294}" presName="Name0" presStyleCnt="0">
        <dgm:presLayoutVars>
          <dgm:dir/>
          <dgm:animLvl val="lvl"/>
          <dgm:resizeHandles val="exact"/>
        </dgm:presLayoutVars>
      </dgm:prSet>
      <dgm:spPr/>
    </dgm:pt>
    <dgm:pt modelId="{D380498A-90D5-45C6-ABDE-9B385FF1AFC3}" type="pres">
      <dgm:prSet presAssocID="{C8FBCA73-DAC7-415C-B7E0-134F62434F5C}" presName="parTxOnly" presStyleLbl="node1" presStyleIdx="0" presStyleCnt="1">
        <dgm:presLayoutVars>
          <dgm:chMax val="0"/>
          <dgm:chPref val="0"/>
          <dgm:bulletEnabled val="1"/>
        </dgm:presLayoutVars>
      </dgm:prSet>
      <dgm:spPr/>
    </dgm:pt>
  </dgm:ptLst>
  <dgm:cxnLst>
    <dgm:cxn modelId="{41CE833D-1D7D-46F0-BDFC-0E4C177EA54F}" type="presOf" srcId="{C8FBCA73-DAC7-415C-B7E0-134F62434F5C}" destId="{D380498A-90D5-45C6-ABDE-9B385FF1AFC3}" srcOrd="0" destOrd="0" presId="urn:microsoft.com/office/officeart/2005/8/layout/chevron1"/>
    <dgm:cxn modelId="{29458A43-05B4-4F4A-8E4A-67F1042B753B}" srcId="{340648E8-14F9-44CF-BA28-52A943794294}" destId="{C8FBCA73-DAC7-415C-B7E0-134F62434F5C}" srcOrd="0" destOrd="0" parTransId="{51229BA3-1CB0-48C1-B31B-9A306C591D4F}" sibTransId="{50BD5355-AA78-4B1D-85FC-E22CB22D18E4}"/>
    <dgm:cxn modelId="{5D5FFE8E-866F-4609-BA26-F4028CED094D}" type="presOf" srcId="{340648E8-14F9-44CF-BA28-52A943794294}" destId="{0F74A09C-8EC3-4DBA-AE9B-E8F362084AA6}" srcOrd="0" destOrd="0" presId="urn:microsoft.com/office/officeart/2005/8/layout/chevron1"/>
    <dgm:cxn modelId="{7CA191C8-2CD8-42A4-AEBA-D4A335BAE7C7}" type="presParOf" srcId="{0F74A09C-8EC3-4DBA-AE9B-E8F362084AA6}" destId="{D380498A-90D5-45C6-ABDE-9B385FF1AFC3}" srcOrd="0" destOrd="0" presId="urn:microsoft.com/office/officeart/2005/8/layout/chevron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48C3A79-811E-4077-90EA-00E917602826}" type="doc">
      <dgm:prSet loTypeId="urn:microsoft.com/office/officeart/2005/8/layout/process1" loCatId="process" qsTypeId="urn:microsoft.com/office/officeart/2005/8/quickstyle/3d4" qsCatId="3D" csTypeId="urn:microsoft.com/office/officeart/2005/8/colors/colorful4" csCatId="colorful" phldr="1"/>
      <dgm:spPr/>
      <dgm:t>
        <a:bodyPr/>
        <a:lstStyle/>
        <a:p>
          <a:endParaRPr lang="en-GB"/>
        </a:p>
      </dgm:t>
    </dgm:pt>
    <dgm:pt modelId="{4E507C5B-CD9C-4748-B8FF-42C84D4B3115}">
      <dgm:prSet phldrT="[Text]" phldr="0"/>
      <dgm:spPr/>
      <dgm:t>
        <a:bodyPr/>
        <a:lstStyle/>
        <a:p>
          <a:pPr algn="l" rtl="0">
            <a:lnSpc>
              <a:spcPts val="1918"/>
            </a:lnSpc>
          </a:pPr>
          <a:r>
            <a:rPr lang="en-GB" sz="1600">
              <a:latin typeface="Aptos Display" panose="02110004020202020204"/>
            </a:rPr>
            <a:t> </a:t>
          </a:r>
          <a:r>
            <a:rPr lang="en-GB" sz="1600" b="0">
              <a:latin typeface="Aptos Display" panose="02110004020202020204"/>
            </a:rPr>
            <a:t>   </a:t>
          </a:r>
          <a:r>
            <a:rPr lang="en-GB" sz="1600" b="1">
              <a:latin typeface="Aptos Display" panose="02110004020202020204"/>
            </a:rPr>
            <a:t>TECHNOLOGY AND BUSINESS</a:t>
          </a:r>
          <a:r>
            <a:rPr lang="en-GB" sz="1600">
              <a:latin typeface="Aptos Display" panose="02110004020202020204"/>
            </a:rPr>
            <a:t> Technology</a:t>
          </a:r>
          <a:r>
            <a:rPr lang="en-GB" sz="1600"/>
            <a:t> is</a:t>
          </a:r>
          <a:r>
            <a:rPr lang="en-GB" sz="1600">
              <a:latin typeface="Aptos Display" panose="02110004020202020204"/>
            </a:rPr>
            <a:t> essential</a:t>
          </a:r>
          <a:r>
            <a:rPr lang="en-GB" sz="1600"/>
            <a:t> in business because it improves efficiency, communication, decision‑making, customer experience, innovation, and growth. </a:t>
          </a:r>
          <a:r>
            <a:rPr lang="en-GB" sz="1600" err="1"/>
            <a:t>Tourish</a:t>
          </a:r>
          <a:r>
            <a:rPr lang="en-GB" sz="1600"/>
            <a:t> &amp; Hargie (2009)</a:t>
          </a:r>
          <a:r>
            <a:rPr lang="en-GB" sz="1600">
              <a:latin typeface="Aptos Display" panose="02110004020202020204"/>
            </a:rPr>
            <a:t> suggest</a:t>
          </a:r>
          <a:r>
            <a:rPr lang="en-GB" sz="1600"/>
            <a:t> that strong communication is key to organisational success, and technology makes this faster and more reliable.</a:t>
          </a:r>
          <a:endParaRPr lang="en-GB" sz="1400">
            <a:latin typeface="Arial"/>
            <a:cs typeface="Arial"/>
          </a:endParaRPr>
        </a:p>
      </dgm:t>
    </dgm:pt>
    <dgm:pt modelId="{C3B5FE2A-3A5E-471A-9950-1CFFF033E1DE}" type="parTrans" cxnId="{245FEC50-0FC5-4B48-9566-916678A58BE2}">
      <dgm:prSet/>
      <dgm:spPr/>
    </dgm:pt>
    <dgm:pt modelId="{FF9DD6EA-81A5-4F55-98B7-A2AAEC94D13A}" type="sibTrans" cxnId="{245FEC50-0FC5-4B48-9566-916678A58BE2}">
      <dgm:prSet/>
      <dgm:spPr/>
    </dgm:pt>
    <dgm:pt modelId="{B72D2B8A-7B74-49BF-BD3E-EDE317C7BAB1}" type="pres">
      <dgm:prSet presAssocID="{B48C3A79-811E-4077-90EA-00E917602826}" presName="Name0" presStyleCnt="0">
        <dgm:presLayoutVars>
          <dgm:dir/>
          <dgm:resizeHandles val="exact"/>
        </dgm:presLayoutVars>
      </dgm:prSet>
      <dgm:spPr/>
    </dgm:pt>
    <dgm:pt modelId="{3331CA16-0602-4D99-ADC7-4CAD45827569}" type="pres">
      <dgm:prSet presAssocID="{4E507C5B-CD9C-4748-B8FF-42C84D4B3115}" presName="node" presStyleLbl="node1" presStyleIdx="0" presStyleCnt="1">
        <dgm:presLayoutVars>
          <dgm:bulletEnabled val="1"/>
        </dgm:presLayoutVars>
      </dgm:prSet>
      <dgm:spPr/>
    </dgm:pt>
  </dgm:ptLst>
  <dgm:cxnLst>
    <dgm:cxn modelId="{35A6E45C-2E19-4429-B95D-D10EED9018A8}" type="presOf" srcId="{B48C3A79-811E-4077-90EA-00E917602826}" destId="{B72D2B8A-7B74-49BF-BD3E-EDE317C7BAB1}" srcOrd="0" destOrd="0" presId="urn:microsoft.com/office/officeart/2005/8/layout/process1"/>
    <dgm:cxn modelId="{245FEC50-0FC5-4B48-9566-916678A58BE2}" srcId="{B48C3A79-811E-4077-90EA-00E917602826}" destId="{4E507C5B-CD9C-4748-B8FF-42C84D4B3115}" srcOrd="0" destOrd="0" parTransId="{C3B5FE2A-3A5E-471A-9950-1CFFF033E1DE}" sibTransId="{FF9DD6EA-81A5-4F55-98B7-A2AAEC94D13A}"/>
    <dgm:cxn modelId="{1071E755-927D-45F1-94BE-C1EF8CECD143}" type="presOf" srcId="{4E507C5B-CD9C-4748-B8FF-42C84D4B3115}" destId="{3331CA16-0602-4D99-ADC7-4CAD45827569}" srcOrd="0" destOrd="0" presId="urn:microsoft.com/office/officeart/2005/8/layout/process1"/>
    <dgm:cxn modelId="{68AFCD5B-A166-44C7-84BE-90D51D3105EC}" type="presParOf" srcId="{B72D2B8A-7B74-49BF-BD3E-EDE317C7BAB1}" destId="{3331CA16-0602-4D99-ADC7-4CAD45827569}" srcOrd="0"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67EBFD7-AE4D-4507-9EFD-E6C401B9DEFD}" type="doc">
      <dgm:prSet loTypeId="urn:microsoft.com/office/officeart/2005/8/layout/vList2" loCatId="list" qsTypeId="urn:microsoft.com/office/officeart/2005/8/quickstyle/3d4" qsCatId="3D" csTypeId="urn:microsoft.com/office/officeart/2005/8/colors/accent6_3" csCatId="accent6" phldr="1"/>
      <dgm:spPr/>
      <dgm:t>
        <a:bodyPr/>
        <a:lstStyle/>
        <a:p>
          <a:endParaRPr lang="en-GB"/>
        </a:p>
      </dgm:t>
    </dgm:pt>
    <dgm:pt modelId="{AA2B4C08-E151-4D62-BE37-9D0C929DF88E}">
      <dgm:prSet phldrT="[Text]" phldr="0" custT="1"/>
      <dgm:spPr/>
      <dgm:t>
        <a:bodyPr/>
        <a:lstStyle/>
        <a:p>
          <a:pPr algn="l" rtl="0">
            <a:lnSpc>
              <a:spcPct val="90000"/>
            </a:lnSpc>
          </a:pPr>
          <a:r>
            <a:rPr lang="en-US" sz="1800" b="1" err="1">
              <a:solidFill>
                <a:srgbClr val="FFFFFF"/>
              </a:solidFill>
              <a:latin typeface="Arial"/>
              <a:ea typeface="+mn-ea"/>
              <a:cs typeface="Arial"/>
            </a:rPr>
            <a:t>Tourish</a:t>
          </a:r>
          <a:r>
            <a:rPr lang="en-US" sz="1800" b="1">
              <a:solidFill>
                <a:srgbClr val="FFFFFF"/>
              </a:solidFill>
              <a:latin typeface="Arial"/>
              <a:ea typeface="+mn-ea"/>
              <a:cs typeface="Arial"/>
            </a:rPr>
            <a:t> &amp; Hargie (2009)</a:t>
          </a:r>
          <a:r>
            <a:rPr lang="en-US" sz="1800">
              <a:solidFill>
                <a:srgbClr val="FFFFFF"/>
              </a:solidFill>
              <a:latin typeface="Arial"/>
              <a:ea typeface="+mn-ea"/>
              <a:cs typeface="Arial"/>
            </a:rPr>
            <a:t> present a </a:t>
          </a:r>
          <a:r>
            <a:rPr lang="en-US" sz="1800" b="0">
              <a:solidFill>
                <a:srgbClr val="FFFFFF"/>
              </a:solidFill>
              <a:latin typeface="Arial"/>
              <a:ea typeface="+mn-ea"/>
              <a:cs typeface="Arial"/>
            </a:rPr>
            <a:t>framework</a:t>
          </a:r>
          <a:r>
            <a:rPr lang="en-US" sz="1800">
              <a:solidFill>
                <a:srgbClr val="FFFFFF"/>
              </a:solidFill>
              <a:latin typeface="Arial"/>
              <a:ea typeface="+mn-ea"/>
              <a:cs typeface="Arial"/>
            </a:rPr>
            <a:t> called the </a:t>
          </a:r>
          <a:r>
            <a:rPr lang="en-US" sz="1800" b="1">
              <a:solidFill>
                <a:srgbClr val="FFFFFF"/>
              </a:solidFill>
              <a:latin typeface="Arial"/>
              <a:ea typeface="+mn-ea"/>
              <a:cs typeface="Arial"/>
            </a:rPr>
            <a:t>Communication Audit Model</a:t>
          </a:r>
          <a:r>
            <a:rPr lang="en-US" sz="1800">
              <a:solidFill>
                <a:srgbClr val="FFFFFF"/>
              </a:solidFill>
              <a:latin typeface="Arial"/>
              <a:ea typeface="+mn-ea"/>
              <a:cs typeface="Arial"/>
            </a:rPr>
            <a:t>, which explains how businesses should </a:t>
          </a:r>
          <a:r>
            <a:rPr lang="en-US" sz="1800" i="0">
              <a:solidFill>
                <a:srgbClr val="FFFFFF"/>
              </a:solidFill>
              <a:latin typeface="Arial"/>
              <a:ea typeface="+mn-ea"/>
              <a:cs typeface="Arial"/>
            </a:rPr>
            <a:t>measure</a:t>
          </a:r>
          <a:r>
            <a:rPr lang="en-US" sz="1800">
              <a:solidFill>
                <a:srgbClr val="FFFFFF"/>
              </a:solidFill>
              <a:latin typeface="Arial"/>
              <a:ea typeface="+mn-ea"/>
              <a:cs typeface="Arial"/>
            </a:rPr>
            <a:t>, </a:t>
          </a:r>
          <a:r>
            <a:rPr lang="en-US" sz="1800" i="0">
              <a:solidFill>
                <a:srgbClr val="FFFFFF"/>
              </a:solidFill>
              <a:latin typeface="Arial"/>
              <a:ea typeface="+mn-ea"/>
              <a:cs typeface="Arial"/>
            </a:rPr>
            <a:t>evaluate</a:t>
          </a:r>
          <a:r>
            <a:rPr lang="en-US" sz="1800">
              <a:solidFill>
                <a:srgbClr val="FFFFFF"/>
              </a:solidFill>
              <a:latin typeface="Arial"/>
              <a:ea typeface="+mn-ea"/>
              <a:cs typeface="Arial"/>
            </a:rPr>
            <a:t>, and </a:t>
          </a:r>
          <a:r>
            <a:rPr lang="en-US" sz="1800" i="0">
              <a:solidFill>
                <a:srgbClr val="FFFFFF"/>
              </a:solidFill>
              <a:latin typeface="Arial"/>
              <a:ea typeface="+mn-ea"/>
              <a:cs typeface="Arial"/>
            </a:rPr>
            <a:t>improve</a:t>
          </a:r>
          <a:r>
            <a:rPr lang="en-US" sz="1800">
              <a:solidFill>
                <a:srgbClr val="FFFFFF"/>
              </a:solidFill>
              <a:latin typeface="Arial"/>
              <a:ea typeface="+mn-ea"/>
              <a:cs typeface="Arial"/>
            </a:rPr>
            <a:t> communication.</a:t>
          </a:r>
          <a:endParaRPr lang="en-GB" sz="1800">
            <a:solidFill>
              <a:srgbClr val="FFFFFF"/>
            </a:solidFill>
            <a:latin typeface="Arial"/>
            <a:ea typeface="+mn-ea"/>
            <a:cs typeface="Arial"/>
          </a:endParaRPr>
        </a:p>
      </dgm:t>
    </dgm:pt>
    <dgm:pt modelId="{16771590-2C41-4228-BE7E-DF34416E85F3}" type="parTrans" cxnId="{51DEFEF6-D7E0-4B05-8591-B72F665445DA}">
      <dgm:prSet/>
      <dgm:spPr/>
      <dgm:t>
        <a:bodyPr/>
        <a:lstStyle/>
        <a:p>
          <a:endParaRPr lang="en-GB"/>
        </a:p>
      </dgm:t>
    </dgm:pt>
    <dgm:pt modelId="{60A4A8A8-AF13-4162-B773-F7AC09A42B39}" type="sibTrans" cxnId="{51DEFEF6-D7E0-4B05-8591-B72F665445DA}">
      <dgm:prSet/>
      <dgm:spPr/>
      <dgm:t>
        <a:bodyPr/>
        <a:lstStyle/>
        <a:p>
          <a:endParaRPr lang="en-GB"/>
        </a:p>
      </dgm:t>
    </dgm:pt>
    <dgm:pt modelId="{E4881348-7685-4290-BC64-46506397C65D}" type="pres">
      <dgm:prSet presAssocID="{A67EBFD7-AE4D-4507-9EFD-E6C401B9DEFD}" presName="linear" presStyleCnt="0">
        <dgm:presLayoutVars>
          <dgm:animLvl val="lvl"/>
          <dgm:resizeHandles val="exact"/>
        </dgm:presLayoutVars>
      </dgm:prSet>
      <dgm:spPr/>
    </dgm:pt>
    <dgm:pt modelId="{FF1273A3-9F70-4339-81A6-73CE0AF2DF68}" type="pres">
      <dgm:prSet presAssocID="{AA2B4C08-E151-4D62-BE37-9D0C929DF88E}" presName="parentText" presStyleLbl="node1" presStyleIdx="0" presStyleCnt="1">
        <dgm:presLayoutVars>
          <dgm:chMax val="0"/>
          <dgm:bulletEnabled val="1"/>
        </dgm:presLayoutVars>
      </dgm:prSet>
      <dgm:spPr/>
    </dgm:pt>
  </dgm:ptLst>
  <dgm:cxnLst>
    <dgm:cxn modelId="{A8CB4EB2-7FFC-4F55-9E65-CCB586A34548}" type="presOf" srcId="{AA2B4C08-E151-4D62-BE37-9D0C929DF88E}" destId="{FF1273A3-9F70-4339-81A6-73CE0AF2DF68}" srcOrd="0" destOrd="0" presId="urn:microsoft.com/office/officeart/2005/8/layout/vList2"/>
    <dgm:cxn modelId="{27BF76B7-2992-4501-A221-63F32F304232}" type="presOf" srcId="{A67EBFD7-AE4D-4507-9EFD-E6C401B9DEFD}" destId="{E4881348-7685-4290-BC64-46506397C65D}" srcOrd="0" destOrd="0" presId="urn:microsoft.com/office/officeart/2005/8/layout/vList2"/>
    <dgm:cxn modelId="{51DEFEF6-D7E0-4B05-8591-B72F665445DA}" srcId="{A67EBFD7-AE4D-4507-9EFD-E6C401B9DEFD}" destId="{AA2B4C08-E151-4D62-BE37-9D0C929DF88E}" srcOrd="0" destOrd="0" parTransId="{16771590-2C41-4228-BE7E-DF34416E85F3}" sibTransId="{60A4A8A8-AF13-4162-B773-F7AC09A42B39}"/>
    <dgm:cxn modelId="{CE642EB6-9342-455C-9B42-64C8EE906CB4}" type="presParOf" srcId="{E4881348-7685-4290-BC64-46506397C65D}" destId="{FF1273A3-9F70-4339-81A6-73CE0AF2DF68}"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7882CF-0AAD-44A0-8E26-C2CD270CDA22}" type="doc">
      <dgm:prSet loTypeId="urn:microsoft.com/office/officeart/2005/8/layout/cycle3" loCatId="cycle" qsTypeId="urn:microsoft.com/office/officeart/2005/8/quickstyle/simple1" qsCatId="simple" csTypeId="urn:microsoft.com/office/officeart/2005/8/colors/colorful3" csCatId="colorful"/>
      <dgm:spPr/>
      <dgm:t>
        <a:bodyPr/>
        <a:lstStyle/>
        <a:p>
          <a:endParaRPr lang="en-US"/>
        </a:p>
      </dgm:t>
    </dgm:pt>
    <dgm:pt modelId="{F690B00A-6D13-460A-8C9F-1202F894C6A8}">
      <dgm:prSet custT="1"/>
      <dgm:spPr/>
      <dgm:t>
        <a:bodyPr/>
        <a:lstStyle/>
        <a:p>
          <a:r>
            <a:rPr lang="en-GB" sz="2000" b="1"/>
            <a:t>Schramm’s </a:t>
          </a:r>
          <a:r>
            <a:rPr lang="en-GB" sz="2000" b="1">
              <a:latin typeface="Aptos Display" panose="02110004020202020204"/>
            </a:rPr>
            <a:t>Model</a:t>
          </a:r>
          <a:r>
            <a:rPr lang="en-GB" sz="2000" b="1"/>
            <a:t> </a:t>
          </a:r>
          <a:r>
            <a:rPr lang="en-GB" sz="2000" b="1">
              <a:latin typeface="Aptos Display" panose="02110004020202020204"/>
            </a:rPr>
            <a:t>Communication</a:t>
          </a:r>
          <a:r>
            <a:rPr lang="en-GB" sz="2000" b="1"/>
            <a:t> </a:t>
          </a:r>
          <a:r>
            <a:rPr lang="en-GB" sz="2000" b="1">
              <a:latin typeface="Aptos Display" panose="02110004020202020204"/>
            </a:rPr>
            <a:t>Theory</a:t>
          </a:r>
          <a:r>
            <a:rPr lang="en-GB" sz="2000" b="1"/>
            <a:t> </a:t>
          </a:r>
          <a:endParaRPr lang="en-US" sz="2000"/>
        </a:p>
      </dgm:t>
    </dgm:pt>
    <dgm:pt modelId="{692F874D-858F-496B-8494-169454D80BD9}" type="parTrans" cxnId="{8FE951F8-BD83-4F37-8163-0206FD0E36B8}">
      <dgm:prSet/>
      <dgm:spPr/>
      <dgm:t>
        <a:bodyPr/>
        <a:lstStyle/>
        <a:p>
          <a:endParaRPr lang="en-US"/>
        </a:p>
      </dgm:t>
    </dgm:pt>
    <dgm:pt modelId="{5703DA64-41AC-4B8B-83FF-D1661C619FDD}" type="sibTrans" cxnId="{8FE951F8-BD83-4F37-8163-0206FD0E36B8}">
      <dgm:prSet/>
      <dgm:spPr/>
      <dgm:t>
        <a:bodyPr/>
        <a:lstStyle/>
        <a:p>
          <a:endParaRPr lang="en-US"/>
        </a:p>
      </dgm:t>
    </dgm:pt>
    <dgm:pt modelId="{08C0933B-DC63-4107-99AA-0AB030DAA14E}">
      <dgm:prSet custT="1"/>
      <dgm:spPr/>
      <dgm:t>
        <a:bodyPr/>
        <a:lstStyle/>
        <a:p>
          <a:r>
            <a:rPr lang="en-GB" sz="1800"/>
            <a:t>Wilbur Schramm argued that successful communication depends on the sender and receiver sharing a common field of experience. </a:t>
          </a:r>
          <a:endParaRPr lang="en-US" sz="1800"/>
        </a:p>
      </dgm:t>
    </dgm:pt>
    <dgm:pt modelId="{9E505ECA-1955-474C-8478-679EF231AED6}" type="parTrans" cxnId="{22464CA8-FAF0-4589-B049-65A1C3B69D47}">
      <dgm:prSet/>
      <dgm:spPr/>
      <dgm:t>
        <a:bodyPr/>
        <a:lstStyle/>
        <a:p>
          <a:endParaRPr lang="en-US"/>
        </a:p>
      </dgm:t>
    </dgm:pt>
    <dgm:pt modelId="{5E0F60A7-9DB6-4B18-BD70-63FE4256C446}" type="sibTrans" cxnId="{22464CA8-FAF0-4589-B049-65A1C3B69D47}">
      <dgm:prSet/>
      <dgm:spPr/>
      <dgm:t>
        <a:bodyPr/>
        <a:lstStyle/>
        <a:p>
          <a:endParaRPr lang="en-US"/>
        </a:p>
      </dgm:t>
    </dgm:pt>
    <dgm:pt modelId="{CD6BCBF4-FBFD-40BE-9C9A-7D3E1EA46C1D}">
      <dgm:prSet custT="1"/>
      <dgm:spPr/>
      <dgm:t>
        <a:bodyPr/>
        <a:lstStyle/>
        <a:p>
          <a:r>
            <a:rPr lang="en-GB" sz="1400"/>
            <a:t>The field of experience includes: </a:t>
          </a:r>
          <a:endParaRPr lang="en-US" sz="1400"/>
        </a:p>
      </dgm:t>
    </dgm:pt>
    <dgm:pt modelId="{0C1E8C03-2754-4443-822B-7410AA49B31C}" type="parTrans" cxnId="{E1839CE3-787C-41C7-AB38-248DBE20EDAF}">
      <dgm:prSet/>
      <dgm:spPr/>
      <dgm:t>
        <a:bodyPr/>
        <a:lstStyle/>
        <a:p>
          <a:endParaRPr lang="en-US"/>
        </a:p>
      </dgm:t>
    </dgm:pt>
    <dgm:pt modelId="{6222F571-C542-4815-ADD0-5C056DA1A74D}" type="sibTrans" cxnId="{E1839CE3-787C-41C7-AB38-248DBE20EDAF}">
      <dgm:prSet/>
      <dgm:spPr/>
      <dgm:t>
        <a:bodyPr/>
        <a:lstStyle/>
        <a:p>
          <a:endParaRPr lang="en-US"/>
        </a:p>
      </dgm:t>
    </dgm:pt>
    <dgm:pt modelId="{004798CA-6FB8-44D1-8A5F-80A645BCF605}">
      <dgm:prSet/>
      <dgm:spPr/>
      <dgm:t>
        <a:bodyPr/>
        <a:lstStyle/>
        <a:p>
          <a:r>
            <a:rPr lang="en-GB" sz="1400"/>
            <a:t>Language </a:t>
          </a:r>
          <a:endParaRPr lang="en-US" sz="1400"/>
        </a:p>
      </dgm:t>
    </dgm:pt>
    <dgm:pt modelId="{98382919-B5F7-4659-9920-0F011AA1C910}" type="parTrans" cxnId="{65277BC9-83BD-47DA-8883-5A5BE29116D7}">
      <dgm:prSet/>
      <dgm:spPr/>
      <dgm:t>
        <a:bodyPr/>
        <a:lstStyle/>
        <a:p>
          <a:endParaRPr lang="en-US"/>
        </a:p>
      </dgm:t>
    </dgm:pt>
    <dgm:pt modelId="{86F18C0D-C99A-44BF-966C-B438C3A427A9}" type="sibTrans" cxnId="{65277BC9-83BD-47DA-8883-5A5BE29116D7}">
      <dgm:prSet/>
      <dgm:spPr/>
      <dgm:t>
        <a:bodyPr/>
        <a:lstStyle/>
        <a:p>
          <a:endParaRPr lang="en-US"/>
        </a:p>
      </dgm:t>
    </dgm:pt>
    <dgm:pt modelId="{20D9A83D-012B-4FC0-BEC2-FBE31644E123}">
      <dgm:prSet/>
      <dgm:spPr/>
      <dgm:t>
        <a:bodyPr/>
        <a:lstStyle/>
        <a:p>
          <a:r>
            <a:rPr lang="en-GB" sz="1400"/>
            <a:t>Culture </a:t>
          </a:r>
          <a:endParaRPr lang="en-US" sz="1400"/>
        </a:p>
      </dgm:t>
    </dgm:pt>
    <dgm:pt modelId="{08B2494C-F9F6-4AD0-9638-8BA956E1E60B}" type="parTrans" cxnId="{593E4E68-7AB0-474F-891A-900449344660}">
      <dgm:prSet/>
      <dgm:spPr/>
      <dgm:t>
        <a:bodyPr/>
        <a:lstStyle/>
        <a:p>
          <a:endParaRPr lang="en-US"/>
        </a:p>
      </dgm:t>
    </dgm:pt>
    <dgm:pt modelId="{C9783D92-E33F-4901-9F98-BF00967DAE2B}" type="sibTrans" cxnId="{593E4E68-7AB0-474F-891A-900449344660}">
      <dgm:prSet/>
      <dgm:spPr/>
      <dgm:t>
        <a:bodyPr/>
        <a:lstStyle/>
        <a:p>
          <a:endParaRPr lang="en-US"/>
        </a:p>
      </dgm:t>
    </dgm:pt>
    <dgm:pt modelId="{7726E970-2D3F-4EA3-9CD2-06C8B67EF757}">
      <dgm:prSet/>
      <dgm:spPr/>
      <dgm:t>
        <a:bodyPr/>
        <a:lstStyle/>
        <a:p>
          <a:r>
            <a:rPr lang="en-GB" sz="1400"/>
            <a:t>Education </a:t>
          </a:r>
          <a:endParaRPr lang="en-US" sz="1400"/>
        </a:p>
      </dgm:t>
    </dgm:pt>
    <dgm:pt modelId="{41350332-A4EF-40CB-8555-831F60612876}" type="parTrans" cxnId="{BBA9681D-9E3E-4BD6-BFEF-DD57FFC0A317}">
      <dgm:prSet/>
      <dgm:spPr/>
      <dgm:t>
        <a:bodyPr/>
        <a:lstStyle/>
        <a:p>
          <a:endParaRPr lang="en-US"/>
        </a:p>
      </dgm:t>
    </dgm:pt>
    <dgm:pt modelId="{115CD768-3042-4C69-BA65-D101B3DB2DC5}" type="sibTrans" cxnId="{BBA9681D-9E3E-4BD6-BFEF-DD57FFC0A317}">
      <dgm:prSet/>
      <dgm:spPr/>
      <dgm:t>
        <a:bodyPr/>
        <a:lstStyle/>
        <a:p>
          <a:endParaRPr lang="en-US"/>
        </a:p>
      </dgm:t>
    </dgm:pt>
    <dgm:pt modelId="{67230B04-B541-4F56-BE81-15BAC675D4A3}">
      <dgm:prSet/>
      <dgm:spPr/>
      <dgm:t>
        <a:bodyPr/>
        <a:lstStyle/>
        <a:p>
          <a:r>
            <a:rPr lang="en-GB" sz="1400"/>
            <a:t>Knowledge </a:t>
          </a:r>
          <a:endParaRPr lang="en-US" sz="1400"/>
        </a:p>
      </dgm:t>
    </dgm:pt>
    <dgm:pt modelId="{6AE05C9A-D396-458F-86C3-1BA9133A050E}" type="parTrans" cxnId="{46D4B61B-29A5-4A86-8A40-E16EE92FF356}">
      <dgm:prSet/>
      <dgm:spPr/>
      <dgm:t>
        <a:bodyPr/>
        <a:lstStyle/>
        <a:p>
          <a:endParaRPr lang="en-US"/>
        </a:p>
      </dgm:t>
    </dgm:pt>
    <dgm:pt modelId="{CB5F8EAF-17D2-4FCC-A2CC-53899EAA9E4F}" type="sibTrans" cxnId="{46D4B61B-29A5-4A86-8A40-E16EE92FF356}">
      <dgm:prSet/>
      <dgm:spPr/>
      <dgm:t>
        <a:bodyPr/>
        <a:lstStyle/>
        <a:p>
          <a:endParaRPr lang="en-US"/>
        </a:p>
      </dgm:t>
    </dgm:pt>
    <dgm:pt modelId="{3ECB35C5-8504-4EEE-B96B-F9DD448000D7}">
      <dgm:prSet/>
      <dgm:spPr/>
      <dgm:t>
        <a:bodyPr/>
        <a:lstStyle/>
        <a:p>
          <a:r>
            <a:rPr lang="en-GB" sz="1400"/>
            <a:t>Previous experiences </a:t>
          </a:r>
          <a:endParaRPr lang="en-US" sz="1400"/>
        </a:p>
      </dgm:t>
    </dgm:pt>
    <dgm:pt modelId="{F72DD7B5-5314-4EB6-8D9B-1617F66E29DF}" type="parTrans" cxnId="{7EC5FA0D-383D-41E1-9CDC-A63C5BD06128}">
      <dgm:prSet/>
      <dgm:spPr/>
      <dgm:t>
        <a:bodyPr/>
        <a:lstStyle/>
        <a:p>
          <a:endParaRPr lang="en-US"/>
        </a:p>
      </dgm:t>
    </dgm:pt>
    <dgm:pt modelId="{23E518B6-5BE3-49CF-B4B4-C10C13FC6956}" type="sibTrans" cxnId="{7EC5FA0D-383D-41E1-9CDC-A63C5BD06128}">
      <dgm:prSet/>
      <dgm:spPr/>
      <dgm:t>
        <a:bodyPr/>
        <a:lstStyle/>
        <a:p>
          <a:endParaRPr lang="en-US"/>
        </a:p>
      </dgm:t>
    </dgm:pt>
    <dgm:pt modelId="{96D1294F-C9A0-41C3-B5B1-EFCA9395EA15}">
      <dgm:prSet/>
      <dgm:spPr/>
      <dgm:t>
        <a:bodyPr/>
        <a:lstStyle/>
        <a:p>
          <a:r>
            <a:rPr lang="en-GB"/>
            <a:t>When fields of experience overlap, communication is more effective.(</a:t>
          </a:r>
          <a:r>
            <a:rPr lang="en-GB" b="1"/>
            <a:t>Schramm, 1954</a:t>
          </a:r>
          <a:r>
            <a:rPr lang="en-GB"/>
            <a:t>).</a:t>
          </a:r>
          <a:endParaRPr lang="en-US"/>
        </a:p>
      </dgm:t>
    </dgm:pt>
    <dgm:pt modelId="{A5647452-A2C8-4202-AEFB-7A8CE03A9952}" type="parTrans" cxnId="{727E8202-F0B4-450F-A828-402F0F80F1E3}">
      <dgm:prSet/>
      <dgm:spPr/>
      <dgm:t>
        <a:bodyPr/>
        <a:lstStyle/>
        <a:p>
          <a:endParaRPr lang="en-US"/>
        </a:p>
      </dgm:t>
    </dgm:pt>
    <dgm:pt modelId="{2F012E78-441D-4F65-97F8-C1B4B1123367}" type="sibTrans" cxnId="{727E8202-F0B4-450F-A828-402F0F80F1E3}">
      <dgm:prSet/>
      <dgm:spPr/>
      <dgm:t>
        <a:bodyPr/>
        <a:lstStyle/>
        <a:p>
          <a:endParaRPr lang="en-US"/>
        </a:p>
      </dgm:t>
    </dgm:pt>
    <dgm:pt modelId="{11012826-68DD-40E0-AFFB-BD87B6B31CCF}" type="pres">
      <dgm:prSet presAssocID="{857882CF-0AAD-44A0-8E26-C2CD270CDA22}" presName="Name0" presStyleCnt="0">
        <dgm:presLayoutVars>
          <dgm:dir/>
          <dgm:resizeHandles val="exact"/>
        </dgm:presLayoutVars>
      </dgm:prSet>
      <dgm:spPr/>
    </dgm:pt>
    <dgm:pt modelId="{1EC46F56-3E75-4DBD-8890-8B30DBA360F2}" type="pres">
      <dgm:prSet presAssocID="{857882CF-0AAD-44A0-8E26-C2CD270CDA22}" presName="cycle" presStyleCnt="0"/>
      <dgm:spPr/>
    </dgm:pt>
    <dgm:pt modelId="{7539ABC0-505A-4484-854D-70D3DAF2BAA9}" type="pres">
      <dgm:prSet presAssocID="{F690B00A-6D13-460A-8C9F-1202F894C6A8}" presName="nodeFirstNode" presStyleLbl="node1" presStyleIdx="0" presStyleCnt="4">
        <dgm:presLayoutVars>
          <dgm:bulletEnabled val="1"/>
        </dgm:presLayoutVars>
      </dgm:prSet>
      <dgm:spPr/>
    </dgm:pt>
    <dgm:pt modelId="{2C7199ED-9017-45C0-AB93-E0069656D119}" type="pres">
      <dgm:prSet presAssocID="{5703DA64-41AC-4B8B-83FF-D1661C619FDD}" presName="sibTransFirstNode" presStyleLbl="bgShp" presStyleIdx="0" presStyleCnt="1"/>
      <dgm:spPr/>
    </dgm:pt>
    <dgm:pt modelId="{AD4758F5-DFD2-4667-84B3-E60FA6564A1A}" type="pres">
      <dgm:prSet presAssocID="{08C0933B-DC63-4107-99AA-0AB030DAA14E}" presName="nodeFollowingNodes" presStyleLbl="node1" presStyleIdx="1" presStyleCnt="4">
        <dgm:presLayoutVars>
          <dgm:bulletEnabled val="1"/>
        </dgm:presLayoutVars>
      </dgm:prSet>
      <dgm:spPr/>
    </dgm:pt>
    <dgm:pt modelId="{F431415A-EE4D-43DB-895D-F71832D02CFF}" type="pres">
      <dgm:prSet presAssocID="{CD6BCBF4-FBFD-40BE-9C9A-7D3E1EA46C1D}" presName="nodeFollowingNodes" presStyleLbl="node1" presStyleIdx="2" presStyleCnt="4">
        <dgm:presLayoutVars>
          <dgm:bulletEnabled val="1"/>
        </dgm:presLayoutVars>
      </dgm:prSet>
      <dgm:spPr/>
    </dgm:pt>
    <dgm:pt modelId="{156AA885-9ACD-4CF0-B33A-A1370A291B9F}" type="pres">
      <dgm:prSet presAssocID="{96D1294F-C9A0-41C3-B5B1-EFCA9395EA15}" presName="nodeFollowingNodes" presStyleLbl="node1" presStyleIdx="3" presStyleCnt="4">
        <dgm:presLayoutVars>
          <dgm:bulletEnabled val="1"/>
        </dgm:presLayoutVars>
      </dgm:prSet>
      <dgm:spPr/>
    </dgm:pt>
  </dgm:ptLst>
  <dgm:cxnLst>
    <dgm:cxn modelId="{727E8202-F0B4-450F-A828-402F0F80F1E3}" srcId="{857882CF-0AAD-44A0-8E26-C2CD270CDA22}" destId="{96D1294F-C9A0-41C3-B5B1-EFCA9395EA15}" srcOrd="3" destOrd="0" parTransId="{A5647452-A2C8-4202-AEFB-7A8CE03A9952}" sibTransId="{2F012E78-441D-4F65-97F8-C1B4B1123367}"/>
    <dgm:cxn modelId="{7EC5FA0D-383D-41E1-9CDC-A63C5BD06128}" srcId="{CD6BCBF4-FBFD-40BE-9C9A-7D3E1EA46C1D}" destId="{3ECB35C5-8504-4EEE-B96B-F9DD448000D7}" srcOrd="4" destOrd="0" parTransId="{F72DD7B5-5314-4EB6-8D9B-1617F66E29DF}" sibTransId="{23E518B6-5BE3-49CF-B4B4-C10C13FC6956}"/>
    <dgm:cxn modelId="{241FC011-318C-402A-98B0-0370EF039E07}" type="presOf" srcId="{004798CA-6FB8-44D1-8A5F-80A645BCF605}" destId="{F431415A-EE4D-43DB-895D-F71832D02CFF}" srcOrd="0" destOrd="1" presId="urn:microsoft.com/office/officeart/2005/8/layout/cycle3"/>
    <dgm:cxn modelId="{1E19C613-FC80-4C48-8CB1-C87F563548EA}" type="presOf" srcId="{67230B04-B541-4F56-BE81-15BAC675D4A3}" destId="{F431415A-EE4D-43DB-895D-F71832D02CFF}" srcOrd="0" destOrd="4" presId="urn:microsoft.com/office/officeart/2005/8/layout/cycle3"/>
    <dgm:cxn modelId="{C20DD917-989B-43BA-88A9-DF88D6AF9070}" type="presOf" srcId="{3ECB35C5-8504-4EEE-B96B-F9DD448000D7}" destId="{F431415A-EE4D-43DB-895D-F71832D02CFF}" srcOrd="0" destOrd="5" presId="urn:microsoft.com/office/officeart/2005/8/layout/cycle3"/>
    <dgm:cxn modelId="{46D4B61B-29A5-4A86-8A40-E16EE92FF356}" srcId="{CD6BCBF4-FBFD-40BE-9C9A-7D3E1EA46C1D}" destId="{67230B04-B541-4F56-BE81-15BAC675D4A3}" srcOrd="3" destOrd="0" parTransId="{6AE05C9A-D396-458F-86C3-1BA9133A050E}" sibTransId="{CB5F8EAF-17D2-4FCC-A2CC-53899EAA9E4F}"/>
    <dgm:cxn modelId="{BBA9681D-9E3E-4BD6-BFEF-DD57FFC0A317}" srcId="{CD6BCBF4-FBFD-40BE-9C9A-7D3E1EA46C1D}" destId="{7726E970-2D3F-4EA3-9CD2-06C8B67EF757}" srcOrd="2" destOrd="0" parTransId="{41350332-A4EF-40CB-8555-831F60612876}" sibTransId="{115CD768-3042-4C69-BA65-D101B3DB2DC5}"/>
    <dgm:cxn modelId="{DCFC462C-9388-421C-8699-565093CEDAAF}" type="presOf" srcId="{7726E970-2D3F-4EA3-9CD2-06C8B67EF757}" destId="{F431415A-EE4D-43DB-895D-F71832D02CFF}" srcOrd="0" destOrd="3" presId="urn:microsoft.com/office/officeart/2005/8/layout/cycle3"/>
    <dgm:cxn modelId="{C95AA930-4486-4B76-99A1-55AE25460F6C}" type="presOf" srcId="{F690B00A-6D13-460A-8C9F-1202F894C6A8}" destId="{7539ABC0-505A-4484-854D-70D3DAF2BAA9}" srcOrd="0" destOrd="0" presId="urn:microsoft.com/office/officeart/2005/8/layout/cycle3"/>
    <dgm:cxn modelId="{626F3136-D9F5-49DA-A542-92BFD00C96AB}" type="presOf" srcId="{5703DA64-41AC-4B8B-83FF-D1661C619FDD}" destId="{2C7199ED-9017-45C0-AB93-E0069656D119}" srcOrd="0" destOrd="0" presId="urn:microsoft.com/office/officeart/2005/8/layout/cycle3"/>
    <dgm:cxn modelId="{593E4E68-7AB0-474F-891A-900449344660}" srcId="{CD6BCBF4-FBFD-40BE-9C9A-7D3E1EA46C1D}" destId="{20D9A83D-012B-4FC0-BEC2-FBE31644E123}" srcOrd="1" destOrd="0" parTransId="{08B2494C-F9F6-4AD0-9638-8BA956E1E60B}" sibTransId="{C9783D92-E33F-4901-9F98-BF00967DAE2B}"/>
    <dgm:cxn modelId="{67898C48-C799-4795-A12F-B6E279EDFEE1}" type="presOf" srcId="{08C0933B-DC63-4107-99AA-0AB030DAA14E}" destId="{AD4758F5-DFD2-4667-84B3-E60FA6564A1A}" srcOrd="0" destOrd="0" presId="urn:microsoft.com/office/officeart/2005/8/layout/cycle3"/>
    <dgm:cxn modelId="{0A9B5F91-72D1-43AD-A872-1AA8699D187F}" type="presOf" srcId="{CD6BCBF4-FBFD-40BE-9C9A-7D3E1EA46C1D}" destId="{F431415A-EE4D-43DB-895D-F71832D02CFF}" srcOrd="0" destOrd="0" presId="urn:microsoft.com/office/officeart/2005/8/layout/cycle3"/>
    <dgm:cxn modelId="{22464CA8-FAF0-4589-B049-65A1C3B69D47}" srcId="{857882CF-0AAD-44A0-8E26-C2CD270CDA22}" destId="{08C0933B-DC63-4107-99AA-0AB030DAA14E}" srcOrd="1" destOrd="0" parTransId="{9E505ECA-1955-474C-8478-679EF231AED6}" sibTransId="{5E0F60A7-9DB6-4B18-BD70-63FE4256C446}"/>
    <dgm:cxn modelId="{65277BC9-83BD-47DA-8883-5A5BE29116D7}" srcId="{CD6BCBF4-FBFD-40BE-9C9A-7D3E1EA46C1D}" destId="{004798CA-6FB8-44D1-8A5F-80A645BCF605}" srcOrd="0" destOrd="0" parTransId="{98382919-B5F7-4659-9920-0F011AA1C910}" sibTransId="{86F18C0D-C99A-44BF-966C-B438C3A427A9}"/>
    <dgm:cxn modelId="{5778BCCC-3C8B-4754-BDAF-44BC36B01355}" type="presOf" srcId="{20D9A83D-012B-4FC0-BEC2-FBE31644E123}" destId="{F431415A-EE4D-43DB-895D-F71832D02CFF}" srcOrd="0" destOrd="2" presId="urn:microsoft.com/office/officeart/2005/8/layout/cycle3"/>
    <dgm:cxn modelId="{B4D423CD-9F11-4FD2-8141-F9A4C8B89E37}" type="presOf" srcId="{857882CF-0AAD-44A0-8E26-C2CD270CDA22}" destId="{11012826-68DD-40E0-AFFB-BD87B6B31CCF}" srcOrd="0" destOrd="0" presId="urn:microsoft.com/office/officeart/2005/8/layout/cycle3"/>
    <dgm:cxn modelId="{75C162D5-365F-4F78-B6B5-13313C709F5D}" type="presOf" srcId="{96D1294F-C9A0-41C3-B5B1-EFCA9395EA15}" destId="{156AA885-9ACD-4CF0-B33A-A1370A291B9F}" srcOrd="0" destOrd="0" presId="urn:microsoft.com/office/officeart/2005/8/layout/cycle3"/>
    <dgm:cxn modelId="{E1839CE3-787C-41C7-AB38-248DBE20EDAF}" srcId="{857882CF-0AAD-44A0-8E26-C2CD270CDA22}" destId="{CD6BCBF4-FBFD-40BE-9C9A-7D3E1EA46C1D}" srcOrd="2" destOrd="0" parTransId="{0C1E8C03-2754-4443-822B-7410AA49B31C}" sibTransId="{6222F571-C542-4815-ADD0-5C056DA1A74D}"/>
    <dgm:cxn modelId="{8FE951F8-BD83-4F37-8163-0206FD0E36B8}" srcId="{857882CF-0AAD-44A0-8E26-C2CD270CDA22}" destId="{F690B00A-6D13-460A-8C9F-1202F894C6A8}" srcOrd="0" destOrd="0" parTransId="{692F874D-858F-496B-8494-169454D80BD9}" sibTransId="{5703DA64-41AC-4B8B-83FF-D1661C619FDD}"/>
    <dgm:cxn modelId="{3CB8F721-2129-41A0-927B-52954DD96B21}" type="presParOf" srcId="{11012826-68DD-40E0-AFFB-BD87B6B31CCF}" destId="{1EC46F56-3E75-4DBD-8890-8B30DBA360F2}" srcOrd="0" destOrd="0" presId="urn:microsoft.com/office/officeart/2005/8/layout/cycle3"/>
    <dgm:cxn modelId="{D326AD83-193D-433C-BBFD-E1DE2F0CBEF4}" type="presParOf" srcId="{1EC46F56-3E75-4DBD-8890-8B30DBA360F2}" destId="{7539ABC0-505A-4484-854D-70D3DAF2BAA9}" srcOrd="0" destOrd="0" presId="urn:microsoft.com/office/officeart/2005/8/layout/cycle3"/>
    <dgm:cxn modelId="{0724D619-747A-4FDB-B18F-51DCFBC85352}" type="presParOf" srcId="{1EC46F56-3E75-4DBD-8890-8B30DBA360F2}" destId="{2C7199ED-9017-45C0-AB93-E0069656D119}" srcOrd="1" destOrd="0" presId="urn:microsoft.com/office/officeart/2005/8/layout/cycle3"/>
    <dgm:cxn modelId="{0DAF537E-4496-4BF3-A4D2-0DA27127E116}" type="presParOf" srcId="{1EC46F56-3E75-4DBD-8890-8B30DBA360F2}" destId="{AD4758F5-DFD2-4667-84B3-E60FA6564A1A}" srcOrd="2" destOrd="0" presId="urn:microsoft.com/office/officeart/2005/8/layout/cycle3"/>
    <dgm:cxn modelId="{6ED5A9A1-C0EE-42F6-B6EB-BF282FBA4386}" type="presParOf" srcId="{1EC46F56-3E75-4DBD-8890-8B30DBA360F2}" destId="{F431415A-EE4D-43DB-895D-F71832D02CFF}" srcOrd="3" destOrd="0" presId="urn:microsoft.com/office/officeart/2005/8/layout/cycle3"/>
    <dgm:cxn modelId="{4CA80D94-5022-4135-9386-95E3E8F0B5B8}" type="presParOf" srcId="{1EC46F56-3E75-4DBD-8890-8B30DBA360F2}" destId="{156AA885-9ACD-4CF0-B33A-A1370A291B9F}" srcOrd="4"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1F3B106-7D38-4160-B0A2-E0D23C883C97}" type="doc">
      <dgm:prSet loTypeId="urn:microsoft.com/office/officeart/2016/7/layout/VerticalDownArrowProcess" loCatId="process" qsTypeId="urn:microsoft.com/office/officeart/2005/8/quickstyle/simple5" qsCatId="simple" csTypeId="urn:microsoft.com/office/officeart/2005/8/colors/colorful1" csCatId="colorful" phldr="1"/>
      <dgm:spPr/>
      <dgm:t>
        <a:bodyPr/>
        <a:lstStyle/>
        <a:p>
          <a:endParaRPr lang="en-GB"/>
        </a:p>
      </dgm:t>
    </dgm:pt>
    <dgm:pt modelId="{2E1FCEE6-AA77-4665-A268-ACEDBB9C51CB}">
      <dgm:prSet phldrT="[Text]" phldr="0"/>
      <dgm:spPr/>
      <dgm:t>
        <a:bodyPr/>
        <a:lstStyle/>
        <a:p>
          <a:pPr rtl="0"/>
          <a:r>
            <a:rPr lang="en-GB"/>
            <a:t>Impact on Communication</a:t>
          </a:r>
        </a:p>
      </dgm:t>
    </dgm:pt>
    <dgm:pt modelId="{F9ECF6D2-AE1F-4F2F-9F77-29146B81C460}" type="parTrans" cxnId="{9A2D3D84-A781-471C-9AFB-B5DBFBD1B2AB}">
      <dgm:prSet/>
      <dgm:spPr/>
      <dgm:t>
        <a:bodyPr/>
        <a:lstStyle/>
        <a:p>
          <a:endParaRPr lang="en-GB"/>
        </a:p>
      </dgm:t>
    </dgm:pt>
    <dgm:pt modelId="{5BDA0968-E562-4AA6-B357-74412DD63A4D}" type="sibTrans" cxnId="{9A2D3D84-A781-471C-9AFB-B5DBFBD1B2AB}">
      <dgm:prSet/>
      <dgm:spPr/>
      <dgm:t>
        <a:bodyPr/>
        <a:lstStyle/>
        <a:p>
          <a:endParaRPr lang="en-GB"/>
        </a:p>
      </dgm:t>
    </dgm:pt>
    <dgm:pt modelId="{ACBA318D-DF62-4459-8F3D-DEDFCA54FE7A}">
      <dgm:prSet phldrT="[Text]" phldr="0"/>
      <dgm:spPr/>
      <dgm:t>
        <a:bodyPr/>
        <a:lstStyle/>
        <a:p>
          <a:pPr rtl="0"/>
          <a:r>
            <a:rPr lang="en-GB">
              <a:latin typeface="Aptos"/>
            </a:rPr>
            <a:t>Workers cannot hear Gary’s hygiene and safety instructions.</a:t>
          </a:r>
          <a:endParaRPr lang="en-GB"/>
        </a:p>
      </dgm:t>
    </dgm:pt>
    <dgm:pt modelId="{C8A2B5B2-5BCC-4F86-B258-9E5C5DE2C5E5}" type="parTrans" cxnId="{B0BB64F5-4EF6-4D0A-910A-C76498A8EA90}">
      <dgm:prSet/>
      <dgm:spPr/>
      <dgm:t>
        <a:bodyPr/>
        <a:lstStyle/>
        <a:p>
          <a:endParaRPr lang="en-GB"/>
        </a:p>
      </dgm:t>
    </dgm:pt>
    <dgm:pt modelId="{D91D9074-09F0-4938-A442-786D6776E9D5}" type="sibTrans" cxnId="{B0BB64F5-4EF6-4D0A-910A-C76498A8EA90}">
      <dgm:prSet/>
      <dgm:spPr/>
      <dgm:t>
        <a:bodyPr/>
        <a:lstStyle/>
        <a:p>
          <a:endParaRPr lang="en-GB"/>
        </a:p>
      </dgm:t>
    </dgm:pt>
    <dgm:pt modelId="{7CB90DD0-D571-4F78-86D2-DB0AE038E7FC}">
      <dgm:prSet phldrT="[Text]" phldr="0"/>
      <dgm:spPr/>
      <dgm:t>
        <a:bodyPr/>
        <a:lstStyle/>
        <a:p>
          <a:pPr rtl="0"/>
          <a:r>
            <a:rPr lang="en-GB">
              <a:latin typeface="Aptos"/>
            </a:rPr>
            <a:t>Younger staff misunderstand tasks more often.</a:t>
          </a:r>
          <a:endParaRPr lang="en-GB"/>
        </a:p>
      </dgm:t>
    </dgm:pt>
    <dgm:pt modelId="{F009DDA4-1D70-4BE4-AE17-79FCF40533CF}" type="parTrans" cxnId="{ADEC9C38-784A-4262-8BE7-3180046E363D}">
      <dgm:prSet/>
      <dgm:spPr/>
      <dgm:t>
        <a:bodyPr/>
        <a:lstStyle/>
        <a:p>
          <a:endParaRPr lang="en-GB"/>
        </a:p>
      </dgm:t>
    </dgm:pt>
    <dgm:pt modelId="{8B205FFA-A3F4-4952-881A-CE57201E0443}" type="sibTrans" cxnId="{ADEC9C38-784A-4262-8BE7-3180046E363D}">
      <dgm:prSet/>
      <dgm:spPr/>
      <dgm:t>
        <a:bodyPr/>
        <a:lstStyle/>
        <a:p>
          <a:endParaRPr lang="en-GB"/>
        </a:p>
      </dgm:t>
    </dgm:pt>
    <dgm:pt modelId="{BF86375A-C6E9-4733-9E02-A077D82E6C58}">
      <dgm:prSet phldrT="[Text]" phldr="0"/>
      <dgm:spPr/>
      <dgm:t>
        <a:bodyPr/>
        <a:lstStyle/>
        <a:p>
          <a:pPr rtl="0"/>
          <a:r>
            <a:rPr lang="en-GB">
              <a:latin typeface="Aptos"/>
            </a:rPr>
            <a:t>Mistakes occur (e.g., chicken left out overnight).</a:t>
          </a:r>
        </a:p>
      </dgm:t>
    </dgm:pt>
    <dgm:pt modelId="{34294931-657A-4A8F-8540-AB7EAA557BD1}" type="parTrans" cxnId="{944770C0-41AD-4D9C-9F5C-09F0EED94AF3}">
      <dgm:prSet/>
      <dgm:spPr/>
      <dgm:t>
        <a:bodyPr/>
        <a:lstStyle/>
        <a:p>
          <a:endParaRPr lang="en-GB"/>
        </a:p>
      </dgm:t>
    </dgm:pt>
    <dgm:pt modelId="{E1B10C5D-CD2B-4D9B-BDC5-15AE4DC02035}" type="sibTrans" cxnId="{944770C0-41AD-4D9C-9F5C-09F0EED94AF3}">
      <dgm:prSet/>
      <dgm:spPr/>
      <dgm:t>
        <a:bodyPr/>
        <a:lstStyle/>
        <a:p>
          <a:endParaRPr lang="en-GB"/>
        </a:p>
      </dgm:t>
    </dgm:pt>
    <dgm:pt modelId="{605013F2-DC3B-46D9-A36B-ACB1822E5557}">
      <dgm:prSet phldrT="[Text]" phldr="0"/>
      <dgm:spPr/>
      <dgm:t>
        <a:bodyPr/>
        <a:lstStyle/>
        <a:p>
          <a:pPr rtl="0"/>
          <a:r>
            <a:rPr lang="en-GB">
              <a:latin typeface="Aptos"/>
            </a:rPr>
            <a:t>Gary becomes stressed and frustrated.</a:t>
          </a:r>
        </a:p>
      </dgm:t>
    </dgm:pt>
    <dgm:pt modelId="{20A1F948-361E-4EE8-8CA3-3CAC648E6040}" type="parTrans" cxnId="{9CEE3A76-A652-4866-8DD8-216AAA5AA98F}">
      <dgm:prSet/>
      <dgm:spPr/>
      <dgm:t>
        <a:bodyPr/>
        <a:lstStyle/>
        <a:p>
          <a:endParaRPr lang="en-GB"/>
        </a:p>
      </dgm:t>
    </dgm:pt>
    <dgm:pt modelId="{E09D8F7D-E72D-4FB5-B34B-7BFA583F7F66}" type="sibTrans" cxnId="{9CEE3A76-A652-4866-8DD8-216AAA5AA98F}">
      <dgm:prSet/>
      <dgm:spPr/>
      <dgm:t>
        <a:bodyPr/>
        <a:lstStyle/>
        <a:p>
          <a:endParaRPr lang="en-GB"/>
        </a:p>
      </dgm:t>
    </dgm:pt>
    <dgm:pt modelId="{5D21FB28-C450-4B61-B322-C82FF55795C5}">
      <dgm:prSet phldrT="[Text]" phldr="0"/>
      <dgm:spPr/>
      <dgm:t>
        <a:bodyPr/>
        <a:lstStyle/>
        <a:p>
          <a:pPr rtl="0"/>
          <a:r>
            <a:rPr lang="en-GB"/>
            <a:t>Impact on Work Performance</a:t>
          </a:r>
        </a:p>
      </dgm:t>
    </dgm:pt>
    <dgm:pt modelId="{B40E0963-1A8D-4874-B64A-63C9E2B3870B}" type="parTrans" cxnId="{8A4E2650-175B-45AD-A604-34D54CC0F0F1}">
      <dgm:prSet/>
      <dgm:spPr/>
      <dgm:t>
        <a:bodyPr/>
        <a:lstStyle/>
        <a:p>
          <a:endParaRPr lang="en-GB"/>
        </a:p>
      </dgm:t>
    </dgm:pt>
    <dgm:pt modelId="{B8D2A920-41E7-4523-897F-D1D3BEA3BC31}" type="sibTrans" cxnId="{8A4E2650-175B-45AD-A604-34D54CC0F0F1}">
      <dgm:prSet/>
      <dgm:spPr/>
      <dgm:t>
        <a:bodyPr/>
        <a:lstStyle/>
        <a:p>
          <a:endParaRPr lang="en-GB"/>
        </a:p>
      </dgm:t>
    </dgm:pt>
    <dgm:pt modelId="{D6CDFDFA-B6B6-4B4C-90C0-1A5373562845}">
      <dgm:prSet phldrT="[Text]" phldr="0"/>
      <dgm:spPr/>
      <dgm:t>
        <a:bodyPr/>
        <a:lstStyle/>
        <a:p>
          <a:pPr rtl="0"/>
          <a:r>
            <a:rPr lang="en-GB">
              <a:latin typeface="Aptos"/>
            </a:rPr>
            <a:t>Workers cannot focus or process instructions properly.</a:t>
          </a:r>
          <a:endParaRPr lang="en-GB"/>
        </a:p>
      </dgm:t>
    </dgm:pt>
    <dgm:pt modelId="{3427E188-E976-4E40-A270-D9B90EF5385E}" type="parTrans" cxnId="{40E689C5-93FB-4EE8-8525-B93510A4B4B3}">
      <dgm:prSet/>
      <dgm:spPr/>
      <dgm:t>
        <a:bodyPr/>
        <a:lstStyle/>
        <a:p>
          <a:endParaRPr lang="en-GB"/>
        </a:p>
      </dgm:t>
    </dgm:pt>
    <dgm:pt modelId="{E46EA95A-059A-445F-9B90-EA722921772F}" type="sibTrans" cxnId="{40E689C5-93FB-4EE8-8525-B93510A4B4B3}">
      <dgm:prSet/>
      <dgm:spPr/>
      <dgm:t>
        <a:bodyPr/>
        <a:lstStyle/>
        <a:p>
          <a:endParaRPr lang="en-GB"/>
        </a:p>
      </dgm:t>
    </dgm:pt>
    <dgm:pt modelId="{67A968DE-0CD0-46F5-9003-CE1661AC2B87}">
      <dgm:prSet phldrT="[Text]" phldr="0"/>
      <dgm:spPr/>
      <dgm:t>
        <a:bodyPr/>
        <a:lstStyle/>
        <a:p>
          <a:pPr rtl="0"/>
          <a:r>
            <a:rPr lang="en-GB">
              <a:latin typeface="Aptos"/>
            </a:rPr>
            <a:t>Misunderstanding leads to food safety issues (e.g., spoiled chicken). Gary must repeat instructions constantly.</a:t>
          </a:r>
        </a:p>
      </dgm:t>
    </dgm:pt>
    <dgm:pt modelId="{56760B01-F533-44A0-BEFA-03E38A097D94}" type="parTrans" cxnId="{945FB815-037D-44C4-8821-A01443DDB8C4}">
      <dgm:prSet/>
      <dgm:spPr/>
      <dgm:t>
        <a:bodyPr/>
        <a:lstStyle/>
        <a:p>
          <a:endParaRPr lang="en-GB"/>
        </a:p>
      </dgm:t>
    </dgm:pt>
    <dgm:pt modelId="{5DA0ECEB-A124-4809-A026-25476A320006}" type="sibTrans" cxnId="{945FB815-037D-44C4-8821-A01443DDB8C4}">
      <dgm:prSet/>
      <dgm:spPr/>
      <dgm:t>
        <a:bodyPr/>
        <a:lstStyle/>
        <a:p>
          <a:endParaRPr lang="en-GB"/>
        </a:p>
      </dgm:t>
    </dgm:pt>
    <dgm:pt modelId="{FD8E4197-2C95-4A03-9AA6-80C670D6A660}">
      <dgm:prSet phldrT="[Text]" phldr="0"/>
      <dgm:spPr/>
      <dgm:t>
        <a:bodyPr/>
        <a:lstStyle/>
        <a:p>
          <a:pPr rtl="0"/>
          <a:r>
            <a:rPr lang="en-GB">
              <a:latin typeface="Aptos"/>
            </a:rPr>
            <a:t>Airlines complain about poor food standards</a:t>
          </a:r>
          <a:r>
            <a:rPr lang="en-GB" sz="2200">
              <a:latin typeface="Aptos"/>
            </a:rPr>
            <a:t>, loss of business.</a:t>
          </a:r>
          <a:endParaRPr lang="en-GB" sz="2200">
            <a:latin typeface="Aptos Display"/>
          </a:endParaRPr>
        </a:p>
      </dgm:t>
    </dgm:pt>
    <dgm:pt modelId="{3A77F0EF-2209-4F0B-A556-5B74D0A0F43F}" type="parTrans" cxnId="{43364517-0E25-4297-8228-C0C5F57735B2}">
      <dgm:prSet/>
      <dgm:spPr/>
    </dgm:pt>
    <dgm:pt modelId="{7145EA28-F3F8-41B7-B114-7B92702F89E1}" type="sibTrans" cxnId="{43364517-0E25-4297-8228-C0C5F57735B2}">
      <dgm:prSet/>
      <dgm:spPr/>
    </dgm:pt>
    <dgm:pt modelId="{3D11DED2-0441-4FC1-BAA1-58074D606C4F}">
      <dgm:prSet phldrT="[Text]" phldr="0"/>
      <dgm:spPr/>
      <dgm:t>
        <a:bodyPr/>
        <a:lstStyle/>
        <a:p>
          <a:pPr rtl="0"/>
          <a:r>
            <a:rPr lang="en-GB">
              <a:latin typeface="Aptos"/>
            </a:rPr>
            <a:t>Emotional frustration increases for both Gary and staff.</a:t>
          </a:r>
        </a:p>
      </dgm:t>
    </dgm:pt>
    <dgm:pt modelId="{A0BCF890-BFFE-4941-9C52-81E47AEBE5CE}" type="parTrans" cxnId="{2163CE0D-670A-47F8-9941-E26EA8153D29}">
      <dgm:prSet/>
      <dgm:spPr/>
    </dgm:pt>
    <dgm:pt modelId="{3E4649B0-95A6-43A9-A358-8755552D3963}" type="sibTrans" cxnId="{2163CE0D-670A-47F8-9941-E26EA8153D29}">
      <dgm:prSet/>
      <dgm:spPr/>
    </dgm:pt>
    <dgm:pt modelId="{9DC52493-5536-4054-86F5-8CC2F2372018}">
      <dgm:prSet phldrT="[Text]" phldr="0"/>
      <dgm:spPr/>
      <dgm:t>
        <a:bodyPr/>
        <a:lstStyle/>
        <a:p>
          <a:pPr rtl="0"/>
          <a:r>
            <a:rPr lang="en-GB">
              <a:latin typeface="Aptos"/>
            </a:rPr>
            <a:t>Gary must repeat instructions constantly.</a:t>
          </a:r>
        </a:p>
      </dgm:t>
    </dgm:pt>
    <dgm:pt modelId="{8594AB6C-3499-4E99-B9E8-857E82B009B4}" type="parTrans" cxnId="{BE31BA72-7C2D-4440-AD31-6EABB18907CC}">
      <dgm:prSet/>
      <dgm:spPr/>
    </dgm:pt>
    <dgm:pt modelId="{3161E1AD-F535-4C7F-B6A8-E6FA9823B8E9}" type="sibTrans" cxnId="{BE31BA72-7C2D-4440-AD31-6EABB18907CC}">
      <dgm:prSet/>
      <dgm:spPr/>
    </dgm:pt>
    <dgm:pt modelId="{CDEA7DE6-963A-4647-9C0F-09C90AF3C86A}" type="pres">
      <dgm:prSet presAssocID="{E1F3B106-7D38-4160-B0A2-E0D23C883C97}" presName="Name0" presStyleCnt="0">
        <dgm:presLayoutVars>
          <dgm:dir/>
          <dgm:animLvl val="lvl"/>
          <dgm:resizeHandles val="exact"/>
        </dgm:presLayoutVars>
      </dgm:prSet>
      <dgm:spPr/>
    </dgm:pt>
    <dgm:pt modelId="{52863B34-A615-4272-A5D3-44CB29774347}" type="pres">
      <dgm:prSet presAssocID="{5D21FB28-C450-4B61-B322-C82FF55795C5}" presName="boxAndChildren" presStyleCnt="0"/>
      <dgm:spPr/>
    </dgm:pt>
    <dgm:pt modelId="{B04505AE-1243-4A51-B039-4348C68CB3BF}" type="pres">
      <dgm:prSet presAssocID="{5D21FB28-C450-4B61-B322-C82FF55795C5}" presName="parentTextBox" presStyleLbl="alignNode1" presStyleIdx="0" presStyleCnt="2"/>
      <dgm:spPr/>
    </dgm:pt>
    <dgm:pt modelId="{1F050432-A9A0-4F3B-ADD5-9D83CBCB75D6}" type="pres">
      <dgm:prSet presAssocID="{5D21FB28-C450-4B61-B322-C82FF55795C5}" presName="descendantBox" presStyleLbl="bgAccFollowNode1" presStyleIdx="0" presStyleCnt="2"/>
      <dgm:spPr/>
    </dgm:pt>
    <dgm:pt modelId="{8CCB79CD-8470-4D67-8225-32780143FCC7}" type="pres">
      <dgm:prSet presAssocID="{5BDA0968-E562-4AA6-B357-74412DD63A4D}" presName="sp" presStyleCnt="0"/>
      <dgm:spPr/>
    </dgm:pt>
    <dgm:pt modelId="{39ADC87F-AE4A-48EF-8D60-2DEDE1A1F1FB}" type="pres">
      <dgm:prSet presAssocID="{2E1FCEE6-AA77-4665-A268-ACEDBB9C51CB}" presName="arrowAndChildren" presStyleCnt="0"/>
      <dgm:spPr/>
    </dgm:pt>
    <dgm:pt modelId="{8622CE8B-CCAF-4348-82E3-84D83EE75CD5}" type="pres">
      <dgm:prSet presAssocID="{2E1FCEE6-AA77-4665-A268-ACEDBB9C51CB}" presName="parentTextArrow" presStyleLbl="node1" presStyleIdx="0" presStyleCnt="0"/>
      <dgm:spPr/>
    </dgm:pt>
    <dgm:pt modelId="{FD373FA8-D7DF-46BD-9583-0B393284CA45}" type="pres">
      <dgm:prSet presAssocID="{2E1FCEE6-AA77-4665-A268-ACEDBB9C51CB}" presName="arrow" presStyleLbl="alignNode1" presStyleIdx="1" presStyleCnt="2"/>
      <dgm:spPr/>
    </dgm:pt>
    <dgm:pt modelId="{A0734A4A-DDEC-44CC-82AF-027205FCB140}" type="pres">
      <dgm:prSet presAssocID="{2E1FCEE6-AA77-4665-A268-ACEDBB9C51CB}" presName="descendantArrow" presStyleLbl="bgAccFollowNode1" presStyleIdx="1" presStyleCnt="2"/>
      <dgm:spPr/>
    </dgm:pt>
  </dgm:ptLst>
  <dgm:cxnLst>
    <dgm:cxn modelId="{2163CE0D-670A-47F8-9941-E26EA8153D29}" srcId="{5D21FB28-C450-4B61-B322-C82FF55795C5}" destId="{3D11DED2-0441-4FC1-BAA1-58074D606C4F}" srcOrd="2" destOrd="0" parTransId="{A0BCF890-BFFE-4941-9C52-81E47AEBE5CE}" sibTransId="{3E4649B0-95A6-43A9-A358-8755552D3963}"/>
    <dgm:cxn modelId="{2243D20F-F0D9-4ECB-ACD7-4BE4A67B8094}" type="presOf" srcId="{2E1FCEE6-AA77-4665-A268-ACEDBB9C51CB}" destId="{8622CE8B-CCAF-4348-82E3-84D83EE75CD5}" srcOrd="0" destOrd="0" presId="urn:microsoft.com/office/officeart/2016/7/layout/VerticalDownArrowProcess"/>
    <dgm:cxn modelId="{DFE33F12-B3EA-466E-B287-DE0CE936DB6E}" type="presOf" srcId="{67A968DE-0CD0-46F5-9003-CE1661AC2B87}" destId="{1F050432-A9A0-4F3B-ADD5-9D83CBCB75D6}" srcOrd="0" destOrd="4" presId="urn:microsoft.com/office/officeart/2016/7/layout/VerticalDownArrowProcess"/>
    <dgm:cxn modelId="{945FB815-037D-44C4-8821-A01443DDB8C4}" srcId="{5D21FB28-C450-4B61-B322-C82FF55795C5}" destId="{67A968DE-0CD0-46F5-9003-CE1661AC2B87}" srcOrd="4" destOrd="0" parTransId="{56760B01-F533-44A0-BEFA-03E38A097D94}" sibTransId="{5DA0ECEB-A124-4809-A026-25476A320006}"/>
    <dgm:cxn modelId="{43364517-0E25-4297-8228-C0C5F57735B2}" srcId="{5D21FB28-C450-4B61-B322-C82FF55795C5}" destId="{FD8E4197-2C95-4A03-9AA6-80C670D6A660}" srcOrd="1" destOrd="0" parTransId="{3A77F0EF-2209-4F0B-A556-5B74D0A0F43F}" sibTransId="{7145EA28-F3F8-41B7-B114-7B92702F89E1}"/>
    <dgm:cxn modelId="{ADEC9C38-784A-4262-8BE7-3180046E363D}" srcId="{2E1FCEE6-AA77-4665-A268-ACEDBB9C51CB}" destId="{7CB90DD0-D571-4F78-86D2-DB0AE038E7FC}" srcOrd="1" destOrd="0" parTransId="{F009DDA4-1D70-4BE4-AE17-79FCF40533CF}" sibTransId="{8B205FFA-A3F4-4952-881A-CE57201E0443}"/>
    <dgm:cxn modelId="{6D79614A-885D-4B2C-9ECA-945A24177303}" type="presOf" srcId="{2E1FCEE6-AA77-4665-A268-ACEDBB9C51CB}" destId="{FD373FA8-D7DF-46BD-9583-0B393284CA45}" srcOrd="1" destOrd="0" presId="urn:microsoft.com/office/officeart/2016/7/layout/VerticalDownArrowProcess"/>
    <dgm:cxn modelId="{8A4E2650-175B-45AD-A604-34D54CC0F0F1}" srcId="{E1F3B106-7D38-4160-B0A2-E0D23C883C97}" destId="{5D21FB28-C450-4B61-B322-C82FF55795C5}" srcOrd="1" destOrd="0" parTransId="{B40E0963-1A8D-4874-B64A-63C9E2B3870B}" sibTransId="{B8D2A920-41E7-4523-897F-D1D3BEA3BC31}"/>
    <dgm:cxn modelId="{97FF6E52-7C78-433F-861F-EC3446E96597}" type="presOf" srcId="{3D11DED2-0441-4FC1-BAA1-58074D606C4F}" destId="{1F050432-A9A0-4F3B-ADD5-9D83CBCB75D6}" srcOrd="0" destOrd="2" presId="urn:microsoft.com/office/officeart/2016/7/layout/VerticalDownArrowProcess"/>
    <dgm:cxn modelId="{BE31BA72-7C2D-4440-AD31-6EABB18907CC}" srcId="{5D21FB28-C450-4B61-B322-C82FF55795C5}" destId="{9DC52493-5536-4054-86F5-8CC2F2372018}" srcOrd="3" destOrd="0" parTransId="{8594AB6C-3499-4E99-B9E8-857E82B009B4}" sibTransId="{3161E1AD-F535-4C7F-B6A8-E6FA9823B8E9}"/>
    <dgm:cxn modelId="{9CEE3A76-A652-4866-8DD8-216AAA5AA98F}" srcId="{2E1FCEE6-AA77-4665-A268-ACEDBB9C51CB}" destId="{605013F2-DC3B-46D9-A36B-ACB1822E5557}" srcOrd="3" destOrd="0" parTransId="{20A1F948-361E-4EE8-8CA3-3CAC648E6040}" sibTransId="{E09D8F7D-E72D-4FB5-B34B-7BFA583F7F66}"/>
    <dgm:cxn modelId="{455D145A-960C-4EDD-B0D6-A52549CBA06A}" type="presOf" srcId="{5D21FB28-C450-4B61-B322-C82FF55795C5}" destId="{B04505AE-1243-4A51-B039-4348C68CB3BF}" srcOrd="0" destOrd="0" presId="urn:microsoft.com/office/officeart/2016/7/layout/VerticalDownArrowProcess"/>
    <dgm:cxn modelId="{FAD21680-9A89-456B-B0B8-FE0EE09ACE86}" type="presOf" srcId="{FD8E4197-2C95-4A03-9AA6-80C670D6A660}" destId="{1F050432-A9A0-4F3B-ADD5-9D83CBCB75D6}" srcOrd="0" destOrd="1" presId="urn:microsoft.com/office/officeart/2016/7/layout/VerticalDownArrowProcess"/>
    <dgm:cxn modelId="{9A2D3D84-A781-471C-9AFB-B5DBFBD1B2AB}" srcId="{E1F3B106-7D38-4160-B0A2-E0D23C883C97}" destId="{2E1FCEE6-AA77-4665-A268-ACEDBB9C51CB}" srcOrd="0" destOrd="0" parTransId="{F9ECF6D2-AE1F-4F2F-9F77-29146B81C460}" sibTransId="{5BDA0968-E562-4AA6-B357-74412DD63A4D}"/>
    <dgm:cxn modelId="{95DBA89C-D715-4B51-A8EB-2C32D0336E5C}" type="presOf" srcId="{9DC52493-5536-4054-86F5-8CC2F2372018}" destId="{1F050432-A9A0-4F3B-ADD5-9D83CBCB75D6}" srcOrd="0" destOrd="3" presId="urn:microsoft.com/office/officeart/2016/7/layout/VerticalDownArrowProcess"/>
    <dgm:cxn modelId="{34FE1AA5-CD6A-41C5-B060-6D533034E86C}" type="presOf" srcId="{D6CDFDFA-B6B6-4B4C-90C0-1A5373562845}" destId="{1F050432-A9A0-4F3B-ADD5-9D83CBCB75D6}" srcOrd="0" destOrd="0" presId="urn:microsoft.com/office/officeart/2016/7/layout/VerticalDownArrowProcess"/>
    <dgm:cxn modelId="{126D8FAA-BC6A-4190-B4DF-04071E797BED}" type="presOf" srcId="{E1F3B106-7D38-4160-B0A2-E0D23C883C97}" destId="{CDEA7DE6-963A-4647-9C0F-09C90AF3C86A}" srcOrd="0" destOrd="0" presId="urn:microsoft.com/office/officeart/2016/7/layout/VerticalDownArrowProcess"/>
    <dgm:cxn modelId="{944770C0-41AD-4D9C-9F5C-09F0EED94AF3}" srcId="{2E1FCEE6-AA77-4665-A268-ACEDBB9C51CB}" destId="{BF86375A-C6E9-4733-9E02-A077D82E6C58}" srcOrd="2" destOrd="0" parTransId="{34294931-657A-4A8F-8540-AB7EAA557BD1}" sibTransId="{E1B10C5D-CD2B-4D9B-BDC5-15AE4DC02035}"/>
    <dgm:cxn modelId="{40E689C5-93FB-4EE8-8525-B93510A4B4B3}" srcId="{5D21FB28-C450-4B61-B322-C82FF55795C5}" destId="{D6CDFDFA-B6B6-4B4C-90C0-1A5373562845}" srcOrd="0" destOrd="0" parTransId="{3427E188-E976-4E40-A270-D9B90EF5385E}" sibTransId="{E46EA95A-059A-445F-9B90-EA722921772F}"/>
    <dgm:cxn modelId="{A9525ADC-108D-4FA0-9C53-8E77EEAB2906}" type="presOf" srcId="{7CB90DD0-D571-4F78-86D2-DB0AE038E7FC}" destId="{A0734A4A-DDEC-44CC-82AF-027205FCB140}" srcOrd="0" destOrd="1" presId="urn:microsoft.com/office/officeart/2016/7/layout/VerticalDownArrowProcess"/>
    <dgm:cxn modelId="{FB630AF4-7B39-4776-90B2-376105F93D5B}" type="presOf" srcId="{605013F2-DC3B-46D9-A36B-ACB1822E5557}" destId="{A0734A4A-DDEC-44CC-82AF-027205FCB140}" srcOrd="0" destOrd="3" presId="urn:microsoft.com/office/officeart/2016/7/layout/VerticalDownArrowProcess"/>
    <dgm:cxn modelId="{4EFF32F4-73F1-47EE-99A3-D4C7933860EC}" type="presOf" srcId="{BF86375A-C6E9-4733-9E02-A077D82E6C58}" destId="{A0734A4A-DDEC-44CC-82AF-027205FCB140}" srcOrd="0" destOrd="2" presId="urn:microsoft.com/office/officeart/2016/7/layout/VerticalDownArrowProcess"/>
    <dgm:cxn modelId="{AE366BF4-3411-4102-909F-822D1F824147}" type="presOf" srcId="{ACBA318D-DF62-4459-8F3D-DEDFCA54FE7A}" destId="{A0734A4A-DDEC-44CC-82AF-027205FCB140}" srcOrd="0" destOrd="0" presId="urn:microsoft.com/office/officeart/2016/7/layout/VerticalDownArrowProcess"/>
    <dgm:cxn modelId="{B0BB64F5-4EF6-4D0A-910A-C76498A8EA90}" srcId="{2E1FCEE6-AA77-4665-A268-ACEDBB9C51CB}" destId="{ACBA318D-DF62-4459-8F3D-DEDFCA54FE7A}" srcOrd="0" destOrd="0" parTransId="{C8A2B5B2-5BCC-4F86-B258-9E5C5DE2C5E5}" sibTransId="{D91D9074-09F0-4938-A442-786D6776E9D5}"/>
    <dgm:cxn modelId="{08C270EF-DB72-486B-B352-1867EBC4B622}" type="presParOf" srcId="{CDEA7DE6-963A-4647-9C0F-09C90AF3C86A}" destId="{52863B34-A615-4272-A5D3-44CB29774347}" srcOrd="0" destOrd="0" presId="urn:microsoft.com/office/officeart/2016/7/layout/VerticalDownArrowProcess"/>
    <dgm:cxn modelId="{3A5AD847-D6DB-44A2-BA5D-30E7F5A7CD91}" type="presParOf" srcId="{52863B34-A615-4272-A5D3-44CB29774347}" destId="{B04505AE-1243-4A51-B039-4348C68CB3BF}" srcOrd="0" destOrd="0" presId="urn:microsoft.com/office/officeart/2016/7/layout/VerticalDownArrowProcess"/>
    <dgm:cxn modelId="{29A71C3C-C16C-4C72-A648-2164B8A41365}" type="presParOf" srcId="{52863B34-A615-4272-A5D3-44CB29774347}" destId="{1F050432-A9A0-4F3B-ADD5-9D83CBCB75D6}" srcOrd="1" destOrd="0" presId="urn:microsoft.com/office/officeart/2016/7/layout/VerticalDownArrowProcess"/>
    <dgm:cxn modelId="{356C3EC7-7908-4591-AC1C-1F22156BF273}" type="presParOf" srcId="{CDEA7DE6-963A-4647-9C0F-09C90AF3C86A}" destId="{8CCB79CD-8470-4D67-8225-32780143FCC7}" srcOrd="1" destOrd="0" presId="urn:microsoft.com/office/officeart/2016/7/layout/VerticalDownArrowProcess"/>
    <dgm:cxn modelId="{9D3D5282-F93D-4B1D-8272-CD5DEA2B8524}" type="presParOf" srcId="{CDEA7DE6-963A-4647-9C0F-09C90AF3C86A}" destId="{39ADC87F-AE4A-48EF-8D60-2DEDE1A1F1FB}" srcOrd="2" destOrd="0" presId="urn:microsoft.com/office/officeart/2016/7/layout/VerticalDownArrowProcess"/>
    <dgm:cxn modelId="{18E4588E-4072-41F7-83D0-35C74714AF29}" type="presParOf" srcId="{39ADC87F-AE4A-48EF-8D60-2DEDE1A1F1FB}" destId="{8622CE8B-CCAF-4348-82E3-84D83EE75CD5}" srcOrd="0" destOrd="0" presId="urn:microsoft.com/office/officeart/2016/7/layout/VerticalDownArrowProcess"/>
    <dgm:cxn modelId="{256FD672-ECA4-4FE6-AC01-2271518F9C22}" type="presParOf" srcId="{39ADC87F-AE4A-48EF-8D60-2DEDE1A1F1FB}" destId="{FD373FA8-D7DF-46BD-9583-0B393284CA45}" srcOrd="1" destOrd="0" presId="urn:microsoft.com/office/officeart/2016/7/layout/VerticalDownArrowProcess"/>
    <dgm:cxn modelId="{F1AF0D85-7290-4FCA-AAD7-015D935A2F20}" type="presParOf" srcId="{39ADC87F-AE4A-48EF-8D60-2DEDE1A1F1FB}" destId="{A0734A4A-DDEC-44CC-82AF-027205FCB140}"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62F41D4-B08A-49BC-97BD-28DAF1AADC82}" type="doc">
      <dgm:prSet loTypeId="urn:microsoft.com/office/officeart/2005/8/layout/hList9" loCatId="list" qsTypeId="urn:microsoft.com/office/officeart/2005/8/quickstyle/3d2" qsCatId="3D" csTypeId="urn:microsoft.com/office/officeart/2005/8/colors/accent2_4" csCatId="accent2" phldr="1"/>
      <dgm:spPr/>
      <dgm:t>
        <a:bodyPr/>
        <a:lstStyle/>
        <a:p>
          <a:endParaRPr lang="en-GB"/>
        </a:p>
      </dgm:t>
    </dgm:pt>
    <dgm:pt modelId="{F82476C6-3E5C-40F3-B0A6-E11763A7425C}">
      <dgm:prSet phldrT="[Text]" phldr="0" custT="1"/>
      <dgm:spPr/>
      <dgm:t>
        <a:bodyPr/>
        <a:lstStyle/>
        <a:p>
          <a:pPr rtl="0"/>
          <a:r>
            <a:rPr lang="en-GB" sz="1400" b="1">
              <a:latin typeface="Calibri"/>
              <a:ea typeface="Calibri"/>
              <a:cs typeface="Calibri"/>
            </a:rPr>
            <a:t>Cultural Differences in Learning Styles</a:t>
          </a:r>
          <a:endParaRPr lang="en-GB" sz="1400">
            <a:latin typeface="Calibri"/>
            <a:ea typeface="Calibri"/>
            <a:cs typeface="Calibri"/>
          </a:endParaRPr>
        </a:p>
      </dgm:t>
    </dgm:pt>
    <dgm:pt modelId="{7CA7F0E8-73EF-48F7-AD64-32B7F88F2DDA}" type="parTrans" cxnId="{F0032220-711E-4F35-818C-4C577402198E}">
      <dgm:prSet/>
      <dgm:spPr/>
      <dgm:t>
        <a:bodyPr/>
        <a:lstStyle/>
        <a:p>
          <a:endParaRPr lang="en-GB"/>
        </a:p>
      </dgm:t>
    </dgm:pt>
    <dgm:pt modelId="{9A209122-E3A5-45FB-B37A-E881CB488F4A}" type="sibTrans" cxnId="{F0032220-711E-4F35-818C-4C577402198E}">
      <dgm:prSet/>
      <dgm:spPr/>
      <dgm:t>
        <a:bodyPr/>
        <a:lstStyle/>
        <a:p>
          <a:endParaRPr lang="en-GB"/>
        </a:p>
      </dgm:t>
    </dgm:pt>
    <dgm:pt modelId="{0B10B664-C919-434A-8007-DBED2EBCC13A}">
      <dgm:prSet phldrT="[Text]" phldr="0" custT="1"/>
      <dgm:spPr/>
      <dgm:t>
        <a:bodyPr/>
        <a:lstStyle/>
        <a:p>
          <a:pPr rtl="0"/>
          <a:r>
            <a:rPr lang="en-GB" sz="1600">
              <a:latin typeface="Calibri"/>
              <a:ea typeface="Calibri"/>
              <a:cs typeface="Calibri"/>
            </a:rPr>
            <a:t>Some cultures emphasise </a:t>
          </a:r>
          <a:r>
            <a:rPr lang="en-GB" sz="1600" b="1">
              <a:latin typeface="Calibri"/>
              <a:ea typeface="Calibri"/>
              <a:cs typeface="Calibri"/>
            </a:rPr>
            <a:t>collective learning</a:t>
          </a:r>
          <a:r>
            <a:rPr lang="en-GB" sz="1600">
              <a:latin typeface="Calibri"/>
              <a:ea typeface="Calibri"/>
              <a:cs typeface="Calibri"/>
            </a:rPr>
            <a:t>, not individual instruction</a:t>
          </a:r>
          <a:r>
            <a:rPr lang="en-GB" sz="1400">
              <a:latin typeface="Calibri"/>
              <a:ea typeface="Calibri"/>
              <a:cs typeface="Calibri"/>
            </a:rPr>
            <a:t>.</a:t>
          </a:r>
        </a:p>
      </dgm:t>
    </dgm:pt>
    <dgm:pt modelId="{BFA2F75F-CEF5-4944-845D-52511BFC3449}" type="parTrans" cxnId="{61546350-F362-4E39-A293-8280A79F8A0C}">
      <dgm:prSet/>
      <dgm:spPr/>
      <dgm:t>
        <a:bodyPr/>
        <a:lstStyle/>
        <a:p>
          <a:endParaRPr lang="en-GB"/>
        </a:p>
      </dgm:t>
    </dgm:pt>
    <dgm:pt modelId="{D642B958-14DA-4A06-8468-1D13E9129277}" type="sibTrans" cxnId="{61546350-F362-4E39-A293-8280A79F8A0C}">
      <dgm:prSet/>
      <dgm:spPr/>
      <dgm:t>
        <a:bodyPr/>
        <a:lstStyle/>
        <a:p>
          <a:endParaRPr lang="en-GB"/>
        </a:p>
      </dgm:t>
    </dgm:pt>
    <dgm:pt modelId="{97635122-0AB4-453D-9D72-B2ACF08917F4}">
      <dgm:prSet phldrT="[Text]" phldr="0" custT="1"/>
      <dgm:spPr/>
      <dgm:t>
        <a:bodyPr/>
        <a:lstStyle/>
        <a:p>
          <a:pPr rtl="0"/>
          <a:r>
            <a:rPr lang="en-GB" sz="1600">
              <a:latin typeface="Calibri"/>
              <a:ea typeface="Calibri"/>
              <a:cs typeface="Calibri"/>
            </a:rPr>
            <a:t>Younger workers from certain cultural backgrounds may prefer </a:t>
          </a:r>
          <a:r>
            <a:rPr lang="en-GB" sz="1600" b="1">
              <a:latin typeface="Calibri"/>
              <a:ea typeface="Calibri"/>
              <a:cs typeface="Calibri"/>
            </a:rPr>
            <a:t>hands</a:t>
          </a:r>
          <a:r>
            <a:rPr lang="en-GB" sz="1600">
              <a:latin typeface="Calibri"/>
              <a:ea typeface="Calibri"/>
              <a:cs typeface="Calibri"/>
            </a:rPr>
            <a:t>‑</a:t>
          </a:r>
          <a:r>
            <a:rPr lang="en-GB" sz="1600" b="1">
              <a:latin typeface="Calibri"/>
              <a:ea typeface="Calibri"/>
              <a:cs typeface="Calibri"/>
            </a:rPr>
            <a:t>on learning</a:t>
          </a:r>
          <a:r>
            <a:rPr lang="en-GB" sz="1600">
              <a:latin typeface="Calibri"/>
              <a:ea typeface="Calibri"/>
              <a:cs typeface="Calibri"/>
            </a:rPr>
            <a:t>, not written signs.</a:t>
          </a:r>
          <a:endParaRPr lang="en-GB" sz="1600"/>
        </a:p>
      </dgm:t>
    </dgm:pt>
    <dgm:pt modelId="{36FE10FA-991A-4CCC-9EED-536BA6A0081E}" type="parTrans" cxnId="{66E58507-AC31-42D7-BCAB-A7CF8E933B5B}">
      <dgm:prSet/>
      <dgm:spPr/>
      <dgm:t>
        <a:bodyPr/>
        <a:lstStyle/>
        <a:p>
          <a:endParaRPr lang="en-GB"/>
        </a:p>
      </dgm:t>
    </dgm:pt>
    <dgm:pt modelId="{3B500073-6265-40E0-AB9A-A5AE5B717860}" type="sibTrans" cxnId="{66E58507-AC31-42D7-BCAB-A7CF8E933B5B}">
      <dgm:prSet/>
      <dgm:spPr/>
      <dgm:t>
        <a:bodyPr/>
        <a:lstStyle/>
        <a:p>
          <a:endParaRPr lang="en-GB"/>
        </a:p>
      </dgm:t>
    </dgm:pt>
    <dgm:pt modelId="{F84F34A0-5772-4255-99A0-2D7E870106DA}">
      <dgm:prSet phldrT="[Text]" phldr="0" custT="1"/>
      <dgm:spPr/>
      <dgm:t>
        <a:bodyPr/>
        <a:lstStyle/>
        <a:p>
          <a:pPr rtl="0"/>
          <a:r>
            <a:rPr lang="en-GB" sz="1400" b="1">
              <a:latin typeface="Calibri"/>
              <a:ea typeface="Calibri"/>
              <a:cs typeface="Calibri"/>
            </a:rPr>
            <a:t>Cultural Perceptions of Authority</a:t>
          </a:r>
          <a:endParaRPr lang="en-GB" sz="1400"/>
        </a:p>
      </dgm:t>
    </dgm:pt>
    <dgm:pt modelId="{5E713B63-A814-4369-AAB1-BF34333AAE62}" type="parTrans" cxnId="{9B356C7E-2E84-4234-9CAC-9F07E4F6A857}">
      <dgm:prSet/>
      <dgm:spPr/>
      <dgm:t>
        <a:bodyPr/>
        <a:lstStyle/>
        <a:p>
          <a:endParaRPr lang="en-GB"/>
        </a:p>
      </dgm:t>
    </dgm:pt>
    <dgm:pt modelId="{E4CC13D8-B624-4BF5-8F58-FE7EB7039C8F}" type="sibTrans" cxnId="{9B356C7E-2E84-4234-9CAC-9F07E4F6A857}">
      <dgm:prSet/>
      <dgm:spPr/>
      <dgm:t>
        <a:bodyPr/>
        <a:lstStyle/>
        <a:p>
          <a:endParaRPr lang="en-GB"/>
        </a:p>
      </dgm:t>
    </dgm:pt>
    <dgm:pt modelId="{60EFADDB-CBB5-4B38-A2BA-F45532EF3C2F}">
      <dgm:prSet phldrT="[Text]" phldr="0" custT="1"/>
      <dgm:spPr/>
      <dgm:t>
        <a:bodyPr/>
        <a:lstStyle/>
        <a:p>
          <a:pPr rtl="0"/>
          <a:r>
            <a:rPr lang="en-GB" sz="1600">
              <a:latin typeface="Calibri"/>
              <a:ea typeface="Calibri"/>
              <a:cs typeface="Calibri"/>
            </a:rPr>
            <a:t>See authority as absolute and avoid asking questions.</a:t>
          </a:r>
          <a:endParaRPr lang="en-GB" sz="1600"/>
        </a:p>
      </dgm:t>
    </dgm:pt>
    <dgm:pt modelId="{EAF67758-5BDA-40F2-A08B-54053A534268}" type="parTrans" cxnId="{915BA8C4-D035-4B68-9E53-A58C4610CA05}">
      <dgm:prSet/>
      <dgm:spPr/>
      <dgm:t>
        <a:bodyPr/>
        <a:lstStyle/>
        <a:p>
          <a:endParaRPr lang="en-GB"/>
        </a:p>
      </dgm:t>
    </dgm:pt>
    <dgm:pt modelId="{DE2D3FB1-0030-436F-AD90-B6CFCF6F5EF2}" type="sibTrans" cxnId="{915BA8C4-D035-4B68-9E53-A58C4610CA05}">
      <dgm:prSet/>
      <dgm:spPr/>
      <dgm:t>
        <a:bodyPr/>
        <a:lstStyle/>
        <a:p>
          <a:endParaRPr lang="en-GB"/>
        </a:p>
      </dgm:t>
    </dgm:pt>
    <dgm:pt modelId="{B0B9A7C6-FE4F-4541-AEBA-3F9A10940C66}">
      <dgm:prSet phldrT="[Text]" phldr="0" custT="1"/>
      <dgm:spPr/>
      <dgm:t>
        <a:bodyPr/>
        <a:lstStyle/>
        <a:p>
          <a:pPr rtl="0"/>
          <a:r>
            <a:rPr lang="en-GB" sz="1600">
              <a:latin typeface="Calibri"/>
              <a:ea typeface="Calibri"/>
              <a:cs typeface="Calibri"/>
            </a:rPr>
            <a:t>Expect more formal or respectful communication.</a:t>
          </a:r>
        </a:p>
      </dgm:t>
    </dgm:pt>
    <dgm:pt modelId="{D445D0F0-6B8D-4932-8E17-22BF4D796EC0}" type="parTrans" cxnId="{86D33460-0CAE-4423-9BFE-F09FBAFFD60C}">
      <dgm:prSet/>
      <dgm:spPr/>
      <dgm:t>
        <a:bodyPr/>
        <a:lstStyle/>
        <a:p>
          <a:endParaRPr lang="en-GB"/>
        </a:p>
      </dgm:t>
    </dgm:pt>
    <dgm:pt modelId="{3B3788DF-468E-430A-A60A-34434EF812F8}" type="sibTrans" cxnId="{86D33460-0CAE-4423-9BFE-F09FBAFFD60C}">
      <dgm:prSet/>
      <dgm:spPr/>
      <dgm:t>
        <a:bodyPr/>
        <a:lstStyle/>
        <a:p>
          <a:endParaRPr lang="en-GB"/>
        </a:p>
      </dgm:t>
    </dgm:pt>
    <dgm:pt modelId="{AF067583-D0D5-4BA3-81BD-F63987702B49}">
      <dgm:prSet phldrT="[Text]" phldr="0" custT="1"/>
      <dgm:spPr/>
      <dgm:t>
        <a:bodyPr/>
        <a:lstStyle/>
        <a:p>
          <a:pPr rtl="0"/>
          <a:r>
            <a:rPr lang="en-GB" sz="1400" b="1">
              <a:latin typeface="Calibri"/>
              <a:ea typeface="Calibri"/>
              <a:cs typeface="Calibri"/>
            </a:rPr>
            <a:t>Cultural Norms Around Hygiene &amp; Food Handling</a:t>
          </a:r>
          <a:endParaRPr lang="en-GB" sz="1400">
            <a:latin typeface="Aptos Display" panose="02110004020202020204"/>
          </a:endParaRPr>
        </a:p>
      </dgm:t>
    </dgm:pt>
    <dgm:pt modelId="{B76AB6EB-253A-462B-B9D7-CA33534FB9D0}" type="parTrans" cxnId="{3727294E-968F-423A-9545-C3FEDA4ED590}">
      <dgm:prSet/>
      <dgm:spPr/>
    </dgm:pt>
    <dgm:pt modelId="{4924E68E-3424-41AB-BF72-23C6E770C781}" type="sibTrans" cxnId="{3727294E-968F-423A-9545-C3FEDA4ED590}">
      <dgm:prSet/>
      <dgm:spPr/>
    </dgm:pt>
    <dgm:pt modelId="{68125EAC-7195-4BDB-866E-87AC8D0CF95A}">
      <dgm:prSet phldrT="[Text]" phldr="0" custT="1"/>
      <dgm:spPr/>
      <dgm:t>
        <a:bodyPr/>
        <a:lstStyle/>
        <a:p>
          <a:pPr rtl="0"/>
          <a:r>
            <a:rPr lang="en-GB" sz="1400" b="0">
              <a:latin typeface="Calibri"/>
              <a:ea typeface="Calibri"/>
              <a:cs typeface="Calibri"/>
            </a:rPr>
            <a:t>Without formal training, workers rely on their own cultural norms for food storage, cleanliness, meat handling and vegetarian food preparation.</a:t>
          </a:r>
        </a:p>
      </dgm:t>
    </dgm:pt>
    <dgm:pt modelId="{D6C8DEE4-75E4-4F90-A128-47BE33AD3171}" type="parTrans" cxnId="{3B25A594-3B0A-47DE-A471-D71E945FED5B}">
      <dgm:prSet/>
      <dgm:spPr/>
    </dgm:pt>
    <dgm:pt modelId="{9BCA4C41-3D51-4F89-B9FE-35E49FBFAE78}" type="sibTrans" cxnId="{3B25A594-3B0A-47DE-A471-D71E945FED5B}">
      <dgm:prSet/>
      <dgm:spPr/>
    </dgm:pt>
    <dgm:pt modelId="{A6CD7A94-D05F-44BA-B6FF-2FFAA430ED39}">
      <dgm:prSet phldrT="[Text]" phldr="0" custT="1"/>
      <dgm:spPr/>
      <dgm:t>
        <a:bodyPr/>
        <a:lstStyle/>
        <a:p>
          <a:pPr rtl="0"/>
          <a:r>
            <a:rPr lang="en-GB" sz="1400">
              <a:latin typeface="Calibri"/>
              <a:ea typeface="Calibri"/>
              <a:cs typeface="Calibri"/>
            </a:rPr>
            <a:t>Different cultures have different expectations for what “clean” looks like, how meat should be stored, how strict vegetarian rules are and when food is considered unsafe.</a:t>
          </a:r>
        </a:p>
      </dgm:t>
    </dgm:pt>
    <dgm:pt modelId="{2E52DAAB-F558-4193-844B-0520E1DF1365}" type="parTrans" cxnId="{080B33A2-4471-47EC-9A1B-F7E1FC133CC1}">
      <dgm:prSet/>
      <dgm:spPr/>
    </dgm:pt>
    <dgm:pt modelId="{A71688B6-7BEC-43F8-A03F-D3DC8D7E64FC}" type="sibTrans" cxnId="{080B33A2-4471-47EC-9A1B-F7E1FC133CC1}">
      <dgm:prSet/>
      <dgm:spPr/>
    </dgm:pt>
    <dgm:pt modelId="{4A5FCEBB-D1C8-433A-B78E-7F27C385A796}" type="pres">
      <dgm:prSet presAssocID="{962F41D4-B08A-49BC-97BD-28DAF1AADC82}" presName="list" presStyleCnt="0">
        <dgm:presLayoutVars>
          <dgm:dir/>
          <dgm:animLvl val="lvl"/>
        </dgm:presLayoutVars>
      </dgm:prSet>
      <dgm:spPr/>
    </dgm:pt>
    <dgm:pt modelId="{93C7B4E6-4E0B-48B4-ADA1-7E16AE9ED9FD}" type="pres">
      <dgm:prSet presAssocID="{F82476C6-3E5C-40F3-B0A6-E11763A7425C}" presName="posSpace" presStyleCnt="0"/>
      <dgm:spPr/>
    </dgm:pt>
    <dgm:pt modelId="{518C7419-2321-4704-B5D2-6561E936E916}" type="pres">
      <dgm:prSet presAssocID="{F82476C6-3E5C-40F3-B0A6-E11763A7425C}" presName="vertFlow" presStyleCnt="0"/>
      <dgm:spPr/>
    </dgm:pt>
    <dgm:pt modelId="{CA3A0E78-CC9D-46A7-AED6-502424A24896}" type="pres">
      <dgm:prSet presAssocID="{F82476C6-3E5C-40F3-B0A6-E11763A7425C}" presName="topSpace" presStyleCnt="0"/>
      <dgm:spPr/>
    </dgm:pt>
    <dgm:pt modelId="{116B0349-FE0C-4487-AED6-3CF3B0372D11}" type="pres">
      <dgm:prSet presAssocID="{F82476C6-3E5C-40F3-B0A6-E11763A7425C}" presName="firstComp" presStyleCnt="0"/>
      <dgm:spPr/>
    </dgm:pt>
    <dgm:pt modelId="{D85E1162-EDF7-4173-8804-64EFED8D0B82}" type="pres">
      <dgm:prSet presAssocID="{F82476C6-3E5C-40F3-B0A6-E11763A7425C}" presName="firstChild" presStyleLbl="bgAccFollowNode1" presStyleIdx="0" presStyleCnt="6"/>
      <dgm:spPr/>
    </dgm:pt>
    <dgm:pt modelId="{CD484E50-ACBA-4D8C-94ED-2727CBEDF616}" type="pres">
      <dgm:prSet presAssocID="{F82476C6-3E5C-40F3-B0A6-E11763A7425C}" presName="firstChildTx" presStyleLbl="bgAccFollowNode1" presStyleIdx="0" presStyleCnt="6">
        <dgm:presLayoutVars>
          <dgm:bulletEnabled val="1"/>
        </dgm:presLayoutVars>
      </dgm:prSet>
      <dgm:spPr/>
    </dgm:pt>
    <dgm:pt modelId="{344A7772-A3F4-4071-9143-347D56F6B1EE}" type="pres">
      <dgm:prSet presAssocID="{97635122-0AB4-453D-9D72-B2ACF08917F4}" presName="comp" presStyleCnt="0"/>
      <dgm:spPr/>
    </dgm:pt>
    <dgm:pt modelId="{227DB295-7F8B-417F-B56D-A86C8C05DEED}" type="pres">
      <dgm:prSet presAssocID="{97635122-0AB4-453D-9D72-B2ACF08917F4}" presName="child" presStyleLbl="bgAccFollowNode1" presStyleIdx="1" presStyleCnt="6"/>
      <dgm:spPr/>
    </dgm:pt>
    <dgm:pt modelId="{60343C93-ED47-4F56-A097-51932078C116}" type="pres">
      <dgm:prSet presAssocID="{97635122-0AB4-453D-9D72-B2ACF08917F4}" presName="childTx" presStyleLbl="bgAccFollowNode1" presStyleIdx="1" presStyleCnt="6">
        <dgm:presLayoutVars>
          <dgm:bulletEnabled val="1"/>
        </dgm:presLayoutVars>
      </dgm:prSet>
      <dgm:spPr/>
    </dgm:pt>
    <dgm:pt modelId="{8787BDEE-F19C-454E-A613-B730937784B8}" type="pres">
      <dgm:prSet presAssocID="{F82476C6-3E5C-40F3-B0A6-E11763A7425C}" presName="negSpace" presStyleCnt="0"/>
      <dgm:spPr/>
    </dgm:pt>
    <dgm:pt modelId="{E7FEF901-469E-42EE-9AF9-D072CE972DEA}" type="pres">
      <dgm:prSet presAssocID="{F82476C6-3E5C-40F3-B0A6-E11763A7425C}" presName="circle" presStyleLbl="node1" presStyleIdx="0" presStyleCnt="3"/>
      <dgm:spPr/>
    </dgm:pt>
    <dgm:pt modelId="{3C53BBE1-736F-4B9D-BE16-39EE9D84EB72}" type="pres">
      <dgm:prSet presAssocID="{9A209122-E3A5-45FB-B37A-E881CB488F4A}" presName="transSpace" presStyleCnt="0"/>
      <dgm:spPr/>
    </dgm:pt>
    <dgm:pt modelId="{CB8D3C12-8E90-49DD-945E-4ECDC821995D}" type="pres">
      <dgm:prSet presAssocID="{F84F34A0-5772-4255-99A0-2D7E870106DA}" presName="posSpace" presStyleCnt="0"/>
      <dgm:spPr/>
    </dgm:pt>
    <dgm:pt modelId="{9B820D45-CEFE-4B5F-A479-F7E279D49FE9}" type="pres">
      <dgm:prSet presAssocID="{F84F34A0-5772-4255-99A0-2D7E870106DA}" presName="vertFlow" presStyleCnt="0"/>
      <dgm:spPr/>
    </dgm:pt>
    <dgm:pt modelId="{631A3EEC-0C34-4BBC-8C64-2E4ECE2D5BBF}" type="pres">
      <dgm:prSet presAssocID="{F84F34A0-5772-4255-99A0-2D7E870106DA}" presName="topSpace" presStyleCnt="0"/>
      <dgm:spPr/>
    </dgm:pt>
    <dgm:pt modelId="{D80FD7D8-5CA4-4235-B4DB-EE8D5F30ABBF}" type="pres">
      <dgm:prSet presAssocID="{F84F34A0-5772-4255-99A0-2D7E870106DA}" presName="firstComp" presStyleCnt="0"/>
      <dgm:spPr/>
    </dgm:pt>
    <dgm:pt modelId="{A7A5E8BA-1053-4592-B9AA-014896AF981E}" type="pres">
      <dgm:prSet presAssocID="{F84F34A0-5772-4255-99A0-2D7E870106DA}" presName="firstChild" presStyleLbl="bgAccFollowNode1" presStyleIdx="2" presStyleCnt="6"/>
      <dgm:spPr/>
    </dgm:pt>
    <dgm:pt modelId="{B879DB50-9D93-40DB-9688-AE2CEDE35127}" type="pres">
      <dgm:prSet presAssocID="{F84F34A0-5772-4255-99A0-2D7E870106DA}" presName="firstChildTx" presStyleLbl="bgAccFollowNode1" presStyleIdx="2" presStyleCnt="6">
        <dgm:presLayoutVars>
          <dgm:bulletEnabled val="1"/>
        </dgm:presLayoutVars>
      </dgm:prSet>
      <dgm:spPr/>
    </dgm:pt>
    <dgm:pt modelId="{1CF850F9-9F4E-4AC6-910B-E5B552A9FE29}" type="pres">
      <dgm:prSet presAssocID="{B0B9A7C6-FE4F-4541-AEBA-3F9A10940C66}" presName="comp" presStyleCnt="0"/>
      <dgm:spPr/>
    </dgm:pt>
    <dgm:pt modelId="{E85369E3-44DF-463E-84B9-0FBEC3384D56}" type="pres">
      <dgm:prSet presAssocID="{B0B9A7C6-FE4F-4541-AEBA-3F9A10940C66}" presName="child" presStyleLbl="bgAccFollowNode1" presStyleIdx="3" presStyleCnt="6"/>
      <dgm:spPr/>
    </dgm:pt>
    <dgm:pt modelId="{4FC493EF-4734-4FDE-805D-4BF33332A8F6}" type="pres">
      <dgm:prSet presAssocID="{B0B9A7C6-FE4F-4541-AEBA-3F9A10940C66}" presName="childTx" presStyleLbl="bgAccFollowNode1" presStyleIdx="3" presStyleCnt="6">
        <dgm:presLayoutVars>
          <dgm:bulletEnabled val="1"/>
        </dgm:presLayoutVars>
      </dgm:prSet>
      <dgm:spPr/>
    </dgm:pt>
    <dgm:pt modelId="{A34A6AEB-ED93-4836-8D29-33FA4FD9C529}" type="pres">
      <dgm:prSet presAssocID="{F84F34A0-5772-4255-99A0-2D7E870106DA}" presName="negSpace" presStyleCnt="0"/>
      <dgm:spPr/>
    </dgm:pt>
    <dgm:pt modelId="{0F8418A1-B489-4E66-99BB-0B84A8C2B1BE}" type="pres">
      <dgm:prSet presAssocID="{F84F34A0-5772-4255-99A0-2D7E870106DA}" presName="circle" presStyleLbl="node1" presStyleIdx="1" presStyleCnt="3"/>
      <dgm:spPr/>
    </dgm:pt>
    <dgm:pt modelId="{1B356AE8-2090-4FF0-BBE5-95D409D3865E}" type="pres">
      <dgm:prSet presAssocID="{E4CC13D8-B624-4BF5-8F58-FE7EB7039C8F}" presName="transSpace" presStyleCnt="0"/>
      <dgm:spPr/>
    </dgm:pt>
    <dgm:pt modelId="{B7D23464-0B65-4A20-B62A-CB31C4EB8EAF}" type="pres">
      <dgm:prSet presAssocID="{AF067583-D0D5-4BA3-81BD-F63987702B49}" presName="posSpace" presStyleCnt="0"/>
      <dgm:spPr/>
    </dgm:pt>
    <dgm:pt modelId="{3BFFC701-C046-4206-AEA0-E8322D2F90AF}" type="pres">
      <dgm:prSet presAssocID="{AF067583-D0D5-4BA3-81BD-F63987702B49}" presName="vertFlow" presStyleCnt="0"/>
      <dgm:spPr/>
    </dgm:pt>
    <dgm:pt modelId="{650727EC-9028-4237-B0D0-B82DA7AC8E2E}" type="pres">
      <dgm:prSet presAssocID="{AF067583-D0D5-4BA3-81BD-F63987702B49}" presName="topSpace" presStyleCnt="0"/>
      <dgm:spPr/>
    </dgm:pt>
    <dgm:pt modelId="{09FF80E4-96E4-40C2-8916-E1B33CFC6B34}" type="pres">
      <dgm:prSet presAssocID="{AF067583-D0D5-4BA3-81BD-F63987702B49}" presName="firstComp" presStyleCnt="0"/>
      <dgm:spPr/>
    </dgm:pt>
    <dgm:pt modelId="{ED969194-342A-4582-BE79-F829A823538B}" type="pres">
      <dgm:prSet presAssocID="{AF067583-D0D5-4BA3-81BD-F63987702B49}" presName="firstChild" presStyleLbl="bgAccFollowNode1" presStyleIdx="4" presStyleCnt="6"/>
      <dgm:spPr/>
    </dgm:pt>
    <dgm:pt modelId="{B605D20D-570E-45FC-ABF0-5CF088BB394B}" type="pres">
      <dgm:prSet presAssocID="{AF067583-D0D5-4BA3-81BD-F63987702B49}" presName="firstChildTx" presStyleLbl="bgAccFollowNode1" presStyleIdx="4" presStyleCnt="6">
        <dgm:presLayoutVars>
          <dgm:bulletEnabled val="1"/>
        </dgm:presLayoutVars>
      </dgm:prSet>
      <dgm:spPr/>
    </dgm:pt>
    <dgm:pt modelId="{2C135E23-2D9F-4474-BB2C-C8F5C54BAD0C}" type="pres">
      <dgm:prSet presAssocID="{A6CD7A94-D05F-44BA-B6FF-2FFAA430ED39}" presName="comp" presStyleCnt="0"/>
      <dgm:spPr/>
    </dgm:pt>
    <dgm:pt modelId="{C672FB7F-7A5D-48CE-A816-12BB3E117169}" type="pres">
      <dgm:prSet presAssocID="{A6CD7A94-D05F-44BA-B6FF-2FFAA430ED39}" presName="child" presStyleLbl="bgAccFollowNode1" presStyleIdx="5" presStyleCnt="6"/>
      <dgm:spPr/>
    </dgm:pt>
    <dgm:pt modelId="{D087286E-9B82-4C50-B7C3-D569285C4D20}" type="pres">
      <dgm:prSet presAssocID="{A6CD7A94-D05F-44BA-B6FF-2FFAA430ED39}" presName="childTx" presStyleLbl="bgAccFollowNode1" presStyleIdx="5" presStyleCnt="6">
        <dgm:presLayoutVars>
          <dgm:bulletEnabled val="1"/>
        </dgm:presLayoutVars>
      </dgm:prSet>
      <dgm:spPr/>
    </dgm:pt>
    <dgm:pt modelId="{DD452E8B-CDBE-444A-9004-9B544C2CF23B}" type="pres">
      <dgm:prSet presAssocID="{AF067583-D0D5-4BA3-81BD-F63987702B49}" presName="negSpace" presStyleCnt="0"/>
      <dgm:spPr/>
    </dgm:pt>
    <dgm:pt modelId="{7445AD27-05E3-459E-9578-03A52D058107}" type="pres">
      <dgm:prSet presAssocID="{AF067583-D0D5-4BA3-81BD-F63987702B49}" presName="circle" presStyleLbl="node1" presStyleIdx="2" presStyleCnt="3"/>
      <dgm:spPr/>
    </dgm:pt>
  </dgm:ptLst>
  <dgm:cxnLst>
    <dgm:cxn modelId="{66E58507-AC31-42D7-BCAB-A7CF8E933B5B}" srcId="{F82476C6-3E5C-40F3-B0A6-E11763A7425C}" destId="{97635122-0AB4-453D-9D72-B2ACF08917F4}" srcOrd="1" destOrd="0" parTransId="{36FE10FA-991A-4CCC-9EED-536BA6A0081E}" sibTransId="{3B500073-6265-40E0-AB9A-A5AE5B717860}"/>
    <dgm:cxn modelId="{F0032220-711E-4F35-818C-4C577402198E}" srcId="{962F41D4-B08A-49BC-97BD-28DAF1AADC82}" destId="{F82476C6-3E5C-40F3-B0A6-E11763A7425C}" srcOrd="0" destOrd="0" parTransId="{7CA7F0E8-73EF-48F7-AD64-32B7F88F2DDA}" sibTransId="{9A209122-E3A5-45FB-B37A-E881CB488F4A}"/>
    <dgm:cxn modelId="{6822E534-AA34-4B3D-A06D-3D5CC705E826}" type="presOf" srcId="{F82476C6-3E5C-40F3-B0A6-E11763A7425C}" destId="{E7FEF901-469E-42EE-9AF9-D072CE972DEA}" srcOrd="0" destOrd="0" presId="urn:microsoft.com/office/officeart/2005/8/layout/hList9"/>
    <dgm:cxn modelId="{885E133F-6CD6-4659-AC55-BBB5EE4EF737}" type="presOf" srcId="{962F41D4-B08A-49BC-97BD-28DAF1AADC82}" destId="{4A5FCEBB-D1C8-433A-B78E-7F27C385A796}" srcOrd="0" destOrd="0" presId="urn:microsoft.com/office/officeart/2005/8/layout/hList9"/>
    <dgm:cxn modelId="{A8B74F5B-7CFA-4377-B42B-58DD21187C4B}" type="presOf" srcId="{60EFADDB-CBB5-4B38-A2BA-F45532EF3C2F}" destId="{B879DB50-9D93-40DB-9688-AE2CEDE35127}" srcOrd="1" destOrd="0" presId="urn:microsoft.com/office/officeart/2005/8/layout/hList9"/>
    <dgm:cxn modelId="{86D33460-0CAE-4423-9BFE-F09FBAFFD60C}" srcId="{F84F34A0-5772-4255-99A0-2D7E870106DA}" destId="{B0B9A7C6-FE4F-4541-AEBA-3F9A10940C66}" srcOrd="1" destOrd="0" parTransId="{D445D0F0-6B8D-4932-8E17-22BF4D796EC0}" sibTransId="{3B3788DF-468E-430A-A60A-34434EF812F8}"/>
    <dgm:cxn modelId="{50EF9B41-A706-4E71-85AC-F46D83404F28}" type="presOf" srcId="{B0B9A7C6-FE4F-4541-AEBA-3F9A10940C66}" destId="{4FC493EF-4734-4FDE-805D-4BF33332A8F6}" srcOrd="1" destOrd="0" presId="urn:microsoft.com/office/officeart/2005/8/layout/hList9"/>
    <dgm:cxn modelId="{5D080464-31DE-4EED-B5AA-9F3B84B8AD9A}" type="presOf" srcId="{68125EAC-7195-4BDB-866E-87AC8D0CF95A}" destId="{B605D20D-570E-45FC-ABF0-5CF088BB394B}" srcOrd="1" destOrd="0" presId="urn:microsoft.com/office/officeart/2005/8/layout/hList9"/>
    <dgm:cxn modelId="{81B08F65-4894-4B4F-BE7E-33F5001BA8C5}" type="presOf" srcId="{F84F34A0-5772-4255-99A0-2D7E870106DA}" destId="{0F8418A1-B489-4E66-99BB-0B84A8C2B1BE}" srcOrd="0" destOrd="0" presId="urn:microsoft.com/office/officeart/2005/8/layout/hList9"/>
    <dgm:cxn modelId="{3727294E-968F-423A-9545-C3FEDA4ED590}" srcId="{962F41D4-B08A-49BC-97BD-28DAF1AADC82}" destId="{AF067583-D0D5-4BA3-81BD-F63987702B49}" srcOrd="2" destOrd="0" parTransId="{B76AB6EB-253A-462B-B9D7-CA33534FB9D0}" sibTransId="{4924E68E-3424-41AB-BF72-23C6E770C781}"/>
    <dgm:cxn modelId="{61546350-F362-4E39-A293-8280A79F8A0C}" srcId="{F82476C6-3E5C-40F3-B0A6-E11763A7425C}" destId="{0B10B664-C919-434A-8007-DBED2EBCC13A}" srcOrd="0" destOrd="0" parTransId="{BFA2F75F-CEF5-4944-845D-52511BFC3449}" sibTransId="{D642B958-14DA-4A06-8468-1D13E9129277}"/>
    <dgm:cxn modelId="{A151AC71-FF91-415B-883A-2893EDB629FF}" type="presOf" srcId="{97635122-0AB4-453D-9D72-B2ACF08917F4}" destId="{60343C93-ED47-4F56-A097-51932078C116}" srcOrd="1" destOrd="0" presId="urn:microsoft.com/office/officeart/2005/8/layout/hList9"/>
    <dgm:cxn modelId="{8B3FA259-B958-43EA-BF11-F3AFED147AB1}" type="presOf" srcId="{0B10B664-C919-434A-8007-DBED2EBCC13A}" destId="{D85E1162-EDF7-4173-8804-64EFED8D0B82}" srcOrd="0" destOrd="0" presId="urn:microsoft.com/office/officeart/2005/8/layout/hList9"/>
    <dgm:cxn modelId="{9B356C7E-2E84-4234-9CAC-9F07E4F6A857}" srcId="{962F41D4-B08A-49BC-97BD-28DAF1AADC82}" destId="{F84F34A0-5772-4255-99A0-2D7E870106DA}" srcOrd="1" destOrd="0" parTransId="{5E713B63-A814-4369-AAB1-BF34333AAE62}" sibTransId="{E4CC13D8-B624-4BF5-8F58-FE7EB7039C8F}"/>
    <dgm:cxn modelId="{6A53A281-5161-4879-9DCF-903B3BEF7656}" type="presOf" srcId="{97635122-0AB4-453D-9D72-B2ACF08917F4}" destId="{227DB295-7F8B-417F-B56D-A86C8C05DEED}" srcOrd="0" destOrd="0" presId="urn:microsoft.com/office/officeart/2005/8/layout/hList9"/>
    <dgm:cxn modelId="{9154D789-32A7-4164-97FB-B1378BF96A91}" type="presOf" srcId="{68125EAC-7195-4BDB-866E-87AC8D0CF95A}" destId="{ED969194-342A-4582-BE79-F829A823538B}" srcOrd="0" destOrd="0" presId="urn:microsoft.com/office/officeart/2005/8/layout/hList9"/>
    <dgm:cxn modelId="{3B25A594-3B0A-47DE-A471-D71E945FED5B}" srcId="{AF067583-D0D5-4BA3-81BD-F63987702B49}" destId="{68125EAC-7195-4BDB-866E-87AC8D0CF95A}" srcOrd="0" destOrd="0" parTransId="{D6C8DEE4-75E4-4F90-A128-47BE33AD3171}" sibTransId="{9BCA4C41-3D51-4F89-B9FE-35E49FBFAE78}"/>
    <dgm:cxn modelId="{080B33A2-4471-47EC-9A1B-F7E1FC133CC1}" srcId="{AF067583-D0D5-4BA3-81BD-F63987702B49}" destId="{A6CD7A94-D05F-44BA-B6FF-2FFAA430ED39}" srcOrd="1" destOrd="0" parTransId="{2E52DAAB-F558-4193-844B-0520E1DF1365}" sibTransId="{A71688B6-7BEC-43F8-A03F-D3DC8D7E64FC}"/>
    <dgm:cxn modelId="{E871B1AA-43E5-40AE-BB56-10D35022FEE9}" type="presOf" srcId="{A6CD7A94-D05F-44BA-B6FF-2FFAA430ED39}" destId="{C672FB7F-7A5D-48CE-A816-12BB3E117169}" srcOrd="0" destOrd="0" presId="urn:microsoft.com/office/officeart/2005/8/layout/hList9"/>
    <dgm:cxn modelId="{4708A0B4-BB39-4BA6-8FF8-A40042C5E904}" type="presOf" srcId="{60EFADDB-CBB5-4B38-A2BA-F45532EF3C2F}" destId="{A7A5E8BA-1053-4592-B9AA-014896AF981E}" srcOrd="0" destOrd="0" presId="urn:microsoft.com/office/officeart/2005/8/layout/hList9"/>
    <dgm:cxn modelId="{915BA8C4-D035-4B68-9E53-A58C4610CA05}" srcId="{F84F34A0-5772-4255-99A0-2D7E870106DA}" destId="{60EFADDB-CBB5-4B38-A2BA-F45532EF3C2F}" srcOrd="0" destOrd="0" parTransId="{EAF67758-5BDA-40F2-A08B-54053A534268}" sibTransId="{DE2D3FB1-0030-436F-AD90-B6CFCF6F5EF2}"/>
    <dgm:cxn modelId="{3D5AD6E1-6D49-4136-A6A4-94063BBC20F5}" type="presOf" srcId="{A6CD7A94-D05F-44BA-B6FF-2FFAA430ED39}" destId="{D087286E-9B82-4C50-B7C3-D569285C4D20}" srcOrd="1" destOrd="0" presId="urn:microsoft.com/office/officeart/2005/8/layout/hList9"/>
    <dgm:cxn modelId="{E9A497E3-3074-4720-B1F5-B29AB90D4068}" type="presOf" srcId="{AF067583-D0D5-4BA3-81BD-F63987702B49}" destId="{7445AD27-05E3-459E-9578-03A52D058107}" srcOrd="0" destOrd="0" presId="urn:microsoft.com/office/officeart/2005/8/layout/hList9"/>
    <dgm:cxn modelId="{2ECF8AE9-D337-46FE-A962-B64741A88FFB}" type="presOf" srcId="{B0B9A7C6-FE4F-4541-AEBA-3F9A10940C66}" destId="{E85369E3-44DF-463E-84B9-0FBEC3384D56}" srcOrd="0" destOrd="0" presId="urn:microsoft.com/office/officeart/2005/8/layout/hList9"/>
    <dgm:cxn modelId="{ABAA64F7-C1B3-49A7-9880-43B098B59EDA}" type="presOf" srcId="{0B10B664-C919-434A-8007-DBED2EBCC13A}" destId="{CD484E50-ACBA-4D8C-94ED-2727CBEDF616}" srcOrd="1" destOrd="0" presId="urn:microsoft.com/office/officeart/2005/8/layout/hList9"/>
    <dgm:cxn modelId="{E4D37EA5-3C0C-4CAD-A07B-A61EA3B79CF4}" type="presParOf" srcId="{4A5FCEBB-D1C8-433A-B78E-7F27C385A796}" destId="{93C7B4E6-4E0B-48B4-ADA1-7E16AE9ED9FD}" srcOrd="0" destOrd="0" presId="urn:microsoft.com/office/officeart/2005/8/layout/hList9"/>
    <dgm:cxn modelId="{1870621B-028A-4576-80E6-EE63281CABDF}" type="presParOf" srcId="{4A5FCEBB-D1C8-433A-B78E-7F27C385A796}" destId="{518C7419-2321-4704-B5D2-6561E936E916}" srcOrd="1" destOrd="0" presId="urn:microsoft.com/office/officeart/2005/8/layout/hList9"/>
    <dgm:cxn modelId="{785A9123-D101-451C-917D-1AAAD538228D}" type="presParOf" srcId="{518C7419-2321-4704-B5D2-6561E936E916}" destId="{CA3A0E78-CC9D-46A7-AED6-502424A24896}" srcOrd="0" destOrd="0" presId="urn:microsoft.com/office/officeart/2005/8/layout/hList9"/>
    <dgm:cxn modelId="{0D3DC7E6-4D45-4042-99F7-75C67FD46DBD}" type="presParOf" srcId="{518C7419-2321-4704-B5D2-6561E936E916}" destId="{116B0349-FE0C-4487-AED6-3CF3B0372D11}" srcOrd="1" destOrd="0" presId="urn:microsoft.com/office/officeart/2005/8/layout/hList9"/>
    <dgm:cxn modelId="{BDBFB86B-2AFF-4CCF-8238-48AED41F9AE6}" type="presParOf" srcId="{116B0349-FE0C-4487-AED6-3CF3B0372D11}" destId="{D85E1162-EDF7-4173-8804-64EFED8D0B82}" srcOrd="0" destOrd="0" presId="urn:microsoft.com/office/officeart/2005/8/layout/hList9"/>
    <dgm:cxn modelId="{A9B180B2-ABC8-4E9C-824B-9874098BA075}" type="presParOf" srcId="{116B0349-FE0C-4487-AED6-3CF3B0372D11}" destId="{CD484E50-ACBA-4D8C-94ED-2727CBEDF616}" srcOrd="1" destOrd="0" presId="urn:microsoft.com/office/officeart/2005/8/layout/hList9"/>
    <dgm:cxn modelId="{E66D5057-B93C-412C-B02B-144DE4798D40}" type="presParOf" srcId="{518C7419-2321-4704-B5D2-6561E936E916}" destId="{344A7772-A3F4-4071-9143-347D56F6B1EE}" srcOrd="2" destOrd="0" presId="urn:microsoft.com/office/officeart/2005/8/layout/hList9"/>
    <dgm:cxn modelId="{B8BF9EEB-CE73-4D23-A1D1-378DE76D10B2}" type="presParOf" srcId="{344A7772-A3F4-4071-9143-347D56F6B1EE}" destId="{227DB295-7F8B-417F-B56D-A86C8C05DEED}" srcOrd="0" destOrd="0" presId="urn:microsoft.com/office/officeart/2005/8/layout/hList9"/>
    <dgm:cxn modelId="{52656A38-FD79-46B2-9E09-3591C503DE99}" type="presParOf" srcId="{344A7772-A3F4-4071-9143-347D56F6B1EE}" destId="{60343C93-ED47-4F56-A097-51932078C116}" srcOrd="1" destOrd="0" presId="urn:microsoft.com/office/officeart/2005/8/layout/hList9"/>
    <dgm:cxn modelId="{CDCF8127-92E9-4F6B-84FC-39C998BAC6CE}" type="presParOf" srcId="{4A5FCEBB-D1C8-433A-B78E-7F27C385A796}" destId="{8787BDEE-F19C-454E-A613-B730937784B8}" srcOrd="2" destOrd="0" presId="urn:microsoft.com/office/officeart/2005/8/layout/hList9"/>
    <dgm:cxn modelId="{7E15EC4F-C87F-4DA5-ADA8-FCCAC5ABD17A}" type="presParOf" srcId="{4A5FCEBB-D1C8-433A-B78E-7F27C385A796}" destId="{E7FEF901-469E-42EE-9AF9-D072CE972DEA}" srcOrd="3" destOrd="0" presId="urn:microsoft.com/office/officeart/2005/8/layout/hList9"/>
    <dgm:cxn modelId="{ECACC4D6-43B0-4EF6-A79E-C2900782C3B9}" type="presParOf" srcId="{4A5FCEBB-D1C8-433A-B78E-7F27C385A796}" destId="{3C53BBE1-736F-4B9D-BE16-39EE9D84EB72}" srcOrd="4" destOrd="0" presId="urn:microsoft.com/office/officeart/2005/8/layout/hList9"/>
    <dgm:cxn modelId="{20FF98B0-21C6-4E0F-B351-DD1CF87E5DC9}" type="presParOf" srcId="{4A5FCEBB-D1C8-433A-B78E-7F27C385A796}" destId="{CB8D3C12-8E90-49DD-945E-4ECDC821995D}" srcOrd="5" destOrd="0" presId="urn:microsoft.com/office/officeart/2005/8/layout/hList9"/>
    <dgm:cxn modelId="{FF5271A6-6EB8-4538-BB7C-584BFA2DB3A6}" type="presParOf" srcId="{4A5FCEBB-D1C8-433A-B78E-7F27C385A796}" destId="{9B820D45-CEFE-4B5F-A479-F7E279D49FE9}" srcOrd="6" destOrd="0" presId="urn:microsoft.com/office/officeart/2005/8/layout/hList9"/>
    <dgm:cxn modelId="{65B463C0-D8EF-48D1-9907-FD9E97A77DAB}" type="presParOf" srcId="{9B820D45-CEFE-4B5F-A479-F7E279D49FE9}" destId="{631A3EEC-0C34-4BBC-8C64-2E4ECE2D5BBF}" srcOrd="0" destOrd="0" presId="urn:microsoft.com/office/officeart/2005/8/layout/hList9"/>
    <dgm:cxn modelId="{143769E9-DB64-4799-B125-96E025B6D309}" type="presParOf" srcId="{9B820D45-CEFE-4B5F-A479-F7E279D49FE9}" destId="{D80FD7D8-5CA4-4235-B4DB-EE8D5F30ABBF}" srcOrd="1" destOrd="0" presId="urn:microsoft.com/office/officeart/2005/8/layout/hList9"/>
    <dgm:cxn modelId="{FBC2C92C-FC15-48DE-A4C4-3BE82FD4E6F9}" type="presParOf" srcId="{D80FD7D8-5CA4-4235-B4DB-EE8D5F30ABBF}" destId="{A7A5E8BA-1053-4592-B9AA-014896AF981E}" srcOrd="0" destOrd="0" presId="urn:microsoft.com/office/officeart/2005/8/layout/hList9"/>
    <dgm:cxn modelId="{AD8AD71D-DDF5-43D5-9644-E7E9386E68EE}" type="presParOf" srcId="{D80FD7D8-5CA4-4235-B4DB-EE8D5F30ABBF}" destId="{B879DB50-9D93-40DB-9688-AE2CEDE35127}" srcOrd="1" destOrd="0" presId="urn:microsoft.com/office/officeart/2005/8/layout/hList9"/>
    <dgm:cxn modelId="{AD63610D-A485-412C-B05D-7A9EB18EC799}" type="presParOf" srcId="{9B820D45-CEFE-4B5F-A479-F7E279D49FE9}" destId="{1CF850F9-9F4E-4AC6-910B-E5B552A9FE29}" srcOrd="2" destOrd="0" presId="urn:microsoft.com/office/officeart/2005/8/layout/hList9"/>
    <dgm:cxn modelId="{1115DC25-561D-40BB-8F37-FF3119AC2182}" type="presParOf" srcId="{1CF850F9-9F4E-4AC6-910B-E5B552A9FE29}" destId="{E85369E3-44DF-463E-84B9-0FBEC3384D56}" srcOrd="0" destOrd="0" presId="urn:microsoft.com/office/officeart/2005/8/layout/hList9"/>
    <dgm:cxn modelId="{1DE0C66E-4CE0-47C2-B394-F1CBBA261DFB}" type="presParOf" srcId="{1CF850F9-9F4E-4AC6-910B-E5B552A9FE29}" destId="{4FC493EF-4734-4FDE-805D-4BF33332A8F6}" srcOrd="1" destOrd="0" presId="urn:microsoft.com/office/officeart/2005/8/layout/hList9"/>
    <dgm:cxn modelId="{0EED6298-0F1F-4C14-97B4-ED0F7F1D4A65}" type="presParOf" srcId="{4A5FCEBB-D1C8-433A-B78E-7F27C385A796}" destId="{A34A6AEB-ED93-4836-8D29-33FA4FD9C529}" srcOrd="7" destOrd="0" presId="urn:microsoft.com/office/officeart/2005/8/layout/hList9"/>
    <dgm:cxn modelId="{723EF877-8950-4D7A-B707-6347FB559AA9}" type="presParOf" srcId="{4A5FCEBB-D1C8-433A-B78E-7F27C385A796}" destId="{0F8418A1-B489-4E66-99BB-0B84A8C2B1BE}" srcOrd="8" destOrd="0" presId="urn:microsoft.com/office/officeart/2005/8/layout/hList9"/>
    <dgm:cxn modelId="{4B41419F-60FF-445D-B90F-EDCA5C18E4E8}" type="presParOf" srcId="{4A5FCEBB-D1C8-433A-B78E-7F27C385A796}" destId="{1B356AE8-2090-4FF0-BBE5-95D409D3865E}" srcOrd="9" destOrd="0" presId="urn:microsoft.com/office/officeart/2005/8/layout/hList9"/>
    <dgm:cxn modelId="{A08B5653-436F-45FA-B58E-CC4614B3D5DA}" type="presParOf" srcId="{4A5FCEBB-D1C8-433A-B78E-7F27C385A796}" destId="{B7D23464-0B65-4A20-B62A-CB31C4EB8EAF}" srcOrd="10" destOrd="0" presId="urn:microsoft.com/office/officeart/2005/8/layout/hList9"/>
    <dgm:cxn modelId="{D660FA04-815E-4D8E-9032-BD3C107096F9}" type="presParOf" srcId="{4A5FCEBB-D1C8-433A-B78E-7F27C385A796}" destId="{3BFFC701-C046-4206-AEA0-E8322D2F90AF}" srcOrd="11" destOrd="0" presId="urn:microsoft.com/office/officeart/2005/8/layout/hList9"/>
    <dgm:cxn modelId="{87EEF4D1-D84B-4683-A9DA-610FA221909F}" type="presParOf" srcId="{3BFFC701-C046-4206-AEA0-E8322D2F90AF}" destId="{650727EC-9028-4237-B0D0-B82DA7AC8E2E}" srcOrd="0" destOrd="0" presId="urn:microsoft.com/office/officeart/2005/8/layout/hList9"/>
    <dgm:cxn modelId="{60F5638C-95C4-49CC-AC0F-804E5AF933CF}" type="presParOf" srcId="{3BFFC701-C046-4206-AEA0-E8322D2F90AF}" destId="{09FF80E4-96E4-40C2-8916-E1B33CFC6B34}" srcOrd="1" destOrd="0" presId="urn:microsoft.com/office/officeart/2005/8/layout/hList9"/>
    <dgm:cxn modelId="{25608812-B770-4DC0-A334-228C41E391CF}" type="presParOf" srcId="{09FF80E4-96E4-40C2-8916-E1B33CFC6B34}" destId="{ED969194-342A-4582-BE79-F829A823538B}" srcOrd="0" destOrd="0" presId="urn:microsoft.com/office/officeart/2005/8/layout/hList9"/>
    <dgm:cxn modelId="{C4B4F67B-CB55-4959-8105-952E684108F8}" type="presParOf" srcId="{09FF80E4-96E4-40C2-8916-E1B33CFC6B34}" destId="{B605D20D-570E-45FC-ABF0-5CF088BB394B}" srcOrd="1" destOrd="0" presId="urn:microsoft.com/office/officeart/2005/8/layout/hList9"/>
    <dgm:cxn modelId="{96A3F082-BAF4-4615-82E6-F26624F7F3A8}" type="presParOf" srcId="{3BFFC701-C046-4206-AEA0-E8322D2F90AF}" destId="{2C135E23-2D9F-4474-BB2C-C8F5C54BAD0C}" srcOrd="2" destOrd="0" presId="urn:microsoft.com/office/officeart/2005/8/layout/hList9"/>
    <dgm:cxn modelId="{81A4E83E-D46B-4BA4-982C-7F3702959386}" type="presParOf" srcId="{2C135E23-2D9F-4474-BB2C-C8F5C54BAD0C}" destId="{C672FB7F-7A5D-48CE-A816-12BB3E117169}" srcOrd="0" destOrd="0" presId="urn:microsoft.com/office/officeart/2005/8/layout/hList9"/>
    <dgm:cxn modelId="{A0F8F4C4-C561-4B50-A869-DFFFE8DC3A0D}" type="presParOf" srcId="{2C135E23-2D9F-4474-BB2C-C8F5C54BAD0C}" destId="{D087286E-9B82-4C50-B7C3-D569285C4D20}" srcOrd="1" destOrd="0" presId="urn:microsoft.com/office/officeart/2005/8/layout/hList9"/>
    <dgm:cxn modelId="{2B1B15A7-60AC-438A-B1E8-56B26EC5AD93}" type="presParOf" srcId="{4A5FCEBB-D1C8-433A-B78E-7F27C385A796}" destId="{DD452E8B-CDBE-444A-9004-9B544C2CF23B}" srcOrd="12" destOrd="0" presId="urn:microsoft.com/office/officeart/2005/8/layout/hList9"/>
    <dgm:cxn modelId="{8277C7AA-8933-4CD4-9F27-50F355E7E427}" type="presParOf" srcId="{4A5FCEBB-D1C8-433A-B78E-7F27C385A796}" destId="{7445AD27-05E3-459E-9578-03A52D058107}" srcOrd="13" destOrd="0" presId="urn:microsoft.com/office/officeart/2005/8/layout/hList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6AD6DF9-79CA-4103-BEC8-8F4AD15CF0EA}" type="doc">
      <dgm:prSet loTypeId="urn:microsoft.com/office/officeart/2016/7/layout/RepeatingBendingProcessNew" loCatId="process" qsTypeId="urn:microsoft.com/office/officeart/2005/8/quickstyle/simple5" qsCatId="simple" csTypeId="urn:microsoft.com/office/officeart/2005/8/colors/accent1_5" csCatId="accent1"/>
      <dgm:spPr/>
      <dgm:t>
        <a:bodyPr/>
        <a:lstStyle/>
        <a:p>
          <a:endParaRPr lang="en-US"/>
        </a:p>
      </dgm:t>
    </dgm:pt>
    <dgm:pt modelId="{0EC59C1B-3B1C-4D94-B3A6-936A7616513E}">
      <dgm:prSet/>
      <dgm:spPr/>
      <dgm:t>
        <a:bodyPr/>
        <a:lstStyle/>
        <a:p>
          <a:r>
            <a:rPr lang="en-GB"/>
            <a:t>Provide food hygiene training before employees start work.</a:t>
          </a:r>
          <a:r>
            <a:rPr lang="en-US"/>
            <a:t> </a:t>
          </a:r>
        </a:p>
      </dgm:t>
    </dgm:pt>
    <dgm:pt modelId="{8FB10B53-6C66-4F61-AA7F-CC8A33A752E7}" type="parTrans" cxnId="{64C6F042-E88F-4160-B8C0-3E05FD7C0EDE}">
      <dgm:prSet/>
      <dgm:spPr/>
      <dgm:t>
        <a:bodyPr/>
        <a:lstStyle/>
        <a:p>
          <a:endParaRPr lang="en-US"/>
        </a:p>
      </dgm:t>
    </dgm:pt>
    <dgm:pt modelId="{07AC0B11-117D-4AD8-874F-FCEF5BB74693}" type="sibTrans" cxnId="{64C6F042-E88F-4160-B8C0-3E05FD7C0EDE}">
      <dgm:prSet/>
      <dgm:spPr/>
      <dgm:t>
        <a:bodyPr/>
        <a:lstStyle/>
        <a:p>
          <a:endParaRPr lang="en-US"/>
        </a:p>
      </dgm:t>
    </dgm:pt>
    <dgm:pt modelId="{93DC90B5-6335-430E-848B-ED549B34DF7A}">
      <dgm:prSet/>
      <dgm:spPr/>
      <dgm:t>
        <a:bodyPr/>
        <a:lstStyle/>
        <a:p>
          <a:r>
            <a:rPr lang="en-GB"/>
            <a:t>Translate safety procedures into employees' native languages.</a:t>
          </a:r>
          <a:r>
            <a:rPr lang="en-US"/>
            <a:t> </a:t>
          </a:r>
        </a:p>
      </dgm:t>
    </dgm:pt>
    <dgm:pt modelId="{A473FA08-0AA1-4ECD-9A37-2714B75FD907}" type="parTrans" cxnId="{760BA7F6-BA8F-48BA-824C-1B7C342862F5}">
      <dgm:prSet/>
      <dgm:spPr/>
      <dgm:t>
        <a:bodyPr/>
        <a:lstStyle/>
        <a:p>
          <a:endParaRPr lang="en-US"/>
        </a:p>
      </dgm:t>
    </dgm:pt>
    <dgm:pt modelId="{BE573B48-845F-4957-A1A9-F2C41449F450}" type="sibTrans" cxnId="{760BA7F6-BA8F-48BA-824C-1B7C342862F5}">
      <dgm:prSet/>
      <dgm:spPr/>
      <dgm:t>
        <a:bodyPr/>
        <a:lstStyle/>
        <a:p>
          <a:endParaRPr lang="en-US"/>
        </a:p>
      </dgm:t>
    </dgm:pt>
    <dgm:pt modelId="{E93EF4B7-CDF7-498D-B165-3FC782EA4BB9}">
      <dgm:prSet/>
      <dgm:spPr/>
      <dgm:t>
        <a:bodyPr/>
        <a:lstStyle/>
        <a:p>
          <a:r>
            <a:rPr lang="en-GB"/>
            <a:t>Use pictures, symbols, and colour-coded signage.</a:t>
          </a:r>
          <a:r>
            <a:rPr lang="en-US"/>
            <a:t> </a:t>
          </a:r>
        </a:p>
      </dgm:t>
    </dgm:pt>
    <dgm:pt modelId="{EDEFD986-9DA1-411D-B0EA-FAFE8FE18383}" type="parTrans" cxnId="{9E15DE13-3455-4BDD-9551-00714E8AA720}">
      <dgm:prSet/>
      <dgm:spPr/>
      <dgm:t>
        <a:bodyPr/>
        <a:lstStyle/>
        <a:p>
          <a:endParaRPr lang="en-US"/>
        </a:p>
      </dgm:t>
    </dgm:pt>
    <dgm:pt modelId="{3A82D48F-A679-4DC9-BD95-9EF378F64340}" type="sibTrans" cxnId="{9E15DE13-3455-4BDD-9551-00714E8AA720}">
      <dgm:prSet/>
      <dgm:spPr/>
      <dgm:t>
        <a:bodyPr/>
        <a:lstStyle/>
        <a:p>
          <a:endParaRPr lang="en-US"/>
        </a:p>
      </dgm:t>
    </dgm:pt>
    <dgm:pt modelId="{4FDE16F1-56D3-4BC2-A71F-BE388993902A}">
      <dgm:prSet/>
      <dgm:spPr/>
      <dgm:t>
        <a:bodyPr/>
        <a:lstStyle/>
        <a:p>
          <a:r>
            <a:rPr lang="en-GB"/>
            <a:t>Employ bilingual supervisors or interpreters.</a:t>
          </a:r>
          <a:r>
            <a:rPr lang="en-US"/>
            <a:t> </a:t>
          </a:r>
        </a:p>
      </dgm:t>
    </dgm:pt>
    <dgm:pt modelId="{70E98BEF-5A7A-4F68-BD66-2C1853F1D122}" type="parTrans" cxnId="{68B6DA9B-65E9-452B-9D86-643AB727B815}">
      <dgm:prSet/>
      <dgm:spPr/>
      <dgm:t>
        <a:bodyPr/>
        <a:lstStyle/>
        <a:p>
          <a:endParaRPr lang="en-US"/>
        </a:p>
      </dgm:t>
    </dgm:pt>
    <dgm:pt modelId="{516B7BFF-FAA7-4274-A7FC-292247846507}" type="sibTrans" cxnId="{68B6DA9B-65E9-452B-9D86-643AB727B815}">
      <dgm:prSet/>
      <dgm:spPr/>
      <dgm:t>
        <a:bodyPr/>
        <a:lstStyle/>
        <a:p>
          <a:endParaRPr lang="en-US"/>
        </a:p>
      </dgm:t>
    </dgm:pt>
    <dgm:pt modelId="{2158BC91-5F9E-4697-A332-67FD71057FD3}">
      <dgm:prSet/>
      <dgm:spPr/>
      <dgm:t>
        <a:bodyPr/>
        <a:lstStyle/>
        <a:p>
          <a:r>
            <a:rPr lang="en-GB"/>
            <a:t>Encourage two-way communication and feedback.</a:t>
          </a:r>
          <a:r>
            <a:rPr lang="en-US"/>
            <a:t> </a:t>
          </a:r>
        </a:p>
      </dgm:t>
    </dgm:pt>
    <dgm:pt modelId="{6F08C93F-1CBB-4576-A202-D024D1C91926}" type="parTrans" cxnId="{4B0AB790-E705-4425-978F-9D6D2855E7D9}">
      <dgm:prSet/>
      <dgm:spPr/>
      <dgm:t>
        <a:bodyPr/>
        <a:lstStyle/>
        <a:p>
          <a:endParaRPr lang="en-US"/>
        </a:p>
      </dgm:t>
    </dgm:pt>
    <dgm:pt modelId="{B837BCDC-1576-4B35-B132-210DB39EC4AC}" type="sibTrans" cxnId="{4B0AB790-E705-4425-978F-9D6D2855E7D9}">
      <dgm:prSet/>
      <dgm:spPr/>
      <dgm:t>
        <a:bodyPr/>
        <a:lstStyle/>
        <a:p>
          <a:endParaRPr lang="en-US"/>
        </a:p>
      </dgm:t>
    </dgm:pt>
    <dgm:pt modelId="{F2C59AE4-995C-4F02-9C60-4D15A3026134}">
      <dgm:prSet/>
      <dgm:spPr/>
      <dgm:t>
        <a:bodyPr/>
        <a:lstStyle/>
        <a:p>
          <a:r>
            <a:rPr lang="en-GB"/>
            <a:t>Conduct cultural awareness training for managers.</a:t>
          </a:r>
          <a:r>
            <a:rPr lang="en-US"/>
            <a:t> </a:t>
          </a:r>
        </a:p>
      </dgm:t>
    </dgm:pt>
    <dgm:pt modelId="{37B5DF09-7C36-4693-93FF-7C67FB3D91FC}" type="parTrans" cxnId="{5CBCF912-2BF2-47B9-B1F4-3068CC337718}">
      <dgm:prSet/>
      <dgm:spPr/>
      <dgm:t>
        <a:bodyPr/>
        <a:lstStyle/>
        <a:p>
          <a:endParaRPr lang="en-US"/>
        </a:p>
      </dgm:t>
    </dgm:pt>
    <dgm:pt modelId="{0609789C-0EAF-4BAE-8242-68648BD6A9A4}" type="sibTrans" cxnId="{5CBCF912-2BF2-47B9-B1F4-3068CC337718}">
      <dgm:prSet/>
      <dgm:spPr/>
      <dgm:t>
        <a:bodyPr/>
        <a:lstStyle/>
        <a:p>
          <a:endParaRPr lang="en-US"/>
        </a:p>
      </dgm:t>
    </dgm:pt>
    <dgm:pt modelId="{DE99AE41-03F1-46D9-A7A7-DC55DE4EB9D3}">
      <dgm:prSet/>
      <dgm:spPr/>
      <dgm:t>
        <a:bodyPr/>
        <a:lstStyle/>
        <a:p>
          <a:r>
            <a:rPr lang="en-GB"/>
            <a:t>Use practical demonstrations rather than only verbal instructions.</a:t>
          </a:r>
          <a:r>
            <a:rPr lang="en-US"/>
            <a:t> </a:t>
          </a:r>
        </a:p>
      </dgm:t>
    </dgm:pt>
    <dgm:pt modelId="{3CD5A5F7-7D37-4DDA-A621-67965E77B3A8}" type="parTrans" cxnId="{9E457B03-21F8-43DF-89C8-E60F935DD0C8}">
      <dgm:prSet/>
      <dgm:spPr/>
      <dgm:t>
        <a:bodyPr/>
        <a:lstStyle/>
        <a:p>
          <a:endParaRPr lang="en-US"/>
        </a:p>
      </dgm:t>
    </dgm:pt>
    <dgm:pt modelId="{B3D691A9-CC1F-4551-8739-6344A586F55E}" type="sibTrans" cxnId="{9E457B03-21F8-43DF-89C8-E60F935DD0C8}">
      <dgm:prSet/>
      <dgm:spPr/>
      <dgm:t>
        <a:bodyPr/>
        <a:lstStyle/>
        <a:p>
          <a:endParaRPr lang="en-US"/>
        </a:p>
      </dgm:t>
    </dgm:pt>
    <dgm:pt modelId="{7DC279A7-46FD-479C-8A3A-9E2FDB7DA647}">
      <dgm:prSet/>
      <dgm:spPr/>
      <dgm:t>
        <a:bodyPr/>
        <a:lstStyle/>
        <a:p>
          <a:r>
            <a:rPr lang="en-GB"/>
            <a:t>Regularly assess employee understanding of food safety procedures.</a:t>
          </a:r>
          <a:r>
            <a:rPr lang="en-US"/>
            <a:t> </a:t>
          </a:r>
        </a:p>
      </dgm:t>
    </dgm:pt>
    <dgm:pt modelId="{98C1D7FE-D0EA-4E10-A497-7A143164149A}" type="parTrans" cxnId="{955855A1-CE64-4E0D-9903-055C2748AB06}">
      <dgm:prSet/>
      <dgm:spPr/>
      <dgm:t>
        <a:bodyPr/>
        <a:lstStyle/>
        <a:p>
          <a:endParaRPr lang="en-US"/>
        </a:p>
      </dgm:t>
    </dgm:pt>
    <dgm:pt modelId="{869D3367-8A65-4DDB-B430-67313E3DA168}" type="sibTrans" cxnId="{955855A1-CE64-4E0D-9903-055C2748AB06}">
      <dgm:prSet/>
      <dgm:spPr/>
      <dgm:t>
        <a:bodyPr/>
        <a:lstStyle/>
        <a:p>
          <a:endParaRPr lang="en-US"/>
        </a:p>
      </dgm:t>
    </dgm:pt>
    <dgm:pt modelId="{494457D3-319E-4290-8C4A-BD082EF3D2B4}" type="pres">
      <dgm:prSet presAssocID="{96AD6DF9-79CA-4103-BEC8-8F4AD15CF0EA}" presName="Name0" presStyleCnt="0">
        <dgm:presLayoutVars>
          <dgm:dir/>
          <dgm:resizeHandles val="exact"/>
        </dgm:presLayoutVars>
      </dgm:prSet>
      <dgm:spPr/>
    </dgm:pt>
    <dgm:pt modelId="{8BA73403-6898-4B4B-9E9B-5B39CE5C30F6}" type="pres">
      <dgm:prSet presAssocID="{0EC59C1B-3B1C-4D94-B3A6-936A7616513E}" presName="node" presStyleLbl="node1" presStyleIdx="0" presStyleCnt="8">
        <dgm:presLayoutVars>
          <dgm:bulletEnabled val="1"/>
        </dgm:presLayoutVars>
      </dgm:prSet>
      <dgm:spPr/>
    </dgm:pt>
    <dgm:pt modelId="{731EA6AE-1134-459D-9F37-1DF79B9FE864}" type="pres">
      <dgm:prSet presAssocID="{07AC0B11-117D-4AD8-874F-FCEF5BB74693}" presName="sibTrans" presStyleLbl="sibTrans1D1" presStyleIdx="0" presStyleCnt="7"/>
      <dgm:spPr/>
    </dgm:pt>
    <dgm:pt modelId="{628E9258-C1CB-477F-9403-519F9873EDEE}" type="pres">
      <dgm:prSet presAssocID="{07AC0B11-117D-4AD8-874F-FCEF5BB74693}" presName="connectorText" presStyleLbl="sibTrans1D1" presStyleIdx="0" presStyleCnt="7"/>
      <dgm:spPr/>
    </dgm:pt>
    <dgm:pt modelId="{5114DBEE-13EE-4F3C-A8BE-50A51FF1B6AC}" type="pres">
      <dgm:prSet presAssocID="{93DC90B5-6335-430E-848B-ED549B34DF7A}" presName="node" presStyleLbl="node1" presStyleIdx="1" presStyleCnt="8">
        <dgm:presLayoutVars>
          <dgm:bulletEnabled val="1"/>
        </dgm:presLayoutVars>
      </dgm:prSet>
      <dgm:spPr/>
    </dgm:pt>
    <dgm:pt modelId="{9E3D7917-843D-4B30-86ED-DE31B9B9F9BC}" type="pres">
      <dgm:prSet presAssocID="{BE573B48-845F-4957-A1A9-F2C41449F450}" presName="sibTrans" presStyleLbl="sibTrans1D1" presStyleIdx="1" presStyleCnt="7"/>
      <dgm:spPr/>
    </dgm:pt>
    <dgm:pt modelId="{9C0C46F0-D19A-4A3F-9635-4D1EBE067D15}" type="pres">
      <dgm:prSet presAssocID="{BE573B48-845F-4957-A1A9-F2C41449F450}" presName="connectorText" presStyleLbl="sibTrans1D1" presStyleIdx="1" presStyleCnt="7"/>
      <dgm:spPr/>
    </dgm:pt>
    <dgm:pt modelId="{654ED0CF-EDB1-49FD-8CE2-C063E77BE999}" type="pres">
      <dgm:prSet presAssocID="{E93EF4B7-CDF7-498D-B165-3FC782EA4BB9}" presName="node" presStyleLbl="node1" presStyleIdx="2" presStyleCnt="8">
        <dgm:presLayoutVars>
          <dgm:bulletEnabled val="1"/>
        </dgm:presLayoutVars>
      </dgm:prSet>
      <dgm:spPr/>
    </dgm:pt>
    <dgm:pt modelId="{4A016C83-0DDB-40EB-BA16-C5CDA2FA9525}" type="pres">
      <dgm:prSet presAssocID="{3A82D48F-A679-4DC9-BD95-9EF378F64340}" presName="sibTrans" presStyleLbl="sibTrans1D1" presStyleIdx="2" presStyleCnt="7"/>
      <dgm:spPr/>
    </dgm:pt>
    <dgm:pt modelId="{F51F99D3-95C1-41E1-B3EA-278666C0AD79}" type="pres">
      <dgm:prSet presAssocID="{3A82D48F-A679-4DC9-BD95-9EF378F64340}" presName="connectorText" presStyleLbl="sibTrans1D1" presStyleIdx="2" presStyleCnt="7"/>
      <dgm:spPr/>
    </dgm:pt>
    <dgm:pt modelId="{FDB47255-4F96-4F02-9E22-8E2932C861B1}" type="pres">
      <dgm:prSet presAssocID="{4FDE16F1-56D3-4BC2-A71F-BE388993902A}" presName="node" presStyleLbl="node1" presStyleIdx="3" presStyleCnt="8">
        <dgm:presLayoutVars>
          <dgm:bulletEnabled val="1"/>
        </dgm:presLayoutVars>
      </dgm:prSet>
      <dgm:spPr/>
    </dgm:pt>
    <dgm:pt modelId="{6112FA5D-B39C-49FE-AFDA-8A68758E623D}" type="pres">
      <dgm:prSet presAssocID="{516B7BFF-FAA7-4274-A7FC-292247846507}" presName="sibTrans" presStyleLbl="sibTrans1D1" presStyleIdx="3" presStyleCnt="7"/>
      <dgm:spPr/>
    </dgm:pt>
    <dgm:pt modelId="{2C3CA7B0-AB2F-49D2-851E-B13425BD661F}" type="pres">
      <dgm:prSet presAssocID="{516B7BFF-FAA7-4274-A7FC-292247846507}" presName="connectorText" presStyleLbl="sibTrans1D1" presStyleIdx="3" presStyleCnt="7"/>
      <dgm:spPr/>
    </dgm:pt>
    <dgm:pt modelId="{4698189C-73DE-45B4-A9CF-A6825701EC29}" type="pres">
      <dgm:prSet presAssocID="{2158BC91-5F9E-4697-A332-67FD71057FD3}" presName="node" presStyleLbl="node1" presStyleIdx="4" presStyleCnt="8">
        <dgm:presLayoutVars>
          <dgm:bulletEnabled val="1"/>
        </dgm:presLayoutVars>
      </dgm:prSet>
      <dgm:spPr/>
    </dgm:pt>
    <dgm:pt modelId="{68053964-CD9D-4F00-A95B-1DE714DE6E99}" type="pres">
      <dgm:prSet presAssocID="{B837BCDC-1576-4B35-B132-210DB39EC4AC}" presName="sibTrans" presStyleLbl="sibTrans1D1" presStyleIdx="4" presStyleCnt="7"/>
      <dgm:spPr/>
    </dgm:pt>
    <dgm:pt modelId="{EE734236-DC08-42A7-AB8C-7FD7CE6D92AC}" type="pres">
      <dgm:prSet presAssocID="{B837BCDC-1576-4B35-B132-210DB39EC4AC}" presName="connectorText" presStyleLbl="sibTrans1D1" presStyleIdx="4" presStyleCnt="7"/>
      <dgm:spPr/>
    </dgm:pt>
    <dgm:pt modelId="{3AAD2276-489F-40F5-9E99-B899307ABF27}" type="pres">
      <dgm:prSet presAssocID="{F2C59AE4-995C-4F02-9C60-4D15A3026134}" presName="node" presStyleLbl="node1" presStyleIdx="5" presStyleCnt="8">
        <dgm:presLayoutVars>
          <dgm:bulletEnabled val="1"/>
        </dgm:presLayoutVars>
      </dgm:prSet>
      <dgm:spPr/>
    </dgm:pt>
    <dgm:pt modelId="{1D0DE50F-07BE-46F5-99CB-05E21455CEB4}" type="pres">
      <dgm:prSet presAssocID="{0609789C-0EAF-4BAE-8242-68648BD6A9A4}" presName="sibTrans" presStyleLbl="sibTrans1D1" presStyleIdx="5" presStyleCnt="7"/>
      <dgm:spPr/>
    </dgm:pt>
    <dgm:pt modelId="{3DC62853-BF52-4D93-AD6F-67C551F69CA3}" type="pres">
      <dgm:prSet presAssocID="{0609789C-0EAF-4BAE-8242-68648BD6A9A4}" presName="connectorText" presStyleLbl="sibTrans1D1" presStyleIdx="5" presStyleCnt="7"/>
      <dgm:spPr/>
    </dgm:pt>
    <dgm:pt modelId="{7E8DB3AB-B008-455D-A0EE-C0BC5163F02C}" type="pres">
      <dgm:prSet presAssocID="{DE99AE41-03F1-46D9-A7A7-DC55DE4EB9D3}" presName="node" presStyleLbl="node1" presStyleIdx="6" presStyleCnt="8">
        <dgm:presLayoutVars>
          <dgm:bulletEnabled val="1"/>
        </dgm:presLayoutVars>
      </dgm:prSet>
      <dgm:spPr/>
    </dgm:pt>
    <dgm:pt modelId="{54C87541-F7C4-41EA-99CB-633A3E7DC6F7}" type="pres">
      <dgm:prSet presAssocID="{B3D691A9-CC1F-4551-8739-6344A586F55E}" presName="sibTrans" presStyleLbl="sibTrans1D1" presStyleIdx="6" presStyleCnt="7"/>
      <dgm:spPr/>
    </dgm:pt>
    <dgm:pt modelId="{32620BC7-5494-4405-A8E6-65DA6C86997D}" type="pres">
      <dgm:prSet presAssocID="{B3D691A9-CC1F-4551-8739-6344A586F55E}" presName="connectorText" presStyleLbl="sibTrans1D1" presStyleIdx="6" presStyleCnt="7"/>
      <dgm:spPr/>
    </dgm:pt>
    <dgm:pt modelId="{6F636E79-4214-4F04-B663-FBA1F4C874B1}" type="pres">
      <dgm:prSet presAssocID="{7DC279A7-46FD-479C-8A3A-9E2FDB7DA647}" presName="node" presStyleLbl="node1" presStyleIdx="7" presStyleCnt="8">
        <dgm:presLayoutVars>
          <dgm:bulletEnabled val="1"/>
        </dgm:presLayoutVars>
      </dgm:prSet>
      <dgm:spPr/>
    </dgm:pt>
  </dgm:ptLst>
  <dgm:cxnLst>
    <dgm:cxn modelId="{9E457B03-21F8-43DF-89C8-E60F935DD0C8}" srcId="{96AD6DF9-79CA-4103-BEC8-8F4AD15CF0EA}" destId="{DE99AE41-03F1-46D9-A7A7-DC55DE4EB9D3}" srcOrd="6" destOrd="0" parTransId="{3CD5A5F7-7D37-4DDA-A621-67965E77B3A8}" sibTransId="{B3D691A9-CC1F-4551-8739-6344A586F55E}"/>
    <dgm:cxn modelId="{5FF7940C-0998-4607-BFD6-8413D3FFFEE3}" type="presOf" srcId="{B3D691A9-CC1F-4551-8739-6344A586F55E}" destId="{32620BC7-5494-4405-A8E6-65DA6C86997D}" srcOrd="1" destOrd="0" presId="urn:microsoft.com/office/officeart/2016/7/layout/RepeatingBendingProcessNew"/>
    <dgm:cxn modelId="{5CBCF912-2BF2-47B9-B1F4-3068CC337718}" srcId="{96AD6DF9-79CA-4103-BEC8-8F4AD15CF0EA}" destId="{F2C59AE4-995C-4F02-9C60-4D15A3026134}" srcOrd="5" destOrd="0" parTransId="{37B5DF09-7C36-4693-93FF-7C67FB3D91FC}" sibTransId="{0609789C-0EAF-4BAE-8242-68648BD6A9A4}"/>
    <dgm:cxn modelId="{9E15DE13-3455-4BDD-9551-00714E8AA720}" srcId="{96AD6DF9-79CA-4103-BEC8-8F4AD15CF0EA}" destId="{E93EF4B7-CDF7-498D-B165-3FC782EA4BB9}" srcOrd="2" destOrd="0" parTransId="{EDEFD986-9DA1-411D-B0EA-FAFE8FE18383}" sibTransId="{3A82D48F-A679-4DC9-BD95-9EF378F64340}"/>
    <dgm:cxn modelId="{E3A5C81E-3514-44D2-AAAD-BADC54C38A0A}" type="presOf" srcId="{2158BC91-5F9E-4697-A332-67FD71057FD3}" destId="{4698189C-73DE-45B4-A9CF-A6825701EC29}" srcOrd="0" destOrd="0" presId="urn:microsoft.com/office/officeart/2016/7/layout/RepeatingBendingProcessNew"/>
    <dgm:cxn modelId="{F20BB022-3136-4B90-9E1B-2FFE7634B46F}" type="presOf" srcId="{DE99AE41-03F1-46D9-A7A7-DC55DE4EB9D3}" destId="{7E8DB3AB-B008-455D-A0EE-C0BC5163F02C}" srcOrd="0" destOrd="0" presId="urn:microsoft.com/office/officeart/2016/7/layout/RepeatingBendingProcessNew"/>
    <dgm:cxn modelId="{A8C9D922-095B-4CFC-815E-39DA6C271880}" type="presOf" srcId="{07AC0B11-117D-4AD8-874F-FCEF5BB74693}" destId="{731EA6AE-1134-459D-9F37-1DF79B9FE864}" srcOrd="0" destOrd="0" presId="urn:microsoft.com/office/officeart/2016/7/layout/RepeatingBendingProcessNew"/>
    <dgm:cxn modelId="{87615D29-87ED-4E20-A2C2-58C32C1416C9}" type="presOf" srcId="{B3D691A9-CC1F-4551-8739-6344A586F55E}" destId="{54C87541-F7C4-41EA-99CB-633A3E7DC6F7}" srcOrd="0" destOrd="0" presId="urn:microsoft.com/office/officeart/2016/7/layout/RepeatingBendingProcessNew"/>
    <dgm:cxn modelId="{DDB80C36-FAD5-409F-BABF-0BB897CE9500}" type="presOf" srcId="{B837BCDC-1576-4B35-B132-210DB39EC4AC}" destId="{68053964-CD9D-4F00-A95B-1DE714DE6E99}" srcOrd="0" destOrd="0" presId="urn:microsoft.com/office/officeart/2016/7/layout/RepeatingBendingProcessNew"/>
    <dgm:cxn modelId="{8262625B-A778-4D33-B146-B7C87AD5B6E1}" type="presOf" srcId="{E93EF4B7-CDF7-498D-B165-3FC782EA4BB9}" destId="{654ED0CF-EDB1-49FD-8CE2-C063E77BE999}" srcOrd="0" destOrd="0" presId="urn:microsoft.com/office/officeart/2016/7/layout/RepeatingBendingProcessNew"/>
    <dgm:cxn modelId="{64C6F042-E88F-4160-B8C0-3E05FD7C0EDE}" srcId="{96AD6DF9-79CA-4103-BEC8-8F4AD15CF0EA}" destId="{0EC59C1B-3B1C-4D94-B3A6-936A7616513E}" srcOrd="0" destOrd="0" parTransId="{8FB10B53-6C66-4F61-AA7F-CC8A33A752E7}" sibTransId="{07AC0B11-117D-4AD8-874F-FCEF5BB74693}"/>
    <dgm:cxn modelId="{39365347-0987-40F8-ABCE-61D7A5672080}" type="presOf" srcId="{F2C59AE4-995C-4F02-9C60-4D15A3026134}" destId="{3AAD2276-489F-40F5-9E99-B899307ABF27}" srcOrd="0" destOrd="0" presId="urn:microsoft.com/office/officeart/2016/7/layout/RepeatingBendingProcessNew"/>
    <dgm:cxn modelId="{1588AF49-51A5-4539-8EC7-E329C92C6A8D}" type="presOf" srcId="{516B7BFF-FAA7-4274-A7FC-292247846507}" destId="{2C3CA7B0-AB2F-49D2-851E-B13425BD661F}" srcOrd="1" destOrd="0" presId="urn:microsoft.com/office/officeart/2016/7/layout/RepeatingBendingProcessNew"/>
    <dgm:cxn modelId="{9E45E969-C6B5-4637-9D7D-12B2CE042856}" type="presOf" srcId="{07AC0B11-117D-4AD8-874F-FCEF5BB74693}" destId="{628E9258-C1CB-477F-9403-519F9873EDEE}" srcOrd="1" destOrd="0" presId="urn:microsoft.com/office/officeart/2016/7/layout/RepeatingBendingProcessNew"/>
    <dgm:cxn modelId="{F5B68C70-EE92-45F1-83C5-5A7F783F6A7E}" type="presOf" srcId="{0EC59C1B-3B1C-4D94-B3A6-936A7616513E}" destId="{8BA73403-6898-4B4B-9E9B-5B39CE5C30F6}" srcOrd="0" destOrd="0" presId="urn:microsoft.com/office/officeart/2016/7/layout/RepeatingBendingProcessNew"/>
    <dgm:cxn modelId="{29A39450-8315-4ADC-B9E3-3EBFA60F4388}" type="presOf" srcId="{93DC90B5-6335-430E-848B-ED549B34DF7A}" destId="{5114DBEE-13EE-4F3C-A8BE-50A51FF1B6AC}" srcOrd="0" destOrd="0" presId="urn:microsoft.com/office/officeart/2016/7/layout/RepeatingBendingProcessNew"/>
    <dgm:cxn modelId="{4019C47C-CABC-46ED-93B3-6F739F3BF22B}" type="presOf" srcId="{3A82D48F-A679-4DC9-BD95-9EF378F64340}" destId="{4A016C83-0DDB-40EB-BA16-C5CDA2FA9525}" srcOrd="0" destOrd="0" presId="urn:microsoft.com/office/officeart/2016/7/layout/RepeatingBendingProcessNew"/>
    <dgm:cxn modelId="{BBB8F57E-C5E0-4552-8322-02B6B1E6C93C}" type="presOf" srcId="{0609789C-0EAF-4BAE-8242-68648BD6A9A4}" destId="{1D0DE50F-07BE-46F5-99CB-05E21455CEB4}" srcOrd="0" destOrd="0" presId="urn:microsoft.com/office/officeart/2016/7/layout/RepeatingBendingProcessNew"/>
    <dgm:cxn modelId="{72F48A83-8711-4DA9-AE50-670952CA9541}" type="presOf" srcId="{BE573B48-845F-4957-A1A9-F2C41449F450}" destId="{9C0C46F0-D19A-4A3F-9635-4D1EBE067D15}" srcOrd="1" destOrd="0" presId="urn:microsoft.com/office/officeart/2016/7/layout/RepeatingBendingProcessNew"/>
    <dgm:cxn modelId="{4B0AB790-E705-4425-978F-9D6D2855E7D9}" srcId="{96AD6DF9-79CA-4103-BEC8-8F4AD15CF0EA}" destId="{2158BC91-5F9E-4697-A332-67FD71057FD3}" srcOrd="4" destOrd="0" parTransId="{6F08C93F-1CBB-4576-A202-D024D1C91926}" sibTransId="{B837BCDC-1576-4B35-B132-210DB39EC4AC}"/>
    <dgm:cxn modelId="{68B6DA9B-65E9-452B-9D86-643AB727B815}" srcId="{96AD6DF9-79CA-4103-BEC8-8F4AD15CF0EA}" destId="{4FDE16F1-56D3-4BC2-A71F-BE388993902A}" srcOrd="3" destOrd="0" parTransId="{70E98BEF-5A7A-4F68-BD66-2C1853F1D122}" sibTransId="{516B7BFF-FAA7-4274-A7FC-292247846507}"/>
    <dgm:cxn modelId="{955855A1-CE64-4E0D-9903-055C2748AB06}" srcId="{96AD6DF9-79CA-4103-BEC8-8F4AD15CF0EA}" destId="{7DC279A7-46FD-479C-8A3A-9E2FDB7DA647}" srcOrd="7" destOrd="0" parTransId="{98C1D7FE-D0EA-4E10-A497-7A143164149A}" sibTransId="{869D3367-8A65-4DDB-B430-67313E3DA168}"/>
    <dgm:cxn modelId="{47E5DAAE-9DC3-4E60-9F5C-7D827D45B595}" type="presOf" srcId="{3A82D48F-A679-4DC9-BD95-9EF378F64340}" destId="{F51F99D3-95C1-41E1-B3EA-278666C0AD79}" srcOrd="1" destOrd="0" presId="urn:microsoft.com/office/officeart/2016/7/layout/RepeatingBendingProcessNew"/>
    <dgm:cxn modelId="{D494F9B1-5E29-409E-A6D2-806598004989}" type="presOf" srcId="{516B7BFF-FAA7-4274-A7FC-292247846507}" destId="{6112FA5D-B39C-49FE-AFDA-8A68758E623D}" srcOrd="0" destOrd="0" presId="urn:microsoft.com/office/officeart/2016/7/layout/RepeatingBendingProcessNew"/>
    <dgm:cxn modelId="{82B620BD-F27E-4A81-9D19-E47F343612B8}" type="presOf" srcId="{96AD6DF9-79CA-4103-BEC8-8F4AD15CF0EA}" destId="{494457D3-319E-4290-8C4A-BD082EF3D2B4}" srcOrd="0" destOrd="0" presId="urn:microsoft.com/office/officeart/2016/7/layout/RepeatingBendingProcessNew"/>
    <dgm:cxn modelId="{B187FEC0-87F4-48C2-A7ED-30E8AE703B92}" type="presOf" srcId="{4FDE16F1-56D3-4BC2-A71F-BE388993902A}" destId="{FDB47255-4F96-4F02-9E22-8E2932C861B1}" srcOrd="0" destOrd="0" presId="urn:microsoft.com/office/officeart/2016/7/layout/RepeatingBendingProcessNew"/>
    <dgm:cxn modelId="{14F387C1-C473-4B4D-806E-6B186AB1C105}" type="presOf" srcId="{0609789C-0EAF-4BAE-8242-68648BD6A9A4}" destId="{3DC62853-BF52-4D93-AD6F-67C551F69CA3}" srcOrd="1" destOrd="0" presId="urn:microsoft.com/office/officeart/2016/7/layout/RepeatingBendingProcessNew"/>
    <dgm:cxn modelId="{79FD3AC3-986A-4E69-A097-C21230A4F63C}" type="presOf" srcId="{B837BCDC-1576-4B35-B132-210DB39EC4AC}" destId="{EE734236-DC08-42A7-AB8C-7FD7CE6D92AC}" srcOrd="1" destOrd="0" presId="urn:microsoft.com/office/officeart/2016/7/layout/RepeatingBendingProcessNew"/>
    <dgm:cxn modelId="{04B33BC5-E2AB-4C40-A2BE-9331F6035126}" type="presOf" srcId="{7DC279A7-46FD-479C-8A3A-9E2FDB7DA647}" destId="{6F636E79-4214-4F04-B663-FBA1F4C874B1}" srcOrd="0" destOrd="0" presId="urn:microsoft.com/office/officeart/2016/7/layout/RepeatingBendingProcessNew"/>
    <dgm:cxn modelId="{866935CF-7223-4E19-996C-B5D80CD17E49}" type="presOf" srcId="{BE573B48-845F-4957-A1A9-F2C41449F450}" destId="{9E3D7917-843D-4B30-86ED-DE31B9B9F9BC}" srcOrd="0" destOrd="0" presId="urn:microsoft.com/office/officeart/2016/7/layout/RepeatingBendingProcessNew"/>
    <dgm:cxn modelId="{760BA7F6-BA8F-48BA-824C-1B7C342862F5}" srcId="{96AD6DF9-79CA-4103-BEC8-8F4AD15CF0EA}" destId="{93DC90B5-6335-430E-848B-ED549B34DF7A}" srcOrd="1" destOrd="0" parTransId="{A473FA08-0AA1-4ECD-9A37-2714B75FD907}" sibTransId="{BE573B48-845F-4957-A1A9-F2C41449F450}"/>
    <dgm:cxn modelId="{3FBAE0A4-28C5-4055-B661-904CC6DF9655}" type="presParOf" srcId="{494457D3-319E-4290-8C4A-BD082EF3D2B4}" destId="{8BA73403-6898-4B4B-9E9B-5B39CE5C30F6}" srcOrd="0" destOrd="0" presId="urn:microsoft.com/office/officeart/2016/7/layout/RepeatingBendingProcessNew"/>
    <dgm:cxn modelId="{A7E7AEE5-81BD-4CF0-8001-51F815AED4B9}" type="presParOf" srcId="{494457D3-319E-4290-8C4A-BD082EF3D2B4}" destId="{731EA6AE-1134-459D-9F37-1DF79B9FE864}" srcOrd="1" destOrd="0" presId="urn:microsoft.com/office/officeart/2016/7/layout/RepeatingBendingProcessNew"/>
    <dgm:cxn modelId="{BE9E9634-9DAB-42B1-BE10-109E01B0F407}" type="presParOf" srcId="{731EA6AE-1134-459D-9F37-1DF79B9FE864}" destId="{628E9258-C1CB-477F-9403-519F9873EDEE}" srcOrd="0" destOrd="0" presId="urn:microsoft.com/office/officeart/2016/7/layout/RepeatingBendingProcessNew"/>
    <dgm:cxn modelId="{91DB15E9-0057-407D-8F11-611F03F6E6A8}" type="presParOf" srcId="{494457D3-319E-4290-8C4A-BD082EF3D2B4}" destId="{5114DBEE-13EE-4F3C-A8BE-50A51FF1B6AC}" srcOrd="2" destOrd="0" presId="urn:microsoft.com/office/officeart/2016/7/layout/RepeatingBendingProcessNew"/>
    <dgm:cxn modelId="{AF2C200C-E025-4CBE-B068-968BB3D29D6C}" type="presParOf" srcId="{494457D3-319E-4290-8C4A-BD082EF3D2B4}" destId="{9E3D7917-843D-4B30-86ED-DE31B9B9F9BC}" srcOrd="3" destOrd="0" presId="urn:microsoft.com/office/officeart/2016/7/layout/RepeatingBendingProcessNew"/>
    <dgm:cxn modelId="{6DB3BFFB-F779-46BA-9556-4EE5F21C076D}" type="presParOf" srcId="{9E3D7917-843D-4B30-86ED-DE31B9B9F9BC}" destId="{9C0C46F0-D19A-4A3F-9635-4D1EBE067D15}" srcOrd="0" destOrd="0" presId="urn:microsoft.com/office/officeart/2016/7/layout/RepeatingBendingProcessNew"/>
    <dgm:cxn modelId="{D0713794-0D98-40E0-B2D3-4A65A2F83184}" type="presParOf" srcId="{494457D3-319E-4290-8C4A-BD082EF3D2B4}" destId="{654ED0CF-EDB1-49FD-8CE2-C063E77BE999}" srcOrd="4" destOrd="0" presId="urn:microsoft.com/office/officeart/2016/7/layout/RepeatingBendingProcessNew"/>
    <dgm:cxn modelId="{038819A8-E9BE-4D9C-87B8-848A6C7AAAE7}" type="presParOf" srcId="{494457D3-319E-4290-8C4A-BD082EF3D2B4}" destId="{4A016C83-0DDB-40EB-BA16-C5CDA2FA9525}" srcOrd="5" destOrd="0" presId="urn:microsoft.com/office/officeart/2016/7/layout/RepeatingBendingProcessNew"/>
    <dgm:cxn modelId="{F696C169-37F5-4DE3-A6CE-751B7554C908}" type="presParOf" srcId="{4A016C83-0DDB-40EB-BA16-C5CDA2FA9525}" destId="{F51F99D3-95C1-41E1-B3EA-278666C0AD79}" srcOrd="0" destOrd="0" presId="urn:microsoft.com/office/officeart/2016/7/layout/RepeatingBendingProcessNew"/>
    <dgm:cxn modelId="{50CC9C63-A671-498F-B79B-4E7740DD2E33}" type="presParOf" srcId="{494457D3-319E-4290-8C4A-BD082EF3D2B4}" destId="{FDB47255-4F96-4F02-9E22-8E2932C861B1}" srcOrd="6" destOrd="0" presId="urn:microsoft.com/office/officeart/2016/7/layout/RepeatingBendingProcessNew"/>
    <dgm:cxn modelId="{75719266-B1F0-401F-B4E3-4D1C73424DF6}" type="presParOf" srcId="{494457D3-319E-4290-8C4A-BD082EF3D2B4}" destId="{6112FA5D-B39C-49FE-AFDA-8A68758E623D}" srcOrd="7" destOrd="0" presId="urn:microsoft.com/office/officeart/2016/7/layout/RepeatingBendingProcessNew"/>
    <dgm:cxn modelId="{1BB91A20-39B3-4382-9C77-9F61A26D3989}" type="presParOf" srcId="{6112FA5D-B39C-49FE-AFDA-8A68758E623D}" destId="{2C3CA7B0-AB2F-49D2-851E-B13425BD661F}" srcOrd="0" destOrd="0" presId="urn:microsoft.com/office/officeart/2016/7/layout/RepeatingBendingProcessNew"/>
    <dgm:cxn modelId="{E424DDDF-6BB6-4CF5-B76C-D65B301E211B}" type="presParOf" srcId="{494457D3-319E-4290-8C4A-BD082EF3D2B4}" destId="{4698189C-73DE-45B4-A9CF-A6825701EC29}" srcOrd="8" destOrd="0" presId="urn:microsoft.com/office/officeart/2016/7/layout/RepeatingBendingProcessNew"/>
    <dgm:cxn modelId="{E7F1CA72-3CFC-490A-AC89-6F0A8756DF97}" type="presParOf" srcId="{494457D3-319E-4290-8C4A-BD082EF3D2B4}" destId="{68053964-CD9D-4F00-A95B-1DE714DE6E99}" srcOrd="9" destOrd="0" presId="urn:microsoft.com/office/officeart/2016/7/layout/RepeatingBendingProcessNew"/>
    <dgm:cxn modelId="{A8A2C903-011F-4565-9A8B-0461F5425F3D}" type="presParOf" srcId="{68053964-CD9D-4F00-A95B-1DE714DE6E99}" destId="{EE734236-DC08-42A7-AB8C-7FD7CE6D92AC}" srcOrd="0" destOrd="0" presId="urn:microsoft.com/office/officeart/2016/7/layout/RepeatingBendingProcessNew"/>
    <dgm:cxn modelId="{57C168F5-AC1E-44AE-92BB-DF7C25CC6A7B}" type="presParOf" srcId="{494457D3-319E-4290-8C4A-BD082EF3D2B4}" destId="{3AAD2276-489F-40F5-9E99-B899307ABF27}" srcOrd="10" destOrd="0" presId="urn:microsoft.com/office/officeart/2016/7/layout/RepeatingBendingProcessNew"/>
    <dgm:cxn modelId="{EAD6B338-E7DD-4E5E-9019-C0B40B263D20}" type="presParOf" srcId="{494457D3-319E-4290-8C4A-BD082EF3D2B4}" destId="{1D0DE50F-07BE-46F5-99CB-05E21455CEB4}" srcOrd="11" destOrd="0" presId="urn:microsoft.com/office/officeart/2016/7/layout/RepeatingBendingProcessNew"/>
    <dgm:cxn modelId="{2F81510B-0EBA-4975-B34B-DE3A5861D2E5}" type="presParOf" srcId="{1D0DE50F-07BE-46F5-99CB-05E21455CEB4}" destId="{3DC62853-BF52-4D93-AD6F-67C551F69CA3}" srcOrd="0" destOrd="0" presId="urn:microsoft.com/office/officeart/2016/7/layout/RepeatingBendingProcessNew"/>
    <dgm:cxn modelId="{AF8A8843-1A4D-4B7A-8DA5-C6C33BC92552}" type="presParOf" srcId="{494457D3-319E-4290-8C4A-BD082EF3D2B4}" destId="{7E8DB3AB-B008-455D-A0EE-C0BC5163F02C}" srcOrd="12" destOrd="0" presId="urn:microsoft.com/office/officeart/2016/7/layout/RepeatingBendingProcessNew"/>
    <dgm:cxn modelId="{0281EF17-B33F-4DD2-9089-3B35D7F1B754}" type="presParOf" srcId="{494457D3-319E-4290-8C4A-BD082EF3D2B4}" destId="{54C87541-F7C4-41EA-99CB-633A3E7DC6F7}" srcOrd="13" destOrd="0" presId="urn:microsoft.com/office/officeart/2016/7/layout/RepeatingBendingProcessNew"/>
    <dgm:cxn modelId="{45A72D92-47E0-4C8B-A211-07265A734DAD}" type="presParOf" srcId="{54C87541-F7C4-41EA-99CB-633A3E7DC6F7}" destId="{32620BC7-5494-4405-A8E6-65DA6C86997D}" srcOrd="0" destOrd="0" presId="urn:microsoft.com/office/officeart/2016/7/layout/RepeatingBendingProcessNew"/>
    <dgm:cxn modelId="{927AC355-522C-4184-A4C8-8CAD349023C7}" type="presParOf" srcId="{494457D3-319E-4290-8C4A-BD082EF3D2B4}" destId="{6F636E79-4214-4F04-B663-FBA1F4C874B1}"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CBD19B5-5E7D-4B9A-B856-23B9ACB9A0AB}" type="doc">
      <dgm:prSet loTypeId="urn:microsoft.com/office/officeart/2005/8/layout/hProcess9" loCatId="process" qsTypeId="urn:microsoft.com/office/officeart/2005/8/quickstyle/3d1" qsCatId="3D" csTypeId="urn:microsoft.com/office/officeart/2005/8/colors/colorful1" csCatId="colorful" phldr="1"/>
      <dgm:spPr/>
      <dgm:t>
        <a:bodyPr/>
        <a:lstStyle/>
        <a:p>
          <a:endParaRPr lang="en-GB"/>
        </a:p>
      </dgm:t>
    </dgm:pt>
    <dgm:pt modelId="{4C4B3C94-A838-4022-B6DB-A3D4E032D99A}">
      <dgm:prSet phldrT="[Text]" phldr="0" custT="1"/>
      <dgm:spPr/>
      <dgm:t>
        <a:bodyPr/>
        <a:lstStyle/>
        <a:p>
          <a:pPr rtl="0">
            <a:lnSpc>
              <a:spcPct val="100000"/>
            </a:lnSpc>
          </a:pPr>
          <a:r>
            <a:rPr lang="en-GB" sz="1800" b="1" u="sng">
              <a:latin typeface="Aptos"/>
              <a:ea typeface="Calibri"/>
              <a:cs typeface="Calibri"/>
            </a:rPr>
            <a:t>What is this barrier? </a:t>
          </a:r>
          <a:r>
            <a:rPr lang="en-GB" sz="1800" b="0" u="none">
              <a:latin typeface="Aptos"/>
              <a:ea typeface="Calibri"/>
              <a:cs typeface="Calibri"/>
            </a:rPr>
            <a:t>This barrier is based on feelings between the sender and the receiver of communication; the emotions go hand in hand with how effective communication can be. Good emotions = Good communication.</a:t>
          </a:r>
        </a:p>
      </dgm:t>
    </dgm:pt>
    <dgm:pt modelId="{2356C36D-275F-4F8B-9601-9B03277EDE5A}" type="parTrans" cxnId="{E0C4ACAE-A40D-4E07-BD7D-5318C82298BA}">
      <dgm:prSet/>
      <dgm:spPr/>
      <dgm:t>
        <a:bodyPr/>
        <a:lstStyle/>
        <a:p>
          <a:endParaRPr lang="en-GB"/>
        </a:p>
      </dgm:t>
    </dgm:pt>
    <dgm:pt modelId="{D22AF4FA-24F4-4F98-B3C4-5BE65CEA2D00}" type="sibTrans" cxnId="{E0C4ACAE-A40D-4E07-BD7D-5318C82298BA}">
      <dgm:prSet/>
      <dgm:spPr/>
      <dgm:t>
        <a:bodyPr/>
        <a:lstStyle/>
        <a:p>
          <a:endParaRPr lang="en-GB"/>
        </a:p>
      </dgm:t>
    </dgm:pt>
    <dgm:pt modelId="{885B12AE-71BA-4478-84BA-AC301BA32167}">
      <dgm:prSet phldrT="[Text]" phldr="0" custT="1"/>
      <dgm:spPr/>
      <dgm:t>
        <a:bodyPr/>
        <a:lstStyle/>
        <a:p>
          <a:pPr algn="l" rtl="0">
            <a:lnSpc>
              <a:spcPct val="90000"/>
            </a:lnSpc>
          </a:pPr>
          <a:r>
            <a:rPr lang="en-GB" sz="1800" b="1" u="sng">
              <a:latin typeface="Aptos"/>
            </a:rPr>
            <a:t>Emotional barrier within Flight Foods: </a:t>
          </a:r>
          <a:r>
            <a:rPr lang="en-GB" sz="1800" b="0" u="none">
              <a:latin typeface="Aptos"/>
            </a:rPr>
            <a:t>Gary says, “I am running around in a madhouse”, which makes him seem stressed or frustrated at how work is conducted within the company.</a:t>
          </a:r>
          <a:endParaRPr lang="en-US" sz="1800" b="0" u="none">
            <a:latin typeface="Aptos"/>
          </a:endParaRPr>
        </a:p>
      </dgm:t>
    </dgm:pt>
    <dgm:pt modelId="{7E05A113-070E-4910-9AD2-F1DA04E8C429}" type="parTrans" cxnId="{799100FB-E795-4FFE-9E5B-D1F42F84F685}">
      <dgm:prSet/>
      <dgm:spPr/>
      <dgm:t>
        <a:bodyPr/>
        <a:lstStyle/>
        <a:p>
          <a:endParaRPr lang="en-GB"/>
        </a:p>
      </dgm:t>
    </dgm:pt>
    <dgm:pt modelId="{441C09A2-6126-4B11-8B48-DEADAFF39B7B}" type="sibTrans" cxnId="{799100FB-E795-4FFE-9E5B-D1F42F84F685}">
      <dgm:prSet/>
      <dgm:spPr/>
      <dgm:t>
        <a:bodyPr/>
        <a:lstStyle/>
        <a:p>
          <a:endParaRPr lang="en-GB"/>
        </a:p>
      </dgm:t>
    </dgm:pt>
    <dgm:pt modelId="{19A096DB-1430-4883-ADE7-0DF1A96D6358}">
      <dgm:prSet phldrT="[Text]" phldr="0" custT="1"/>
      <dgm:spPr/>
      <dgm:t>
        <a:bodyPr/>
        <a:lstStyle/>
        <a:p>
          <a:pPr algn="l" rtl="0">
            <a:lnSpc>
              <a:spcPct val="90000"/>
            </a:lnSpc>
          </a:pPr>
          <a:r>
            <a:rPr lang="en-GB" sz="1800" b="1" u="sng">
              <a:latin typeface="Aptos"/>
            </a:rPr>
            <a:t>Consequences of this barrier within Flight Foods: </a:t>
          </a:r>
          <a:r>
            <a:rPr lang="en-GB" sz="1800" b="0" u="none">
              <a:latin typeface="Aptos"/>
            </a:rPr>
            <a:t>Employees may feel reluctant to ask questions or to ask for help as if Gary is stressed or frustrated then they would not want to feel as if they are adding on more issues for him. </a:t>
          </a:r>
          <a:endParaRPr lang="en-US" sz="1800" b="0" u="none">
            <a:latin typeface="Aptos"/>
          </a:endParaRPr>
        </a:p>
      </dgm:t>
    </dgm:pt>
    <dgm:pt modelId="{6F3F3E43-A1DF-4A3B-885D-C1D0C52CDA99}" type="parTrans" cxnId="{DC4DEDE4-85D8-4697-91F8-3BD827DE929E}">
      <dgm:prSet/>
      <dgm:spPr/>
      <dgm:t>
        <a:bodyPr/>
        <a:lstStyle/>
        <a:p>
          <a:endParaRPr lang="en-GB"/>
        </a:p>
      </dgm:t>
    </dgm:pt>
    <dgm:pt modelId="{BEE9EE6F-A37F-421C-BACF-E01048FEE990}" type="sibTrans" cxnId="{DC4DEDE4-85D8-4697-91F8-3BD827DE929E}">
      <dgm:prSet/>
      <dgm:spPr/>
      <dgm:t>
        <a:bodyPr/>
        <a:lstStyle/>
        <a:p>
          <a:endParaRPr lang="en-GB"/>
        </a:p>
      </dgm:t>
    </dgm:pt>
    <dgm:pt modelId="{A6F1A60E-ED95-4CFA-969E-76D9D504F91E}" type="pres">
      <dgm:prSet presAssocID="{CCBD19B5-5E7D-4B9A-B856-23B9ACB9A0AB}" presName="CompostProcess" presStyleCnt="0">
        <dgm:presLayoutVars>
          <dgm:dir/>
          <dgm:resizeHandles val="exact"/>
        </dgm:presLayoutVars>
      </dgm:prSet>
      <dgm:spPr/>
    </dgm:pt>
    <dgm:pt modelId="{3E44C36A-F2F6-406B-9891-C213390E0330}" type="pres">
      <dgm:prSet presAssocID="{CCBD19B5-5E7D-4B9A-B856-23B9ACB9A0AB}" presName="arrow" presStyleLbl="bgShp" presStyleIdx="0" presStyleCnt="1"/>
      <dgm:spPr/>
    </dgm:pt>
    <dgm:pt modelId="{84D51B25-4180-4E5A-BC9E-265073C119F0}" type="pres">
      <dgm:prSet presAssocID="{CCBD19B5-5E7D-4B9A-B856-23B9ACB9A0AB}" presName="linearProcess" presStyleCnt="0"/>
      <dgm:spPr/>
    </dgm:pt>
    <dgm:pt modelId="{7FA1A375-9570-4084-AA11-94BA5EAC9261}" type="pres">
      <dgm:prSet presAssocID="{4C4B3C94-A838-4022-B6DB-A3D4E032D99A}" presName="textNode" presStyleLbl="node1" presStyleIdx="0" presStyleCnt="3">
        <dgm:presLayoutVars>
          <dgm:bulletEnabled val="1"/>
        </dgm:presLayoutVars>
      </dgm:prSet>
      <dgm:spPr/>
    </dgm:pt>
    <dgm:pt modelId="{7D547866-943B-432F-879F-C4C33F47EBCD}" type="pres">
      <dgm:prSet presAssocID="{D22AF4FA-24F4-4F98-B3C4-5BE65CEA2D00}" presName="sibTrans" presStyleCnt="0"/>
      <dgm:spPr/>
    </dgm:pt>
    <dgm:pt modelId="{854D4751-963F-4E7B-AAA2-9F9B35346CD4}" type="pres">
      <dgm:prSet presAssocID="{885B12AE-71BA-4478-84BA-AC301BA32167}" presName="textNode" presStyleLbl="node1" presStyleIdx="1" presStyleCnt="3">
        <dgm:presLayoutVars>
          <dgm:bulletEnabled val="1"/>
        </dgm:presLayoutVars>
      </dgm:prSet>
      <dgm:spPr/>
    </dgm:pt>
    <dgm:pt modelId="{A01FD54A-F063-4ED0-94EE-1A8DAA575D09}" type="pres">
      <dgm:prSet presAssocID="{441C09A2-6126-4B11-8B48-DEADAFF39B7B}" presName="sibTrans" presStyleCnt="0"/>
      <dgm:spPr/>
    </dgm:pt>
    <dgm:pt modelId="{C48BE9A8-D5AB-4BCC-BC71-99905D96EED1}" type="pres">
      <dgm:prSet presAssocID="{19A096DB-1430-4883-ADE7-0DF1A96D6358}" presName="textNode" presStyleLbl="node1" presStyleIdx="2" presStyleCnt="3">
        <dgm:presLayoutVars>
          <dgm:bulletEnabled val="1"/>
        </dgm:presLayoutVars>
      </dgm:prSet>
      <dgm:spPr/>
    </dgm:pt>
  </dgm:ptLst>
  <dgm:cxnLst>
    <dgm:cxn modelId="{4615CE4B-959B-4791-8708-8D0D299F9555}" type="presOf" srcId="{CCBD19B5-5E7D-4B9A-B856-23B9ACB9A0AB}" destId="{A6F1A60E-ED95-4CFA-969E-76D9D504F91E}" srcOrd="0" destOrd="0" presId="urn:microsoft.com/office/officeart/2005/8/layout/hProcess9"/>
    <dgm:cxn modelId="{E0C4ACAE-A40D-4E07-BD7D-5318C82298BA}" srcId="{CCBD19B5-5E7D-4B9A-B856-23B9ACB9A0AB}" destId="{4C4B3C94-A838-4022-B6DB-A3D4E032D99A}" srcOrd="0" destOrd="0" parTransId="{2356C36D-275F-4F8B-9601-9B03277EDE5A}" sibTransId="{D22AF4FA-24F4-4F98-B3C4-5BE65CEA2D00}"/>
    <dgm:cxn modelId="{6BB8A3D5-E5A6-4707-965F-85785BF40603}" type="presOf" srcId="{4C4B3C94-A838-4022-B6DB-A3D4E032D99A}" destId="{7FA1A375-9570-4084-AA11-94BA5EAC9261}" srcOrd="0" destOrd="0" presId="urn:microsoft.com/office/officeart/2005/8/layout/hProcess9"/>
    <dgm:cxn modelId="{B5A010DE-BACA-44C2-A23A-E059CB2E9C35}" type="presOf" srcId="{885B12AE-71BA-4478-84BA-AC301BA32167}" destId="{854D4751-963F-4E7B-AAA2-9F9B35346CD4}" srcOrd="0" destOrd="0" presId="urn:microsoft.com/office/officeart/2005/8/layout/hProcess9"/>
    <dgm:cxn modelId="{DC4DEDE4-85D8-4697-91F8-3BD827DE929E}" srcId="{CCBD19B5-5E7D-4B9A-B856-23B9ACB9A0AB}" destId="{19A096DB-1430-4883-ADE7-0DF1A96D6358}" srcOrd="2" destOrd="0" parTransId="{6F3F3E43-A1DF-4A3B-885D-C1D0C52CDA99}" sibTransId="{BEE9EE6F-A37F-421C-BACF-E01048FEE990}"/>
    <dgm:cxn modelId="{799100FB-E795-4FFE-9E5B-D1F42F84F685}" srcId="{CCBD19B5-5E7D-4B9A-B856-23B9ACB9A0AB}" destId="{885B12AE-71BA-4478-84BA-AC301BA32167}" srcOrd="1" destOrd="0" parTransId="{7E05A113-070E-4910-9AD2-F1DA04E8C429}" sibTransId="{441C09A2-6126-4B11-8B48-DEADAFF39B7B}"/>
    <dgm:cxn modelId="{2434D8FF-FB64-4F0D-859A-4547A786EA2A}" type="presOf" srcId="{19A096DB-1430-4883-ADE7-0DF1A96D6358}" destId="{C48BE9A8-D5AB-4BCC-BC71-99905D96EED1}" srcOrd="0" destOrd="0" presId="urn:microsoft.com/office/officeart/2005/8/layout/hProcess9"/>
    <dgm:cxn modelId="{89F79EF5-E553-4E16-9565-80C7E56D2B61}" type="presParOf" srcId="{A6F1A60E-ED95-4CFA-969E-76D9D504F91E}" destId="{3E44C36A-F2F6-406B-9891-C213390E0330}" srcOrd="0" destOrd="0" presId="urn:microsoft.com/office/officeart/2005/8/layout/hProcess9"/>
    <dgm:cxn modelId="{FFF11B65-F0DB-45FD-8C7C-F37B6683F9ED}" type="presParOf" srcId="{A6F1A60E-ED95-4CFA-969E-76D9D504F91E}" destId="{84D51B25-4180-4E5A-BC9E-265073C119F0}" srcOrd="1" destOrd="0" presId="urn:microsoft.com/office/officeart/2005/8/layout/hProcess9"/>
    <dgm:cxn modelId="{28EFD0B9-EBA5-4330-B82A-16AA1A19EE32}" type="presParOf" srcId="{84D51B25-4180-4E5A-BC9E-265073C119F0}" destId="{7FA1A375-9570-4084-AA11-94BA5EAC9261}" srcOrd="0" destOrd="0" presId="urn:microsoft.com/office/officeart/2005/8/layout/hProcess9"/>
    <dgm:cxn modelId="{6504973E-FA8F-4EFE-AB0A-00CE1439B02E}" type="presParOf" srcId="{84D51B25-4180-4E5A-BC9E-265073C119F0}" destId="{7D547866-943B-432F-879F-C4C33F47EBCD}" srcOrd="1" destOrd="0" presId="urn:microsoft.com/office/officeart/2005/8/layout/hProcess9"/>
    <dgm:cxn modelId="{C93E51A5-7B68-41F6-B16E-E491C2380B89}" type="presParOf" srcId="{84D51B25-4180-4E5A-BC9E-265073C119F0}" destId="{854D4751-963F-4E7B-AAA2-9F9B35346CD4}" srcOrd="2" destOrd="0" presId="urn:microsoft.com/office/officeart/2005/8/layout/hProcess9"/>
    <dgm:cxn modelId="{C320AAA9-1587-4F95-8931-05DFF67C532C}" type="presParOf" srcId="{84D51B25-4180-4E5A-BC9E-265073C119F0}" destId="{A01FD54A-F063-4ED0-94EE-1A8DAA575D09}" srcOrd="3" destOrd="0" presId="urn:microsoft.com/office/officeart/2005/8/layout/hProcess9"/>
    <dgm:cxn modelId="{E2EB0844-1B82-41BA-BF49-05D0199215D3}" type="presParOf" srcId="{84D51B25-4180-4E5A-BC9E-265073C119F0}" destId="{C48BE9A8-D5AB-4BCC-BC71-99905D96EED1}" srcOrd="4" destOrd="0" presId="urn:microsoft.com/office/officeart/2005/8/layout/hProcess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6BACB3-6189-4977-A5B7-D02F2540BC61}">
      <dsp:nvSpPr>
        <dsp:cNvPr id="0" name=""/>
        <dsp:cNvSpPr/>
      </dsp:nvSpPr>
      <dsp:spPr>
        <a:xfrm>
          <a:off x="0" y="15296"/>
          <a:ext cx="6045200" cy="254592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44450" rtl="0">
            <a:lnSpc>
              <a:spcPct val="90000"/>
            </a:lnSpc>
            <a:spcBef>
              <a:spcPct val="0"/>
            </a:spcBef>
            <a:spcAft>
              <a:spcPct val="35000"/>
            </a:spcAft>
            <a:buNone/>
          </a:pPr>
          <a:r>
            <a:rPr lang="en-GB" kern="1200">
              <a:latin typeface="Aptos"/>
            </a:rPr>
            <a:t>Flight Food LTD is a medium-sized company that manufactures ready meals for airlines. </a:t>
          </a:r>
          <a:r>
            <a:rPr lang="en-GB" sz="1800" kern="1200">
              <a:latin typeface="Aptos"/>
              <a:cs typeface="Arial"/>
            </a:rPr>
            <a:t>Workforce consists of 40 employees from diverse cultural backgrounds, many with limited English proficiency. </a:t>
          </a:r>
          <a:r>
            <a:rPr lang="en-GB" kern="1200">
              <a:latin typeface="Aptos"/>
            </a:rPr>
            <a:t>Despite effort to increase its market share, the company has experienced decline in business due to customer complaints about </a:t>
          </a:r>
          <a:r>
            <a:rPr lang="en-GB" sz="1800" kern="1200">
              <a:latin typeface="Aptos"/>
              <a:cs typeface="Arial"/>
            </a:rPr>
            <a:t>poor food quality, safety issues, and cross‑contamination</a:t>
          </a:r>
          <a:r>
            <a:rPr lang="en-GB" kern="1200">
              <a:latin typeface="Aptos"/>
            </a:rPr>
            <a:t>.</a:t>
          </a:r>
          <a:endParaRPr lang="en-US" kern="1200">
            <a:latin typeface="Aptos"/>
          </a:endParaRPr>
        </a:p>
      </dsp:txBody>
      <dsp:txXfrm>
        <a:off x="124282" y="139578"/>
        <a:ext cx="5796636" cy="2297356"/>
      </dsp:txXfrm>
    </dsp:sp>
    <dsp:sp modelId="{F02746B9-C221-4BCC-BCD7-F177A183A568}">
      <dsp:nvSpPr>
        <dsp:cNvPr id="0" name=""/>
        <dsp:cNvSpPr/>
      </dsp:nvSpPr>
      <dsp:spPr>
        <a:xfrm>
          <a:off x="0" y="2610176"/>
          <a:ext cx="6045200" cy="2545920"/>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latin typeface="Aptos"/>
            </a:rPr>
            <a:t>This presentation discusses the communication barriers identified within the organisation. This includes environmental noise, language and communication difficulties, cultural and generational diversity and emotional barriers. Relevant communication theories will be applied to explain these issues and recommendations will be provided to improve communication and organisational performance.</a:t>
          </a:r>
          <a:endParaRPr lang="en-US" sz="1700" kern="1200">
            <a:latin typeface="Aptos"/>
          </a:endParaRPr>
        </a:p>
      </dsp:txBody>
      <dsp:txXfrm>
        <a:off x="124282" y="2734458"/>
        <a:ext cx="5796636" cy="22973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7D884D-A888-4642-8346-40CBF217DA81}">
      <dsp:nvSpPr>
        <dsp:cNvPr id="0" name=""/>
        <dsp:cNvSpPr/>
      </dsp:nvSpPr>
      <dsp:spPr>
        <a:xfrm>
          <a:off x="1009" y="1308685"/>
          <a:ext cx="1337771" cy="1337771"/>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latin typeface="Arial"/>
              <a:cs typeface="Arial"/>
            </a:rPr>
            <a:t>SENDER</a:t>
          </a:r>
        </a:p>
      </dsp:txBody>
      <dsp:txXfrm>
        <a:off x="196921" y="1504597"/>
        <a:ext cx="945947" cy="945947"/>
      </dsp:txXfrm>
    </dsp:sp>
    <dsp:sp modelId="{C454F01F-86B8-4EA3-B076-63BFC76BE7F5}">
      <dsp:nvSpPr>
        <dsp:cNvPr id="0" name=""/>
        <dsp:cNvSpPr/>
      </dsp:nvSpPr>
      <dsp:spPr>
        <a:xfrm>
          <a:off x="1447407" y="1589617"/>
          <a:ext cx="775907" cy="775907"/>
        </a:xfrm>
        <a:prstGeom prst="mathPlus">
          <a:avLst/>
        </a:prstGeom>
        <a:solidFill>
          <a:schemeClr val="accent4">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1550253" y="1886324"/>
        <a:ext cx="570215" cy="182493"/>
      </dsp:txXfrm>
    </dsp:sp>
    <dsp:sp modelId="{DA522981-463D-4CDD-94DE-25895EDF4C64}">
      <dsp:nvSpPr>
        <dsp:cNvPr id="0" name=""/>
        <dsp:cNvSpPr/>
      </dsp:nvSpPr>
      <dsp:spPr>
        <a:xfrm>
          <a:off x="2331941" y="1308685"/>
          <a:ext cx="1337771" cy="1337771"/>
        </a:xfrm>
        <a:prstGeom prst="ellipse">
          <a:avLst/>
        </a:prstGeom>
        <a:gradFill rotWithShape="0">
          <a:gsLst>
            <a:gs pos="0">
              <a:schemeClr val="accent4">
                <a:hueOff val="3299968"/>
                <a:satOff val="-14601"/>
                <a:lumOff val="-2452"/>
                <a:alphaOff val="0"/>
                <a:satMod val="103000"/>
                <a:lumMod val="102000"/>
                <a:tint val="94000"/>
              </a:schemeClr>
            </a:gs>
            <a:gs pos="50000">
              <a:schemeClr val="accent4">
                <a:hueOff val="3299968"/>
                <a:satOff val="-14601"/>
                <a:lumOff val="-2452"/>
                <a:alphaOff val="0"/>
                <a:satMod val="110000"/>
                <a:lumMod val="100000"/>
                <a:shade val="100000"/>
              </a:schemeClr>
            </a:gs>
            <a:gs pos="100000">
              <a:schemeClr val="accent4">
                <a:hueOff val="3299968"/>
                <a:satOff val="-14601"/>
                <a:lumOff val="-2452"/>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latin typeface="Arial"/>
              <a:cs typeface="Arial"/>
            </a:rPr>
            <a:t>RECEIVER</a:t>
          </a:r>
        </a:p>
      </dsp:txBody>
      <dsp:txXfrm>
        <a:off x="2527853" y="1504597"/>
        <a:ext cx="945947" cy="945947"/>
      </dsp:txXfrm>
    </dsp:sp>
    <dsp:sp modelId="{98554EC4-4EEB-426F-8978-A8DA515ABB99}">
      <dsp:nvSpPr>
        <dsp:cNvPr id="0" name=""/>
        <dsp:cNvSpPr/>
      </dsp:nvSpPr>
      <dsp:spPr>
        <a:xfrm>
          <a:off x="3778340" y="1589617"/>
          <a:ext cx="775907" cy="775907"/>
        </a:xfrm>
        <a:prstGeom prst="mathEqual">
          <a:avLst/>
        </a:prstGeom>
        <a:solidFill>
          <a:schemeClr val="accent4">
            <a:hueOff val="6599937"/>
            <a:satOff val="-29202"/>
            <a:lumOff val="-4903"/>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a:off x="3881186" y="1749454"/>
        <a:ext cx="570215" cy="456233"/>
      </dsp:txXfrm>
    </dsp:sp>
    <dsp:sp modelId="{BD117C13-A776-4B89-8308-26CD37669AFE}">
      <dsp:nvSpPr>
        <dsp:cNvPr id="0" name=""/>
        <dsp:cNvSpPr/>
      </dsp:nvSpPr>
      <dsp:spPr>
        <a:xfrm>
          <a:off x="4662874" y="1308685"/>
          <a:ext cx="1337771" cy="1337771"/>
        </a:xfrm>
        <a:prstGeom prst="ellipse">
          <a:avLst/>
        </a:prstGeom>
        <a:gradFill rotWithShape="0">
          <a:gsLst>
            <a:gs pos="0">
              <a:schemeClr val="accent4">
                <a:hueOff val="6599937"/>
                <a:satOff val="-29202"/>
                <a:lumOff val="-4903"/>
                <a:alphaOff val="0"/>
                <a:satMod val="103000"/>
                <a:lumMod val="102000"/>
                <a:tint val="94000"/>
              </a:schemeClr>
            </a:gs>
            <a:gs pos="50000">
              <a:schemeClr val="accent4">
                <a:hueOff val="6599937"/>
                <a:satOff val="-29202"/>
                <a:lumOff val="-4903"/>
                <a:alphaOff val="0"/>
                <a:satMod val="110000"/>
                <a:lumMod val="100000"/>
                <a:shade val="100000"/>
              </a:schemeClr>
            </a:gs>
            <a:gs pos="100000">
              <a:schemeClr val="accent4">
                <a:hueOff val="6599937"/>
                <a:satOff val="-29202"/>
                <a:lumOff val="-4903"/>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latin typeface="Arial"/>
              <a:cs typeface="Arial"/>
            </a:rPr>
            <a:t>MEANING</a:t>
          </a:r>
        </a:p>
      </dsp:txBody>
      <dsp:txXfrm>
        <a:off x="4858786" y="1504597"/>
        <a:ext cx="945947" cy="9459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0498A-90D5-45C6-ABDE-9B385FF1AFC3}">
      <dsp:nvSpPr>
        <dsp:cNvPr id="0" name=""/>
        <dsp:cNvSpPr/>
      </dsp:nvSpPr>
      <dsp:spPr>
        <a:xfrm>
          <a:off x="0" y="574040"/>
          <a:ext cx="5820228" cy="2328091"/>
        </a:xfrm>
        <a:prstGeom prst="chevron">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a:ea typeface="Calibri"/>
              <a:cs typeface="Arial"/>
            </a:rPr>
            <a:t>DeVito’s Model (2012), helps explain </a:t>
          </a:r>
          <a:r>
            <a:rPr lang="en-GB" sz="1600" i="0" kern="1200">
              <a:latin typeface="Arial"/>
              <a:ea typeface="Calibri"/>
              <a:cs typeface="Arial"/>
            </a:rPr>
            <a:t>why</a:t>
          </a:r>
          <a:r>
            <a:rPr lang="en-GB" sz="1600" kern="1200">
              <a:latin typeface="Arial"/>
              <a:ea typeface="Calibri"/>
              <a:cs typeface="Arial"/>
            </a:rPr>
            <a:t> communication breaks down inside Flight Food LTD and </a:t>
          </a:r>
          <a:r>
            <a:rPr lang="en-GB" sz="1600" i="0" kern="1200">
              <a:latin typeface="Arial"/>
              <a:ea typeface="Calibri"/>
              <a:cs typeface="Arial"/>
            </a:rPr>
            <a:t>why</a:t>
          </a:r>
          <a:r>
            <a:rPr lang="en-GB" sz="1600" kern="1200">
              <a:latin typeface="Arial"/>
              <a:ea typeface="Calibri"/>
              <a:cs typeface="Arial"/>
            </a:rPr>
            <a:t> customers continue to complain. Each part of the model maps directly onto the barriers: environmental noise, language issues, cultural diversity, generational gap and emotional barriers.</a:t>
          </a:r>
        </a:p>
      </dsp:txBody>
      <dsp:txXfrm>
        <a:off x="1164046" y="574040"/>
        <a:ext cx="3492137" cy="23280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31CA16-0602-4D99-ADC7-4CAD45827569}">
      <dsp:nvSpPr>
        <dsp:cNvPr id="0" name=""/>
        <dsp:cNvSpPr/>
      </dsp:nvSpPr>
      <dsp:spPr>
        <a:xfrm>
          <a:off x="0" y="627017"/>
          <a:ext cx="4876799" cy="2926079"/>
        </a:xfrm>
        <a:prstGeom prst="roundRect">
          <a:avLst>
            <a:gd name="adj" fmla="val 10000"/>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ts val="1918"/>
            </a:lnSpc>
            <a:spcBef>
              <a:spcPct val="0"/>
            </a:spcBef>
            <a:spcAft>
              <a:spcPct val="35000"/>
            </a:spcAft>
            <a:buNone/>
          </a:pPr>
          <a:r>
            <a:rPr lang="en-GB" sz="2100" kern="1200">
              <a:latin typeface="Aptos Display" panose="02110004020202020204"/>
            </a:rPr>
            <a:t> </a:t>
          </a:r>
          <a:r>
            <a:rPr lang="en-GB" sz="2100" b="0" kern="1200">
              <a:latin typeface="Aptos Display" panose="02110004020202020204"/>
            </a:rPr>
            <a:t>   </a:t>
          </a:r>
          <a:r>
            <a:rPr lang="en-GB" sz="2100" b="1" kern="1200">
              <a:latin typeface="Aptos Display" panose="02110004020202020204"/>
            </a:rPr>
            <a:t>TECHNOLOGY AND BUSINESS</a:t>
          </a:r>
          <a:r>
            <a:rPr lang="en-GB" sz="2100" kern="1200">
              <a:latin typeface="Aptos Display" panose="02110004020202020204"/>
            </a:rPr>
            <a:t> Technology</a:t>
          </a:r>
          <a:r>
            <a:rPr lang="en-GB" sz="2100" kern="1200"/>
            <a:t> is</a:t>
          </a:r>
          <a:r>
            <a:rPr lang="en-GB" sz="2100" kern="1200">
              <a:latin typeface="Aptos Display" panose="02110004020202020204"/>
            </a:rPr>
            <a:t> essential</a:t>
          </a:r>
          <a:r>
            <a:rPr lang="en-GB" sz="2100" kern="1200"/>
            <a:t> in business because it improves efficiency, communication, decision‑making, customer experience, innovation, and growth. </a:t>
          </a:r>
          <a:r>
            <a:rPr lang="en-GB" sz="2100" kern="1200" err="1"/>
            <a:t>Tourish</a:t>
          </a:r>
          <a:r>
            <a:rPr lang="en-GB" sz="2100" kern="1200"/>
            <a:t> &amp; Hargie (2009)</a:t>
          </a:r>
          <a:r>
            <a:rPr lang="en-GB" sz="2100" kern="1200">
              <a:latin typeface="Aptos Display" panose="02110004020202020204"/>
            </a:rPr>
            <a:t> suggest</a:t>
          </a:r>
          <a:r>
            <a:rPr lang="en-GB" sz="2100" kern="1200"/>
            <a:t> that strong communication is key to organisational success, and technology makes this faster and more reliable.</a:t>
          </a:r>
          <a:endParaRPr lang="en-GB" sz="2100" kern="1200">
            <a:latin typeface="Arial"/>
            <a:cs typeface="Arial"/>
          </a:endParaRPr>
        </a:p>
      </dsp:txBody>
      <dsp:txXfrm>
        <a:off x="85702" y="712719"/>
        <a:ext cx="4705395" cy="27546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1273A3-9F70-4339-81A6-73CE0AF2DF68}">
      <dsp:nvSpPr>
        <dsp:cNvPr id="0" name=""/>
        <dsp:cNvSpPr/>
      </dsp:nvSpPr>
      <dsp:spPr>
        <a:xfrm>
          <a:off x="0" y="752315"/>
          <a:ext cx="9463313" cy="1216800"/>
        </a:xfrm>
        <a:prstGeom prst="roundRect">
          <a:avLst/>
        </a:prstGeom>
        <a:solidFill>
          <a:schemeClr val="accent6">
            <a:shade val="8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b="1" kern="1200" err="1">
              <a:solidFill>
                <a:srgbClr val="FFFFFF"/>
              </a:solidFill>
              <a:latin typeface="Arial"/>
              <a:ea typeface="+mn-ea"/>
              <a:cs typeface="Arial"/>
            </a:rPr>
            <a:t>Tourish</a:t>
          </a:r>
          <a:r>
            <a:rPr lang="en-US" sz="1800" b="1" kern="1200">
              <a:solidFill>
                <a:srgbClr val="FFFFFF"/>
              </a:solidFill>
              <a:latin typeface="Arial"/>
              <a:ea typeface="+mn-ea"/>
              <a:cs typeface="Arial"/>
            </a:rPr>
            <a:t> &amp; Hargie (2009)</a:t>
          </a:r>
          <a:r>
            <a:rPr lang="en-US" sz="1800" kern="1200">
              <a:solidFill>
                <a:srgbClr val="FFFFFF"/>
              </a:solidFill>
              <a:latin typeface="Arial"/>
              <a:ea typeface="+mn-ea"/>
              <a:cs typeface="Arial"/>
            </a:rPr>
            <a:t> present a </a:t>
          </a:r>
          <a:r>
            <a:rPr lang="en-US" sz="1800" b="0" kern="1200">
              <a:solidFill>
                <a:srgbClr val="FFFFFF"/>
              </a:solidFill>
              <a:latin typeface="Arial"/>
              <a:ea typeface="+mn-ea"/>
              <a:cs typeface="Arial"/>
            </a:rPr>
            <a:t>framework</a:t>
          </a:r>
          <a:r>
            <a:rPr lang="en-US" sz="1800" kern="1200">
              <a:solidFill>
                <a:srgbClr val="FFFFFF"/>
              </a:solidFill>
              <a:latin typeface="Arial"/>
              <a:ea typeface="+mn-ea"/>
              <a:cs typeface="Arial"/>
            </a:rPr>
            <a:t> called the </a:t>
          </a:r>
          <a:r>
            <a:rPr lang="en-US" sz="1800" b="1" kern="1200">
              <a:solidFill>
                <a:srgbClr val="FFFFFF"/>
              </a:solidFill>
              <a:latin typeface="Arial"/>
              <a:ea typeface="+mn-ea"/>
              <a:cs typeface="Arial"/>
            </a:rPr>
            <a:t>Communication Audit Model</a:t>
          </a:r>
          <a:r>
            <a:rPr lang="en-US" sz="1800" kern="1200">
              <a:solidFill>
                <a:srgbClr val="FFFFFF"/>
              </a:solidFill>
              <a:latin typeface="Arial"/>
              <a:ea typeface="+mn-ea"/>
              <a:cs typeface="Arial"/>
            </a:rPr>
            <a:t>, which explains how businesses should </a:t>
          </a:r>
          <a:r>
            <a:rPr lang="en-US" sz="1800" i="0" kern="1200">
              <a:solidFill>
                <a:srgbClr val="FFFFFF"/>
              </a:solidFill>
              <a:latin typeface="Arial"/>
              <a:ea typeface="+mn-ea"/>
              <a:cs typeface="Arial"/>
            </a:rPr>
            <a:t>measure</a:t>
          </a:r>
          <a:r>
            <a:rPr lang="en-US" sz="1800" kern="1200">
              <a:solidFill>
                <a:srgbClr val="FFFFFF"/>
              </a:solidFill>
              <a:latin typeface="Arial"/>
              <a:ea typeface="+mn-ea"/>
              <a:cs typeface="Arial"/>
            </a:rPr>
            <a:t>, </a:t>
          </a:r>
          <a:r>
            <a:rPr lang="en-US" sz="1800" i="0" kern="1200">
              <a:solidFill>
                <a:srgbClr val="FFFFFF"/>
              </a:solidFill>
              <a:latin typeface="Arial"/>
              <a:ea typeface="+mn-ea"/>
              <a:cs typeface="Arial"/>
            </a:rPr>
            <a:t>evaluate</a:t>
          </a:r>
          <a:r>
            <a:rPr lang="en-US" sz="1800" kern="1200">
              <a:solidFill>
                <a:srgbClr val="FFFFFF"/>
              </a:solidFill>
              <a:latin typeface="Arial"/>
              <a:ea typeface="+mn-ea"/>
              <a:cs typeface="Arial"/>
            </a:rPr>
            <a:t>, and </a:t>
          </a:r>
          <a:r>
            <a:rPr lang="en-US" sz="1800" i="0" kern="1200">
              <a:solidFill>
                <a:srgbClr val="FFFFFF"/>
              </a:solidFill>
              <a:latin typeface="Arial"/>
              <a:ea typeface="+mn-ea"/>
              <a:cs typeface="Arial"/>
            </a:rPr>
            <a:t>improve</a:t>
          </a:r>
          <a:r>
            <a:rPr lang="en-US" sz="1800" kern="1200">
              <a:solidFill>
                <a:srgbClr val="FFFFFF"/>
              </a:solidFill>
              <a:latin typeface="Arial"/>
              <a:ea typeface="+mn-ea"/>
              <a:cs typeface="Arial"/>
            </a:rPr>
            <a:t> communication.</a:t>
          </a:r>
          <a:endParaRPr lang="en-GB" sz="1800" kern="1200">
            <a:solidFill>
              <a:srgbClr val="FFFFFF"/>
            </a:solidFill>
            <a:latin typeface="Arial"/>
            <a:ea typeface="+mn-ea"/>
            <a:cs typeface="Arial"/>
          </a:endParaRPr>
        </a:p>
      </dsp:txBody>
      <dsp:txXfrm>
        <a:off x="59399" y="811714"/>
        <a:ext cx="9344515" cy="10980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7199ED-9017-45C0-AB93-E0069656D119}">
      <dsp:nvSpPr>
        <dsp:cNvPr id="0" name=""/>
        <dsp:cNvSpPr/>
      </dsp:nvSpPr>
      <dsp:spPr>
        <a:xfrm>
          <a:off x="877836" y="279349"/>
          <a:ext cx="4861477" cy="4861477"/>
        </a:xfrm>
        <a:prstGeom prst="circularArrow">
          <a:avLst>
            <a:gd name="adj1" fmla="val 4668"/>
            <a:gd name="adj2" fmla="val 272909"/>
            <a:gd name="adj3" fmla="val 12967501"/>
            <a:gd name="adj4" fmla="val 17938725"/>
            <a:gd name="adj5" fmla="val 4847"/>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39ABC0-505A-4484-854D-70D3DAF2BAA9}">
      <dsp:nvSpPr>
        <dsp:cNvPr id="0" name=""/>
        <dsp:cNvSpPr/>
      </dsp:nvSpPr>
      <dsp:spPr>
        <a:xfrm>
          <a:off x="1746372" y="380732"/>
          <a:ext cx="3124406" cy="1562203"/>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Schramm’s </a:t>
          </a:r>
          <a:r>
            <a:rPr lang="en-GB" sz="2000" b="1" kern="1200">
              <a:latin typeface="Aptos Display" panose="02110004020202020204"/>
            </a:rPr>
            <a:t>Model</a:t>
          </a:r>
          <a:r>
            <a:rPr lang="en-GB" sz="2000" b="1" kern="1200"/>
            <a:t> </a:t>
          </a:r>
          <a:r>
            <a:rPr lang="en-GB" sz="2000" b="1" kern="1200">
              <a:latin typeface="Aptos Display" panose="02110004020202020204"/>
            </a:rPr>
            <a:t>Communication</a:t>
          </a:r>
          <a:r>
            <a:rPr lang="en-GB" sz="2000" b="1" kern="1200"/>
            <a:t> </a:t>
          </a:r>
          <a:r>
            <a:rPr lang="en-GB" sz="2000" b="1" kern="1200">
              <a:latin typeface="Aptos Display" panose="02110004020202020204"/>
            </a:rPr>
            <a:t>Theory</a:t>
          </a:r>
          <a:r>
            <a:rPr lang="en-GB" sz="2000" b="1" kern="1200"/>
            <a:t> </a:t>
          </a:r>
          <a:endParaRPr lang="en-US" sz="2000" kern="1200"/>
        </a:p>
      </dsp:txBody>
      <dsp:txXfrm>
        <a:off x="1822632" y="456992"/>
        <a:ext cx="2971886" cy="1409683"/>
      </dsp:txXfrm>
    </dsp:sp>
    <dsp:sp modelId="{AD4758F5-DFD2-4667-84B3-E60FA6564A1A}">
      <dsp:nvSpPr>
        <dsp:cNvPr id="0" name=""/>
        <dsp:cNvSpPr/>
      </dsp:nvSpPr>
      <dsp:spPr>
        <a:xfrm>
          <a:off x="3491965" y="2126326"/>
          <a:ext cx="3124406" cy="1562203"/>
        </a:xfrm>
        <a:prstGeom prst="roundRect">
          <a:avLst/>
        </a:prstGeom>
        <a:solidFill>
          <a:schemeClr val="accent3">
            <a:hueOff val="1372388"/>
            <a:satOff val="8237"/>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Wilbur Schramm argued that successful communication depends on the sender and receiver sharing a common field of experience. </a:t>
          </a:r>
          <a:endParaRPr lang="en-US" sz="1800" kern="1200"/>
        </a:p>
      </dsp:txBody>
      <dsp:txXfrm>
        <a:off x="3568225" y="2202586"/>
        <a:ext cx="2971886" cy="1409683"/>
      </dsp:txXfrm>
    </dsp:sp>
    <dsp:sp modelId="{F431415A-EE4D-43DB-895D-F71832D02CFF}">
      <dsp:nvSpPr>
        <dsp:cNvPr id="0" name=""/>
        <dsp:cNvSpPr/>
      </dsp:nvSpPr>
      <dsp:spPr>
        <a:xfrm>
          <a:off x="1746372" y="3871919"/>
          <a:ext cx="3124406" cy="1562203"/>
        </a:xfrm>
        <a:prstGeom prst="roundRect">
          <a:avLst/>
        </a:prstGeom>
        <a:solidFill>
          <a:schemeClr val="accent3">
            <a:hueOff val="2744775"/>
            <a:satOff val="16475"/>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The field of experience includes: </a:t>
          </a:r>
          <a:endParaRPr lang="en-US" sz="1400" kern="1200"/>
        </a:p>
        <a:p>
          <a:pPr marL="114300" lvl="1" indent="-114300" algn="l" defTabSz="622300">
            <a:lnSpc>
              <a:spcPct val="90000"/>
            </a:lnSpc>
            <a:spcBef>
              <a:spcPct val="0"/>
            </a:spcBef>
            <a:spcAft>
              <a:spcPct val="15000"/>
            </a:spcAft>
            <a:buChar char="•"/>
          </a:pPr>
          <a:r>
            <a:rPr lang="en-GB" sz="1400" kern="1200"/>
            <a:t>Language </a:t>
          </a:r>
          <a:endParaRPr lang="en-US" sz="1400" kern="1200"/>
        </a:p>
        <a:p>
          <a:pPr marL="114300" lvl="1" indent="-114300" algn="l" defTabSz="622300">
            <a:lnSpc>
              <a:spcPct val="90000"/>
            </a:lnSpc>
            <a:spcBef>
              <a:spcPct val="0"/>
            </a:spcBef>
            <a:spcAft>
              <a:spcPct val="15000"/>
            </a:spcAft>
            <a:buChar char="•"/>
          </a:pPr>
          <a:r>
            <a:rPr lang="en-GB" sz="1400" kern="1200"/>
            <a:t>Culture </a:t>
          </a:r>
          <a:endParaRPr lang="en-US" sz="1400" kern="1200"/>
        </a:p>
        <a:p>
          <a:pPr marL="114300" lvl="1" indent="-114300" algn="l" defTabSz="622300">
            <a:lnSpc>
              <a:spcPct val="90000"/>
            </a:lnSpc>
            <a:spcBef>
              <a:spcPct val="0"/>
            </a:spcBef>
            <a:spcAft>
              <a:spcPct val="15000"/>
            </a:spcAft>
            <a:buChar char="•"/>
          </a:pPr>
          <a:r>
            <a:rPr lang="en-GB" sz="1400" kern="1200"/>
            <a:t>Education </a:t>
          </a:r>
          <a:endParaRPr lang="en-US" sz="1400" kern="1200"/>
        </a:p>
        <a:p>
          <a:pPr marL="114300" lvl="1" indent="-114300" algn="l" defTabSz="622300">
            <a:lnSpc>
              <a:spcPct val="90000"/>
            </a:lnSpc>
            <a:spcBef>
              <a:spcPct val="0"/>
            </a:spcBef>
            <a:spcAft>
              <a:spcPct val="15000"/>
            </a:spcAft>
            <a:buChar char="•"/>
          </a:pPr>
          <a:r>
            <a:rPr lang="en-GB" sz="1400" kern="1200"/>
            <a:t>Knowledge </a:t>
          </a:r>
          <a:endParaRPr lang="en-US" sz="1400" kern="1200"/>
        </a:p>
        <a:p>
          <a:pPr marL="114300" lvl="1" indent="-114300" algn="l" defTabSz="622300">
            <a:lnSpc>
              <a:spcPct val="90000"/>
            </a:lnSpc>
            <a:spcBef>
              <a:spcPct val="0"/>
            </a:spcBef>
            <a:spcAft>
              <a:spcPct val="15000"/>
            </a:spcAft>
            <a:buChar char="•"/>
          </a:pPr>
          <a:r>
            <a:rPr lang="en-GB" sz="1400" kern="1200"/>
            <a:t>Previous experiences </a:t>
          </a:r>
          <a:endParaRPr lang="en-US" sz="1400" kern="1200"/>
        </a:p>
      </dsp:txBody>
      <dsp:txXfrm>
        <a:off x="1822632" y="3948179"/>
        <a:ext cx="2971886" cy="1409683"/>
      </dsp:txXfrm>
    </dsp:sp>
    <dsp:sp modelId="{156AA885-9ACD-4CF0-B33A-A1370A291B9F}">
      <dsp:nvSpPr>
        <dsp:cNvPr id="0" name=""/>
        <dsp:cNvSpPr/>
      </dsp:nvSpPr>
      <dsp:spPr>
        <a:xfrm>
          <a:off x="778" y="2126326"/>
          <a:ext cx="3124406" cy="1562203"/>
        </a:xfrm>
        <a:prstGeom prst="round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When fields of experience overlap, communication is more effective.(</a:t>
          </a:r>
          <a:r>
            <a:rPr lang="en-GB" sz="1900" b="1" kern="1200"/>
            <a:t>Schramm, 1954</a:t>
          </a:r>
          <a:r>
            <a:rPr lang="en-GB" sz="1900" kern="1200"/>
            <a:t>).</a:t>
          </a:r>
          <a:endParaRPr lang="en-US" sz="1900" kern="1200"/>
        </a:p>
      </dsp:txBody>
      <dsp:txXfrm>
        <a:off x="77038" y="2202586"/>
        <a:ext cx="2971886" cy="140968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4505AE-1243-4A51-B039-4348C68CB3BF}">
      <dsp:nvSpPr>
        <dsp:cNvPr id="0" name=""/>
        <dsp:cNvSpPr/>
      </dsp:nvSpPr>
      <dsp:spPr>
        <a:xfrm>
          <a:off x="0" y="2865112"/>
          <a:ext cx="1796765" cy="187982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7786" tIns="120904" rIns="127786" bIns="120904" numCol="1" spcCol="1270" anchor="ctr" anchorCtr="0">
          <a:noAutofit/>
        </a:bodyPr>
        <a:lstStyle/>
        <a:p>
          <a:pPr marL="0" lvl="0" indent="0" algn="ctr" defTabSz="755650" rtl="0">
            <a:lnSpc>
              <a:spcPct val="90000"/>
            </a:lnSpc>
            <a:spcBef>
              <a:spcPct val="0"/>
            </a:spcBef>
            <a:spcAft>
              <a:spcPct val="35000"/>
            </a:spcAft>
            <a:buNone/>
          </a:pPr>
          <a:r>
            <a:rPr lang="en-GB" sz="1700" kern="1200"/>
            <a:t>Impact on Work Performance</a:t>
          </a:r>
        </a:p>
      </dsp:txBody>
      <dsp:txXfrm>
        <a:off x="0" y="2865112"/>
        <a:ext cx="1796765" cy="1879823"/>
      </dsp:txXfrm>
    </dsp:sp>
    <dsp:sp modelId="{1F050432-A9A0-4F3B-ADD5-9D83CBCB75D6}">
      <dsp:nvSpPr>
        <dsp:cNvPr id="0" name=""/>
        <dsp:cNvSpPr/>
      </dsp:nvSpPr>
      <dsp:spPr>
        <a:xfrm>
          <a:off x="1796765" y="2865112"/>
          <a:ext cx="5390297" cy="187982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9341" tIns="177800" rIns="109341" bIns="177800" numCol="1" spcCol="1270" anchor="ctr" anchorCtr="0">
          <a:noAutofit/>
        </a:bodyPr>
        <a:lstStyle/>
        <a:p>
          <a:pPr marL="0" lvl="0" indent="0" algn="l" defTabSz="622300" rtl="0">
            <a:lnSpc>
              <a:spcPct val="90000"/>
            </a:lnSpc>
            <a:spcBef>
              <a:spcPct val="0"/>
            </a:spcBef>
            <a:spcAft>
              <a:spcPct val="35000"/>
            </a:spcAft>
            <a:buNone/>
          </a:pPr>
          <a:r>
            <a:rPr lang="en-GB" sz="1400" kern="1200">
              <a:latin typeface="Aptos"/>
            </a:rPr>
            <a:t>Workers cannot focus or process instructions properly.</a:t>
          </a:r>
          <a:endParaRPr lang="en-GB" sz="1400" kern="1200"/>
        </a:p>
        <a:p>
          <a:pPr marL="0" lvl="0" indent="0" algn="l" defTabSz="622300" rtl="0">
            <a:lnSpc>
              <a:spcPct val="90000"/>
            </a:lnSpc>
            <a:spcBef>
              <a:spcPct val="0"/>
            </a:spcBef>
            <a:spcAft>
              <a:spcPct val="35000"/>
            </a:spcAft>
            <a:buNone/>
          </a:pPr>
          <a:r>
            <a:rPr lang="en-GB" sz="1400" kern="1200">
              <a:latin typeface="Aptos"/>
            </a:rPr>
            <a:t>Airlines complain about poor food standards, loss of business.</a:t>
          </a:r>
          <a:endParaRPr lang="en-GB" sz="1400" kern="1200">
            <a:latin typeface="Aptos Display"/>
          </a:endParaRPr>
        </a:p>
        <a:p>
          <a:pPr marL="0" lvl="0" indent="0" algn="l" defTabSz="622300" rtl="0">
            <a:lnSpc>
              <a:spcPct val="90000"/>
            </a:lnSpc>
            <a:spcBef>
              <a:spcPct val="0"/>
            </a:spcBef>
            <a:spcAft>
              <a:spcPct val="35000"/>
            </a:spcAft>
            <a:buNone/>
          </a:pPr>
          <a:r>
            <a:rPr lang="en-GB" sz="1400" kern="1200">
              <a:latin typeface="Aptos"/>
            </a:rPr>
            <a:t>Emotional frustration increases for both Gary and staff.</a:t>
          </a:r>
        </a:p>
        <a:p>
          <a:pPr marL="0" lvl="0" indent="0" algn="l" defTabSz="622300" rtl="0">
            <a:lnSpc>
              <a:spcPct val="90000"/>
            </a:lnSpc>
            <a:spcBef>
              <a:spcPct val="0"/>
            </a:spcBef>
            <a:spcAft>
              <a:spcPct val="35000"/>
            </a:spcAft>
            <a:buNone/>
          </a:pPr>
          <a:r>
            <a:rPr lang="en-GB" sz="1400" kern="1200">
              <a:latin typeface="Aptos"/>
            </a:rPr>
            <a:t>Gary must repeat instructions constantly.</a:t>
          </a:r>
        </a:p>
        <a:p>
          <a:pPr marL="0" lvl="0" indent="0" algn="l" defTabSz="622300" rtl="0">
            <a:lnSpc>
              <a:spcPct val="90000"/>
            </a:lnSpc>
            <a:spcBef>
              <a:spcPct val="0"/>
            </a:spcBef>
            <a:spcAft>
              <a:spcPct val="35000"/>
            </a:spcAft>
            <a:buNone/>
          </a:pPr>
          <a:r>
            <a:rPr lang="en-GB" sz="1400" kern="1200">
              <a:latin typeface="Aptos"/>
            </a:rPr>
            <a:t>Misunderstanding leads to food safety issues (e.g., spoiled chicken). Gary must repeat instructions constantly.</a:t>
          </a:r>
        </a:p>
      </dsp:txBody>
      <dsp:txXfrm>
        <a:off x="1796765" y="2865112"/>
        <a:ext cx="5390297" cy="1879823"/>
      </dsp:txXfrm>
    </dsp:sp>
    <dsp:sp modelId="{FD373FA8-D7DF-46BD-9583-0B393284CA45}">
      <dsp:nvSpPr>
        <dsp:cNvPr id="0" name=""/>
        <dsp:cNvSpPr/>
      </dsp:nvSpPr>
      <dsp:spPr>
        <a:xfrm rot="10800000">
          <a:off x="0" y="2140"/>
          <a:ext cx="1796765" cy="2891169"/>
        </a:xfrm>
        <a:prstGeom prst="upArrowCallout">
          <a:avLst>
            <a:gd name="adj1" fmla="val 5000"/>
            <a:gd name="adj2" fmla="val 10000"/>
            <a:gd name="adj3" fmla="val 15000"/>
            <a:gd name="adj4" fmla="val 64977"/>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7786" tIns="120904" rIns="127786" bIns="120904" numCol="1" spcCol="1270" anchor="ctr" anchorCtr="0">
          <a:noAutofit/>
        </a:bodyPr>
        <a:lstStyle/>
        <a:p>
          <a:pPr marL="0" lvl="0" indent="0" algn="ctr" defTabSz="755650" rtl="0">
            <a:lnSpc>
              <a:spcPct val="90000"/>
            </a:lnSpc>
            <a:spcBef>
              <a:spcPct val="0"/>
            </a:spcBef>
            <a:spcAft>
              <a:spcPct val="35000"/>
            </a:spcAft>
            <a:buNone/>
          </a:pPr>
          <a:r>
            <a:rPr lang="en-GB" sz="1700" kern="1200"/>
            <a:t>Impact on Communication</a:t>
          </a:r>
        </a:p>
      </dsp:txBody>
      <dsp:txXfrm rot="-10800000">
        <a:off x="0" y="2140"/>
        <a:ext cx="1796765" cy="1879260"/>
      </dsp:txXfrm>
    </dsp:sp>
    <dsp:sp modelId="{A0734A4A-DDEC-44CC-82AF-027205FCB140}">
      <dsp:nvSpPr>
        <dsp:cNvPr id="0" name=""/>
        <dsp:cNvSpPr/>
      </dsp:nvSpPr>
      <dsp:spPr>
        <a:xfrm>
          <a:off x="1796765" y="2140"/>
          <a:ext cx="5390297" cy="187926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9341" tIns="177800" rIns="109341" bIns="177800" numCol="1" spcCol="1270" anchor="ctr" anchorCtr="0">
          <a:noAutofit/>
        </a:bodyPr>
        <a:lstStyle/>
        <a:p>
          <a:pPr marL="0" lvl="0" indent="0" algn="l" defTabSz="622300" rtl="0">
            <a:lnSpc>
              <a:spcPct val="90000"/>
            </a:lnSpc>
            <a:spcBef>
              <a:spcPct val="0"/>
            </a:spcBef>
            <a:spcAft>
              <a:spcPct val="35000"/>
            </a:spcAft>
            <a:buNone/>
          </a:pPr>
          <a:r>
            <a:rPr lang="en-GB" sz="1400" kern="1200">
              <a:latin typeface="Aptos"/>
            </a:rPr>
            <a:t>Workers cannot hear Gary’s hygiene and safety instructions.</a:t>
          </a:r>
          <a:endParaRPr lang="en-GB" sz="1400" kern="1200"/>
        </a:p>
        <a:p>
          <a:pPr marL="0" lvl="0" indent="0" algn="l" defTabSz="622300" rtl="0">
            <a:lnSpc>
              <a:spcPct val="90000"/>
            </a:lnSpc>
            <a:spcBef>
              <a:spcPct val="0"/>
            </a:spcBef>
            <a:spcAft>
              <a:spcPct val="35000"/>
            </a:spcAft>
            <a:buNone/>
          </a:pPr>
          <a:r>
            <a:rPr lang="en-GB" sz="1400" kern="1200">
              <a:latin typeface="Aptos"/>
            </a:rPr>
            <a:t>Younger staff misunderstand tasks more often.</a:t>
          </a:r>
          <a:endParaRPr lang="en-GB" sz="1400" kern="1200"/>
        </a:p>
        <a:p>
          <a:pPr marL="0" lvl="0" indent="0" algn="l" defTabSz="622300" rtl="0">
            <a:lnSpc>
              <a:spcPct val="90000"/>
            </a:lnSpc>
            <a:spcBef>
              <a:spcPct val="0"/>
            </a:spcBef>
            <a:spcAft>
              <a:spcPct val="35000"/>
            </a:spcAft>
            <a:buNone/>
          </a:pPr>
          <a:r>
            <a:rPr lang="en-GB" sz="1400" kern="1200">
              <a:latin typeface="Aptos"/>
            </a:rPr>
            <a:t>Mistakes occur (e.g., chicken left out overnight).</a:t>
          </a:r>
        </a:p>
        <a:p>
          <a:pPr marL="0" lvl="0" indent="0" algn="l" defTabSz="622300" rtl="0">
            <a:lnSpc>
              <a:spcPct val="90000"/>
            </a:lnSpc>
            <a:spcBef>
              <a:spcPct val="0"/>
            </a:spcBef>
            <a:spcAft>
              <a:spcPct val="35000"/>
            </a:spcAft>
            <a:buNone/>
          </a:pPr>
          <a:r>
            <a:rPr lang="en-GB" sz="1400" kern="1200">
              <a:latin typeface="Aptos"/>
            </a:rPr>
            <a:t>Gary becomes stressed and frustrated.</a:t>
          </a:r>
        </a:p>
      </dsp:txBody>
      <dsp:txXfrm>
        <a:off x="1796765" y="2140"/>
        <a:ext cx="5390297" cy="187926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5E1162-EDF7-4173-8804-64EFED8D0B82}">
      <dsp:nvSpPr>
        <dsp:cNvPr id="0" name=""/>
        <dsp:cNvSpPr/>
      </dsp:nvSpPr>
      <dsp:spPr>
        <a:xfrm>
          <a:off x="1309069" y="2766017"/>
          <a:ext cx="2452593" cy="1635879"/>
        </a:xfrm>
        <a:prstGeom prst="rect">
          <a:avLst/>
        </a:prstGeom>
        <a:solidFill>
          <a:schemeClr val="accent2">
            <a:alpha val="90000"/>
            <a:tint val="55000"/>
            <a:hueOff val="0"/>
            <a:satOff val="0"/>
            <a:lumOff val="0"/>
            <a:alphaOff val="0"/>
          </a:schemeClr>
        </a:solidFill>
        <a:ln w="12700" cap="flat" cmpd="sng" algn="ctr">
          <a:solidFill>
            <a:schemeClr val="l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0" tIns="113792" rIns="113792" bIns="113792" numCol="1" spcCol="1270" anchor="ctr" anchorCtr="0">
          <a:noAutofit/>
        </a:bodyPr>
        <a:lstStyle/>
        <a:p>
          <a:pPr marL="0" lvl="0" indent="0" algn="l" defTabSz="711200" rtl="0">
            <a:lnSpc>
              <a:spcPct val="90000"/>
            </a:lnSpc>
            <a:spcBef>
              <a:spcPct val="0"/>
            </a:spcBef>
            <a:spcAft>
              <a:spcPct val="35000"/>
            </a:spcAft>
            <a:buNone/>
          </a:pPr>
          <a:r>
            <a:rPr lang="en-GB" sz="1600" kern="1200">
              <a:latin typeface="Calibri"/>
              <a:ea typeface="Calibri"/>
              <a:cs typeface="Calibri"/>
            </a:rPr>
            <a:t>Some cultures emphasise </a:t>
          </a:r>
          <a:r>
            <a:rPr lang="en-GB" sz="1600" b="1" kern="1200">
              <a:latin typeface="Calibri"/>
              <a:ea typeface="Calibri"/>
              <a:cs typeface="Calibri"/>
            </a:rPr>
            <a:t>collective learning</a:t>
          </a:r>
          <a:r>
            <a:rPr lang="en-GB" sz="1600" kern="1200">
              <a:latin typeface="Calibri"/>
              <a:ea typeface="Calibri"/>
              <a:cs typeface="Calibri"/>
            </a:rPr>
            <a:t>, not individual instruction</a:t>
          </a:r>
          <a:r>
            <a:rPr lang="en-GB" sz="1400" kern="1200">
              <a:latin typeface="Calibri"/>
              <a:ea typeface="Calibri"/>
              <a:cs typeface="Calibri"/>
            </a:rPr>
            <a:t>.</a:t>
          </a:r>
        </a:p>
      </dsp:txBody>
      <dsp:txXfrm>
        <a:off x="1701484" y="2766017"/>
        <a:ext cx="2060178" cy="1635879"/>
      </dsp:txXfrm>
    </dsp:sp>
    <dsp:sp modelId="{227DB295-7F8B-417F-B56D-A86C8C05DEED}">
      <dsp:nvSpPr>
        <dsp:cNvPr id="0" name=""/>
        <dsp:cNvSpPr/>
      </dsp:nvSpPr>
      <dsp:spPr>
        <a:xfrm>
          <a:off x="1309069" y="4401897"/>
          <a:ext cx="2452593" cy="1635879"/>
        </a:xfrm>
        <a:prstGeom prst="rect">
          <a:avLst/>
        </a:prstGeom>
        <a:solidFill>
          <a:schemeClr val="accent2">
            <a:alpha val="90000"/>
            <a:tint val="55000"/>
            <a:hueOff val="0"/>
            <a:satOff val="0"/>
            <a:lumOff val="0"/>
            <a:alphaOff val="0"/>
          </a:schemeClr>
        </a:solidFill>
        <a:ln w="12700" cap="flat" cmpd="sng" algn="ctr">
          <a:solidFill>
            <a:schemeClr val="l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0" tIns="113792" rIns="113792" bIns="113792" numCol="1" spcCol="1270" anchor="ctr" anchorCtr="0">
          <a:noAutofit/>
        </a:bodyPr>
        <a:lstStyle/>
        <a:p>
          <a:pPr marL="0" lvl="0" indent="0" algn="l" defTabSz="711200" rtl="0">
            <a:lnSpc>
              <a:spcPct val="90000"/>
            </a:lnSpc>
            <a:spcBef>
              <a:spcPct val="0"/>
            </a:spcBef>
            <a:spcAft>
              <a:spcPct val="35000"/>
            </a:spcAft>
            <a:buNone/>
          </a:pPr>
          <a:r>
            <a:rPr lang="en-GB" sz="1600" kern="1200">
              <a:latin typeface="Calibri"/>
              <a:ea typeface="Calibri"/>
              <a:cs typeface="Calibri"/>
            </a:rPr>
            <a:t>Younger workers from certain cultural backgrounds may prefer </a:t>
          </a:r>
          <a:r>
            <a:rPr lang="en-GB" sz="1600" b="1" kern="1200">
              <a:latin typeface="Calibri"/>
              <a:ea typeface="Calibri"/>
              <a:cs typeface="Calibri"/>
            </a:rPr>
            <a:t>hands</a:t>
          </a:r>
          <a:r>
            <a:rPr lang="en-GB" sz="1600" kern="1200">
              <a:latin typeface="Calibri"/>
              <a:ea typeface="Calibri"/>
              <a:cs typeface="Calibri"/>
            </a:rPr>
            <a:t>‑</a:t>
          </a:r>
          <a:r>
            <a:rPr lang="en-GB" sz="1600" b="1" kern="1200">
              <a:latin typeface="Calibri"/>
              <a:ea typeface="Calibri"/>
              <a:cs typeface="Calibri"/>
            </a:rPr>
            <a:t>on learning</a:t>
          </a:r>
          <a:r>
            <a:rPr lang="en-GB" sz="1600" kern="1200">
              <a:latin typeface="Calibri"/>
              <a:ea typeface="Calibri"/>
              <a:cs typeface="Calibri"/>
            </a:rPr>
            <a:t>, not written signs.</a:t>
          </a:r>
          <a:endParaRPr lang="en-GB" sz="1600" kern="1200"/>
        </a:p>
      </dsp:txBody>
      <dsp:txXfrm>
        <a:off x="1701484" y="4401897"/>
        <a:ext cx="2060178" cy="1635879"/>
      </dsp:txXfrm>
    </dsp:sp>
    <dsp:sp modelId="{E7FEF901-469E-42EE-9AF9-D072CE972DEA}">
      <dsp:nvSpPr>
        <dsp:cNvPr id="0" name=""/>
        <dsp:cNvSpPr/>
      </dsp:nvSpPr>
      <dsp:spPr>
        <a:xfrm>
          <a:off x="1020" y="2111992"/>
          <a:ext cx="1635062" cy="1635062"/>
        </a:xfrm>
        <a:prstGeom prst="ellipse">
          <a:avLst/>
        </a:prstGeom>
        <a:gradFill rotWithShape="0">
          <a:gsLst>
            <a:gs pos="0">
              <a:schemeClr val="accent2">
                <a:shade val="50000"/>
                <a:hueOff val="0"/>
                <a:satOff val="0"/>
                <a:lumOff val="0"/>
                <a:alphaOff val="0"/>
                <a:satMod val="103000"/>
                <a:lumMod val="102000"/>
                <a:tint val="94000"/>
              </a:schemeClr>
            </a:gs>
            <a:gs pos="50000">
              <a:schemeClr val="accent2">
                <a:shade val="50000"/>
                <a:hueOff val="0"/>
                <a:satOff val="0"/>
                <a:lumOff val="0"/>
                <a:alphaOff val="0"/>
                <a:satMod val="110000"/>
                <a:lumMod val="100000"/>
                <a:shade val="100000"/>
              </a:schemeClr>
            </a:gs>
            <a:gs pos="100000">
              <a:schemeClr val="accent2">
                <a:shade val="5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Calibri"/>
              <a:ea typeface="Calibri"/>
              <a:cs typeface="Calibri"/>
            </a:rPr>
            <a:t>Cultural Differences in Learning Styles</a:t>
          </a:r>
          <a:endParaRPr lang="en-GB" sz="1400" kern="1200">
            <a:latin typeface="Calibri"/>
            <a:ea typeface="Calibri"/>
            <a:cs typeface="Calibri"/>
          </a:endParaRPr>
        </a:p>
      </dsp:txBody>
      <dsp:txXfrm>
        <a:off x="240469" y="2351441"/>
        <a:ext cx="1156164" cy="1156164"/>
      </dsp:txXfrm>
    </dsp:sp>
    <dsp:sp modelId="{A7A5E8BA-1053-4592-B9AA-014896AF981E}">
      <dsp:nvSpPr>
        <dsp:cNvPr id="0" name=""/>
        <dsp:cNvSpPr/>
      </dsp:nvSpPr>
      <dsp:spPr>
        <a:xfrm>
          <a:off x="5396725" y="2766017"/>
          <a:ext cx="2452593" cy="1635879"/>
        </a:xfrm>
        <a:prstGeom prst="rect">
          <a:avLst/>
        </a:prstGeom>
        <a:solidFill>
          <a:schemeClr val="accent2">
            <a:alpha val="90000"/>
            <a:tint val="55000"/>
            <a:hueOff val="0"/>
            <a:satOff val="0"/>
            <a:lumOff val="0"/>
            <a:alphaOff val="0"/>
          </a:schemeClr>
        </a:solidFill>
        <a:ln w="12700" cap="flat" cmpd="sng" algn="ctr">
          <a:solidFill>
            <a:schemeClr val="l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0" tIns="113792" rIns="113792" bIns="113792" numCol="1" spcCol="1270" anchor="ctr" anchorCtr="0">
          <a:noAutofit/>
        </a:bodyPr>
        <a:lstStyle/>
        <a:p>
          <a:pPr marL="0" lvl="0" indent="0" algn="l" defTabSz="711200" rtl="0">
            <a:lnSpc>
              <a:spcPct val="90000"/>
            </a:lnSpc>
            <a:spcBef>
              <a:spcPct val="0"/>
            </a:spcBef>
            <a:spcAft>
              <a:spcPct val="35000"/>
            </a:spcAft>
            <a:buNone/>
          </a:pPr>
          <a:r>
            <a:rPr lang="en-GB" sz="1600" kern="1200">
              <a:latin typeface="Calibri"/>
              <a:ea typeface="Calibri"/>
              <a:cs typeface="Calibri"/>
            </a:rPr>
            <a:t>See authority as absolute and avoid asking questions.</a:t>
          </a:r>
          <a:endParaRPr lang="en-GB" sz="1600" kern="1200"/>
        </a:p>
      </dsp:txBody>
      <dsp:txXfrm>
        <a:off x="5789140" y="2766017"/>
        <a:ext cx="2060178" cy="1635879"/>
      </dsp:txXfrm>
    </dsp:sp>
    <dsp:sp modelId="{E85369E3-44DF-463E-84B9-0FBEC3384D56}">
      <dsp:nvSpPr>
        <dsp:cNvPr id="0" name=""/>
        <dsp:cNvSpPr/>
      </dsp:nvSpPr>
      <dsp:spPr>
        <a:xfrm>
          <a:off x="5396725" y="4401897"/>
          <a:ext cx="2452593" cy="1635879"/>
        </a:xfrm>
        <a:prstGeom prst="rect">
          <a:avLst/>
        </a:prstGeom>
        <a:solidFill>
          <a:schemeClr val="accent2">
            <a:alpha val="90000"/>
            <a:tint val="55000"/>
            <a:hueOff val="0"/>
            <a:satOff val="0"/>
            <a:lumOff val="0"/>
            <a:alphaOff val="0"/>
          </a:schemeClr>
        </a:solidFill>
        <a:ln w="12700" cap="flat" cmpd="sng" algn="ctr">
          <a:solidFill>
            <a:schemeClr val="l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0" tIns="113792" rIns="113792" bIns="113792" numCol="1" spcCol="1270" anchor="ctr" anchorCtr="0">
          <a:noAutofit/>
        </a:bodyPr>
        <a:lstStyle/>
        <a:p>
          <a:pPr marL="0" lvl="0" indent="0" algn="l" defTabSz="711200" rtl="0">
            <a:lnSpc>
              <a:spcPct val="90000"/>
            </a:lnSpc>
            <a:spcBef>
              <a:spcPct val="0"/>
            </a:spcBef>
            <a:spcAft>
              <a:spcPct val="35000"/>
            </a:spcAft>
            <a:buNone/>
          </a:pPr>
          <a:r>
            <a:rPr lang="en-GB" sz="1600" kern="1200">
              <a:latin typeface="Calibri"/>
              <a:ea typeface="Calibri"/>
              <a:cs typeface="Calibri"/>
            </a:rPr>
            <a:t>Expect more formal or respectful communication.</a:t>
          </a:r>
        </a:p>
      </dsp:txBody>
      <dsp:txXfrm>
        <a:off x="5789140" y="4401897"/>
        <a:ext cx="2060178" cy="1635879"/>
      </dsp:txXfrm>
    </dsp:sp>
    <dsp:sp modelId="{0F8418A1-B489-4E66-99BB-0B84A8C2B1BE}">
      <dsp:nvSpPr>
        <dsp:cNvPr id="0" name=""/>
        <dsp:cNvSpPr/>
      </dsp:nvSpPr>
      <dsp:spPr>
        <a:xfrm>
          <a:off x="4088675" y="2111992"/>
          <a:ext cx="1635062" cy="1635062"/>
        </a:xfrm>
        <a:prstGeom prst="ellipse">
          <a:avLst/>
        </a:prstGeom>
        <a:gradFill rotWithShape="0">
          <a:gsLst>
            <a:gs pos="0">
              <a:schemeClr val="accent2">
                <a:shade val="50000"/>
                <a:hueOff val="-365899"/>
                <a:satOff val="2915"/>
                <a:lumOff val="31163"/>
                <a:alphaOff val="0"/>
                <a:satMod val="103000"/>
                <a:lumMod val="102000"/>
                <a:tint val="94000"/>
              </a:schemeClr>
            </a:gs>
            <a:gs pos="50000">
              <a:schemeClr val="accent2">
                <a:shade val="50000"/>
                <a:hueOff val="-365899"/>
                <a:satOff val="2915"/>
                <a:lumOff val="31163"/>
                <a:alphaOff val="0"/>
                <a:satMod val="110000"/>
                <a:lumMod val="100000"/>
                <a:shade val="100000"/>
              </a:schemeClr>
            </a:gs>
            <a:gs pos="100000">
              <a:schemeClr val="accent2">
                <a:shade val="50000"/>
                <a:hueOff val="-365899"/>
                <a:satOff val="2915"/>
                <a:lumOff val="31163"/>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Calibri"/>
              <a:ea typeface="Calibri"/>
              <a:cs typeface="Calibri"/>
            </a:rPr>
            <a:t>Cultural Perceptions of Authority</a:t>
          </a:r>
          <a:endParaRPr lang="en-GB" sz="1400" kern="1200"/>
        </a:p>
      </dsp:txBody>
      <dsp:txXfrm>
        <a:off x="4328124" y="2351441"/>
        <a:ext cx="1156164" cy="1156164"/>
      </dsp:txXfrm>
    </dsp:sp>
    <dsp:sp modelId="{ED969194-342A-4582-BE79-F829A823538B}">
      <dsp:nvSpPr>
        <dsp:cNvPr id="0" name=""/>
        <dsp:cNvSpPr/>
      </dsp:nvSpPr>
      <dsp:spPr>
        <a:xfrm>
          <a:off x="9484381" y="2766017"/>
          <a:ext cx="2452593" cy="1635879"/>
        </a:xfrm>
        <a:prstGeom prst="rect">
          <a:avLst/>
        </a:prstGeom>
        <a:solidFill>
          <a:schemeClr val="accent2">
            <a:alpha val="90000"/>
            <a:tint val="55000"/>
            <a:hueOff val="0"/>
            <a:satOff val="0"/>
            <a:lumOff val="0"/>
            <a:alphaOff val="0"/>
          </a:schemeClr>
        </a:solidFill>
        <a:ln w="12700" cap="flat" cmpd="sng" algn="ctr">
          <a:solidFill>
            <a:schemeClr val="l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0" tIns="99568" rIns="99568" bIns="99568" numCol="1" spcCol="1270" anchor="ctr" anchorCtr="0">
          <a:noAutofit/>
        </a:bodyPr>
        <a:lstStyle/>
        <a:p>
          <a:pPr marL="0" lvl="0" indent="0" algn="l" defTabSz="622300" rtl="0">
            <a:lnSpc>
              <a:spcPct val="90000"/>
            </a:lnSpc>
            <a:spcBef>
              <a:spcPct val="0"/>
            </a:spcBef>
            <a:spcAft>
              <a:spcPct val="35000"/>
            </a:spcAft>
            <a:buNone/>
          </a:pPr>
          <a:r>
            <a:rPr lang="en-GB" sz="1400" b="0" kern="1200">
              <a:latin typeface="Calibri"/>
              <a:ea typeface="Calibri"/>
              <a:cs typeface="Calibri"/>
            </a:rPr>
            <a:t>Without formal training, workers rely on their own cultural norms for food storage, cleanliness, meat handling and vegetarian food preparation.</a:t>
          </a:r>
        </a:p>
      </dsp:txBody>
      <dsp:txXfrm>
        <a:off x="9876796" y="2766017"/>
        <a:ext cx="2060178" cy="1635879"/>
      </dsp:txXfrm>
    </dsp:sp>
    <dsp:sp modelId="{C672FB7F-7A5D-48CE-A816-12BB3E117169}">
      <dsp:nvSpPr>
        <dsp:cNvPr id="0" name=""/>
        <dsp:cNvSpPr/>
      </dsp:nvSpPr>
      <dsp:spPr>
        <a:xfrm>
          <a:off x="9484381" y="4401897"/>
          <a:ext cx="2452593" cy="1635879"/>
        </a:xfrm>
        <a:prstGeom prst="rect">
          <a:avLst/>
        </a:prstGeom>
        <a:solidFill>
          <a:schemeClr val="accent2">
            <a:alpha val="90000"/>
            <a:tint val="55000"/>
            <a:hueOff val="0"/>
            <a:satOff val="0"/>
            <a:lumOff val="0"/>
            <a:alphaOff val="0"/>
          </a:schemeClr>
        </a:solidFill>
        <a:ln w="12700" cap="flat" cmpd="sng" algn="ctr">
          <a:solidFill>
            <a:schemeClr val="l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0" tIns="99568" rIns="99568" bIns="99568" numCol="1" spcCol="1270" anchor="ctr" anchorCtr="0">
          <a:noAutofit/>
        </a:bodyPr>
        <a:lstStyle/>
        <a:p>
          <a:pPr marL="0" lvl="0" indent="0" algn="l" defTabSz="622300" rtl="0">
            <a:lnSpc>
              <a:spcPct val="90000"/>
            </a:lnSpc>
            <a:spcBef>
              <a:spcPct val="0"/>
            </a:spcBef>
            <a:spcAft>
              <a:spcPct val="35000"/>
            </a:spcAft>
            <a:buNone/>
          </a:pPr>
          <a:r>
            <a:rPr lang="en-GB" sz="1400" kern="1200">
              <a:latin typeface="Calibri"/>
              <a:ea typeface="Calibri"/>
              <a:cs typeface="Calibri"/>
            </a:rPr>
            <a:t>Different cultures have different expectations for what “clean” looks like, how meat should be stored, how strict vegetarian rules are and when food is considered unsafe.</a:t>
          </a:r>
        </a:p>
      </dsp:txBody>
      <dsp:txXfrm>
        <a:off x="9876796" y="4401897"/>
        <a:ext cx="2060178" cy="1635879"/>
      </dsp:txXfrm>
    </dsp:sp>
    <dsp:sp modelId="{7445AD27-05E3-459E-9578-03A52D058107}">
      <dsp:nvSpPr>
        <dsp:cNvPr id="0" name=""/>
        <dsp:cNvSpPr/>
      </dsp:nvSpPr>
      <dsp:spPr>
        <a:xfrm>
          <a:off x="8176331" y="2111992"/>
          <a:ext cx="1635062" cy="1635062"/>
        </a:xfrm>
        <a:prstGeom prst="ellipse">
          <a:avLst/>
        </a:prstGeom>
        <a:gradFill rotWithShape="0">
          <a:gsLst>
            <a:gs pos="0">
              <a:schemeClr val="accent2">
                <a:shade val="50000"/>
                <a:hueOff val="-365899"/>
                <a:satOff val="2915"/>
                <a:lumOff val="31163"/>
                <a:alphaOff val="0"/>
                <a:satMod val="103000"/>
                <a:lumMod val="102000"/>
                <a:tint val="94000"/>
              </a:schemeClr>
            </a:gs>
            <a:gs pos="50000">
              <a:schemeClr val="accent2">
                <a:shade val="50000"/>
                <a:hueOff val="-365899"/>
                <a:satOff val="2915"/>
                <a:lumOff val="31163"/>
                <a:alphaOff val="0"/>
                <a:satMod val="110000"/>
                <a:lumMod val="100000"/>
                <a:shade val="100000"/>
              </a:schemeClr>
            </a:gs>
            <a:gs pos="100000">
              <a:schemeClr val="accent2">
                <a:shade val="50000"/>
                <a:hueOff val="-365899"/>
                <a:satOff val="2915"/>
                <a:lumOff val="31163"/>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Calibri"/>
              <a:ea typeface="Calibri"/>
              <a:cs typeface="Calibri"/>
            </a:rPr>
            <a:t>Cultural Norms Around Hygiene &amp; Food Handling</a:t>
          </a:r>
          <a:endParaRPr lang="en-GB" sz="1400" kern="1200">
            <a:latin typeface="Aptos Display" panose="02110004020202020204"/>
          </a:endParaRPr>
        </a:p>
      </dsp:txBody>
      <dsp:txXfrm>
        <a:off x="8415780" y="2351441"/>
        <a:ext cx="1156164" cy="115616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1EA6AE-1134-459D-9F37-1DF79B9FE864}">
      <dsp:nvSpPr>
        <dsp:cNvPr id="0" name=""/>
        <dsp:cNvSpPr/>
      </dsp:nvSpPr>
      <dsp:spPr>
        <a:xfrm>
          <a:off x="1858611" y="1103161"/>
          <a:ext cx="396160" cy="91440"/>
        </a:xfrm>
        <a:custGeom>
          <a:avLst/>
          <a:gdLst/>
          <a:ahLst/>
          <a:cxnLst/>
          <a:rect l="0" t="0" r="0" b="0"/>
          <a:pathLst>
            <a:path>
              <a:moveTo>
                <a:pt x="0" y="45720"/>
              </a:moveTo>
              <a:lnTo>
                <a:pt x="396160" y="45720"/>
              </a:lnTo>
            </a:path>
          </a:pathLst>
        </a:custGeom>
        <a:noFill/>
        <a:ln w="12700" cap="flat" cmpd="sng" algn="ctr">
          <a:solidFill>
            <a:schemeClr val="accent1">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46023" y="1146747"/>
        <a:ext cx="21338" cy="4267"/>
      </dsp:txXfrm>
    </dsp:sp>
    <dsp:sp modelId="{8BA73403-6898-4B4B-9E9B-5B39CE5C30F6}">
      <dsp:nvSpPr>
        <dsp:cNvPr id="0" name=""/>
        <dsp:cNvSpPr/>
      </dsp:nvSpPr>
      <dsp:spPr>
        <a:xfrm>
          <a:off x="4929" y="592236"/>
          <a:ext cx="1855482" cy="1113289"/>
        </a:xfrm>
        <a:prstGeom prst="rect">
          <a:avLst/>
        </a:prstGeom>
        <a:gradFill rotWithShape="0">
          <a:gsLst>
            <a:gs pos="0">
              <a:schemeClr val="accent1">
                <a:alpha val="90000"/>
                <a:hueOff val="0"/>
                <a:satOff val="0"/>
                <a:lumOff val="0"/>
                <a:alphaOff val="0"/>
                <a:satMod val="103000"/>
                <a:lumMod val="102000"/>
                <a:tint val="94000"/>
              </a:schemeClr>
            </a:gs>
            <a:gs pos="50000">
              <a:schemeClr val="accent1">
                <a:alpha val="90000"/>
                <a:hueOff val="0"/>
                <a:satOff val="0"/>
                <a:lumOff val="0"/>
                <a:alphaOff val="0"/>
                <a:satMod val="110000"/>
                <a:lumMod val="100000"/>
                <a:shade val="100000"/>
              </a:schemeClr>
            </a:gs>
            <a:gs pos="100000">
              <a:schemeClr val="accent1">
                <a:alpha val="9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0920" tIns="95437" rIns="90920" bIns="95437" numCol="1" spcCol="1270" anchor="ctr" anchorCtr="0">
          <a:noAutofit/>
        </a:bodyPr>
        <a:lstStyle/>
        <a:p>
          <a:pPr marL="0" lvl="0" indent="0" algn="ctr" defTabSz="577850">
            <a:lnSpc>
              <a:spcPct val="90000"/>
            </a:lnSpc>
            <a:spcBef>
              <a:spcPct val="0"/>
            </a:spcBef>
            <a:spcAft>
              <a:spcPct val="35000"/>
            </a:spcAft>
            <a:buNone/>
          </a:pPr>
          <a:r>
            <a:rPr lang="en-GB" sz="1300" kern="1200"/>
            <a:t>Provide food hygiene training before employees start work.</a:t>
          </a:r>
          <a:r>
            <a:rPr lang="en-US" sz="1300" kern="1200"/>
            <a:t> </a:t>
          </a:r>
        </a:p>
      </dsp:txBody>
      <dsp:txXfrm>
        <a:off x="4929" y="592236"/>
        <a:ext cx="1855482" cy="1113289"/>
      </dsp:txXfrm>
    </dsp:sp>
    <dsp:sp modelId="{9E3D7917-843D-4B30-86ED-DE31B9B9F9BC}">
      <dsp:nvSpPr>
        <dsp:cNvPr id="0" name=""/>
        <dsp:cNvSpPr/>
      </dsp:nvSpPr>
      <dsp:spPr>
        <a:xfrm>
          <a:off x="4140855" y="1103161"/>
          <a:ext cx="396160" cy="91440"/>
        </a:xfrm>
        <a:custGeom>
          <a:avLst/>
          <a:gdLst/>
          <a:ahLst/>
          <a:cxnLst/>
          <a:rect l="0" t="0" r="0" b="0"/>
          <a:pathLst>
            <a:path>
              <a:moveTo>
                <a:pt x="0" y="45720"/>
              </a:moveTo>
              <a:lnTo>
                <a:pt x="396160" y="45720"/>
              </a:lnTo>
            </a:path>
          </a:pathLst>
        </a:custGeom>
        <a:noFill/>
        <a:ln w="12700" cap="flat" cmpd="sng" algn="ctr">
          <a:solidFill>
            <a:schemeClr val="accent1">
              <a:shade val="90000"/>
              <a:hueOff val="99880"/>
              <a:satOff val="-9700"/>
              <a:lumOff val="817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28266" y="1146747"/>
        <a:ext cx="21338" cy="4267"/>
      </dsp:txXfrm>
    </dsp:sp>
    <dsp:sp modelId="{5114DBEE-13EE-4F3C-A8BE-50A51FF1B6AC}">
      <dsp:nvSpPr>
        <dsp:cNvPr id="0" name=""/>
        <dsp:cNvSpPr/>
      </dsp:nvSpPr>
      <dsp:spPr>
        <a:xfrm>
          <a:off x="2287172" y="592236"/>
          <a:ext cx="1855482" cy="1113289"/>
        </a:xfrm>
        <a:prstGeom prst="rect">
          <a:avLst/>
        </a:prstGeom>
        <a:gradFill rotWithShape="0">
          <a:gsLst>
            <a:gs pos="0">
              <a:schemeClr val="accent1">
                <a:alpha val="90000"/>
                <a:hueOff val="0"/>
                <a:satOff val="0"/>
                <a:lumOff val="0"/>
                <a:alphaOff val="-5714"/>
                <a:satMod val="103000"/>
                <a:lumMod val="102000"/>
                <a:tint val="94000"/>
              </a:schemeClr>
            </a:gs>
            <a:gs pos="50000">
              <a:schemeClr val="accent1">
                <a:alpha val="90000"/>
                <a:hueOff val="0"/>
                <a:satOff val="0"/>
                <a:lumOff val="0"/>
                <a:alphaOff val="-5714"/>
                <a:satMod val="110000"/>
                <a:lumMod val="100000"/>
                <a:shade val="100000"/>
              </a:schemeClr>
            </a:gs>
            <a:gs pos="100000">
              <a:schemeClr val="accent1">
                <a:alpha val="90000"/>
                <a:hueOff val="0"/>
                <a:satOff val="0"/>
                <a:lumOff val="0"/>
                <a:alphaOff val="-5714"/>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0920" tIns="95437" rIns="90920" bIns="95437" numCol="1" spcCol="1270" anchor="ctr" anchorCtr="0">
          <a:noAutofit/>
        </a:bodyPr>
        <a:lstStyle/>
        <a:p>
          <a:pPr marL="0" lvl="0" indent="0" algn="ctr" defTabSz="577850">
            <a:lnSpc>
              <a:spcPct val="90000"/>
            </a:lnSpc>
            <a:spcBef>
              <a:spcPct val="0"/>
            </a:spcBef>
            <a:spcAft>
              <a:spcPct val="35000"/>
            </a:spcAft>
            <a:buNone/>
          </a:pPr>
          <a:r>
            <a:rPr lang="en-GB" sz="1300" kern="1200"/>
            <a:t>Translate safety procedures into employees' native languages.</a:t>
          </a:r>
          <a:r>
            <a:rPr lang="en-US" sz="1300" kern="1200"/>
            <a:t> </a:t>
          </a:r>
        </a:p>
      </dsp:txBody>
      <dsp:txXfrm>
        <a:off x="2287172" y="592236"/>
        <a:ext cx="1855482" cy="1113289"/>
      </dsp:txXfrm>
    </dsp:sp>
    <dsp:sp modelId="{4A016C83-0DDB-40EB-BA16-C5CDA2FA9525}">
      <dsp:nvSpPr>
        <dsp:cNvPr id="0" name=""/>
        <dsp:cNvSpPr/>
      </dsp:nvSpPr>
      <dsp:spPr>
        <a:xfrm>
          <a:off x="932670" y="1703726"/>
          <a:ext cx="4564487" cy="396160"/>
        </a:xfrm>
        <a:custGeom>
          <a:avLst/>
          <a:gdLst/>
          <a:ahLst/>
          <a:cxnLst/>
          <a:rect l="0" t="0" r="0" b="0"/>
          <a:pathLst>
            <a:path>
              <a:moveTo>
                <a:pt x="4564487" y="0"/>
              </a:moveTo>
              <a:lnTo>
                <a:pt x="4564487" y="215180"/>
              </a:lnTo>
              <a:lnTo>
                <a:pt x="0" y="215180"/>
              </a:lnTo>
              <a:lnTo>
                <a:pt x="0" y="396160"/>
              </a:lnTo>
            </a:path>
          </a:pathLst>
        </a:custGeom>
        <a:noFill/>
        <a:ln w="12700" cap="flat" cmpd="sng" algn="ctr">
          <a:solidFill>
            <a:schemeClr val="accent1">
              <a:shade val="90000"/>
              <a:hueOff val="199761"/>
              <a:satOff val="-19400"/>
              <a:lumOff val="1634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0304" y="1899672"/>
        <a:ext cx="229219" cy="4267"/>
      </dsp:txXfrm>
    </dsp:sp>
    <dsp:sp modelId="{654ED0CF-EDB1-49FD-8CE2-C063E77BE999}">
      <dsp:nvSpPr>
        <dsp:cNvPr id="0" name=""/>
        <dsp:cNvSpPr/>
      </dsp:nvSpPr>
      <dsp:spPr>
        <a:xfrm>
          <a:off x="4569416" y="592236"/>
          <a:ext cx="1855482" cy="1113289"/>
        </a:xfrm>
        <a:prstGeom prst="rect">
          <a:avLst/>
        </a:prstGeom>
        <a:gradFill rotWithShape="0">
          <a:gsLst>
            <a:gs pos="0">
              <a:schemeClr val="accent1">
                <a:alpha val="90000"/>
                <a:hueOff val="0"/>
                <a:satOff val="0"/>
                <a:lumOff val="0"/>
                <a:alphaOff val="-11429"/>
                <a:satMod val="103000"/>
                <a:lumMod val="102000"/>
                <a:tint val="94000"/>
              </a:schemeClr>
            </a:gs>
            <a:gs pos="50000">
              <a:schemeClr val="accent1">
                <a:alpha val="90000"/>
                <a:hueOff val="0"/>
                <a:satOff val="0"/>
                <a:lumOff val="0"/>
                <a:alphaOff val="-11429"/>
                <a:satMod val="110000"/>
                <a:lumMod val="100000"/>
                <a:shade val="100000"/>
              </a:schemeClr>
            </a:gs>
            <a:gs pos="100000">
              <a:schemeClr val="accent1">
                <a:alpha val="90000"/>
                <a:hueOff val="0"/>
                <a:satOff val="0"/>
                <a:lumOff val="0"/>
                <a:alphaOff val="-11429"/>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0920" tIns="95437" rIns="90920" bIns="95437" numCol="1" spcCol="1270" anchor="ctr" anchorCtr="0">
          <a:noAutofit/>
        </a:bodyPr>
        <a:lstStyle/>
        <a:p>
          <a:pPr marL="0" lvl="0" indent="0" algn="ctr" defTabSz="577850">
            <a:lnSpc>
              <a:spcPct val="90000"/>
            </a:lnSpc>
            <a:spcBef>
              <a:spcPct val="0"/>
            </a:spcBef>
            <a:spcAft>
              <a:spcPct val="35000"/>
            </a:spcAft>
            <a:buNone/>
          </a:pPr>
          <a:r>
            <a:rPr lang="en-GB" sz="1300" kern="1200"/>
            <a:t>Use pictures, symbols, and colour-coded signage.</a:t>
          </a:r>
          <a:r>
            <a:rPr lang="en-US" sz="1300" kern="1200"/>
            <a:t> </a:t>
          </a:r>
        </a:p>
      </dsp:txBody>
      <dsp:txXfrm>
        <a:off x="4569416" y="592236"/>
        <a:ext cx="1855482" cy="1113289"/>
      </dsp:txXfrm>
    </dsp:sp>
    <dsp:sp modelId="{6112FA5D-B39C-49FE-AFDA-8A68758E623D}">
      <dsp:nvSpPr>
        <dsp:cNvPr id="0" name=""/>
        <dsp:cNvSpPr/>
      </dsp:nvSpPr>
      <dsp:spPr>
        <a:xfrm>
          <a:off x="1858611" y="2643211"/>
          <a:ext cx="396160" cy="91440"/>
        </a:xfrm>
        <a:custGeom>
          <a:avLst/>
          <a:gdLst/>
          <a:ahLst/>
          <a:cxnLst/>
          <a:rect l="0" t="0" r="0" b="0"/>
          <a:pathLst>
            <a:path>
              <a:moveTo>
                <a:pt x="0" y="45720"/>
              </a:moveTo>
              <a:lnTo>
                <a:pt x="396160" y="45720"/>
              </a:lnTo>
            </a:path>
          </a:pathLst>
        </a:custGeom>
        <a:noFill/>
        <a:ln w="12700" cap="flat" cmpd="sng" algn="ctr">
          <a:solidFill>
            <a:schemeClr val="accent1">
              <a:shade val="90000"/>
              <a:hueOff val="299641"/>
              <a:satOff val="-29101"/>
              <a:lumOff val="245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46023" y="2686798"/>
        <a:ext cx="21338" cy="4267"/>
      </dsp:txXfrm>
    </dsp:sp>
    <dsp:sp modelId="{FDB47255-4F96-4F02-9E22-8E2932C861B1}">
      <dsp:nvSpPr>
        <dsp:cNvPr id="0" name=""/>
        <dsp:cNvSpPr/>
      </dsp:nvSpPr>
      <dsp:spPr>
        <a:xfrm>
          <a:off x="4929" y="2132287"/>
          <a:ext cx="1855482" cy="1113289"/>
        </a:xfrm>
        <a:prstGeom prst="rect">
          <a:avLst/>
        </a:prstGeom>
        <a:gradFill rotWithShape="0">
          <a:gsLst>
            <a:gs pos="0">
              <a:schemeClr val="accent1">
                <a:alpha val="90000"/>
                <a:hueOff val="0"/>
                <a:satOff val="0"/>
                <a:lumOff val="0"/>
                <a:alphaOff val="-17143"/>
                <a:satMod val="103000"/>
                <a:lumMod val="102000"/>
                <a:tint val="94000"/>
              </a:schemeClr>
            </a:gs>
            <a:gs pos="50000">
              <a:schemeClr val="accent1">
                <a:alpha val="90000"/>
                <a:hueOff val="0"/>
                <a:satOff val="0"/>
                <a:lumOff val="0"/>
                <a:alphaOff val="-17143"/>
                <a:satMod val="110000"/>
                <a:lumMod val="100000"/>
                <a:shade val="100000"/>
              </a:schemeClr>
            </a:gs>
            <a:gs pos="100000">
              <a:schemeClr val="accent1">
                <a:alpha val="90000"/>
                <a:hueOff val="0"/>
                <a:satOff val="0"/>
                <a:lumOff val="0"/>
                <a:alphaOff val="-17143"/>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0920" tIns="95437" rIns="90920" bIns="95437" numCol="1" spcCol="1270" anchor="ctr" anchorCtr="0">
          <a:noAutofit/>
        </a:bodyPr>
        <a:lstStyle/>
        <a:p>
          <a:pPr marL="0" lvl="0" indent="0" algn="ctr" defTabSz="577850">
            <a:lnSpc>
              <a:spcPct val="90000"/>
            </a:lnSpc>
            <a:spcBef>
              <a:spcPct val="0"/>
            </a:spcBef>
            <a:spcAft>
              <a:spcPct val="35000"/>
            </a:spcAft>
            <a:buNone/>
          </a:pPr>
          <a:r>
            <a:rPr lang="en-GB" sz="1300" kern="1200"/>
            <a:t>Employ bilingual supervisors or interpreters.</a:t>
          </a:r>
          <a:r>
            <a:rPr lang="en-US" sz="1300" kern="1200"/>
            <a:t> </a:t>
          </a:r>
        </a:p>
      </dsp:txBody>
      <dsp:txXfrm>
        <a:off x="4929" y="2132287"/>
        <a:ext cx="1855482" cy="1113289"/>
      </dsp:txXfrm>
    </dsp:sp>
    <dsp:sp modelId="{68053964-CD9D-4F00-A95B-1DE714DE6E99}">
      <dsp:nvSpPr>
        <dsp:cNvPr id="0" name=""/>
        <dsp:cNvSpPr/>
      </dsp:nvSpPr>
      <dsp:spPr>
        <a:xfrm>
          <a:off x="4140855" y="2643211"/>
          <a:ext cx="396160" cy="91440"/>
        </a:xfrm>
        <a:custGeom>
          <a:avLst/>
          <a:gdLst/>
          <a:ahLst/>
          <a:cxnLst/>
          <a:rect l="0" t="0" r="0" b="0"/>
          <a:pathLst>
            <a:path>
              <a:moveTo>
                <a:pt x="0" y="45720"/>
              </a:moveTo>
              <a:lnTo>
                <a:pt x="396160" y="45720"/>
              </a:lnTo>
            </a:path>
          </a:pathLst>
        </a:custGeom>
        <a:noFill/>
        <a:ln w="12700" cap="flat" cmpd="sng" algn="ctr">
          <a:solidFill>
            <a:schemeClr val="accent1">
              <a:shade val="90000"/>
              <a:hueOff val="399521"/>
              <a:satOff val="-38801"/>
              <a:lumOff val="3267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28266" y="2686798"/>
        <a:ext cx="21338" cy="4267"/>
      </dsp:txXfrm>
    </dsp:sp>
    <dsp:sp modelId="{4698189C-73DE-45B4-A9CF-A6825701EC29}">
      <dsp:nvSpPr>
        <dsp:cNvPr id="0" name=""/>
        <dsp:cNvSpPr/>
      </dsp:nvSpPr>
      <dsp:spPr>
        <a:xfrm>
          <a:off x="2287172" y="2132287"/>
          <a:ext cx="1855482" cy="1113289"/>
        </a:xfrm>
        <a:prstGeom prst="rect">
          <a:avLst/>
        </a:prstGeom>
        <a:gradFill rotWithShape="0">
          <a:gsLst>
            <a:gs pos="0">
              <a:schemeClr val="accent1">
                <a:alpha val="90000"/>
                <a:hueOff val="0"/>
                <a:satOff val="0"/>
                <a:lumOff val="0"/>
                <a:alphaOff val="-22857"/>
                <a:satMod val="103000"/>
                <a:lumMod val="102000"/>
                <a:tint val="94000"/>
              </a:schemeClr>
            </a:gs>
            <a:gs pos="50000">
              <a:schemeClr val="accent1">
                <a:alpha val="90000"/>
                <a:hueOff val="0"/>
                <a:satOff val="0"/>
                <a:lumOff val="0"/>
                <a:alphaOff val="-22857"/>
                <a:satMod val="110000"/>
                <a:lumMod val="100000"/>
                <a:shade val="100000"/>
              </a:schemeClr>
            </a:gs>
            <a:gs pos="100000">
              <a:schemeClr val="accent1">
                <a:alpha val="90000"/>
                <a:hueOff val="0"/>
                <a:satOff val="0"/>
                <a:lumOff val="0"/>
                <a:alphaOff val="-22857"/>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0920" tIns="95437" rIns="90920" bIns="95437" numCol="1" spcCol="1270" anchor="ctr" anchorCtr="0">
          <a:noAutofit/>
        </a:bodyPr>
        <a:lstStyle/>
        <a:p>
          <a:pPr marL="0" lvl="0" indent="0" algn="ctr" defTabSz="577850">
            <a:lnSpc>
              <a:spcPct val="90000"/>
            </a:lnSpc>
            <a:spcBef>
              <a:spcPct val="0"/>
            </a:spcBef>
            <a:spcAft>
              <a:spcPct val="35000"/>
            </a:spcAft>
            <a:buNone/>
          </a:pPr>
          <a:r>
            <a:rPr lang="en-GB" sz="1300" kern="1200"/>
            <a:t>Encourage two-way communication and feedback.</a:t>
          </a:r>
          <a:r>
            <a:rPr lang="en-US" sz="1300" kern="1200"/>
            <a:t> </a:t>
          </a:r>
        </a:p>
      </dsp:txBody>
      <dsp:txXfrm>
        <a:off x="2287172" y="2132287"/>
        <a:ext cx="1855482" cy="1113289"/>
      </dsp:txXfrm>
    </dsp:sp>
    <dsp:sp modelId="{1D0DE50F-07BE-46F5-99CB-05E21455CEB4}">
      <dsp:nvSpPr>
        <dsp:cNvPr id="0" name=""/>
        <dsp:cNvSpPr/>
      </dsp:nvSpPr>
      <dsp:spPr>
        <a:xfrm>
          <a:off x="932670" y="3243776"/>
          <a:ext cx="4564487" cy="396160"/>
        </a:xfrm>
        <a:custGeom>
          <a:avLst/>
          <a:gdLst/>
          <a:ahLst/>
          <a:cxnLst/>
          <a:rect l="0" t="0" r="0" b="0"/>
          <a:pathLst>
            <a:path>
              <a:moveTo>
                <a:pt x="4564487" y="0"/>
              </a:moveTo>
              <a:lnTo>
                <a:pt x="4564487" y="215180"/>
              </a:lnTo>
              <a:lnTo>
                <a:pt x="0" y="215180"/>
              </a:lnTo>
              <a:lnTo>
                <a:pt x="0" y="396160"/>
              </a:lnTo>
            </a:path>
          </a:pathLst>
        </a:custGeom>
        <a:noFill/>
        <a:ln w="12700" cap="flat" cmpd="sng" algn="ctr">
          <a:solidFill>
            <a:schemeClr val="accent1">
              <a:shade val="90000"/>
              <a:hueOff val="499402"/>
              <a:satOff val="-48501"/>
              <a:lumOff val="4084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0304" y="3439723"/>
        <a:ext cx="229219" cy="4267"/>
      </dsp:txXfrm>
    </dsp:sp>
    <dsp:sp modelId="{3AAD2276-489F-40F5-9E99-B899307ABF27}">
      <dsp:nvSpPr>
        <dsp:cNvPr id="0" name=""/>
        <dsp:cNvSpPr/>
      </dsp:nvSpPr>
      <dsp:spPr>
        <a:xfrm>
          <a:off x="4569416" y="2132287"/>
          <a:ext cx="1855482" cy="1113289"/>
        </a:xfrm>
        <a:prstGeom prst="rect">
          <a:avLst/>
        </a:prstGeom>
        <a:gradFill rotWithShape="0">
          <a:gsLst>
            <a:gs pos="0">
              <a:schemeClr val="accent1">
                <a:alpha val="90000"/>
                <a:hueOff val="0"/>
                <a:satOff val="0"/>
                <a:lumOff val="0"/>
                <a:alphaOff val="-28571"/>
                <a:satMod val="103000"/>
                <a:lumMod val="102000"/>
                <a:tint val="94000"/>
              </a:schemeClr>
            </a:gs>
            <a:gs pos="50000">
              <a:schemeClr val="accent1">
                <a:alpha val="90000"/>
                <a:hueOff val="0"/>
                <a:satOff val="0"/>
                <a:lumOff val="0"/>
                <a:alphaOff val="-28571"/>
                <a:satMod val="110000"/>
                <a:lumMod val="100000"/>
                <a:shade val="100000"/>
              </a:schemeClr>
            </a:gs>
            <a:gs pos="100000">
              <a:schemeClr val="accent1">
                <a:alpha val="90000"/>
                <a:hueOff val="0"/>
                <a:satOff val="0"/>
                <a:lumOff val="0"/>
                <a:alphaOff val="-28571"/>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0920" tIns="95437" rIns="90920" bIns="95437" numCol="1" spcCol="1270" anchor="ctr" anchorCtr="0">
          <a:noAutofit/>
        </a:bodyPr>
        <a:lstStyle/>
        <a:p>
          <a:pPr marL="0" lvl="0" indent="0" algn="ctr" defTabSz="577850">
            <a:lnSpc>
              <a:spcPct val="90000"/>
            </a:lnSpc>
            <a:spcBef>
              <a:spcPct val="0"/>
            </a:spcBef>
            <a:spcAft>
              <a:spcPct val="35000"/>
            </a:spcAft>
            <a:buNone/>
          </a:pPr>
          <a:r>
            <a:rPr lang="en-GB" sz="1300" kern="1200"/>
            <a:t>Conduct cultural awareness training for managers.</a:t>
          </a:r>
          <a:r>
            <a:rPr lang="en-US" sz="1300" kern="1200"/>
            <a:t> </a:t>
          </a:r>
        </a:p>
      </dsp:txBody>
      <dsp:txXfrm>
        <a:off x="4569416" y="2132287"/>
        <a:ext cx="1855482" cy="1113289"/>
      </dsp:txXfrm>
    </dsp:sp>
    <dsp:sp modelId="{54C87541-F7C4-41EA-99CB-633A3E7DC6F7}">
      <dsp:nvSpPr>
        <dsp:cNvPr id="0" name=""/>
        <dsp:cNvSpPr/>
      </dsp:nvSpPr>
      <dsp:spPr>
        <a:xfrm>
          <a:off x="1858611" y="4183262"/>
          <a:ext cx="396160" cy="91440"/>
        </a:xfrm>
        <a:custGeom>
          <a:avLst/>
          <a:gdLst/>
          <a:ahLst/>
          <a:cxnLst/>
          <a:rect l="0" t="0" r="0" b="0"/>
          <a:pathLst>
            <a:path>
              <a:moveTo>
                <a:pt x="0" y="45720"/>
              </a:moveTo>
              <a:lnTo>
                <a:pt x="396160" y="45720"/>
              </a:lnTo>
            </a:path>
          </a:pathLst>
        </a:custGeom>
        <a:noFill/>
        <a:ln w="12700" cap="flat" cmpd="sng" algn="ctr">
          <a:solidFill>
            <a:schemeClr val="accent1">
              <a:shade val="90000"/>
              <a:hueOff val="599282"/>
              <a:satOff val="-58201"/>
              <a:lumOff val="4901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46023" y="4226848"/>
        <a:ext cx="21338" cy="4267"/>
      </dsp:txXfrm>
    </dsp:sp>
    <dsp:sp modelId="{7E8DB3AB-B008-455D-A0EE-C0BC5163F02C}">
      <dsp:nvSpPr>
        <dsp:cNvPr id="0" name=""/>
        <dsp:cNvSpPr/>
      </dsp:nvSpPr>
      <dsp:spPr>
        <a:xfrm>
          <a:off x="4929" y="3672337"/>
          <a:ext cx="1855482" cy="1113289"/>
        </a:xfrm>
        <a:prstGeom prst="rect">
          <a:avLst/>
        </a:prstGeom>
        <a:gradFill rotWithShape="0">
          <a:gsLst>
            <a:gs pos="0">
              <a:schemeClr val="accent1">
                <a:alpha val="90000"/>
                <a:hueOff val="0"/>
                <a:satOff val="0"/>
                <a:lumOff val="0"/>
                <a:alphaOff val="-34286"/>
                <a:satMod val="103000"/>
                <a:lumMod val="102000"/>
                <a:tint val="94000"/>
              </a:schemeClr>
            </a:gs>
            <a:gs pos="50000">
              <a:schemeClr val="accent1">
                <a:alpha val="90000"/>
                <a:hueOff val="0"/>
                <a:satOff val="0"/>
                <a:lumOff val="0"/>
                <a:alphaOff val="-34286"/>
                <a:satMod val="110000"/>
                <a:lumMod val="100000"/>
                <a:shade val="100000"/>
              </a:schemeClr>
            </a:gs>
            <a:gs pos="100000">
              <a:schemeClr val="accent1">
                <a:alpha val="90000"/>
                <a:hueOff val="0"/>
                <a:satOff val="0"/>
                <a:lumOff val="0"/>
                <a:alphaOff val="-34286"/>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0920" tIns="95437" rIns="90920" bIns="95437" numCol="1" spcCol="1270" anchor="ctr" anchorCtr="0">
          <a:noAutofit/>
        </a:bodyPr>
        <a:lstStyle/>
        <a:p>
          <a:pPr marL="0" lvl="0" indent="0" algn="ctr" defTabSz="577850">
            <a:lnSpc>
              <a:spcPct val="90000"/>
            </a:lnSpc>
            <a:spcBef>
              <a:spcPct val="0"/>
            </a:spcBef>
            <a:spcAft>
              <a:spcPct val="35000"/>
            </a:spcAft>
            <a:buNone/>
          </a:pPr>
          <a:r>
            <a:rPr lang="en-GB" sz="1300" kern="1200"/>
            <a:t>Use practical demonstrations rather than only verbal instructions.</a:t>
          </a:r>
          <a:r>
            <a:rPr lang="en-US" sz="1300" kern="1200"/>
            <a:t> </a:t>
          </a:r>
        </a:p>
      </dsp:txBody>
      <dsp:txXfrm>
        <a:off x="4929" y="3672337"/>
        <a:ext cx="1855482" cy="1113289"/>
      </dsp:txXfrm>
    </dsp:sp>
    <dsp:sp modelId="{6F636E79-4214-4F04-B663-FBA1F4C874B1}">
      <dsp:nvSpPr>
        <dsp:cNvPr id="0" name=""/>
        <dsp:cNvSpPr/>
      </dsp:nvSpPr>
      <dsp:spPr>
        <a:xfrm>
          <a:off x="2287172" y="3672337"/>
          <a:ext cx="1855482" cy="1113289"/>
        </a:xfrm>
        <a:prstGeom prst="rect">
          <a:avLst/>
        </a:prstGeom>
        <a:gradFill rotWithShape="0">
          <a:gsLst>
            <a:gs pos="0">
              <a:schemeClr val="accent1">
                <a:alpha val="90000"/>
                <a:hueOff val="0"/>
                <a:satOff val="0"/>
                <a:lumOff val="0"/>
                <a:alphaOff val="-40000"/>
                <a:satMod val="103000"/>
                <a:lumMod val="102000"/>
                <a:tint val="94000"/>
              </a:schemeClr>
            </a:gs>
            <a:gs pos="50000">
              <a:schemeClr val="accent1">
                <a:alpha val="90000"/>
                <a:hueOff val="0"/>
                <a:satOff val="0"/>
                <a:lumOff val="0"/>
                <a:alphaOff val="-40000"/>
                <a:satMod val="110000"/>
                <a:lumMod val="100000"/>
                <a:shade val="100000"/>
              </a:schemeClr>
            </a:gs>
            <a:gs pos="100000">
              <a:schemeClr val="accent1">
                <a:alpha val="90000"/>
                <a:hueOff val="0"/>
                <a:satOff val="0"/>
                <a:lumOff val="0"/>
                <a:alphaOff val="-4000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0920" tIns="95437" rIns="90920" bIns="95437" numCol="1" spcCol="1270" anchor="ctr" anchorCtr="0">
          <a:noAutofit/>
        </a:bodyPr>
        <a:lstStyle/>
        <a:p>
          <a:pPr marL="0" lvl="0" indent="0" algn="ctr" defTabSz="577850">
            <a:lnSpc>
              <a:spcPct val="90000"/>
            </a:lnSpc>
            <a:spcBef>
              <a:spcPct val="0"/>
            </a:spcBef>
            <a:spcAft>
              <a:spcPct val="35000"/>
            </a:spcAft>
            <a:buNone/>
          </a:pPr>
          <a:r>
            <a:rPr lang="en-GB" sz="1300" kern="1200"/>
            <a:t>Regularly assess employee understanding of food safety procedures.</a:t>
          </a:r>
          <a:r>
            <a:rPr lang="en-US" sz="1300" kern="1200"/>
            <a:t> </a:t>
          </a:r>
        </a:p>
      </dsp:txBody>
      <dsp:txXfrm>
        <a:off x="2287172" y="3672337"/>
        <a:ext cx="1855482" cy="111328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44C36A-F2F6-406B-9891-C213390E0330}">
      <dsp:nvSpPr>
        <dsp:cNvPr id="0" name=""/>
        <dsp:cNvSpPr/>
      </dsp:nvSpPr>
      <dsp:spPr>
        <a:xfrm>
          <a:off x="772885" y="0"/>
          <a:ext cx="8759370" cy="6400798"/>
        </a:xfrm>
        <a:prstGeom prst="rightArrow">
          <a:avLst/>
        </a:prstGeom>
        <a:gradFill rotWithShape="0">
          <a:gsLst>
            <a:gs pos="0">
              <a:schemeClr val="accent2">
                <a:tint val="40000"/>
                <a:hueOff val="0"/>
                <a:satOff val="0"/>
                <a:lumOff val="0"/>
                <a:alphaOff val="0"/>
                <a:satMod val="103000"/>
                <a:lumMod val="102000"/>
                <a:tint val="94000"/>
              </a:schemeClr>
            </a:gs>
            <a:gs pos="50000">
              <a:schemeClr val="accent2">
                <a:tint val="40000"/>
                <a:hueOff val="0"/>
                <a:satOff val="0"/>
                <a:lumOff val="0"/>
                <a:alphaOff val="0"/>
                <a:satMod val="110000"/>
                <a:lumMod val="100000"/>
                <a:shade val="100000"/>
              </a:schemeClr>
            </a:gs>
            <a:gs pos="100000">
              <a:schemeClr val="accent2">
                <a:tint val="40000"/>
                <a:hueOff val="0"/>
                <a:satOff val="0"/>
                <a:lumOff val="0"/>
                <a:alphaOff val="0"/>
                <a:lumMod val="99000"/>
                <a:satMod val="120000"/>
                <a:shade val="78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7FA1A375-9570-4084-AA11-94BA5EAC9261}">
      <dsp:nvSpPr>
        <dsp:cNvPr id="0" name=""/>
        <dsp:cNvSpPr/>
      </dsp:nvSpPr>
      <dsp:spPr>
        <a:xfrm>
          <a:off x="3380" y="1920239"/>
          <a:ext cx="3145980" cy="256031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100000"/>
            </a:lnSpc>
            <a:spcBef>
              <a:spcPct val="0"/>
            </a:spcBef>
            <a:spcAft>
              <a:spcPct val="35000"/>
            </a:spcAft>
            <a:buNone/>
          </a:pPr>
          <a:r>
            <a:rPr lang="en-GB" sz="1800" b="1" u="sng" kern="1200">
              <a:latin typeface="Aptos"/>
              <a:ea typeface="Calibri"/>
              <a:cs typeface="Calibri"/>
            </a:rPr>
            <a:t>What is this barrier? </a:t>
          </a:r>
          <a:r>
            <a:rPr lang="en-GB" sz="1800" b="0" u="none" kern="1200">
              <a:latin typeface="Aptos"/>
              <a:ea typeface="Calibri"/>
              <a:cs typeface="Calibri"/>
            </a:rPr>
            <a:t>This barrier is based on feelings between the sender and the receiver of communication; the emotions go hand in hand with how effective communication can be. Good emotions = Good communication.</a:t>
          </a:r>
        </a:p>
      </dsp:txBody>
      <dsp:txXfrm>
        <a:off x="128364" y="2045223"/>
        <a:ext cx="2896012" cy="2310351"/>
      </dsp:txXfrm>
    </dsp:sp>
    <dsp:sp modelId="{854D4751-963F-4E7B-AAA2-9F9B35346CD4}">
      <dsp:nvSpPr>
        <dsp:cNvPr id="0" name=""/>
        <dsp:cNvSpPr/>
      </dsp:nvSpPr>
      <dsp:spPr>
        <a:xfrm>
          <a:off x="3579580" y="1920239"/>
          <a:ext cx="3145980" cy="256031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b="1" u="sng" kern="1200">
              <a:latin typeface="Aptos"/>
            </a:rPr>
            <a:t>Emotional barrier within Flight Foods: </a:t>
          </a:r>
          <a:r>
            <a:rPr lang="en-GB" sz="1800" b="0" u="none" kern="1200">
              <a:latin typeface="Aptos"/>
            </a:rPr>
            <a:t>Gary says, “I am running around in a madhouse”, which makes him seem stressed or frustrated at how work is conducted within the company.</a:t>
          </a:r>
          <a:endParaRPr lang="en-US" sz="1800" b="0" u="none" kern="1200">
            <a:latin typeface="Aptos"/>
          </a:endParaRPr>
        </a:p>
      </dsp:txBody>
      <dsp:txXfrm>
        <a:off x="3704564" y="2045223"/>
        <a:ext cx="2896012" cy="2310351"/>
      </dsp:txXfrm>
    </dsp:sp>
    <dsp:sp modelId="{C48BE9A8-D5AB-4BCC-BC71-99905D96EED1}">
      <dsp:nvSpPr>
        <dsp:cNvPr id="0" name=""/>
        <dsp:cNvSpPr/>
      </dsp:nvSpPr>
      <dsp:spPr>
        <a:xfrm>
          <a:off x="7155780" y="1920239"/>
          <a:ext cx="3145980" cy="2560319"/>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b="1" u="sng" kern="1200">
              <a:latin typeface="Aptos"/>
            </a:rPr>
            <a:t>Consequences of this barrier within Flight Foods: </a:t>
          </a:r>
          <a:r>
            <a:rPr lang="en-GB" sz="1800" b="0" u="none" kern="1200">
              <a:latin typeface="Aptos"/>
            </a:rPr>
            <a:t>Employees may feel reluctant to ask questions or to ask for help as if Gary is stressed or frustrated then they would not want to feel as if they are adding on more issues for him. </a:t>
          </a:r>
          <a:endParaRPr lang="en-US" sz="1800" b="0" u="none" kern="1200">
            <a:latin typeface="Aptos"/>
          </a:endParaRPr>
        </a:p>
      </dsp:txBody>
      <dsp:txXfrm>
        <a:off x="7280764" y="2045223"/>
        <a:ext cx="2896012" cy="231035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7.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2BB2A-927F-108F-2E8D-D6E0FCA656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1AEF98-03D3-2B1E-696B-48330EEA3C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C55CF4D-9951-3788-F83E-CE8EC7D8B0DB}"/>
              </a:ext>
            </a:extLst>
          </p:cNvPr>
          <p:cNvSpPr>
            <a:spLocks noGrp="1"/>
          </p:cNvSpPr>
          <p:nvPr>
            <p:ph type="dt" sz="half" idx="10"/>
          </p:nvPr>
        </p:nvSpPr>
        <p:spPr/>
        <p:txBody>
          <a:bodyPr/>
          <a:lstStyle/>
          <a:p>
            <a:fld id="{3DDFAF43-9F47-44EC-86B3-7CE866CB2D9D}" type="datetimeFigureOut">
              <a:rPr lang="en-GB" smtClean="0"/>
              <a:t>17/07/2026</a:t>
            </a:fld>
            <a:endParaRPr lang="en-GB"/>
          </a:p>
        </p:txBody>
      </p:sp>
      <p:sp>
        <p:nvSpPr>
          <p:cNvPr id="5" name="Footer Placeholder 4">
            <a:extLst>
              <a:ext uri="{FF2B5EF4-FFF2-40B4-BE49-F238E27FC236}">
                <a16:creationId xmlns:a16="http://schemas.microsoft.com/office/drawing/2014/main" id="{974CF38A-5579-1CF4-3EB8-ADE22578FC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C5B6CE-47C1-5092-A265-872510A11FDF}"/>
              </a:ext>
            </a:extLst>
          </p:cNvPr>
          <p:cNvSpPr>
            <a:spLocks noGrp="1"/>
          </p:cNvSpPr>
          <p:nvPr>
            <p:ph type="sldNum" sz="quarter" idx="12"/>
          </p:nvPr>
        </p:nvSpPr>
        <p:spPr/>
        <p:txBody>
          <a:bodyPr/>
          <a:lstStyle/>
          <a:p>
            <a:fld id="{CC5866D3-8AAB-47C9-8B69-A9A3A127E7C4}" type="slidenum">
              <a:rPr lang="en-GB" smtClean="0"/>
              <a:t>‹#›</a:t>
            </a:fld>
            <a:endParaRPr lang="en-GB"/>
          </a:p>
        </p:txBody>
      </p:sp>
    </p:spTree>
    <p:extLst>
      <p:ext uri="{BB962C8B-B14F-4D97-AF65-F5344CB8AC3E}">
        <p14:creationId xmlns:p14="http://schemas.microsoft.com/office/powerpoint/2010/main" val="392923535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E17F9-C652-2D3D-6DDF-FEAA20C464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EC1223-D2A5-DD99-A0FC-AC5719CCA07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98DDF8-F103-703C-4B58-9B93C22F88D2}"/>
              </a:ext>
            </a:extLst>
          </p:cNvPr>
          <p:cNvSpPr>
            <a:spLocks noGrp="1"/>
          </p:cNvSpPr>
          <p:nvPr>
            <p:ph type="dt" sz="half" idx="10"/>
          </p:nvPr>
        </p:nvSpPr>
        <p:spPr/>
        <p:txBody>
          <a:bodyPr/>
          <a:lstStyle/>
          <a:p>
            <a:fld id="{3DDFAF43-9F47-44EC-86B3-7CE866CB2D9D}" type="datetimeFigureOut">
              <a:rPr lang="en-GB" smtClean="0"/>
              <a:t>17/07/2026</a:t>
            </a:fld>
            <a:endParaRPr lang="en-GB"/>
          </a:p>
        </p:txBody>
      </p:sp>
      <p:sp>
        <p:nvSpPr>
          <p:cNvPr id="5" name="Footer Placeholder 4">
            <a:extLst>
              <a:ext uri="{FF2B5EF4-FFF2-40B4-BE49-F238E27FC236}">
                <a16:creationId xmlns:a16="http://schemas.microsoft.com/office/drawing/2014/main" id="{0B189B68-4990-64B0-D542-95D9685DE0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9A20E4-61CA-5898-A437-55825B8EC2BC}"/>
              </a:ext>
            </a:extLst>
          </p:cNvPr>
          <p:cNvSpPr>
            <a:spLocks noGrp="1"/>
          </p:cNvSpPr>
          <p:nvPr>
            <p:ph type="sldNum" sz="quarter" idx="12"/>
          </p:nvPr>
        </p:nvSpPr>
        <p:spPr/>
        <p:txBody>
          <a:bodyPr/>
          <a:lstStyle/>
          <a:p>
            <a:fld id="{CC5866D3-8AAB-47C9-8B69-A9A3A127E7C4}" type="slidenum">
              <a:rPr lang="en-GB" smtClean="0"/>
              <a:t>‹#›</a:t>
            </a:fld>
            <a:endParaRPr lang="en-GB"/>
          </a:p>
        </p:txBody>
      </p:sp>
    </p:spTree>
    <p:extLst>
      <p:ext uri="{BB962C8B-B14F-4D97-AF65-F5344CB8AC3E}">
        <p14:creationId xmlns:p14="http://schemas.microsoft.com/office/powerpoint/2010/main" val="1327869199"/>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3DE30-B23A-BAE3-31BC-DDC0393C44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B61080C-AA79-AB93-08D3-3309632BAEF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4463EEB-C084-8458-E186-963E4D4C5512}"/>
              </a:ext>
            </a:extLst>
          </p:cNvPr>
          <p:cNvSpPr>
            <a:spLocks noGrp="1"/>
          </p:cNvSpPr>
          <p:nvPr>
            <p:ph type="dt" sz="half" idx="10"/>
          </p:nvPr>
        </p:nvSpPr>
        <p:spPr/>
        <p:txBody>
          <a:bodyPr/>
          <a:lstStyle/>
          <a:p>
            <a:fld id="{3DDFAF43-9F47-44EC-86B3-7CE866CB2D9D}" type="datetimeFigureOut">
              <a:rPr lang="en-GB" smtClean="0"/>
              <a:t>17/07/2026</a:t>
            </a:fld>
            <a:endParaRPr lang="en-GB"/>
          </a:p>
        </p:txBody>
      </p:sp>
      <p:sp>
        <p:nvSpPr>
          <p:cNvPr id="5" name="Footer Placeholder 4">
            <a:extLst>
              <a:ext uri="{FF2B5EF4-FFF2-40B4-BE49-F238E27FC236}">
                <a16:creationId xmlns:a16="http://schemas.microsoft.com/office/drawing/2014/main" id="{8086E3BE-7E7A-E945-8D8E-24894EED63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821955-3091-6F5B-2BDB-FCD1943F7E4F}"/>
              </a:ext>
            </a:extLst>
          </p:cNvPr>
          <p:cNvSpPr>
            <a:spLocks noGrp="1"/>
          </p:cNvSpPr>
          <p:nvPr>
            <p:ph type="sldNum" sz="quarter" idx="12"/>
          </p:nvPr>
        </p:nvSpPr>
        <p:spPr/>
        <p:txBody>
          <a:bodyPr/>
          <a:lstStyle/>
          <a:p>
            <a:fld id="{CC5866D3-8AAB-47C9-8B69-A9A3A127E7C4}" type="slidenum">
              <a:rPr lang="en-GB" smtClean="0"/>
              <a:t>‹#›</a:t>
            </a:fld>
            <a:endParaRPr lang="en-GB"/>
          </a:p>
        </p:txBody>
      </p:sp>
    </p:spTree>
    <p:extLst>
      <p:ext uri="{BB962C8B-B14F-4D97-AF65-F5344CB8AC3E}">
        <p14:creationId xmlns:p14="http://schemas.microsoft.com/office/powerpoint/2010/main" val="1394268898"/>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FDEB5-E5BF-C5A2-BA00-C9ECFD6024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A5C325-B648-B4C5-24F5-93B37BC1973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859980-B98F-F55D-EA49-0CE39191BCE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794F67-681C-40C1-CE2F-A2F9584F4F82}"/>
              </a:ext>
            </a:extLst>
          </p:cNvPr>
          <p:cNvSpPr>
            <a:spLocks noGrp="1"/>
          </p:cNvSpPr>
          <p:nvPr>
            <p:ph type="dt" sz="half" idx="10"/>
          </p:nvPr>
        </p:nvSpPr>
        <p:spPr/>
        <p:txBody>
          <a:bodyPr/>
          <a:lstStyle/>
          <a:p>
            <a:fld id="{3DDFAF43-9F47-44EC-86B3-7CE866CB2D9D}" type="datetimeFigureOut">
              <a:rPr lang="en-GB" smtClean="0"/>
              <a:t>17/07/2026</a:t>
            </a:fld>
            <a:endParaRPr lang="en-GB"/>
          </a:p>
        </p:txBody>
      </p:sp>
      <p:sp>
        <p:nvSpPr>
          <p:cNvPr id="6" name="Footer Placeholder 5">
            <a:extLst>
              <a:ext uri="{FF2B5EF4-FFF2-40B4-BE49-F238E27FC236}">
                <a16:creationId xmlns:a16="http://schemas.microsoft.com/office/drawing/2014/main" id="{9383C729-08FC-B29E-3FF5-4A975494E1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FF856A-B969-D545-1164-71B361CB9F08}"/>
              </a:ext>
            </a:extLst>
          </p:cNvPr>
          <p:cNvSpPr>
            <a:spLocks noGrp="1"/>
          </p:cNvSpPr>
          <p:nvPr>
            <p:ph type="sldNum" sz="quarter" idx="12"/>
          </p:nvPr>
        </p:nvSpPr>
        <p:spPr/>
        <p:txBody>
          <a:bodyPr/>
          <a:lstStyle/>
          <a:p>
            <a:fld id="{CC5866D3-8AAB-47C9-8B69-A9A3A127E7C4}" type="slidenum">
              <a:rPr lang="en-GB" smtClean="0"/>
              <a:t>‹#›</a:t>
            </a:fld>
            <a:endParaRPr lang="en-GB"/>
          </a:p>
        </p:txBody>
      </p:sp>
    </p:spTree>
    <p:extLst>
      <p:ext uri="{BB962C8B-B14F-4D97-AF65-F5344CB8AC3E}">
        <p14:creationId xmlns:p14="http://schemas.microsoft.com/office/powerpoint/2010/main" val="405077120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D9A38-3B41-0D11-5DED-B6F91D38202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95CBE6-4C5C-2F92-2ACA-D0B8A7B1C2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07CADE-0542-AD11-09F1-2E541CD91C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447B1BF-C700-3AFC-CA6A-10CEF3CB46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D7B186-4919-78BC-1A4A-9EDC69B6DCB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00DDA94-C21B-D51B-CC4E-5B8C67DD6809}"/>
              </a:ext>
            </a:extLst>
          </p:cNvPr>
          <p:cNvSpPr>
            <a:spLocks noGrp="1"/>
          </p:cNvSpPr>
          <p:nvPr>
            <p:ph type="dt" sz="half" idx="10"/>
          </p:nvPr>
        </p:nvSpPr>
        <p:spPr/>
        <p:txBody>
          <a:bodyPr/>
          <a:lstStyle/>
          <a:p>
            <a:fld id="{3DDFAF43-9F47-44EC-86B3-7CE866CB2D9D}" type="datetimeFigureOut">
              <a:rPr lang="en-GB" smtClean="0"/>
              <a:t>17/07/2026</a:t>
            </a:fld>
            <a:endParaRPr lang="en-GB"/>
          </a:p>
        </p:txBody>
      </p:sp>
      <p:sp>
        <p:nvSpPr>
          <p:cNvPr id="8" name="Footer Placeholder 7">
            <a:extLst>
              <a:ext uri="{FF2B5EF4-FFF2-40B4-BE49-F238E27FC236}">
                <a16:creationId xmlns:a16="http://schemas.microsoft.com/office/drawing/2014/main" id="{7D9FC8CB-B97F-9E9F-7375-82FC865565B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392C24B-2980-6874-BD07-75B32665700A}"/>
              </a:ext>
            </a:extLst>
          </p:cNvPr>
          <p:cNvSpPr>
            <a:spLocks noGrp="1"/>
          </p:cNvSpPr>
          <p:nvPr>
            <p:ph type="sldNum" sz="quarter" idx="12"/>
          </p:nvPr>
        </p:nvSpPr>
        <p:spPr/>
        <p:txBody>
          <a:bodyPr/>
          <a:lstStyle/>
          <a:p>
            <a:fld id="{CC5866D3-8AAB-47C9-8B69-A9A3A127E7C4}" type="slidenum">
              <a:rPr lang="en-GB" smtClean="0"/>
              <a:t>‹#›</a:t>
            </a:fld>
            <a:endParaRPr lang="en-GB"/>
          </a:p>
        </p:txBody>
      </p:sp>
    </p:spTree>
    <p:extLst>
      <p:ext uri="{BB962C8B-B14F-4D97-AF65-F5344CB8AC3E}">
        <p14:creationId xmlns:p14="http://schemas.microsoft.com/office/powerpoint/2010/main" val="2956269704"/>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4DA60-401E-2AD4-4D06-1CF2F68E75E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1E5E339-164A-D19B-595D-51590CE1123C}"/>
              </a:ext>
            </a:extLst>
          </p:cNvPr>
          <p:cNvSpPr>
            <a:spLocks noGrp="1"/>
          </p:cNvSpPr>
          <p:nvPr>
            <p:ph type="dt" sz="half" idx="10"/>
          </p:nvPr>
        </p:nvSpPr>
        <p:spPr/>
        <p:txBody>
          <a:bodyPr/>
          <a:lstStyle/>
          <a:p>
            <a:fld id="{3DDFAF43-9F47-44EC-86B3-7CE866CB2D9D}" type="datetimeFigureOut">
              <a:rPr lang="en-GB" smtClean="0"/>
              <a:t>17/07/2026</a:t>
            </a:fld>
            <a:endParaRPr lang="en-GB"/>
          </a:p>
        </p:txBody>
      </p:sp>
      <p:sp>
        <p:nvSpPr>
          <p:cNvPr id="4" name="Footer Placeholder 3">
            <a:extLst>
              <a:ext uri="{FF2B5EF4-FFF2-40B4-BE49-F238E27FC236}">
                <a16:creationId xmlns:a16="http://schemas.microsoft.com/office/drawing/2014/main" id="{702F95A6-BBCC-5C03-64CB-93FC5D8D28E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18F740E-5196-A337-F5B4-2188A14D0F02}"/>
              </a:ext>
            </a:extLst>
          </p:cNvPr>
          <p:cNvSpPr>
            <a:spLocks noGrp="1"/>
          </p:cNvSpPr>
          <p:nvPr>
            <p:ph type="sldNum" sz="quarter" idx="12"/>
          </p:nvPr>
        </p:nvSpPr>
        <p:spPr/>
        <p:txBody>
          <a:bodyPr/>
          <a:lstStyle/>
          <a:p>
            <a:fld id="{CC5866D3-8AAB-47C9-8B69-A9A3A127E7C4}" type="slidenum">
              <a:rPr lang="en-GB" smtClean="0"/>
              <a:t>‹#›</a:t>
            </a:fld>
            <a:endParaRPr lang="en-GB"/>
          </a:p>
        </p:txBody>
      </p:sp>
    </p:spTree>
    <p:extLst>
      <p:ext uri="{BB962C8B-B14F-4D97-AF65-F5344CB8AC3E}">
        <p14:creationId xmlns:p14="http://schemas.microsoft.com/office/powerpoint/2010/main" val="681774720"/>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6225EE-25AD-756F-4384-3A428F840F14}"/>
              </a:ext>
            </a:extLst>
          </p:cNvPr>
          <p:cNvSpPr>
            <a:spLocks noGrp="1"/>
          </p:cNvSpPr>
          <p:nvPr>
            <p:ph type="dt" sz="half" idx="10"/>
          </p:nvPr>
        </p:nvSpPr>
        <p:spPr/>
        <p:txBody>
          <a:bodyPr/>
          <a:lstStyle/>
          <a:p>
            <a:fld id="{3DDFAF43-9F47-44EC-86B3-7CE866CB2D9D}" type="datetimeFigureOut">
              <a:rPr lang="en-GB" smtClean="0"/>
              <a:t>17/07/2026</a:t>
            </a:fld>
            <a:endParaRPr lang="en-GB"/>
          </a:p>
        </p:txBody>
      </p:sp>
      <p:sp>
        <p:nvSpPr>
          <p:cNvPr id="3" name="Footer Placeholder 2">
            <a:extLst>
              <a:ext uri="{FF2B5EF4-FFF2-40B4-BE49-F238E27FC236}">
                <a16:creationId xmlns:a16="http://schemas.microsoft.com/office/drawing/2014/main" id="{FAA98318-5574-ED1E-F885-CC37789D28C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0F4567-D517-9D85-2EB6-5BBE99A2B92B}"/>
              </a:ext>
            </a:extLst>
          </p:cNvPr>
          <p:cNvSpPr>
            <a:spLocks noGrp="1"/>
          </p:cNvSpPr>
          <p:nvPr>
            <p:ph type="sldNum" sz="quarter" idx="12"/>
          </p:nvPr>
        </p:nvSpPr>
        <p:spPr/>
        <p:txBody>
          <a:bodyPr/>
          <a:lstStyle/>
          <a:p>
            <a:fld id="{CC5866D3-8AAB-47C9-8B69-A9A3A127E7C4}" type="slidenum">
              <a:rPr lang="en-GB" smtClean="0"/>
              <a:t>‹#›</a:t>
            </a:fld>
            <a:endParaRPr lang="en-GB"/>
          </a:p>
        </p:txBody>
      </p:sp>
    </p:spTree>
    <p:extLst>
      <p:ext uri="{BB962C8B-B14F-4D97-AF65-F5344CB8AC3E}">
        <p14:creationId xmlns:p14="http://schemas.microsoft.com/office/powerpoint/2010/main" val="159521687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AF933-A4FE-9AA4-E67B-EBB5E69F8D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177E2E0-FE1B-61A9-97F6-6D311C18D7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3649CB-5929-E503-B913-2A189C5E25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CA8843-25D7-09BF-DFFB-D99FCBDFD7EF}"/>
              </a:ext>
            </a:extLst>
          </p:cNvPr>
          <p:cNvSpPr>
            <a:spLocks noGrp="1"/>
          </p:cNvSpPr>
          <p:nvPr>
            <p:ph type="dt" sz="half" idx="10"/>
          </p:nvPr>
        </p:nvSpPr>
        <p:spPr/>
        <p:txBody>
          <a:bodyPr/>
          <a:lstStyle/>
          <a:p>
            <a:fld id="{3DDFAF43-9F47-44EC-86B3-7CE866CB2D9D}" type="datetimeFigureOut">
              <a:rPr lang="en-GB" smtClean="0"/>
              <a:t>17/07/2026</a:t>
            </a:fld>
            <a:endParaRPr lang="en-GB"/>
          </a:p>
        </p:txBody>
      </p:sp>
      <p:sp>
        <p:nvSpPr>
          <p:cNvPr id="6" name="Footer Placeholder 5">
            <a:extLst>
              <a:ext uri="{FF2B5EF4-FFF2-40B4-BE49-F238E27FC236}">
                <a16:creationId xmlns:a16="http://schemas.microsoft.com/office/drawing/2014/main" id="{93A76A1F-AC92-1558-ECD9-1190F31097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4429B0-6176-9B7F-AD8F-5E851E70369E}"/>
              </a:ext>
            </a:extLst>
          </p:cNvPr>
          <p:cNvSpPr>
            <a:spLocks noGrp="1"/>
          </p:cNvSpPr>
          <p:nvPr>
            <p:ph type="sldNum" sz="quarter" idx="12"/>
          </p:nvPr>
        </p:nvSpPr>
        <p:spPr/>
        <p:txBody>
          <a:bodyPr/>
          <a:lstStyle/>
          <a:p>
            <a:fld id="{CC5866D3-8AAB-47C9-8B69-A9A3A127E7C4}" type="slidenum">
              <a:rPr lang="en-GB" smtClean="0"/>
              <a:t>‹#›</a:t>
            </a:fld>
            <a:endParaRPr lang="en-GB"/>
          </a:p>
        </p:txBody>
      </p:sp>
    </p:spTree>
    <p:extLst>
      <p:ext uri="{BB962C8B-B14F-4D97-AF65-F5344CB8AC3E}">
        <p14:creationId xmlns:p14="http://schemas.microsoft.com/office/powerpoint/2010/main" val="587198478"/>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6F93C-E080-9FF7-9D87-2313350051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BF655FE-2131-BD5B-54EE-484B743250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AC90AA6-4309-976B-29C4-BDD51C43C6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A3E096-DD8B-ECDF-902A-A594EF394F25}"/>
              </a:ext>
            </a:extLst>
          </p:cNvPr>
          <p:cNvSpPr>
            <a:spLocks noGrp="1"/>
          </p:cNvSpPr>
          <p:nvPr>
            <p:ph type="dt" sz="half" idx="10"/>
          </p:nvPr>
        </p:nvSpPr>
        <p:spPr/>
        <p:txBody>
          <a:bodyPr/>
          <a:lstStyle/>
          <a:p>
            <a:fld id="{3DDFAF43-9F47-44EC-86B3-7CE866CB2D9D}" type="datetimeFigureOut">
              <a:rPr lang="en-GB" smtClean="0"/>
              <a:t>17/07/2026</a:t>
            </a:fld>
            <a:endParaRPr lang="en-GB"/>
          </a:p>
        </p:txBody>
      </p:sp>
      <p:sp>
        <p:nvSpPr>
          <p:cNvPr id="6" name="Footer Placeholder 5">
            <a:extLst>
              <a:ext uri="{FF2B5EF4-FFF2-40B4-BE49-F238E27FC236}">
                <a16:creationId xmlns:a16="http://schemas.microsoft.com/office/drawing/2014/main" id="{E00027AA-FF18-CF86-BE0D-338570AEAB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62ADEA-0907-1F53-729D-A10ADC51B848}"/>
              </a:ext>
            </a:extLst>
          </p:cNvPr>
          <p:cNvSpPr>
            <a:spLocks noGrp="1"/>
          </p:cNvSpPr>
          <p:nvPr>
            <p:ph type="sldNum" sz="quarter" idx="12"/>
          </p:nvPr>
        </p:nvSpPr>
        <p:spPr/>
        <p:txBody>
          <a:bodyPr/>
          <a:lstStyle/>
          <a:p>
            <a:fld id="{CC5866D3-8AAB-47C9-8B69-A9A3A127E7C4}" type="slidenum">
              <a:rPr lang="en-GB" smtClean="0"/>
              <a:t>‹#›</a:t>
            </a:fld>
            <a:endParaRPr lang="en-GB"/>
          </a:p>
        </p:txBody>
      </p:sp>
    </p:spTree>
    <p:extLst>
      <p:ext uri="{BB962C8B-B14F-4D97-AF65-F5344CB8AC3E}">
        <p14:creationId xmlns:p14="http://schemas.microsoft.com/office/powerpoint/2010/main" val="2867832198"/>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0E44B-E891-F415-B867-128B2CEF4BA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8D43E0-978A-5C55-A105-3B49D3D621C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5EFA0F-5639-D482-7E25-18195CD36155}"/>
              </a:ext>
            </a:extLst>
          </p:cNvPr>
          <p:cNvSpPr>
            <a:spLocks noGrp="1"/>
          </p:cNvSpPr>
          <p:nvPr>
            <p:ph type="dt" sz="half" idx="10"/>
          </p:nvPr>
        </p:nvSpPr>
        <p:spPr/>
        <p:txBody>
          <a:bodyPr/>
          <a:lstStyle/>
          <a:p>
            <a:fld id="{3DDFAF43-9F47-44EC-86B3-7CE866CB2D9D}" type="datetimeFigureOut">
              <a:rPr lang="en-GB" smtClean="0"/>
              <a:t>17/07/2026</a:t>
            </a:fld>
            <a:endParaRPr lang="en-GB"/>
          </a:p>
        </p:txBody>
      </p:sp>
      <p:sp>
        <p:nvSpPr>
          <p:cNvPr id="5" name="Footer Placeholder 4">
            <a:extLst>
              <a:ext uri="{FF2B5EF4-FFF2-40B4-BE49-F238E27FC236}">
                <a16:creationId xmlns:a16="http://schemas.microsoft.com/office/drawing/2014/main" id="{4BD9C15E-E43A-D999-B07B-5F988FEEC2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9E9F18-BD2D-6B2D-D861-C434B8C2A4DF}"/>
              </a:ext>
            </a:extLst>
          </p:cNvPr>
          <p:cNvSpPr>
            <a:spLocks noGrp="1"/>
          </p:cNvSpPr>
          <p:nvPr>
            <p:ph type="sldNum" sz="quarter" idx="12"/>
          </p:nvPr>
        </p:nvSpPr>
        <p:spPr/>
        <p:txBody>
          <a:bodyPr/>
          <a:lstStyle/>
          <a:p>
            <a:fld id="{CC5866D3-8AAB-47C9-8B69-A9A3A127E7C4}" type="slidenum">
              <a:rPr lang="en-GB" smtClean="0"/>
              <a:t>‹#›</a:t>
            </a:fld>
            <a:endParaRPr lang="en-GB"/>
          </a:p>
        </p:txBody>
      </p:sp>
    </p:spTree>
    <p:extLst>
      <p:ext uri="{BB962C8B-B14F-4D97-AF65-F5344CB8AC3E}">
        <p14:creationId xmlns:p14="http://schemas.microsoft.com/office/powerpoint/2010/main" val="154292873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27E03A-50CD-FAFC-CC86-6928E6F5451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3A2ECE-F97F-E454-4ED0-10F1BBBE5A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264049-1C53-0997-5001-AA361EAB0547}"/>
              </a:ext>
            </a:extLst>
          </p:cNvPr>
          <p:cNvSpPr>
            <a:spLocks noGrp="1"/>
          </p:cNvSpPr>
          <p:nvPr>
            <p:ph type="dt" sz="half" idx="10"/>
          </p:nvPr>
        </p:nvSpPr>
        <p:spPr/>
        <p:txBody>
          <a:bodyPr/>
          <a:lstStyle/>
          <a:p>
            <a:fld id="{3DDFAF43-9F47-44EC-86B3-7CE866CB2D9D}" type="datetimeFigureOut">
              <a:rPr lang="en-GB" smtClean="0"/>
              <a:t>17/07/2026</a:t>
            </a:fld>
            <a:endParaRPr lang="en-GB"/>
          </a:p>
        </p:txBody>
      </p:sp>
      <p:sp>
        <p:nvSpPr>
          <p:cNvPr id="5" name="Footer Placeholder 4">
            <a:extLst>
              <a:ext uri="{FF2B5EF4-FFF2-40B4-BE49-F238E27FC236}">
                <a16:creationId xmlns:a16="http://schemas.microsoft.com/office/drawing/2014/main" id="{EE2AFDC1-47CC-079C-A023-B841FF1CF8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6E6E33-458E-EB6B-8075-071B3248812C}"/>
              </a:ext>
            </a:extLst>
          </p:cNvPr>
          <p:cNvSpPr>
            <a:spLocks noGrp="1"/>
          </p:cNvSpPr>
          <p:nvPr>
            <p:ph type="sldNum" sz="quarter" idx="12"/>
          </p:nvPr>
        </p:nvSpPr>
        <p:spPr/>
        <p:txBody>
          <a:bodyPr/>
          <a:lstStyle/>
          <a:p>
            <a:fld id="{CC5866D3-8AAB-47C9-8B69-A9A3A127E7C4}" type="slidenum">
              <a:rPr lang="en-GB" smtClean="0"/>
              <a:t>‹#›</a:t>
            </a:fld>
            <a:endParaRPr lang="en-GB"/>
          </a:p>
        </p:txBody>
      </p:sp>
    </p:spTree>
    <p:extLst>
      <p:ext uri="{BB962C8B-B14F-4D97-AF65-F5344CB8AC3E}">
        <p14:creationId xmlns:p14="http://schemas.microsoft.com/office/powerpoint/2010/main" val="28576348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062384-CF3A-4757-80B5-9A122E179D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92F1E3-5235-8008-0F1E-8157945E51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8190AB-1325-BF36-0563-FC0DEEACAF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DDFAF43-9F47-44EC-86B3-7CE866CB2D9D}" type="datetimeFigureOut">
              <a:rPr lang="en-GB" smtClean="0"/>
              <a:t>17/07/2026</a:t>
            </a:fld>
            <a:endParaRPr lang="en-GB"/>
          </a:p>
        </p:txBody>
      </p:sp>
      <p:sp>
        <p:nvSpPr>
          <p:cNvPr id="5" name="Footer Placeholder 4">
            <a:extLst>
              <a:ext uri="{FF2B5EF4-FFF2-40B4-BE49-F238E27FC236}">
                <a16:creationId xmlns:a16="http://schemas.microsoft.com/office/drawing/2014/main" id="{05ACE2D3-B3F0-FDAA-4CC0-BB6B6E3551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E048459-7C04-D48C-7C34-CDF4391460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5866D3-8AAB-47C9-8B69-A9A3A127E7C4}" type="slidenum">
              <a:rPr lang="en-GB" smtClean="0"/>
              <a:t>‹#›</a:t>
            </a:fld>
            <a:endParaRPr lang="en-GB"/>
          </a:p>
        </p:txBody>
      </p:sp>
    </p:spTree>
    <p:extLst>
      <p:ext uri="{BB962C8B-B14F-4D97-AF65-F5344CB8AC3E}">
        <p14:creationId xmlns:p14="http://schemas.microsoft.com/office/powerpoint/2010/main" val="32342343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flickr.com/photos/hiroshimagal/5507484577/"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image" Target="../media/image18.svg"/><Relationship Id="rId7" Type="http://schemas.openxmlformats.org/officeDocument/2006/relationships/image" Target="../media/image22.svg"/><Relationship Id="rId12" Type="http://schemas.microsoft.com/office/2007/relationships/diagramDrawing" Target="../diagrams/drawing10.xml"/><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21.svg"/><Relationship Id="rId11" Type="http://schemas.openxmlformats.org/officeDocument/2006/relationships/diagramColors" Target="../diagrams/colors10.xml"/><Relationship Id="rId5" Type="http://schemas.openxmlformats.org/officeDocument/2006/relationships/image" Target="../media/image20.svg"/><Relationship Id="rId10" Type="http://schemas.openxmlformats.org/officeDocument/2006/relationships/diagramQuickStyle" Target="../diagrams/quickStyle10.xml"/><Relationship Id="rId4" Type="http://schemas.openxmlformats.org/officeDocument/2006/relationships/image" Target="../media/image19.svg"/><Relationship Id="rId9"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sv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en.wikipedia.org/wiki/Schramm%27s_model_of_communication?utm_source=chatgpt.com" TargetMode="External"/><Relationship Id="rId2" Type="http://schemas.openxmlformats.org/officeDocument/2006/relationships/hyperlink" Target="https://doi.org/10.1080/02673843.2016.1267022&#8203;"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ravel the world through food - Flights of Food">
            <a:extLst>
              <a:ext uri="{FF2B5EF4-FFF2-40B4-BE49-F238E27FC236}">
                <a16:creationId xmlns:a16="http://schemas.microsoft.com/office/drawing/2014/main" id="{1F3D5EE5-C50E-27B8-A565-B11CA7F89987}"/>
              </a:ext>
            </a:extLst>
          </p:cNvPr>
          <p:cNvPicPr>
            <a:picLocks noChangeAspect="1"/>
          </p:cNvPicPr>
          <p:nvPr/>
        </p:nvPicPr>
        <p:blipFill>
          <a:blip r:embed="rId2"/>
          <a:srcRect/>
          <a:stretch>
            <a:fillRect/>
          </a:stretch>
        </p:blipFill>
        <p:spPr>
          <a:xfrm>
            <a:off x="0" y="654"/>
            <a:ext cx="12177486" cy="4128005"/>
          </a:xfrm>
          <a:prstGeom prst="rect">
            <a:avLst/>
          </a:prstGeom>
        </p:spPr>
      </p:pic>
      <p:sp>
        <p:nvSpPr>
          <p:cNvPr id="3" name="TextBox 2">
            <a:extLst>
              <a:ext uri="{FF2B5EF4-FFF2-40B4-BE49-F238E27FC236}">
                <a16:creationId xmlns:a16="http://schemas.microsoft.com/office/drawing/2014/main" id="{6981ECEC-8EEC-1264-3778-A739B5024977}"/>
              </a:ext>
            </a:extLst>
          </p:cNvPr>
          <p:cNvSpPr txBox="1"/>
          <p:nvPr/>
        </p:nvSpPr>
        <p:spPr>
          <a:xfrm>
            <a:off x="1161144" y="6070601"/>
            <a:ext cx="118073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aseline="0">
                <a:latin typeface="Neue Haas Grotesk Text Pro"/>
                <a:ea typeface="Segoe UI"/>
                <a:cs typeface="Segoe UI"/>
              </a:rPr>
              <a:t>Communication </a:t>
            </a:r>
            <a:r>
              <a:rPr lang="en-US" sz="3600">
                <a:latin typeface="Neue Haas Grotesk Text Pro"/>
                <a:ea typeface="Segoe UI"/>
                <a:cs typeface="Segoe UI"/>
              </a:rPr>
              <a:t>Problems</a:t>
            </a:r>
            <a:r>
              <a:rPr lang="en-US" sz="3600" baseline="0">
                <a:latin typeface="Neue Haas Grotesk Text Pro"/>
                <a:ea typeface="Segoe UI"/>
                <a:cs typeface="Segoe UI"/>
              </a:rPr>
              <a:t> </a:t>
            </a:r>
            <a:r>
              <a:rPr lang="en-US" sz="3600">
                <a:latin typeface="Neue Haas Grotesk Text Pro"/>
                <a:ea typeface="Segoe UI"/>
                <a:cs typeface="Segoe UI"/>
              </a:rPr>
              <a:t>at Flight Foods</a:t>
            </a:r>
            <a:r>
              <a:rPr lang="en-US" sz="3600" baseline="0">
                <a:latin typeface="Neue Haas Grotesk Text Pro"/>
                <a:ea typeface="Segoe UI"/>
                <a:cs typeface="Segoe UI"/>
              </a:rPr>
              <a:t> </a:t>
            </a:r>
            <a:r>
              <a:rPr lang="en-US" sz="3600">
                <a:latin typeface="Neue Haas Grotesk Text Pro"/>
                <a:ea typeface="Segoe UI"/>
                <a:cs typeface="Segoe UI"/>
              </a:rPr>
              <a:t>LTD </a:t>
            </a:r>
            <a:endParaRPr lang="en-US" sz="3600">
              <a:latin typeface="Neue Haas Grotesk Text Pro"/>
              <a:cs typeface="Segoe UI"/>
            </a:endParaRPr>
          </a:p>
        </p:txBody>
      </p:sp>
      <p:sp>
        <p:nvSpPr>
          <p:cNvPr id="4" name="Subtitle 2">
            <a:extLst>
              <a:ext uri="{FF2B5EF4-FFF2-40B4-BE49-F238E27FC236}">
                <a16:creationId xmlns:a16="http://schemas.microsoft.com/office/drawing/2014/main" id="{8926BC03-4D80-B561-F533-F8B1BD853A51}"/>
              </a:ext>
            </a:extLst>
          </p:cNvPr>
          <p:cNvSpPr txBox="1">
            <a:spLocks noGrp="1"/>
          </p:cNvSpPr>
          <p:nvPr/>
        </p:nvSpPr>
        <p:spPr>
          <a:xfrm>
            <a:off x="2550213" y="5026251"/>
            <a:ext cx="4070121" cy="1046427"/>
          </a:xfrm>
          <a:prstGeom prst="rect">
            <a:avLst/>
          </a:prstGeom>
          <a:noFill/>
          <a:ln>
            <a:noFill/>
          </a:ln>
        </p:spPr>
        <p:txBody>
          <a:bodyPr vert="horz" wrap="square" lIns="91440" tIns="45720" rIns="91440" bIns="45720" anchor="t" anchorCtr="0" compatLnSpc="1">
            <a:normAutofit/>
          </a:bodyPr>
          <a:lstStyle>
            <a:lvl1pPr marL="0" marR="0" lvl="0" indent="0" algn="l" defTabSz="914400" rtl="0" fontAlgn="auto" hangingPunct="1">
              <a:lnSpc>
                <a:spcPct val="80000"/>
              </a:lnSpc>
              <a:spcBef>
                <a:spcPts val="1000"/>
              </a:spcBef>
              <a:spcAft>
                <a:spcPts val="0"/>
              </a:spcAft>
              <a:buNone/>
              <a:tabLst/>
              <a:defRPr lang="en-GB" sz="1400" b="0" i="0" u="none" strike="noStrike" kern="1200" cap="none" spc="0" baseline="0">
                <a:solidFill>
                  <a:srgbClr val="000000"/>
                </a:solidFill>
                <a:uFillTx/>
                <a:latin typeface="Neue Haas Grotesk Text Pro"/>
              </a:defRPr>
            </a:lvl1pPr>
            <a:lvl2pPr marL="228600" marR="0" lvl="1" indent="0" algn="l" defTabSz="914400" rtl="0" fontAlgn="auto" hangingPunct="1">
              <a:lnSpc>
                <a:spcPct val="80000"/>
              </a:lnSpc>
              <a:spcBef>
                <a:spcPts val="1000"/>
              </a:spcBef>
              <a:spcAft>
                <a:spcPts val="0"/>
              </a:spcAft>
              <a:buNone/>
              <a:tabLst/>
              <a:defRPr lang="en-GB" sz="1400" b="0" i="0" u="none" strike="noStrike" kern="1200" cap="none" spc="0" baseline="0">
                <a:solidFill>
                  <a:srgbClr val="000000"/>
                </a:solidFill>
                <a:uFillTx/>
                <a:latin typeface="Neue Haas Grotesk Text Pro"/>
              </a:defRPr>
            </a:lvl2pPr>
            <a:lvl3pPr marL="457200" marR="0" lvl="2" indent="0" algn="l" defTabSz="914400" rtl="0" fontAlgn="auto" hangingPunct="1">
              <a:lnSpc>
                <a:spcPct val="80000"/>
              </a:lnSpc>
              <a:spcBef>
                <a:spcPts val="1000"/>
              </a:spcBef>
              <a:spcAft>
                <a:spcPts val="0"/>
              </a:spcAft>
              <a:buNone/>
              <a:tabLst/>
              <a:defRPr lang="en-GB" sz="1400" b="0" i="0" u="none" strike="noStrike" kern="1200" cap="none" spc="0" baseline="0">
                <a:solidFill>
                  <a:srgbClr val="000000"/>
                </a:solidFill>
                <a:uFillTx/>
                <a:latin typeface="Neue Haas Grotesk Text Pro"/>
              </a:defRPr>
            </a:lvl3pPr>
            <a:lvl4pPr marL="685800" marR="0" lvl="3" indent="0" algn="l" defTabSz="914400" rtl="0" fontAlgn="auto" hangingPunct="1">
              <a:lnSpc>
                <a:spcPct val="80000"/>
              </a:lnSpc>
              <a:spcBef>
                <a:spcPts val="1000"/>
              </a:spcBef>
              <a:spcAft>
                <a:spcPts val="0"/>
              </a:spcAft>
              <a:buNone/>
              <a:tabLst/>
              <a:defRPr lang="en-GB" sz="1400" b="0" i="0" u="none" strike="noStrike" kern="1200" cap="none" spc="0" baseline="0">
                <a:solidFill>
                  <a:srgbClr val="000000"/>
                </a:solidFill>
                <a:uFillTx/>
                <a:latin typeface="Neue Haas Grotesk Text Pro"/>
              </a:defRPr>
            </a:lvl4pPr>
            <a:lvl5pPr marL="914400" marR="0" lvl="4" indent="0" algn="l" defTabSz="914400" rtl="0" fontAlgn="auto" hangingPunct="1">
              <a:lnSpc>
                <a:spcPct val="80000"/>
              </a:lnSpc>
              <a:spcBef>
                <a:spcPts val="1000"/>
              </a:spcBef>
              <a:spcAft>
                <a:spcPts val="0"/>
              </a:spcAft>
              <a:buNone/>
              <a:tabLst/>
              <a:defRPr lang="en-GB" sz="1400" b="0" i="0" u="none" strike="noStrike" kern="1200" cap="none" spc="0" baseline="0">
                <a:solidFill>
                  <a:srgbClr val="000000"/>
                </a:solidFill>
                <a:uFillTx/>
                <a:latin typeface="Neue Haas Grotesk Tex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lnSpc>
                <a:spcPct val="60000"/>
              </a:lnSpc>
            </a:pPr>
            <a:endParaRPr lang="en-US" sz="1300"/>
          </a:p>
          <a:p>
            <a:pPr>
              <a:lnSpc>
                <a:spcPct val="60000"/>
              </a:lnSpc>
            </a:pPr>
            <a:r>
              <a:rPr lang="en-US" sz="1800">
                <a:latin typeface="Arial"/>
                <a:cs typeface="Arial"/>
              </a:rPr>
              <a:t>Mustafa Ali                     2519128</a:t>
            </a:r>
          </a:p>
          <a:p>
            <a:pPr>
              <a:lnSpc>
                <a:spcPct val="60000"/>
              </a:lnSpc>
            </a:pPr>
            <a:r>
              <a:rPr lang="en-US" sz="1800">
                <a:latin typeface="Arial"/>
                <a:cs typeface="Arial"/>
              </a:rPr>
              <a:t>Helena Pacajova           2526143</a:t>
            </a:r>
            <a:endParaRPr lang="en-US"/>
          </a:p>
          <a:p>
            <a:pPr>
              <a:lnSpc>
                <a:spcPct val="60000"/>
              </a:lnSpc>
            </a:pPr>
            <a:endParaRPr lang="en-US" sz="1800">
              <a:latin typeface="Arial"/>
              <a:cs typeface="Arial"/>
            </a:endParaRPr>
          </a:p>
          <a:p>
            <a:pPr>
              <a:lnSpc>
                <a:spcPct val="60000"/>
              </a:lnSpc>
            </a:pPr>
            <a:endParaRPr lang="en-US" sz="1800">
              <a:latin typeface="Arial"/>
              <a:cs typeface="Arial"/>
            </a:endParaRPr>
          </a:p>
        </p:txBody>
      </p:sp>
      <p:sp>
        <p:nvSpPr>
          <p:cNvPr id="5" name="TextBox 4">
            <a:extLst>
              <a:ext uri="{FF2B5EF4-FFF2-40B4-BE49-F238E27FC236}">
                <a16:creationId xmlns:a16="http://schemas.microsoft.com/office/drawing/2014/main" id="{7B3A7BCB-4881-648A-1B94-BDBA9EAA98EF}"/>
              </a:ext>
            </a:extLst>
          </p:cNvPr>
          <p:cNvSpPr txBox="1"/>
          <p:nvPr/>
        </p:nvSpPr>
        <p:spPr>
          <a:xfrm>
            <a:off x="6624864" y="5259160"/>
            <a:ext cx="4762499" cy="5728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60000"/>
              </a:lnSpc>
              <a:spcBef>
                <a:spcPts val="1000"/>
              </a:spcBef>
            </a:pPr>
            <a:r>
              <a:rPr lang="en-US">
                <a:latin typeface="Arial"/>
                <a:cs typeface="Arial"/>
              </a:rPr>
              <a:t>Rukhsana Ali                 2524784</a:t>
            </a:r>
          </a:p>
          <a:p>
            <a:pPr>
              <a:lnSpc>
                <a:spcPct val="60000"/>
              </a:lnSpc>
              <a:spcBef>
                <a:spcPts val="1000"/>
              </a:spcBef>
            </a:pPr>
            <a:r>
              <a:rPr lang="en-US">
                <a:latin typeface="Arial"/>
                <a:cs typeface="Arial"/>
              </a:rPr>
              <a:t>Shohor Banu                 2522073</a:t>
            </a:r>
            <a:endParaRPr lang="en-GB"/>
          </a:p>
        </p:txBody>
      </p:sp>
      <p:sp>
        <p:nvSpPr>
          <p:cNvPr id="6" name="TextBox 5">
            <a:extLst>
              <a:ext uri="{FF2B5EF4-FFF2-40B4-BE49-F238E27FC236}">
                <a16:creationId xmlns:a16="http://schemas.microsoft.com/office/drawing/2014/main" id="{90B9CB78-E1CA-BC23-44AD-415C762E978D}"/>
              </a:ext>
            </a:extLst>
          </p:cNvPr>
          <p:cNvSpPr txBox="1"/>
          <p:nvPr/>
        </p:nvSpPr>
        <p:spPr>
          <a:xfrm>
            <a:off x="58965" y="4240892"/>
            <a:ext cx="6223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cs typeface="Arial"/>
              </a:rPr>
              <a:t>LCLM4003</a:t>
            </a:r>
          </a:p>
          <a:p>
            <a:r>
              <a:rPr lang="en-GB">
                <a:latin typeface="Arial"/>
                <a:cs typeface="Arial"/>
              </a:rPr>
              <a:t>Effective Teamworking &amp; Communications </a:t>
            </a:r>
          </a:p>
          <a:p>
            <a:r>
              <a:rPr lang="en-GB">
                <a:solidFill>
                  <a:srgbClr val="1D2125"/>
                </a:solidFill>
                <a:highlight>
                  <a:srgbClr val="FFFFFF"/>
                </a:highlight>
                <a:latin typeface="Arial"/>
                <a:ea typeface="+mn-lt"/>
                <a:cs typeface="Arial"/>
              </a:rPr>
              <a:t>Ade Adegbite</a:t>
            </a:r>
            <a:endParaRPr lang="en-GB">
              <a:latin typeface="Arial"/>
              <a:cs typeface="Arial"/>
            </a:endParaRPr>
          </a:p>
        </p:txBody>
      </p:sp>
      <p:sp>
        <p:nvSpPr>
          <p:cNvPr id="7" name="Slide Number Placeholder 6">
            <a:extLst>
              <a:ext uri="{FF2B5EF4-FFF2-40B4-BE49-F238E27FC236}">
                <a16:creationId xmlns:a16="http://schemas.microsoft.com/office/drawing/2014/main" id="{522A5ED7-EDCC-64C0-ACA5-3156659C507F}"/>
              </a:ext>
            </a:extLst>
          </p:cNvPr>
          <p:cNvSpPr>
            <a:spLocks noGrp="1"/>
          </p:cNvSpPr>
          <p:nvPr>
            <p:ph type="sldNum" sz="quarter" idx="12"/>
          </p:nvPr>
        </p:nvSpPr>
        <p:spPr/>
        <p:txBody>
          <a:bodyPr/>
          <a:lstStyle/>
          <a:p>
            <a:fld id="{CC5866D3-8AAB-47C9-8B69-A9A3A127E7C4}" type="slidenum">
              <a:rPr lang="en-GB" smtClean="0"/>
              <a:t>1</a:t>
            </a:fld>
            <a:endParaRPr lang="en-GB"/>
          </a:p>
        </p:txBody>
      </p:sp>
    </p:spTree>
    <p:extLst>
      <p:ext uri="{BB962C8B-B14F-4D97-AF65-F5344CB8AC3E}">
        <p14:creationId xmlns:p14="http://schemas.microsoft.com/office/powerpoint/2010/main" val="8286606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E4779-F806-68C6-5099-C1D5849BE5CA}"/>
              </a:ext>
            </a:extLst>
          </p:cNvPr>
          <p:cNvSpPr>
            <a:spLocks noGrp="1"/>
          </p:cNvSpPr>
          <p:nvPr>
            <p:ph type="title"/>
          </p:nvPr>
        </p:nvSpPr>
        <p:spPr>
          <a:xfrm>
            <a:off x="206829" y="-128361"/>
            <a:ext cx="10515600" cy="1325563"/>
          </a:xfrm>
        </p:spPr>
        <p:txBody>
          <a:bodyPr/>
          <a:lstStyle/>
          <a:p>
            <a:r>
              <a:rPr lang="en-GB" sz="4000">
                <a:latin typeface="Neue Haas Grotesk Text Pro"/>
              </a:rPr>
              <a:t>Presentation Overview</a:t>
            </a:r>
            <a:endParaRPr lang="en-US"/>
          </a:p>
        </p:txBody>
      </p:sp>
      <p:sp>
        <p:nvSpPr>
          <p:cNvPr id="3" name="Content Placeholder 2">
            <a:extLst>
              <a:ext uri="{FF2B5EF4-FFF2-40B4-BE49-F238E27FC236}">
                <a16:creationId xmlns:a16="http://schemas.microsoft.com/office/drawing/2014/main" id="{3CAD11E7-F3AE-A395-104C-BE006A36C9AE}"/>
              </a:ext>
            </a:extLst>
          </p:cNvPr>
          <p:cNvSpPr>
            <a:spLocks noGrp="1"/>
          </p:cNvSpPr>
          <p:nvPr>
            <p:ph idx="1"/>
          </p:nvPr>
        </p:nvSpPr>
        <p:spPr>
          <a:xfrm>
            <a:off x="250372" y="1332140"/>
            <a:ext cx="10842171" cy="4641623"/>
          </a:xfrm>
        </p:spPr>
        <p:txBody>
          <a:bodyPr vert="horz" lIns="91440" tIns="45720" rIns="91440" bIns="45720" rtlCol="0" anchor="t">
            <a:noAutofit/>
          </a:bodyPr>
          <a:lstStyle/>
          <a:p>
            <a:pPr marL="0" indent="0">
              <a:lnSpc>
                <a:spcPct val="100000"/>
              </a:lnSpc>
              <a:spcBef>
                <a:spcPts val="0"/>
              </a:spcBef>
              <a:buNone/>
            </a:pPr>
            <a:r>
              <a:rPr lang="en-GB" sz="1800">
                <a:latin typeface="Neue Haas Grotesk Text Pro"/>
                <a:ea typeface="Calibri"/>
                <a:cs typeface="Calibri"/>
              </a:rPr>
              <a:t>Today's presentation will include:</a:t>
            </a:r>
          </a:p>
          <a:p>
            <a:pPr marL="0" indent="0">
              <a:lnSpc>
                <a:spcPct val="100000"/>
              </a:lnSpc>
              <a:spcBef>
                <a:spcPts val="0"/>
              </a:spcBef>
              <a:buNone/>
            </a:pPr>
            <a:endParaRPr lang="en-GB" sz="1800">
              <a:latin typeface="Neue Haas Grotesk Text Pro"/>
              <a:ea typeface="Calibri"/>
              <a:cs typeface="Calibri"/>
            </a:endParaRPr>
          </a:p>
          <a:p>
            <a:pPr>
              <a:lnSpc>
                <a:spcPct val="100000"/>
              </a:lnSpc>
              <a:spcBef>
                <a:spcPts val="0"/>
              </a:spcBef>
              <a:buFont typeface="Wingdings" panose="020B0604020202020204" pitchFamily="34" charset="0"/>
              <a:buChar char="Ø"/>
            </a:pPr>
            <a:r>
              <a:rPr lang="en-GB" sz="1800">
                <a:latin typeface="Neue Haas Grotesk Text Pro"/>
                <a:ea typeface="Calibri"/>
                <a:cs typeface="Calibri"/>
              </a:rPr>
              <a:t>Background of Flight Food LTD (Introduction)</a:t>
            </a:r>
          </a:p>
          <a:p>
            <a:pPr marL="0" indent="0">
              <a:lnSpc>
                <a:spcPct val="100000"/>
              </a:lnSpc>
              <a:spcBef>
                <a:spcPts val="0"/>
              </a:spcBef>
              <a:buNone/>
            </a:pPr>
            <a:endParaRPr lang="en-GB" sz="1800">
              <a:latin typeface="Neue Haas Grotesk Text Pro"/>
              <a:ea typeface="Calibri"/>
              <a:cs typeface="Calibri"/>
            </a:endParaRPr>
          </a:p>
          <a:p>
            <a:pPr>
              <a:lnSpc>
                <a:spcPct val="100000"/>
              </a:lnSpc>
              <a:spcBef>
                <a:spcPts val="0"/>
              </a:spcBef>
              <a:buFont typeface="Wingdings" panose="020B0604020202020204" pitchFamily="34" charset="0"/>
              <a:buChar char="Ø"/>
            </a:pPr>
            <a:r>
              <a:rPr lang="en-GB" sz="1800">
                <a:latin typeface="Neue Haas Grotesk Text Pro"/>
                <a:ea typeface="Calibri"/>
                <a:cs typeface="Calibri"/>
              </a:rPr>
              <a:t>Communication in Business</a:t>
            </a:r>
          </a:p>
          <a:p>
            <a:pPr>
              <a:lnSpc>
                <a:spcPct val="100000"/>
              </a:lnSpc>
              <a:spcBef>
                <a:spcPts val="0"/>
              </a:spcBef>
              <a:buFont typeface="Wingdings" panose="020B0604020202020204" pitchFamily="34" charset="0"/>
              <a:buChar char="Ø"/>
            </a:pPr>
            <a:endParaRPr lang="en-GB" sz="1800">
              <a:latin typeface="Neue Haas Grotesk Text Pro"/>
              <a:ea typeface="Calibri"/>
              <a:cs typeface="Calibri"/>
            </a:endParaRPr>
          </a:p>
          <a:p>
            <a:pPr>
              <a:lnSpc>
                <a:spcPct val="100000"/>
              </a:lnSpc>
              <a:spcBef>
                <a:spcPts val="0"/>
              </a:spcBef>
              <a:buFont typeface="Wingdings" panose="020B0604020202020204" pitchFamily="34" charset="0"/>
              <a:buChar char="Ø"/>
            </a:pPr>
            <a:r>
              <a:rPr lang="en-GB" sz="1800">
                <a:latin typeface="Neue Haas Grotesk Text Pro"/>
                <a:ea typeface="Calibri"/>
                <a:cs typeface="Calibri"/>
              </a:rPr>
              <a:t>Age/Generational Barriers </a:t>
            </a:r>
          </a:p>
          <a:p>
            <a:pPr marL="0" indent="0">
              <a:lnSpc>
                <a:spcPct val="100000"/>
              </a:lnSpc>
              <a:spcBef>
                <a:spcPts val="0"/>
              </a:spcBef>
              <a:buNone/>
            </a:pPr>
            <a:endParaRPr lang="en-GB" sz="1800">
              <a:latin typeface="Neue Haas Grotesk Text Pro"/>
              <a:ea typeface="Calibri"/>
              <a:cs typeface="Calibri"/>
            </a:endParaRPr>
          </a:p>
          <a:p>
            <a:pPr>
              <a:lnSpc>
                <a:spcPct val="100000"/>
              </a:lnSpc>
              <a:spcBef>
                <a:spcPts val="0"/>
              </a:spcBef>
              <a:buFont typeface="Wingdings" panose="020B0604020202020204" pitchFamily="34" charset="0"/>
              <a:buChar char="Ø"/>
            </a:pPr>
            <a:r>
              <a:rPr lang="en-GB" sz="1800">
                <a:latin typeface="Neue Haas Grotesk Text Pro"/>
                <a:ea typeface="Calibri"/>
                <a:cs typeface="Calibri"/>
              </a:rPr>
              <a:t>Language &amp; Communication Barriers </a:t>
            </a:r>
          </a:p>
          <a:p>
            <a:pPr marL="0" indent="0">
              <a:lnSpc>
                <a:spcPct val="100000"/>
              </a:lnSpc>
              <a:spcBef>
                <a:spcPts val="0"/>
              </a:spcBef>
              <a:buNone/>
            </a:pPr>
            <a:endParaRPr lang="en-GB" sz="1800">
              <a:latin typeface="Neue Haas Grotesk Text Pro"/>
              <a:ea typeface="Calibri"/>
              <a:cs typeface="Calibri"/>
            </a:endParaRPr>
          </a:p>
          <a:p>
            <a:pPr>
              <a:lnSpc>
                <a:spcPct val="100000"/>
              </a:lnSpc>
              <a:spcBef>
                <a:spcPts val="0"/>
              </a:spcBef>
              <a:buFont typeface="Wingdings,sans-serif" panose="020B0604020202020204" pitchFamily="34" charset="0"/>
              <a:buChar char="Ø"/>
            </a:pPr>
            <a:r>
              <a:rPr lang="en-GB" sz="1800">
                <a:latin typeface="Neue Haas Grotesk Text Pro"/>
                <a:ea typeface="Calibri"/>
                <a:cs typeface="Calibri"/>
              </a:rPr>
              <a:t>Environmental Noise Barriers </a:t>
            </a:r>
            <a:endParaRPr lang="en-US" sz="1800">
              <a:latin typeface="Neue Haas Grotesk Text Pro"/>
              <a:ea typeface="Calibri"/>
              <a:cs typeface="Calibri"/>
            </a:endParaRPr>
          </a:p>
          <a:p>
            <a:pPr marL="0" indent="0">
              <a:lnSpc>
                <a:spcPct val="100000"/>
              </a:lnSpc>
              <a:spcBef>
                <a:spcPts val="0"/>
              </a:spcBef>
              <a:buNone/>
            </a:pPr>
            <a:endParaRPr lang="en-GB" sz="1800">
              <a:latin typeface="Neue Haas Grotesk Text Pro"/>
              <a:ea typeface="Calibri"/>
              <a:cs typeface="Calibri"/>
            </a:endParaRPr>
          </a:p>
          <a:p>
            <a:pPr>
              <a:lnSpc>
                <a:spcPct val="100000"/>
              </a:lnSpc>
              <a:spcBef>
                <a:spcPts val="0"/>
              </a:spcBef>
              <a:buFont typeface="Wingdings" panose="020B0604020202020204" pitchFamily="34" charset="0"/>
              <a:buChar char="Ø"/>
            </a:pPr>
            <a:r>
              <a:rPr lang="en-GB" sz="1800">
                <a:latin typeface="Neue Haas Grotesk Text Pro"/>
                <a:ea typeface="Calibri"/>
                <a:cs typeface="Calibri"/>
              </a:rPr>
              <a:t>Cultural Barriers </a:t>
            </a:r>
          </a:p>
          <a:p>
            <a:pPr marL="0" indent="0">
              <a:lnSpc>
                <a:spcPct val="100000"/>
              </a:lnSpc>
              <a:spcBef>
                <a:spcPts val="0"/>
              </a:spcBef>
              <a:buNone/>
            </a:pPr>
            <a:endParaRPr lang="en-GB" sz="1800">
              <a:latin typeface="Neue Haas Grotesk Text Pro"/>
              <a:ea typeface="Calibri"/>
              <a:cs typeface="Calibri"/>
            </a:endParaRPr>
          </a:p>
          <a:p>
            <a:pPr>
              <a:lnSpc>
                <a:spcPct val="100000"/>
              </a:lnSpc>
              <a:spcBef>
                <a:spcPts val="0"/>
              </a:spcBef>
              <a:buFont typeface="Wingdings" panose="020B0604020202020204" pitchFamily="34" charset="0"/>
              <a:buChar char="Ø"/>
            </a:pPr>
            <a:r>
              <a:rPr lang="en-GB" sz="1800">
                <a:latin typeface="Neue Haas Grotesk Text Pro"/>
                <a:ea typeface="Calibri"/>
                <a:cs typeface="Calibri"/>
              </a:rPr>
              <a:t>Emotional Barriers </a:t>
            </a:r>
          </a:p>
          <a:p>
            <a:pPr marL="0" indent="0">
              <a:lnSpc>
                <a:spcPct val="100000"/>
              </a:lnSpc>
              <a:spcBef>
                <a:spcPts val="0"/>
              </a:spcBef>
              <a:buNone/>
            </a:pPr>
            <a:endParaRPr lang="en-GB" sz="1800">
              <a:latin typeface="Neue Haas Grotesk Text Pro"/>
              <a:ea typeface="Calibri"/>
              <a:cs typeface="Calibri"/>
            </a:endParaRPr>
          </a:p>
          <a:p>
            <a:pPr>
              <a:lnSpc>
                <a:spcPct val="100000"/>
              </a:lnSpc>
              <a:spcBef>
                <a:spcPts val="0"/>
              </a:spcBef>
              <a:buFont typeface="Wingdings" panose="020B0604020202020204" pitchFamily="34" charset="0"/>
              <a:buChar char="Ø"/>
            </a:pPr>
            <a:r>
              <a:rPr lang="en-GB" sz="1800">
                <a:latin typeface="Neue Haas Grotesk Text Pro"/>
                <a:ea typeface="Calibri"/>
                <a:cs typeface="Calibri"/>
              </a:rPr>
              <a:t>Conclusion </a:t>
            </a:r>
          </a:p>
        </p:txBody>
      </p:sp>
      <p:cxnSp>
        <p:nvCxnSpPr>
          <p:cNvPr id="4" name="Straight Connector 10">
            <a:extLst>
              <a:ext uri="{FF2B5EF4-FFF2-40B4-BE49-F238E27FC236}">
                <a16:creationId xmlns:a16="http://schemas.microsoft.com/office/drawing/2014/main" id="{669A30B2-48C0-C505-4F98-A2D66EF4DE7B}"/>
              </a:ext>
            </a:extLst>
          </p:cNvPr>
          <p:cNvCxnSpPr/>
          <p:nvPr/>
        </p:nvCxnSpPr>
        <p:spPr>
          <a:xfrm>
            <a:off x="252100" y="1000527"/>
            <a:ext cx="5381225" cy="0"/>
          </a:xfrm>
          <a:prstGeom prst="straightConnector1">
            <a:avLst/>
          </a:prstGeom>
          <a:noFill/>
          <a:ln w="6345" cap="flat">
            <a:solidFill>
              <a:srgbClr val="000000"/>
            </a:solidFill>
            <a:prstDash val="solid"/>
            <a:miter/>
          </a:ln>
        </p:spPr>
      </p:cxnSp>
      <p:pic>
        <p:nvPicPr>
          <p:cNvPr id="6" name="Picture 5" descr="A tray of food on a table&#10;&#10;AI-generated content may be incorrect.">
            <a:extLst>
              <a:ext uri="{FF2B5EF4-FFF2-40B4-BE49-F238E27FC236}">
                <a16:creationId xmlns:a16="http://schemas.microsoft.com/office/drawing/2014/main" id="{A9740BB6-87E5-3D35-0BAC-4F702539E61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638799" y="1162048"/>
            <a:ext cx="6393544" cy="4679043"/>
          </a:xfrm>
          <a:prstGeom prst="rect">
            <a:avLst/>
          </a:prstGeom>
        </p:spPr>
      </p:pic>
      <p:sp>
        <p:nvSpPr>
          <p:cNvPr id="7" name="TextBox 6">
            <a:extLst>
              <a:ext uri="{FF2B5EF4-FFF2-40B4-BE49-F238E27FC236}">
                <a16:creationId xmlns:a16="http://schemas.microsoft.com/office/drawing/2014/main" id="{76F77CB6-D1FF-4CD8-33D4-576A8865202B}"/>
              </a:ext>
            </a:extLst>
          </p:cNvPr>
          <p:cNvSpPr txBox="1"/>
          <p:nvPr/>
        </p:nvSpPr>
        <p:spPr>
          <a:xfrm>
            <a:off x="5631543" y="5971721"/>
            <a:ext cx="9144000" cy="317500"/>
          </a:xfrm>
          <a:prstGeom prst="rect">
            <a:avLst/>
          </a:prstGeom>
        </p:spPr>
        <p:txBody>
          <a:bodyPr>
            <a:normAutofit fontScale="92500" lnSpcReduction="20000"/>
          </a:bodyPr>
          <a:lstStyle/>
          <a:p>
            <a:r>
              <a:rPr lang="en-US"/>
              <a:t>ThePhoto by PhotoAuthor is licensed under CCYYSA.</a:t>
            </a:r>
          </a:p>
        </p:txBody>
      </p:sp>
      <p:sp>
        <p:nvSpPr>
          <p:cNvPr id="5" name="Slide Number Placeholder 4">
            <a:extLst>
              <a:ext uri="{FF2B5EF4-FFF2-40B4-BE49-F238E27FC236}">
                <a16:creationId xmlns:a16="http://schemas.microsoft.com/office/drawing/2014/main" id="{A1F1BA36-7652-2F8D-47AC-14116562830C}"/>
              </a:ext>
            </a:extLst>
          </p:cNvPr>
          <p:cNvSpPr>
            <a:spLocks noGrp="1"/>
          </p:cNvSpPr>
          <p:nvPr>
            <p:ph type="sldNum" sz="quarter" idx="12"/>
          </p:nvPr>
        </p:nvSpPr>
        <p:spPr/>
        <p:txBody>
          <a:bodyPr/>
          <a:lstStyle/>
          <a:p>
            <a:fld id="{CC5866D3-8AAB-47C9-8B69-A9A3A127E7C4}" type="slidenum">
              <a:rPr lang="en-GB" smtClean="0"/>
              <a:t>2</a:t>
            </a:fld>
            <a:endParaRPr lang="en-GB"/>
          </a:p>
        </p:txBody>
      </p:sp>
    </p:spTree>
    <p:extLst>
      <p:ext uri="{BB962C8B-B14F-4D97-AF65-F5344CB8AC3E}">
        <p14:creationId xmlns:p14="http://schemas.microsoft.com/office/powerpoint/2010/main" val="477795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n airplane wing above the clouds&#10;&#10;AI-generated content may be incorrect.">
            <a:extLst>
              <a:ext uri="{FF2B5EF4-FFF2-40B4-BE49-F238E27FC236}">
                <a16:creationId xmlns:a16="http://schemas.microsoft.com/office/drawing/2014/main" id="{C8AF26A6-F883-5578-9C24-793CB41A871E}"/>
              </a:ext>
            </a:extLst>
          </p:cNvPr>
          <p:cNvPicPr>
            <a:picLocks noChangeAspect="1"/>
          </p:cNvPicPr>
          <p:nvPr/>
        </p:nvPicPr>
        <p:blipFill>
          <a:blip r:embed="rId2"/>
          <a:srcRect l="12385" r="12469"/>
          <a:stretch>
            <a:fillRect/>
          </a:stretch>
        </p:blipFill>
        <p:spPr>
          <a:xfrm>
            <a:off x="6377196" y="1155019"/>
            <a:ext cx="5627937" cy="4976133"/>
          </a:xfrm>
          <a:prstGeom prst="rect">
            <a:avLst/>
          </a:prstGeom>
        </p:spPr>
      </p:pic>
      <p:sp>
        <p:nvSpPr>
          <p:cNvPr id="2" name="Title 1">
            <a:extLst>
              <a:ext uri="{FF2B5EF4-FFF2-40B4-BE49-F238E27FC236}">
                <a16:creationId xmlns:a16="http://schemas.microsoft.com/office/drawing/2014/main" id="{81D66C0C-1E66-C194-B002-98CAD9B1EF7B}"/>
              </a:ext>
            </a:extLst>
          </p:cNvPr>
          <p:cNvSpPr>
            <a:spLocks noGrp="1"/>
          </p:cNvSpPr>
          <p:nvPr>
            <p:ph type="title"/>
          </p:nvPr>
        </p:nvSpPr>
        <p:spPr>
          <a:xfrm>
            <a:off x="344714" y="-171903"/>
            <a:ext cx="10515600" cy="1325563"/>
          </a:xfrm>
        </p:spPr>
        <p:txBody>
          <a:bodyPr>
            <a:normAutofit/>
          </a:bodyPr>
          <a:lstStyle/>
          <a:p>
            <a:r>
              <a:rPr lang="en-US">
                <a:latin typeface="Neue Haas Grotesk Text Pro"/>
              </a:rPr>
              <a:t>Introduction</a:t>
            </a:r>
            <a:endParaRPr lang="en-US"/>
          </a:p>
        </p:txBody>
      </p:sp>
      <p:graphicFrame>
        <p:nvGraphicFramePr>
          <p:cNvPr id="10" name="Content Placeholder 2">
            <a:extLst>
              <a:ext uri="{FF2B5EF4-FFF2-40B4-BE49-F238E27FC236}">
                <a16:creationId xmlns:a16="http://schemas.microsoft.com/office/drawing/2014/main" id="{0CED2A1C-94D5-604C-6CF4-C8F0F015576F}"/>
              </a:ext>
            </a:extLst>
          </p:cNvPr>
          <p:cNvGraphicFramePr>
            <a:graphicFrameLocks noGrp="1"/>
          </p:cNvGraphicFramePr>
          <p:nvPr>
            <p:ph idx="1"/>
            <p:extLst>
              <p:ext uri="{D42A27DB-BD31-4B8C-83A1-F6EECF244321}">
                <p14:modId xmlns:p14="http://schemas.microsoft.com/office/powerpoint/2010/main" val="1672148552"/>
              </p:ext>
            </p:extLst>
          </p:nvPr>
        </p:nvGraphicFramePr>
        <p:xfrm>
          <a:off x="170543" y="1121684"/>
          <a:ext cx="6045200" cy="51713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4" name="Straight Connector 31">
            <a:extLst>
              <a:ext uri="{FF2B5EF4-FFF2-40B4-BE49-F238E27FC236}">
                <a16:creationId xmlns:a16="http://schemas.microsoft.com/office/drawing/2014/main" id="{2465FAC7-FD81-A616-F90E-3BC646058100}"/>
              </a:ext>
            </a:extLst>
          </p:cNvPr>
          <p:cNvCxnSpPr/>
          <p:nvPr/>
        </p:nvCxnSpPr>
        <p:spPr>
          <a:xfrm>
            <a:off x="346050" y="948007"/>
            <a:ext cx="3769897" cy="0"/>
          </a:xfrm>
          <a:prstGeom prst="straightConnector1">
            <a:avLst/>
          </a:prstGeom>
          <a:noFill/>
          <a:ln w="6345" cap="flat">
            <a:solidFill>
              <a:srgbClr val="000000"/>
            </a:solidFill>
            <a:prstDash val="solid"/>
            <a:miter/>
          </a:ln>
        </p:spPr>
      </p:cxnSp>
      <p:sp>
        <p:nvSpPr>
          <p:cNvPr id="6" name="Slide Number Placeholder 5">
            <a:extLst>
              <a:ext uri="{FF2B5EF4-FFF2-40B4-BE49-F238E27FC236}">
                <a16:creationId xmlns:a16="http://schemas.microsoft.com/office/drawing/2014/main" id="{049B1A6B-FD10-5C18-AF54-6B5A05D08C8F}"/>
              </a:ext>
            </a:extLst>
          </p:cNvPr>
          <p:cNvSpPr>
            <a:spLocks noGrp="1"/>
          </p:cNvSpPr>
          <p:nvPr>
            <p:ph type="sldNum" sz="quarter" idx="12"/>
          </p:nvPr>
        </p:nvSpPr>
        <p:spPr/>
        <p:txBody>
          <a:bodyPr/>
          <a:lstStyle/>
          <a:p>
            <a:fld id="{CC5866D3-8AAB-47C9-8B69-A9A3A127E7C4}" type="slidenum">
              <a:rPr lang="en-GB" smtClean="0"/>
              <a:t>3</a:t>
            </a:fld>
            <a:endParaRPr lang="en-GB"/>
          </a:p>
        </p:txBody>
      </p:sp>
    </p:spTree>
    <p:extLst>
      <p:ext uri="{BB962C8B-B14F-4D97-AF65-F5344CB8AC3E}">
        <p14:creationId xmlns:p14="http://schemas.microsoft.com/office/powerpoint/2010/main" val="2225611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1000" b="-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8E546-B644-FAC7-8CF2-9FA17BB513DC}"/>
              </a:ext>
            </a:extLst>
          </p:cNvPr>
          <p:cNvSpPr>
            <a:spLocks noGrp="1"/>
          </p:cNvSpPr>
          <p:nvPr>
            <p:ph type="title"/>
          </p:nvPr>
        </p:nvSpPr>
        <p:spPr>
          <a:xfrm>
            <a:off x="206828" y="-113847"/>
            <a:ext cx="10515600" cy="1325563"/>
          </a:xfrm>
        </p:spPr>
        <p:txBody>
          <a:bodyPr/>
          <a:lstStyle/>
          <a:p>
            <a:r>
              <a:rPr lang="en-GB" sz="4000">
                <a:latin typeface="Neue Haas Grotesk Text Pro"/>
              </a:rPr>
              <a:t>Communication in Business </a:t>
            </a:r>
          </a:p>
        </p:txBody>
      </p:sp>
      <p:sp>
        <p:nvSpPr>
          <p:cNvPr id="4" name="Slide Number Placeholder 3">
            <a:extLst>
              <a:ext uri="{FF2B5EF4-FFF2-40B4-BE49-F238E27FC236}">
                <a16:creationId xmlns:a16="http://schemas.microsoft.com/office/drawing/2014/main" id="{36576EFB-0159-EB9A-91B3-E2EF128A952A}"/>
              </a:ext>
            </a:extLst>
          </p:cNvPr>
          <p:cNvSpPr>
            <a:spLocks noGrp="1"/>
          </p:cNvSpPr>
          <p:nvPr>
            <p:ph type="sldNum" sz="quarter" idx="12"/>
          </p:nvPr>
        </p:nvSpPr>
        <p:spPr/>
        <p:txBody>
          <a:bodyPr/>
          <a:lstStyle/>
          <a:p>
            <a:fld id="{CC5866D3-8AAB-47C9-8B69-A9A3A127E7C4}" type="slidenum">
              <a:rPr lang="en-GB" smtClean="0"/>
              <a:t>4</a:t>
            </a:fld>
            <a:endParaRPr lang="en-GB"/>
          </a:p>
        </p:txBody>
      </p:sp>
      <p:cxnSp>
        <p:nvCxnSpPr>
          <p:cNvPr id="6" name="Straight Connector 10">
            <a:extLst>
              <a:ext uri="{FF2B5EF4-FFF2-40B4-BE49-F238E27FC236}">
                <a16:creationId xmlns:a16="http://schemas.microsoft.com/office/drawing/2014/main" id="{5192016F-6039-93CF-7CF5-AE26AC1F0D95}"/>
              </a:ext>
            </a:extLst>
          </p:cNvPr>
          <p:cNvCxnSpPr/>
          <p:nvPr/>
        </p:nvCxnSpPr>
        <p:spPr>
          <a:xfrm flipV="1">
            <a:off x="208557" y="913441"/>
            <a:ext cx="7355167" cy="0"/>
          </a:xfrm>
          <a:prstGeom prst="straightConnector1">
            <a:avLst/>
          </a:prstGeom>
          <a:noFill/>
          <a:ln w="6345" cap="flat">
            <a:solidFill>
              <a:srgbClr val="000000"/>
            </a:solidFill>
            <a:prstDash val="solid"/>
            <a:miter/>
          </a:ln>
        </p:spPr>
      </p:cxnSp>
      <p:sp>
        <p:nvSpPr>
          <p:cNvPr id="84" name="Content Placeholder 83">
            <a:extLst>
              <a:ext uri="{FF2B5EF4-FFF2-40B4-BE49-F238E27FC236}">
                <a16:creationId xmlns:a16="http://schemas.microsoft.com/office/drawing/2014/main" id="{4BCF51EA-5588-43E7-3124-EE9AE9F06EE9}"/>
              </a:ext>
            </a:extLst>
          </p:cNvPr>
          <p:cNvSpPr>
            <a:spLocks noGrp="1"/>
          </p:cNvSpPr>
          <p:nvPr>
            <p:ph idx="1"/>
          </p:nvPr>
        </p:nvSpPr>
        <p:spPr>
          <a:xfrm>
            <a:off x="214087" y="1216026"/>
            <a:ext cx="11139713" cy="5534251"/>
          </a:xfrm>
        </p:spPr>
        <p:txBody>
          <a:bodyPr vert="horz" lIns="91440" tIns="45720" rIns="91440" bIns="45720" rtlCol="0" anchor="t">
            <a:normAutofit/>
          </a:bodyPr>
          <a:lstStyle/>
          <a:p>
            <a:endParaRPr lang="en-GB" sz="1400">
              <a:highlight>
                <a:srgbClr val="FFFFFF"/>
              </a:highlight>
              <a:latin typeface="Arial"/>
              <a:cs typeface="Arial"/>
            </a:endParaRPr>
          </a:p>
          <a:p>
            <a:endParaRPr lang="en-GB" sz="1400">
              <a:highlight>
                <a:srgbClr val="FFFFFF"/>
              </a:highlight>
              <a:latin typeface="Arial"/>
              <a:cs typeface="Arial"/>
            </a:endParaRPr>
          </a:p>
          <a:p>
            <a:pPr marL="0" indent="0">
              <a:buNone/>
            </a:pPr>
            <a:endParaRPr lang="en-GB" sz="1400">
              <a:highlight>
                <a:srgbClr val="FFFFFF"/>
              </a:highlight>
              <a:latin typeface="Arial"/>
              <a:cs typeface="Arial"/>
            </a:endParaRPr>
          </a:p>
          <a:p>
            <a:pPr marL="0" indent="0">
              <a:buNone/>
            </a:pPr>
            <a:endParaRPr lang="en-GB" sz="1400">
              <a:highlight>
                <a:srgbClr val="FFFFFF"/>
              </a:highlight>
              <a:latin typeface="Arial"/>
              <a:cs typeface="Arial"/>
            </a:endParaRPr>
          </a:p>
          <a:p>
            <a:pPr marL="0" indent="0">
              <a:buNone/>
            </a:pPr>
            <a:endParaRPr lang="en-GB" sz="1400">
              <a:highlight>
                <a:srgbClr val="FFFFFF"/>
              </a:highlight>
              <a:latin typeface="Arial"/>
              <a:cs typeface="Arial"/>
            </a:endParaRPr>
          </a:p>
          <a:p>
            <a:pPr marL="0" indent="0">
              <a:buNone/>
            </a:pPr>
            <a:endParaRPr lang="en-GB" sz="1400">
              <a:solidFill>
                <a:srgbClr val="000000"/>
              </a:solidFill>
              <a:highlight>
                <a:srgbClr val="FFFFFF"/>
              </a:highlight>
              <a:latin typeface="Arial"/>
              <a:cs typeface="Arial"/>
            </a:endParaRPr>
          </a:p>
          <a:p>
            <a:pPr marL="0" indent="0">
              <a:buNone/>
            </a:pPr>
            <a:endParaRPr lang="en-GB" sz="1400" b="1">
              <a:solidFill>
                <a:srgbClr val="0F4761"/>
              </a:solidFill>
              <a:highlight>
                <a:srgbClr val="FFFFFF"/>
              </a:highlight>
              <a:latin typeface="Arial"/>
              <a:cs typeface="Arial"/>
            </a:endParaRPr>
          </a:p>
          <a:p>
            <a:pPr marL="0" indent="0">
              <a:buNone/>
            </a:pPr>
            <a:endParaRPr lang="en-GB" sz="1400" b="1">
              <a:solidFill>
                <a:srgbClr val="0F4761"/>
              </a:solidFill>
              <a:highlight>
                <a:srgbClr val="FFFFFF"/>
              </a:highlight>
              <a:latin typeface="Arial"/>
              <a:cs typeface="Arial"/>
            </a:endParaRPr>
          </a:p>
          <a:p>
            <a:pPr marL="0" indent="0">
              <a:buNone/>
            </a:pPr>
            <a:endParaRPr lang="en-GB" sz="1400" b="1">
              <a:solidFill>
                <a:srgbClr val="0F4761"/>
              </a:solidFill>
              <a:highlight>
                <a:srgbClr val="FFFFFF"/>
              </a:highlight>
              <a:latin typeface="Arial"/>
              <a:cs typeface="Arial"/>
            </a:endParaRPr>
          </a:p>
          <a:p>
            <a:pPr marL="0" indent="0">
              <a:buNone/>
            </a:pPr>
            <a:endParaRPr lang="en-GB" sz="1400">
              <a:solidFill>
                <a:srgbClr val="000000"/>
              </a:solidFill>
              <a:highlight>
                <a:srgbClr val="606060"/>
              </a:highlight>
              <a:latin typeface="Arial"/>
              <a:cs typeface="Arial"/>
            </a:endParaRPr>
          </a:p>
        </p:txBody>
      </p:sp>
      <p:graphicFrame>
        <p:nvGraphicFramePr>
          <p:cNvPr id="3" name="Diagram 2">
            <a:extLst>
              <a:ext uri="{FF2B5EF4-FFF2-40B4-BE49-F238E27FC236}">
                <a16:creationId xmlns:a16="http://schemas.microsoft.com/office/drawing/2014/main" id="{201296FF-34D4-BF40-2C73-8B242BB526FF}"/>
              </a:ext>
            </a:extLst>
          </p:cNvPr>
          <p:cNvGraphicFramePr/>
          <p:nvPr>
            <p:extLst>
              <p:ext uri="{D42A27DB-BD31-4B8C-83A1-F6EECF244321}">
                <p14:modId xmlns:p14="http://schemas.microsoft.com/office/powerpoint/2010/main" val="680997849"/>
              </p:ext>
            </p:extLst>
          </p:nvPr>
        </p:nvGraphicFramePr>
        <p:xfrm>
          <a:off x="6088746" y="3748314"/>
          <a:ext cx="6001655" cy="3955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 name="Rectangle: Rounded Corners 18">
            <a:extLst>
              <a:ext uri="{FF2B5EF4-FFF2-40B4-BE49-F238E27FC236}">
                <a16:creationId xmlns:a16="http://schemas.microsoft.com/office/drawing/2014/main" id="{37661FFE-48F3-AAA6-9AA3-C6373FDFB42C}"/>
              </a:ext>
            </a:extLst>
          </p:cNvPr>
          <p:cNvSpPr/>
          <p:nvPr/>
        </p:nvSpPr>
        <p:spPr>
          <a:xfrm>
            <a:off x="7619092" y="3984171"/>
            <a:ext cx="2906939" cy="83502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latin typeface="Arial"/>
              </a:rPr>
              <a:t>DeVito’s Model (2012), communication is </a:t>
            </a:r>
            <a:r>
              <a:rPr lang="en-GB" sz="1600" b="1">
                <a:latin typeface="Arial"/>
              </a:rPr>
              <a:t>two-way</a:t>
            </a:r>
            <a:r>
              <a:rPr lang="en-GB" sz="1600">
                <a:latin typeface="Arial"/>
                <a:ea typeface="Arial"/>
                <a:cs typeface="Arial"/>
              </a:rPr>
              <a:t> </a:t>
            </a:r>
            <a:endParaRPr lang="en-GB" sz="1600"/>
          </a:p>
        </p:txBody>
      </p:sp>
      <p:graphicFrame>
        <p:nvGraphicFramePr>
          <p:cNvPr id="214" name="Diagram 213">
            <a:extLst>
              <a:ext uri="{FF2B5EF4-FFF2-40B4-BE49-F238E27FC236}">
                <a16:creationId xmlns:a16="http://schemas.microsoft.com/office/drawing/2014/main" id="{7A48851B-329C-4D73-BE79-8EA1AFF582AD}"/>
              </a:ext>
            </a:extLst>
          </p:cNvPr>
          <p:cNvGraphicFramePr/>
          <p:nvPr>
            <p:extLst>
              <p:ext uri="{D42A27DB-BD31-4B8C-83A1-F6EECF244321}">
                <p14:modId xmlns:p14="http://schemas.microsoft.com/office/powerpoint/2010/main" val="2599749427"/>
              </p:ext>
            </p:extLst>
          </p:nvPr>
        </p:nvGraphicFramePr>
        <p:xfrm>
          <a:off x="275772" y="3762830"/>
          <a:ext cx="5820228" cy="347617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45" name="TextBox 344">
            <a:extLst>
              <a:ext uri="{FF2B5EF4-FFF2-40B4-BE49-F238E27FC236}">
                <a16:creationId xmlns:a16="http://schemas.microsoft.com/office/drawing/2014/main" id="{52315A8D-90FA-0FAD-B725-C474FEF949C6}"/>
              </a:ext>
            </a:extLst>
          </p:cNvPr>
          <p:cNvSpPr txBox="1"/>
          <p:nvPr/>
        </p:nvSpPr>
        <p:spPr>
          <a:xfrm>
            <a:off x="210911" y="1089024"/>
            <a:ext cx="7130593"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ea typeface="Calibri"/>
                <a:cs typeface="Calibri"/>
              </a:rPr>
              <a:t>Why Communication is essential in Business:</a:t>
            </a:r>
          </a:p>
          <a:p>
            <a:endParaRPr lang="en-GB" sz="1600" b="1">
              <a:latin typeface="Calibri"/>
              <a:ea typeface="Calibri"/>
              <a:cs typeface="Calibri"/>
            </a:endParaRPr>
          </a:p>
          <a:p>
            <a:pPr marL="171450" indent="-171450">
              <a:buFont typeface="Wingdings"/>
              <a:buChar char="q"/>
            </a:pPr>
            <a:r>
              <a:rPr lang="en-GB" sz="1600">
                <a:latin typeface="Calibri"/>
                <a:ea typeface="Calibri"/>
                <a:cs typeface="Calibri"/>
              </a:rPr>
              <a:t>Coordinates work and prevents errors; ensuring staff understand expecations.</a:t>
            </a:r>
          </a:p>
          <a:p>
            <a:pPr marL="171450" indent="-171450">
              <a:buFont typeface="Wingdings"/>
              <a:buChar char="q"/>
            </a:pPr>
            <a:r>
              <a:rPr lang="en-GB" sz="1600">
                <a:latin typeface="Calibri"/>
                <a:ea typeface="Calibri"/>
                <a:cs typeface="Calibri"/>
              </a:rPr>
              <a:t>Maintains quality and  supports decision‑making.</a:t>
            </a:r>
          </a:p>
          <a:p>
            <a:pPr marL="171450" indent="-171450">
              <a:buFont typeface="Wingdings"/>
              <a:buChar char="q"/>
            </a:pPr>
            <a:r>
              <a:rPr lang="en-GB" sz="1600">
                <a:latin typeface="Calibri"/>
                <a:ea typeface="Calibri"/>
                <a:cs typeface="Calibri"/>
              </a:rPr>
              <a:t>Builds trust and strentghens Manager-Employee relationships.</a:t>
            </a:r>
          </a:p>
          <a:p>
            <a:pPr marL="171450" indent="-171450">
              <a:buFont typeface="Wingdings"/>
              <a:buChar char="q"/>
            </a:pPr>
            <a:r>
              <a:rPr lang="en-GB" sz="1600">
                <a:latin typeface="Calibri"/>
                <a:ea typeface="Calibri"/>
                <a:cs typeface="Calibri"/>
              </a:rPr>
              <a:t>Feedback improves performance and customer satisfaction.</a:t>
            </a:r>
          </a:p>
          <a:p>
            <a:pPr marL="171450" indent="-171450">
              <a:buFont typeface="Wingdings"/>
              <a:buChar char="q"/>
            </a:pPr>
            <a:r>
              <a:rPr lang="en-GB" sz="1600">
                <a:latin typeface="Calibri"/>
                <a:ea typeface="Calibri"/>
                <a:cs typeface="Calibri"/>
              </a:rPr>
              <a:t>It shapes organisational performance and long‑term success</a:t>
            </a:r>
          </a:p>
          <a:p>
            <a:endParaRPr lang="en-GB" sz="1600">
              <a:latin typeface="Calibri"/>
              <a:ea typeface="Calibri"/>
              <a:cs typeface="Calibri"/>
            </a:endParaRPr>
          </a:p>
          <a:p>
            <a:endParaRPr lang="en-GB" sz="1600">
              <a:latin typeface="Calibri"/>
              <a:ea typeface="Calibri"/>
              <a:cs typeface="Calibri"/>
            </a:endParaRPr>
          </a:p>
        </p:txBody>
      </p:sp>
      <p:sp>
        <p:nvSpPr>
          <p:cNvPr id="346" name="TextBox 345">
            <a:extLst>
              <a:ext uri="{FF2B5EF4-FFF2-40B4-BE49-F238E27FC236}">
                <a16:creationId xmlns:a16="http://schemas.microsoft.com/office/drawing/2014/main" id="{080B58E0-B10C-3825-A366-39B1072258EB}"/>
              </a:ext>
            </a:extLst>
          </p:cNvPr>
          <p:cNvSpPr txBox="1"/>
          <p:nvPr/>
        </p:nvSpPr>
        <p:spPr>
          <a:xfrm>
            <a:off x="7555138" y="1035504"/>
            <a:ext cx="3784147" cy="19933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1600" b="1">
                <a:solidFill>
                  <a:srgbClr val="0F4761"/>
                </a:solidFill>
                <a:latin typeface="Calibri"/>
                <a:ea typeface="Calibri"/>
                <a:cs typeface="Calibri"/>
              </a:rPr>
              <a:t>How it applies to Flight Food LTD:</a:t>
            </a:r>
            <a:endParaRPr lang="en-US" sz="1600">
              <a:latin typeface="Calibri"/>
              <a:ea typeface="Calibri"/>
              <a:cs typeface="Calibri"/>
            </a:endParaRPr>
          </a:p>
          <a:p>
            <a:pPr>
              <a:lnSpc>
                <a:spcPct val="90000"/>
              </a:lnSpc>
              <a:spcBef>
                <a:spcPts val="1000"/>
              </a:spcBef>
            </a:pPr>
            <a:r>
              <a:rPr lang="en-GB" sz="1600">
                <a:latin typeface="Calibri"/>
                <a:ea typeface="Calibri"/>
                <a:cs typeface="Calibri"/>
              </a:rPr>
              <a:t>Communication breakdowns directly affect product quality, safety, and customer satisfaction. Misunderstood instructions lead to under‑cooked food, poor packaging, and cross‑contamination, resulting in damage to the company’s reputation and market share.</a:t>
            </a:r>
          </a:p>
        </p:txBody>
      </p:sp>
    </p:spTree>
    <p:extLst>
      <p:ext uri="{BB962C8B-B14F-4D97-AF65-F5344CB8AC3E}">
        <p14:creationId xmlns:p14="http://schemas.microsoft.com/office/powerpoint/2010/main" val="2959303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14"/>
                                        </p:tgtEl>
                                        <p:attrNameLst>
                                          <p:attrName>style.visibility</p:attrName>
                                        </p:attrNameLst>
                                      </p:cBhvr>
                                      <p:to>
                                        <p:strVal val="visible"/>
                                      </p:to>
                                    </p:set>
                                    <p:animEffect transition="in" filter="fade">
                                      <p:cBhvr>
                                        <p:cTn id="7" dur="500"/>
                                        <p:tgtEl>
                                          <p:spTgt spid="21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P spid="19" grpId="0" animBg="1"/>
      <p:bldGraphic spid="21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69000" b="-6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BA6C5-D891-CD11-2CE0-383E9834422C}"/>
              </a:ext>
            </a:extLst>
          </p:cNvPr>
          <p:cNvSpPr>
            <a:spLocks noGrp="1"/>
          </p:cNvSpPr>
          <p:nvPr>
            <p:ph type="title"/>
          </p:nvPr>
        </p:nvSpPr>
        <p:spPr>
          <a:xfrm>
            <a:off x="112486" y="-200932"/>
            <a:ext cx="10515600" cy="1325563"/>
          </a:xfrm>
        </p:spPr>
        <p:txBody>
          <a:bodyPr>
            <a:normAutofit/>
          </a:bodyPr>
          <a:lstStyle/>
          <a:p>
            <a:r>
              <a:rPr lang="en-GB" sz="4000">
                <a:latin typeface="Neue Haas Grotesk Text Pro"/>
              </a:rPr>
              <a:t>Communication in Business </a:t>
            </a:r>
            <a:endParaRPr lang="en-US" sz="4000"/>
          </a:p>
        </p:txBody>
      </p:sp>
      <p:sp>
        <p:nvSpPr>
          <p:cNvPr id="4" name="Slide Number Placeholder 3">
            <a:extLst>
              <a:ext uri="{FF2B5EF4-FFF2-40B4-BE49-F238E27FC236}">
                <a16:creationId xmlns:a16="http://schemas.microsoft.com/office/drawing/2014/main" id="{AE81B92E-453A-F91C-CA5F-42601502C82B}"/>
              </a:ext>
            </a:extLst>
          </p:cNvPr>
          <p:cNvSpPr>
            <a:spLocks noGrp="1"/>
          </p:cNvSpPr>
          <p:nvPr>
            <p:ph type="sldNum" sz="quarter" idx="12"/>
          </p:nvPr>
        </p:nvSpPr>
        <p:spPr/>
        <p:txBody>
          <a:bodyPr/>
          <a:lstStyle/>
          <a:p>
            <a:fld id="{CC5866D3-8AAB-47C9-8B69-A9A3A127E7C4}" type="slidenum">
              <a:rPr lang="en-GB" smtClean="0"/>
              <a:t>5</a:t>
            </a:fld>
            <a:endParaRPr lang="en-GB"/>
          </a:p>
        </p:txBody>
      </p:sp>
      <p:cxnSp>
        <p:nvCxnSpPr>
          <p:cNvPr id="6" name="Straight Connector 10">
            <a:extLst>
              <a:ext uri="{FF2B5EF4-FFF2-40B4-BE49-F238E27FC236}">
                <a16:creationId xmlns:a16="http://schemas.microsoft.com/office/drawing/2014/main" id="{187E89C7-B088-C25C-A9BC-DBB73780B2BB}"/>
              </a:ext>
            </a:extLst>
          </p:cNvPr>
          <p:cNvCxnSpPr/>
          <p:nvPr/>
        </p:nvCxnSpPr>
        <p:spPr>
          <a:xfrm flipV="1">
            <a:off x="114214" y="935213"/>
            <a:ext cx="7355167" cy="0"/>
          </a:xfrm>
          <a:prstGeom prst="straightConnector1">
            <a:avLst/>
          </a:prstGeom>
          <a:noFill/>
          <a:ln w="6345" cap="flat">
            <a:solidFill>
              <a:srgbClr val="000000"/>
            </a:solidFill>
            <a:prstDash val="solid"/>
            <a:miter/>
          </a:ln>
        </p:spPr>
      </p:cxnSp>
      <p:sp>
        <p:nvSpPr>
          <p:cNvPr id="3" name="TextBox 2">
            <a:extLst>
              <a:ext uri="{FF2B5EF4-FFF2-40B4-BE49-F238E27FC236}">
                <a16:creationId xmlns:a16="http://schemas.microsoft.com/office/drawing/2014/main" id="{D0CF1A57-9F40-EA7D-9026-0FCC058C758F}"/>
              </a:ext>
            </a:extLst>
          </p:cNvPr>
          <p:cNvSpPr txBox="1"/>
          <p:nvPr/>
        </p:nvSpPr>
        <p:spPr>
          <a:xfrm>
            <a:off x="113847" y="2372178"/>
            <a:ext cx="7312928" cy="41642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APPLYING THE MODEL TO FLIGHT FOOD LTD</a:t>
            </a:r>
          </a:p>
          <a:p>
            <a:endParaRPr lang="en-GB" sz="1600" b="1"/>
          </a:p>
          <a:p>
            <a:r>
              <a:rPr lang="en-GB" sz="1600" b="1"/>
              <a:t>1. Inputs</a:t>
            </a:r>
            <a:endParaRPr lang="en-GB" sz="1600"/>
          </a:p>
          <a:p>
            <a:r>
              <a:rPr lang="en-GB" sz="1600"/>
              <a:t>Instructions for cooking, packaging, safety, and handling of uncooked food are unclear → staff misunderstand tasks.</a:t>
            </a:r>
          </a:p>
          <a:p>
            <a:r>
              <a:rPr lang="en-GB" sz="1600" b="1"/>
              <a:t>2. Channels</a:t>
            </a:r>
            <a:endParaRPr lang="en-GB" sz="1600"/>
          </a:p>
          <a:p>
            <a:r>
              <a:rPr lang="en-GB" sz="1600"/>
              <a:t>Noise, language barriers, rushed verbal instructions → messages are distorted.</a:t>
            </a:r>
          </a:p>
          <a:p>
            <a:r>
              <a:rPr lang="en-GB" sz="1600" b="1"/>
              <a:t>3. Processes</a:t>
            </a:r>
            <a:endParaRPr lang="en-GB" sz="1600"/>
          </a:p>
          <a:p>
            <a:r>
              <a:rPr lang="en-GB" sz="1600"/>
              <a:t>Feedback loops are weak →  repetitive mistakes are made.</a:t>
            </a:r>
          </a:p>
          <a:p>
            <a:r>
              <a:rPr lang="en-GB" sz="1600" b="1"/>
              <a:t>4. Climate</a:t>
            </a:r>
            <a:endParaRPr lang="en-GB" sz="1600"/>
          </a:p>
          <a:p>
            <a:r>
              <a:rPr lang="en-GB" sz="1600"/>
              <a:t>Staff feel stressed and unheard → they avoid reporting problems.</a:t>
            </a:r>
          </a:p>
          <a:p>
            <a:r>
              <a:rPr lang="en-GB" sz="1600" b="1"/>
              <a:t>5. Outcomes</a:t>
            </a:r>
            <a:endParaRPr lang="en-GB" sz="1600"/>
          </a:p>
          <a:p>
            <a:r>
              <a:rPr lang="en-GB" sz="1600"/>
              <a:t>Poor food quality, safety issues, customer complaints, declining business.</a:t>
            </a:r>
          </a:p>
          <a:p>
            <a:r>
              <a:rPr lang="en-GB" sz="1600" b="1"/>
              <a:t>6. Audit</a:t>
            </a:r>
            <a:endParaRPr lang="en-GB" sz="1600"/>
          </a:p>
          <a:p>
            <a:r>
              <a:rPr lang="en-GB" sz="1600"/>
              <a:t>Flight Food LTD needs a communication audit (surveys, interviews, observations) to identify breakdowns and fix them.</a:t>
            </a:r>
          </a:p>
        </p:txBody>
      </p:sp>
      <p:graphicFrame>
        <p:nvGraphicFramePr>
          <p:cNvPr id="1087" name="Diagram 1086">
            <a:extLst>
              <a:ext uri="{FF2B5EF4-FFF2-40B4-BE49-F238E27FC236}">
                <a16:creationId xmlns:a16="http://schemas.microsoft.com/office/drawing/2014/main" id="{12717DFA-1066-751C-C8B4-35C91C49A187}"/>
              </a:ext>
            </a:extLst>
          </p:cNvPr>
          <p:cNvGraphicFramePr/>
          <p:nvPr>
            <p:extLst>
              <p:ext uri="{D42A27DB-BD31-4B8C-83A1-F6EECF244321}">
                <p14:modId xmlns:p14="http://schemas.microsoft.com/office/powerpoint/2010/main" val="2596841968"/>
              </p:ext>
            </p:extLst>
          </p:nvPr>
        </p:nvGraphicFramePr>
        <p:xfrm>
          <a:off x="7177314" y="2173515"/>
          <a:ext cx="4876799" cy="41801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2F2B7F63-BA48-7E18-6428-0E7D5312E379}"/>
              </a:ext>
            </a:extLst>
          </p:cNvPr>
          <p:cNvGraphicFramePr/>
          <p:nvPr>
            <p:extLst>
              <p:ext uri="{D42A27DB-BD31-4B8C-83A1-F6EECF244321}">
                <p14:modId xmlns:p14="http://schemas.microsoft.com/office/powerpoint/2010/main" val="1176119038"/>
              </p:ext>
            </p:extLst>
          </p:nvPr>
        </p:nvGraphicFramePr>
        <p:xfrm>
          <a:off x="1161143" y="351972"/>
          <a:ext cx="9463313" cy="272143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069631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8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87" grpId="0">
        <p:bldAsOne/>
      </p:bldGraphic>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B4E51BD-1A9C-2F22-225A-2BFEFC589082}"/>
              </a:ext>
            </a:extLst>
          </p:cNvPr>
          <p:cNvSpPr>
            <a:spLocks noGrp="1"/>
          </p:cNvSpPr>
          <p:nvPr>
            <p:ph type="subTitle" idx="1"/>
          </p:nvPr>
        </p:nvSpPr>
        <p:spPr>
          <a:xfrm>
            <a:off x="195943" y="1715181"/>
            <a:ext cx="5297715" cy="2976560"/>
          </a:xfrm>
        </p:spPr>
        <p:txBody>
          <a:bodyPr vert="horz" lIns="91440" tIns="45720" rIns="91440" bIns="45720" rtlCol="0" anchor="t">
            <a:normAutofit/>
          </a:bodyPr>
          <a:lstStyle/>
          <a:p>
            <a:pPr algn="l"/>
            <a:r>
              <a:rPr lang="en-GB" sz="1800">
                <a:solidFill>
                  <a:schemeClr val="bg1"/>
                </a:solidFill>
                <a:highlight>
                  <a:srgbClr val="808080"/>
                </a:highlight>
                <a:latin typeface="Neue Haas Grotesk Text Pro"/>
              </a:rPr>
              <a:t>One of Gary's obstacles is that older workers understand instructions, while younger workers often do not follow them accordingly. This implicates there is presence of generational communication barriers. People of different age groups have different experiences, attitudes, learning styles, and communication preferences. </a:t>
            </a:r>
          </a:p>
          <a:p>
            <a:endParaRPr lang="en-GB"/>
          </a:p>
        </p:txBody>
      </p:sp>
      <p:sp>
        <p:nvSpPr>
          <p:cNvPr id="5" name="Title 4">
            <a:extLst>
              <a:ext uri="{FF2B5EF4-FFF2-40B4-BE49-F238E27FC236}">
                <a16:creationId xmlns:a16="http://schemas.microsoft.com/office/drawing/2014/main" id="{5FE25C0A-426A-4E4C-F74F-83A902EBA607}"/>
              </a:ext>
            </a:extLst>
          </p:cNvPr>
          <p:cNvSpPr>
            <a:spLocks noGrp="1"/>
          </p:cNvSpPr>
          <p:nvPr>
            <p:ph type="ctrTitle"/>
          </p:nvPr>
        </p:nvSpPr>
        <p:spPr>
          <a:xfrm>
            <a:off x="522514" y="563563"/>
            <a:ext cx="6299200" cy="1320800"/>
          </a:xfrm>
        </p:spPr>
        <p:txBody>
          <a:bodyPr/>
          <a:lstStyle/>
          <a:p>
            <a:pPr algn="l"/>
            <a:r>
              <a:rPr lang="en-US" sz="3600">
                <a:solidFill>
                  <a:schemeClr val="bg1"/>
                </a:solidFill>
                <a:latin typeface="Neue Haas Grotesk Text Pro"/>
              </a:rPr>
              <a:t>Age/Generational Barriers </a:t>
            </a:r>
            <a:endParaRPr lang="en-GB" sz="3600">
              <a:solidFill>
                <a:schemeClr val="bg1"/>
              </a:solidFill>
              <a:latin typeface="Neue Haas Grotesk Text Pro"/>
            </a:endParaRPr>
          </a:p>
          <a:p>
            <a:endParaRPr lang="en-GB"/>
          </a:p>
        </p:txBody>
      </p:sp>
      <p:sp>
        <p:nvSpPr>
          <p:cNvPr id="2" name="Rectangle: Bevelled 1">
            <a:extLst>
              <a:ext uri="{FF2B5EF4-FFF2-40B4-BE49-F238E27FC236}">
                <a16:creationId xmlns:a16="http://schemas.microsoft.com/office/drawing/2014/main" id="{41C21458-F8C1-351C-B6EA-6193629B23F2}"/>
              </a:ext>
            </a:extLst>
          </p:cNvPr>
          <p:cNvSpPr/>
          <p:nvPr/>
        </p:nvSpPr>
        <p:spPr>
          <a:xfrm>
            <a:off x="5295901" y="3897994"/>
            <a:ext cx="5452380" cy="2471963"/>
          </a:xfrm>
          <a:prstGeom prst="bevel">
            <a:avLst/>
          </a:prstGeom>
        </p:spPr>
        <p:style>
          <a:lnRef idx="1">
            <a:schemeClr val="accent2"/>
          </a:lnRef>
          <a:fillRef idx="2">
            <a:schemeClr val="accent2"/>
          </a:fillRef>
          <a:effectRef idx="1">
            <a:schemeClr val="accent2"/>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800" b="1" i="0">
                <a:solidFill>
                  <a:srgbClr val="000000"/>
                </a:solidFill>
                <a:latin typeface="Neue Haas Grotesk Text Pro"/>
              </a:rPr>
              <a:t>According to Belbin (2010) differences in communication preferences linked to age and generational background can create barriers that reduce team cohesion and effectiveness.</a:t>
            </a:r>
            <a:r>
              <a:rPr lang="en-GB" sz="1800" b="0" i="0">
                <a:solidFill>
                  <a:srgbClr val="000000"/>
                </a:solidFill>
                <a:latin typeface="Neue Haas Grotesk Text Pro"/>
                <a:ea typeface="Neue Haas Grotesk Text Pro"/>
                <a:cs typeface="Neue Haas Grotesk Text Pro"/>
              </a:rPr>
              <a:t> </a:t>
            </a:r>
            <a:endParaRPr lang="en-GB"/>
          </a:p>
        </p:txBody>
      </p:sp>
      <p:cxnSp>
        <p:nvCxnSpPr>
          <p:cNvPr id="4" name="Straight Arrow Connector 3">
            <a:extLst>
              <a:ext uri="{FF2B5EF4-FFF2-40B4-BE49-F238E27FC236}">
                <a16:creationId xmlns:a16="http://schemas.microsoft.com/office/drawing/2014/main" id="{2BE539FF-F3E3-1C27-9D13-E13C87E878F8}"/>
              </a:ext>
            </a:extLst>
          </p:cNvPr>
          <p:cNvCxnSpPr/>
          <p:nvPr/>
        </p:nvCxnSpPr>
        <p:spPr>
          <a:xfrm flipV="1">
            <a:off x="698500" y="1127124"/>
            <a:ext cx="5111750" cy="15875"/>
          </a:xfrm>
          <a:prstGeom prst="straightConnector1">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5570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A3076-037C-DA65-B834-4F9EB7F122E8}"/>
              </a:ext>
            </a:extLst>
          </p:cNvPr>
          <p:cNvSpPr>
            <a:spLocks noGrp="1"/>
          </p:cNvSpPr>
          <p:nvPr>
            <p:ph type="title"/>
          </p:nvPr>
        </p:nvSpPr>
        <p:spPr>
          <a:xfrm>
            <a:off x="112486" y="-193675"/>
            <a:ext cx="10515600" cy="1325563"/>
          </a:xfrm>
        </p:spPr>
        <p:txBody>
          <a:bodyPr/>
          <a:lstStyle/>
          <a:p>
            <a:r>
              <a:rPr lang="en-GB" sz="2800" b="1">
                <a:solidFill>
                  <a:srgbClr val="0F4761"/>
                </a:solidFill>
                <a:latin typeface="Neue Haas Grotesk Text Pro"/>
              </a:rPr>
              <a:t>Schramm's Communication Model (1954)</a:t>
            </a:r>
            <a:r>
              <a:rPr lang="en-US" sz="2800" b="1">
                <a:solidFill>
                  <a:srgbClr val="0F4761"/>
                </a:solidFill>
                <a:latin typeface="Neue Haas Grotesk Text Pro"/>
              </a:rPr>
              <a:t> </a:t>
            </a:r>
            <a:r>
              <a:rPr lang="en-US" sz="2800">
                <a:latin typeface="Neue Haas Grotesk Text Pro"/>
              </a:rPr>
              <a:t> </a:t>
            </a:r>
            <a:endParaRPr lang="en-US" sz="2800"/>
          </a:p>
        </p:txBody>
      </p:sp>
      <p:sp>
        <p:nvSpPr>
          <p:cNvPr id="4" name="TextBox 3">
            <a:extLst>
              <a:ext uri="{FF2B5EF4-FFF2-40B4-BE49-F238E27FC236}">
                <a16:creationId xmlns:a16="http://schemas.microsoft.com/office/drawing/2014/main" id="{8DBBE665-663F-115E-ABEC-02388D3902B4}"/>
              </a:ext>
            </a:extLst>
          </p:cNvPr>
          <p:cNvSpPr txBox="1"/>
          <p:nvPr/>
        </p:nvSpPr>
        <p:spPr>
          <a:xfrm>
            <a:off x="108858" y="809172"/>
            <a:ext cx="6096000" cy="615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endParaRPr lang="en-US" sz="1800">
              <a:latin typeface="Neue Haas Grotesk Text Pro"/>
              <a:ea typeface="Segoe UI"/>
              <a:cs typeface="Segoe UI"/>
            </a:endParaRPr>
          </a:p>
          <a:p>
            <a:pPr rtl="0"/>
            <a:r>
              <a:rPr lang="en-GB" sz="1600">
                <a:latin typeface="Neue Haas Grotesk Text Pro"/>
                <a:ea typeface="Segoe UI"/>
                <a:cs typeface="Segoe UI"/>
              </a:rPr>
              <a:t>Schramm highlighted that effective communication depends on the field of experience shared by </a:t>
            </a:r>
            <a:r>
              <a:rPr lang="en-GB" sz="1600" b="1">
                <a:latin typeface="Neue Haas Grotesk Text Pro"/>
                <a:ea typeface="Segoe UI"/>
                <a:cs typeface="Segoe UI"/>
              </a:rPr>
              <a:t>sender </a:t>
            </a:r>
            <a:r>
              <a:rPr lang="en-GB" sz="1600">
                <a:latin typeface="Neue Haas Grotesk Text Pro"/>
                <a:ea typeface="Segoe UI"/>
                <a:cs typeface="Segoe UI"/>
              </a:rPr>
              <a:t>and </a:t>
            </a:r>
            <a:r>
              <a:rPr lang="en-GB" sz="1600" b="1">
                <a:latin typeface="Neue Haas Grotesk Text Pro"/>
                <a:ea typeface="Segoe UI"/>
                <a:cs typeface="Segoe UI"/>
              </a:rPr>
              <a:t>receiver</a:t>
            </a:r>
            <a:r>
              <a:rPr lang="en-GB" sz="1600">
                <a:latin typeface="Neue Haas Grotesk Text Pro"/>
                <a:ea typeface="Segoe UI"/>
                <a:cs typeface="Segoe UI"/>
              </a:rPr>
              <a:t>.</a:t>
            </a:r>
            <a:r>
              <a:rPr lang="en-US" sz="1600">
                <a:latin typeface="Neue Haas Grotesk Text Pro"/>
                <a:ea typeface="Segoe UI"/>
                <a:cs typeface="Segoe UI"/>
              </a:rPr>
              <a:t> ​</a:t>
            </a:r>
          </a:p>
          <a:p>
            <a:endParaRPr lang="en-US" sz="1600">
              <a:solidFill>
                <a:srgbClr val="000000"/>
              </a:solidFill>
              <a:latin typeface="Neue Haas Grotesk Text Pro"/>
              <a:ea typeface="Segoe UI"/>
              <a:cs typeface="Segoe UI"/>
            </a:endParaRPr>
          </a:p>
          <a:p>
            <a:pPr rtl="0"/>
            <a:r>
              <a:rPr lang="en-GB" sz="1800" b="1">
                <a:solidFill>
                  <a:srgbClr val="0F4761"/>
                </a:solidFill>
                <a:latin typeface="Neue Haas Grotesk Text Pro"/>
                <a:ea typeface="Segoe UI"/>
                <a:cs typeface="Segoe UI"/>
              </a:rPr>
              <a:t>Application to Flight Foods</a:t>
            </a:r>
            <a:r>
              <a:rPr lang="en-US" sz="1800" b="1">
                <a:solidFill>
                  <a:srgbClr val="0F4761"/>
                </a:solidFill>
                <a:latin typeface="Neue Haas Grotesk Text Pro"/>
                <a:ea typeface="Segoe UI"/>
                <a:cs typeface="Segoe UI"/>
              </a:rPr>
              <a:t> </a:t>
            </a:r>
            <a:r>
              <a:rPr lang="en-US" sz="1800">
                <a:latin typeface="Neue Haas Grotesk Text Pro"/>
                <a:ea typeface="Segoe UI"/>
                <a:cs typeface="Segoe UI"/>
              </a:rPr>
              <a:t>​</a:t>
            </a:r>
          </a:p>
          <a:p>
            <a:endParaRPr lang="en-US">
              <a:latin typeface="Neue Haas Grotesk Text Pro"/>
              <a:ea typeface="Segoe UI"/>
              <a:cs typeface="Segoe UI"/>
            </a:endParaRPr>
          </a:p>
          <a:p>
            <a:pPr rtl="0"/>
            <a:r>
              <a:rPr lang="en-GB" sz="1800">
                <a:latin typeface="Neue Haas Grotesk Text Pro"/>
                <a:ea typeface="Segoe UI"/>
                <a:cs typeface="Segoe UI"/>
              </a:rPr>
              <a:t>Gary is:</a:t>
            </a:r>
            <a:r>
              <a:rPr lang="en-US" sz="1800">
                <a:latin typeface="Neue Haas Grotesk Text Pro"/>
                <a:ea typeface="Segoe UI"/>
                <a:cs typeface="Segoe UI"/>
              </a:rPr>
              <a:t> ​</a:t>
            </a:r>
          </a:p>
          <a:p>
            <a:pPr marL="285750" lvl="0" indent="-285750">
              <a:buFont typeface="Wingdings"/>
              <a:buChar char="q"/>
            </a:pPr>
            <a:r>
              <a:rPr lang="en-GB" sz="1600">
                <a:latin typeface="Neue Haas Grotesk Text Pro"/>
                <a:ea typeface="Arial"/>
                <a:cs typeface="Arial"/>
              </a:rPr>
              <a:t>Older and highly experienced.</a:t>
            </a:r>
            <a:r>
              <a:rPr lang="en-US" sz="1600">
                <a:latin typeface="Neue Haas Grotesk Text Pro"/>
                <a:ea typeface="Arial"/>
                <a:cs typeface="Arial"/>
              </a:rPr>
              <a:t> ​</a:t>
            </a:r>
            <a:endParaRPr lang="en-US"/>
          </a:p>
          <a:p>
            <a:pPr marL="228600" lvl="0" indent="-228600" rtl="0">
              <a:buFont typeface="Wingdings"/>
              <a:buChar char="q"/>
            </a:pPr>
            <a:r>
              <a:rPr lang="en-GB" sz="1600">
                <a:latin typeface="Neue Haas Grotesk Text Pro"/>
                <a:ea typeface="Arial"/>
                <a:cs typeface="Arial"/>
              </a:rPr>
              <a:t>Qualified in Food Hygiene and Safety.</a:t>
            </a:r>
            <a:r>
              <a:rPr lang="en-US" sz="1600">
                <a:latin typeface="Neue Haas Grotesk Text Pro"/>
                <a:ea typeface="Arial"/>
                <a:cs typeface="Arial"/>
              </a:rPr>
              <a:t> ​</a:t>
            </a:r>
          </a:p>
          <a:p>
            <a:pPr marL="228600" lvl="0" indent="-228600" rtl="0">
              <a:buFont typeface="Wingdings"/>
              <a:buChar char="q"/>
            </a:pPr>
            <a:r>
              <a:rPr lang="en-GB" sz="1600">
                <a:latin typeface="Neue Haas Grotesk Text Pro"/>
                <a:ea typeface="Arial"/>
                <a:cs typeface="Arial"/>
              </a:rPr>
              <a:t>From a different cultural and educational background.</a:t>
            </a:r>
            <a:r>
              <a:rPr lang="en-US" sz="1600">
                <a:latin typeface="Neue Haas Grotesk Text Pro"/>
                <a:ea typeface="Arial"/>
                <a:cs typeface="Arial"/>
              </a:rPr>
              <a:t> ​</a:t>
            </a:r>
          </a:p>
          <a:p>
            <a:pPr rtl="0"/>
            <a:r>
              <a:rPr lang="en-GB" sz="1600">
                <a:latin typeface="Neue Haas Grotesk Text Pro"/>
                <a:ea typeface="Segoe UI"/>
                <a:cs typeface="Segoe UI"/>
              </a:rPr>
              <a:t>Some younger employees:</a:t>
            </a:r>
            <a:r>
              <a:rPr lang="en-US" sz="1600">
                <a:latin typeface="Neue Haas Grotesk Text Pro"/>
                <a:ea typeface="Segoe UI"/>
                <a:cs typeface="Segoe UI"/>
              </a:rPr>
              <a:t> ​</a:t>
            </a:r>
          </a:p>
          <a:p>
            <a:pPr marL="228600" lvl="0" indent="-228600" rtl="0">
              <a:buFont typeface="Wingdings"/>
              <a:buChar char="q"/>
            </a:pPr>
            <a:r>
              <a:rPr lang="en-GB" sz="1600">
                <a:latin typeface="Neue Haas Grotesk Text Pro"/>
                <a:ea typeface="Arial"/>
                <a:cs typeface="Arial"/>
              </a:rPr>
              <a:t>May have limited work experience. </a:t>
            </a:r>
            <a:r>
              <a:rPr lang="en-US" sz="1600">
                <a:latin typeface="Neue Haas Grotesk Text Pro"/>
                <a:ea typeface="Arial"/>
                <a:cs typeface="Arial"/>
              </a:rPr>
              <a:t>​</a:t>
            </a:r>
          </a:p>
          <a:p>
            <a:pPr marL="228600" lvl="0" indent="-228600" rtl="0">
              <a:buFont typeface="Wingdings"/>
              <a:buChar char="q"/>
            </a:pPr>
            <a:r>
              <a:rPr lang="en-GB" sz="1600">
                <a:latin typeface="Neue Haas Grotesk Text Pro"/>
                <a:ea typeface="Arial"/>
                <a:cs typeface="Arial"/>
              </a:rPr>
              <a:t>May be new to manufacturing.</a:t>
            </a:r>
            <a:r>
              <a:rPr lang="en-US" sz="1600">
                <a:latin typeface="Neue Haas Grotesk Text Pro"/>
                <a:ea typeface="Arial"/>
                <a:cs typeface="Arial"/>
              </a:rPr>
              <a:t> ​</a:t>
            </a:r>
          </a:p>
          <a:p>
            <a:pPr marL="228600" indent="-228600">
              <a:buFont typeface="Wingdings"/>
              <a:buChar char="q"/>
            </a:pPr>
            <a:r>
              <a:rPr lang="en-GB" sz="1600">
                <a:latin typeface="Neue Haas Grotesk Text Pro"/>
                <a:ea typeface="Arial"/>
                <a:cs typeface="Arial"/>
              </a:rPr>
              <a:t>May have different expectations about learning and communication.</a:t>
            </a:r>
            <a:r>
              <a:rPr lang="en-US" sz="1600">
                <a:latin typeface="Neue Haas Grotesk Text Pro"/>
                <a:ea typeface="Arial"/>
                <a:cs typeface="Arial"/>
              </a:rPr>
              <a:t> ​</a:t>
            </a:r>
            <a:endParaRPr lang="en-US" sz="1600">
              <a:latin typeface="Neue Haas Grotesk Text Pro"/>
              <a:cs typeface="Arial"/>
            </a:endParaRPr>
          </a:p>
          <a:p>
            <a:pPr marL="228600" indent="-228600">
              <a:buFont typeface="Wingdings"/>
              <a:buChar char="q"/>
            </a:pPr>
            <a:r>
              <a:rPr lang="en-GB" sz="1600">
                <a:highlight>
                  <a:srgbClr val="FFFFFF"/>
                </a:highlight>
                <a:latin typeface="Neue Haas Grotesk Text Pro"/>
                <a:cs typeface="Arial"/>
              </a:rPr>
              <a:t>Want explanations and involvement.</a:t>
            </a:r>
            <a:endParaRPr lang="en-US" sz="1600">
              <a:latin typeface="Neue Haas Grotesk Text Pro"/>
              <a:cs typeface="Arial"/>
            </a:endParaRPr>
          </a:p>
          <a:p>
            <a:pPr lvl="0"/>
            <a:endParaRPr lang="en-GB" sz="1600">
              <a:latin typeface="Neue Haas Grotesk Text Pro"/>
              <a:cs typeface="Arial"/>
            </a:endParaRPr>
          </a:p>
          <a:p>
            <a:pPr rtl="0"/>
            <a:r>
              <a:rPr lang="en-GB" sz="1600">
                <a:latin typeface="Neue Haas Grotesk Text Pro"/>
                <a:ea typeface="Segoe UI"/>
                <a:cs typeface="Segoe UI"/>
              </a:rPr>
              <a:t>As their fields of experience do not overlap sufficiently, younger employees may not fully understand the importance of food hygiene regulations.</a:t>
            </a:r>
            <a:r>
              <a:rPr lang="en-US" sz="1600">
                <a:latin typeface="Neue Haas Grotesk Text Pro"/>
                <a:ea typeface="Segoe UI"/>
                <a:cs typeface="Segoe UI"/>
              </a:rPr>
              <a:t> ​</a:t>
            </a:r>
          </a:p>
          <a:p>
            <a:pPr rtl="0"/>
            <a:r>
              <a:rPr lang="en-GB" sz="1600">
                <a:latin typeface="Neue Haas Grotesk Text Pro"/>
                <a:ea typeface="Segoe UI"/>
                <a:cs typeface="Segoe UI"/>
              </a:rPr>
              <a:t>For instance, when Gary shouts, "keep fresh meat chilled," he understands the food poisoning risks, but younger workers may simply see it as another workplace rule.</a:t>
            </a:r>
            <a:r>
              <a:rPr lang="en-US" sz="1600">
                <a:latin typeface="Neue Haas Grotesk Text Pro"/>
                <a:ea typeface="Segoe UI"/>
                <a:cs typeface="Segoe UI"/>
              </a:rPr>
              <a:t> </a:t>
            </a:r>
          </a:p>
          <a:p>
            <a:pPr algn="ctr"/>
            <a:endParaRPr lang="en-GB"/>
          </a:p>
        </p:txBody>
      </p:sp>
      <p:pic>
        <p:nvPicPr>
          <p:cNvPr id="6" name="Picture 5" descr="A group of hands in a circle&#10;&#10;AI-generated content may be incorrect.">
            <a:extLst>
              <a:ext uri="{FF2B5EF4-FFF2-40B4-BE49-F238E27FC236}">
                <a16:creationId xmlns:a16="http://schemas.microsoft.com/office/drawing/2014/main" id="{B891A92C-5F25-9708-1DA4-B4C7FC5DF67C}"/>
              </a:ext>
            </a:extLst>
          </p:cNvPr>
          <p:cNvPicPr>
            <a:picLocks noChangeAspect="1"/>
          </p:cNvPicPr>
          <p:nvPr/>
        </p:nvPicPr>
        <p:blipFill>
          <a:blip r:embed="rId2"/>
          <a:stretch>
            <a:fillRect/>
          </a:stretch>
        </p:blipFill>
        <p:spPr>
          <a:xfrm>
            <a:off x="6218943" y="1132115"/>
            <a:ext cx="5973481" cy="5225143"/>
          </a:xfrm>
          <a:prstGeom prst="rect">
            <a:avLst/>
          </a:prstGeom>
        </p:spPr>
      </p:pic>
      <p:sp>
        <p:nvSpPr>
          <p:cNvPr id="3" name="Content Placeholder 2">
            <a:extLst>
              <a:ext uri="{FF2B5EF4-FFF2-40B4-BE49-F238E27FC236}">
                <a16:creationId xmlns:a16="http://schemas.microsoft.com/office/drawing/2014/main" id="{773B0078-E174-9E1E-33ED-AC872DD15ACB}"/>
              </a:ext>
            </a:extLst>
          </p:cNvPr>
          <p:cNvSpPr>
            <a:spLocks noGrp="1"/>
          </p:cNvSpPr>
          <p:nvPr>
            <p:ph idx="1"/>
          </p:nvPr>
        </p:nvSpPr>
        <p:spPr>
          <a:xfrm>
            <a:off x="7137400" y="2783568"/>
            <a:ext cx="4673600" cy="3574826"/>
          </a:xfrm>
        </p:spPr>
        <p:txBody>
          <a:bodyPr vert="horz" lIns="91440" tIns="45720" rIns="91440" bIns="45720" rtlCol="0" anchor="t">
            <a:normAutofit/>
          </a:bodyPr>
          <a:lstStyle/>
          <a:p>
            <a:pPr marL="0" indent="0">
              <a:buNone/>
            </a:pPr>
            <a:r>
              <a:rPr lang="en-GB" sz="1600" b="1" i="1">
                <a:highlight>
                  <a:srgbClr val="C0C0C0"/>
                </a:highlight>
                <a:latin typeface="Arial"/>
                <a:cs typeface="Arial"/>
              </a:rPr>
              <a:t>“Baby Boomers communicate mostly using face</a:t>
            </a:r>
            <a:r>
              <a:rPr lang="en-GB" sz="1600">
                <a:highlight>
                  <a:srgbClr val="C0C0C0"/>
                </a:highlight>
                <a:latin typeface="Arial"/>
                <a:cs typeface="Arial"/>
              </a:rPr>
              <a:t>‑</a:t>
            </a:r>
            <a:r>
              <a:rPr lang="en-GB" sz="1600" b="1" i="1">
                <a:highlight>
                  <a:srgbClr val="C0C0C0"/>
                </a:highlight>
                <a:latin typeface="Arial"/>
                <a:cs typeface="Arial"/>
              </a:rPr>
              <a:t>to</a:t>
            </a:r>
            <a:r>
              <a:rPr lang="en-GB" sz="1600">
                <a:highlight>
                  <a:srgbClr val="C0C0C0"/>
                </a:highlight>
                <a:latin typeface="Arial"/>
                <a:cs typeface="Arial"/>
              </a:rPr>
              <a:t>‑</a:t>
            </a:r>
            <a:r>
              <a:rPr lang="en-GB" sz="1600" b="1" i="1">
                <a:highlight>
                  <a:srgbClr val="C0C0C0"/>
                </a:highlight>
                <a:latin typeface="Arial"/>
                <a:cs typeface="Arial"/>
              </a:rPr>
              <a:t>face communication, telephone conversations and e-mail. They will seldom use blogs, wikis, social networking sites and texting or instant messaging in more formal situations” (Venter, 2017, p.503).</a:t>
            </a:r>
            <a:endParaRPr lang="en-GB" sz="1600">
              <a:highlight>
                <a:srgbClr val="C0C0C0"/>
              </a:highlight>
              <a:latin typeface="Arial"/>
              <a:cs typeface="Arial"/>
            </a:endParaRPr>
          </a:p>
        </p:txBody>
      </p:sp>
      <p:sp>
        <p:nvSpPr>
          <p:cNvPr id="5" name="Slide Number Placeholder 4">
            <a:extLst>
              <a:ext uri="{FF2B5EF4-FFF2-40B4-BE49-F238E27FC236}">
                <a16:creationId xmlns:a16="http://schemas.microsoft.com/office/drawing/2014/main" id="{7135A2CB-433A-3A4F-603A-46B57BACCD58}"/>
              </a:ext>
            </a:extLst>
          </p:cNvPr>
          <p:cNvSpPr>
            <a:spLocks noGrp="1"/>
          </p:cNvSpPr>
          <p:nvPr>
            <p:ph type="sldNum" sz="quarter" idx="12"/>
          </p:nvPr>
        </p:nvSpPr>
        <p:spPr/>
        <p:txBody>
          <a:bodyPr/>
          <a:lstStyle/>
          <a:p>
            <a:fld id="{CC5866D3-8AAB-47C9-8B69-A9A3A127E7C4}" type="slidenum">
              <a:rPr lang="en-GB" smtClean="0"/>
              <a:t>7</a:t>
            </a:fld>
            <a:endParaRPr lang="en-GB"/>
          </a:p>
        </p:txBody>
      </p:sp>
      <p:cxnSp>
        <p:nvCxnSpPr>
          <p:cNvPr id="8" name="Straight Arrow Connector 7">
            <a:extLst>
              <a:ext uri="{FF2B5EF4-FFF2-40B4-BE49-F238E27FC236}">
                <a16:creationId xmlns:a16="http://schemas.microsoft.com/office/drawing/2014/main" id="{ECF0A6FC-CFDD-00FE-EA6D-896B5511BE13}"/>
              </a:ext>
            </a:extLst>
          </p:cNvPr>
          <p:cNvCxnSpPr/>
          <p:nvPr/>
        </p:nvCxnSpPr>
        <p:spPr>
          <a:xfrm>
            <a:off x="193222" y="848178"/>
            <a:ext cx="7335157" cy="8620"/>
          </a:xfrm>
          <a:prstGeom prst="straightConnector1">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79490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223C8-4551-72BD-A9E4-A7B00E2B4059}"/>
              </a:ext>
            </a:extLst>
          </p:cNvPr>
          <p:cNvSpPr>
            <a:spLocks noGrp="1"/>
          </p:cNvSpPr>
          <p:nvPr>
            <p:ph type="title"/>
          </p:nvPr>
        </p:nvSpPr>
        <p:spPr>
          <a:xfrm>
            <a:off x="301171" y="-208189"/>
            <a:ext cx="10515600" cy="1325563"/>
          </a:xfrm>
        </p:spPr>
        <p:txBody>
          <a:bodyPr>
            <a:normAutofit/>
          </a:bodyPr>
          <a:lstStyle/>
          <a:p>
            <a:r>
              <a:rPr lang="en-GB" sz="3200">
                <a:highlight>
                  <a:srgbClr val="FFFFFF"/>
                </a:highlight>
                <a:latin typeface="Neue Haas Grotesk Text Pro"/>
                <a:cs typeface="Segoe UI"/>
              </a:rPr>
              <a:t>How to Reduce the Barrier</a:t>
            </a:r>
            <a:endParaRPr lang="en-GB" sz="3200">
              <a:highlight>
                <a:srgbClr val="606060"/>
              </a:highlight>
              <a:latin typeface="Neue Haas Grotesk Text Pro"/>
              <a:cs typeface="Segoe UI"/>
            </a:endParaRPr>
          </a:p>
        </p:txBody>
      </p:sp>
      <p:sp>
        <p:nvSpPr>
          <p:cNvPr id="3" name="Content Placeholder 2">
            <a:extLst>
              <a:ext uri="{FF2B5EF4-FFF2-40B4-BE49-F238E27FC236}">
                <a16:creationId xmlns:a16="http://schemas.microsoft.com/office/drawing/2014/main" id="{5B88845C-8B45-3A4F-D6A4-597E7B9D52E4}"/>
              </a:ext>
            </a:extLst>
          </p:cNvPr>
          <p:cNvSpPr>
            <a:spLocks noGrp="1"/>
          </p:cNvSpPr>
          <p:nvPr>
            <p:ph idx="1"/>
          </p:nvPr>
        </p:nvSpPr>
        <p:spPr>
          <a:xfrm>
            <a:off x="351972" y="1361168"/>
            <a:ext cx="11437256" cy="5722937"/>
          </a:xfrm>
        </p:spPr>
        <p:txBody>
          <a:bodyPr vert="horz" lIns="91440" tIns="45720" rIns="91440" bIns="45720" rtlCol="0" anchor="t">
            <a:normAutofit/>
          </a:bodyPr>
          <a:lstStyle/>
          <a:p>
            <a:pPr marL="0" indent="0">
              <a:buNone/>
            </a:pPr>
            <a:endParaRPr lang="en-GB" sz="2100">
              <a:highlight>
                <a:srgbClr val="FFFFFF"/>
              </a:highlight>
              <a:latin typeface="Neue Haas Grotesk Text Pro"/>
              <a:cs typeface="Segoe UI"/>
            </a:endParaRPr>
          </a:p>
          <a:p>
            <a:pPr marL="0" indent="0">
              <a:buNone/>
            </a:pPr>
            <a:endParaRPr lang="en-GB" sz="1600">
              <a:highlight>
                <a:srgbClr val="FFFFFF"/>
              </a:highlight>
              <a:latin typeface="Neue Haas Grotesk Text Pro"/>
              <a:cs typeface="Arial"/>
            </a:endParaRPr>
          </a:p>
          <a:p>
            <a:pPr marL="0" indent="0">
              <a:buNone/>
            </a:pPr>
            <a:endParaRPr lang="en-GB" sz="1700" b="1" i="1">
              <a:highlight>
                <a:srgbClr val="FFFFFF"/>
              </a:highlight>
              <a:latin typeface="Neue Haas Grotesk Text Pro"/>
              <a:cs typeface="Arial"/>
            </a:endParaRPr>
          </a:p>
          <a:p>
            <a:pPr marL="0" indent="0">
              <a:buNone/>
            </a:pPr>
            <a:endParaRPr lang="en-GB" sz="1700" b="1" i="1">
              <a:highlight>
                <a:srgbClr val="FFFFFF"/>
              </a:highlight>
              <a:latin typeface="Neue Haas Grotesk Text Pro"/>
              <a:cs typeface="Arial"/>
            </a:endParaRPr>
          </a:p>
          <a:p>
            <a:pPr marL="0" indent="0">
              <a:buNone/>
            </a:pPr>
            <a:endParaRPr lang="en-GB" sz="1600" b="1" i="1">
              <a:highlight>
                <a:srgbClr val="FFFFFF"/>
              </a:highlight>
              <a:latin typeface="Arial"/>
              <a:cs typeface="Arial"/>
            </a:endParaRPr>
          </a:p>
          <a:p>
            <a:pPr marL="0" indent="0">
              <a:buNone/>
            </a:pPr>
            <a:endParaRPr lang="en-GB" sz="1600" b="1" i="1">
              <a:highlight>
                <a:srgbClr val="FFFFFF"/>
              </a:highlight>
              <a:latin typeface="Arial"/>
              <a:cs typeface="Arial"/>
            </a:endParaRPr>
          </a:p>
          <a:p>
            <a:pPr marL="0" indent="0">
              <a:buNone/>
            </a:pPr>
            <a:endParaRPr lang="en-GB" sz="1600" b="1" i="1">
              <a:highlight>
                <a:srgbClr val="FFFFFF"/>
              </a:highlight>
              <a:latin typeface="Arial"/>
              <a:cs typeface="Arial"/>
            </a:endParaRPr>
          </a:p>
          <a:p>
            <a:pPr marL="0" indent="0">
              <a:buNone/>
            </a:pPr>
            <a:endParaRPr lang="en-GB" sz="1600" b="1" i="1">
              <a:highlight>
                <a:srgbClr val="FFFFFF"/>
              </a:highlight>
              <a:latin typeface="Arial"/>
              <a:cs typeface="Arial"/>
            </a:endParaRPr>
          </a:p>
          <a:p>
            <a:pPr marL="0" indent="0">
              <a:buNone/>
            </a:pPr>
            <a:endParaRPr lang="en-GB" sz="1600" b="1" i="1">
              <a:highlight>
                <a:srgbClr val="FFFFFF"/>
              </a:highlight>
              <a:latin typeface="Arial"/>
              <a:cs typeface="Arial"/>
            </a:endParaRPr>
          </a:p>
          <a:p>
            <a:pPr marL="0" indent="0">
              <a:buNone/>
            </a:pPr>
            <a:endParaRPr lang="en-GB" sz="1600" b="1" i="1">
              <a:highlight>
                <a:srgbClr val="FFFFFF"/>
              </a:highlight>
              <a:latin typeface="Arial"/>
              <a:cs typeface="Arial"/>
            </a:endParaRPr>
          </a:p>
          <a:p>
            <a:pPr marL="0" indent="0">
              <a:buNone/>
            </a:pPr>
            <a:endParaRPr lang="en-GB" sz="1600" b="1" i="1">
              <a:highlight>
                <a:srgbClr val="FFFFFF"/>
              </a:highlight>
              <a:latin typeface="Arial"/>
              <a:cs typeface="Arial"/>
            </a:endParaRPr>
          </a:p>
          <a:p>
            <a:pPr marL="0" indent="0">
              <a:buNone/>
            </a:pPr>
            <a:endParaRPr lang="en-GB" sz="1600" b="1" i="1">
              <a:highlight>
                <a:srgbClr val="FFFFFF"/>
              </a:highlight>
              <a:latin typeface="Arial"/>
              <a:cs typeface="Arial"/>
            </a:endParaRPr>
          </a:p>
          <a:p>
            <a:pPr marL="0" indent="0">
              <a:buNone/>
            </a:pPr>
            <a:endParaRPr lang="en-GB" sz="1600" b="1" i="1">
              <a:highlight>
                <a:srgbClr val="FFFFFF"/>
              </a:highlight>
              <a:latin typeface="Arial"/>
              <a:cs typeface="Arial"/>
            </a:endParaRPr>
          </a:p>
          <a:p>
            <a:pPr marL="0" indent="0">
              <a:buNone/>
            </a:pPr>
            <a:endParaRPr lang="en-GB" sz="1600" b="1" i="1">
              <a:highlight>
                <a:srgbClr val="FFFFFF"/>
              </a:highlight>
              <a:latin typeface="Arial"/>
              <a:cs typeface="Arial"/>
            </a:endParaRPr>
          </a:p>
          <a:p>
            <a:pPr marL="0" indent="0">
              <a:buNone/>
            </a:pPr>
            <a:endParaRPr lang="en-GB" sz="1600" b="1" i="1">
              <a:highlight>
                <a:srgbClr val="00FFFF"/>
              </a:highlight>
              <a:latin typeface="Arial"/>
              <a:cs typeface="Arial"/>
            </a:endParaRPr>
          </a:p>
        </p:txBody>
      </p:sp>
      <p:cxnSp>
        <p:nvCxnSpPr>
          <p:cNvPr id="4" name="Straight Arrow Connector 3">
            <a:extLst>
              <a:ext uri="{FF2B5EF4-FFF2-40B4-BE49-F238E27FC236}">
                <a16:creationId xmlns:a16="http://schemas.microsoft.com/office/drawing/2014/main" id="{EC37346E-4E3B-2257-1357-D9337F2BC48F}"/>
              </a:ext>
            </a:extLst>
          </p:cNvPr>
          <p:cNvCxnSpPr/>
          <p:nvPr/>
        </p:nvCxnSpPr>
        <p:spPr>
          <a:xfrm flipV="1">
            <a:off x="402317" y="854074"/>
            <a:ext cx="5159375" cy="15875"/>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AA44CB15-F4C3-6E2C-F254-098B16EBDD5C}"/>
              </a:ext>
            </a:extLst>
          </p:cNvPr>
          <p:cNvSpPr txBox="1"/>
          <p:nvPr/>
        </p:nvSpPr>
        <p:spPr>
          <a:xfrm>
            <a:off x="174172" y="1121227"/>
            <a:ext cx="6096000" cy="40780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1600" baseline="0">
                <a:highlight>
                  <a:srgbClr val="FFFFFF"/>
                </a:highlight>
                <a:latin typeface="Neue Haas Grotesk Text Pro"/>
                <a:ea typeface="Segoe UI"/>
                <a:cs typeface="Segoe UI"/>
              </a:rPr>
              <a:t>Gary uses verbal communication and wall signs, which may not suit younger employees who often learn better through interaction, demonstration, and digital media.</a:t>
            </a:r>
            <a:r>
              <a:rPr lang="en-GB" sz="1600">
                <a:latin typeface="Neue Haas Grotesk Text Pro"/>
                <a:ea typeface="Segoe UI"/>
                <a:cs typeface="Segoe UI"/>
              </a:rPr>
              <a:t>​</a:t>
            </a:r>
            <a:endParaRPr lang="en-US"/>
          </a:p>
          <a:p>
            <a:endParaRPr lang="en-GB" sz="1600">
              <a:latin typeface="Neue Haas Grotesk Text Pro"/>
              <a:ea typeface="Segoe UI"/>
              <a:cs typeface="Segoe UI"/>
            </a:endParaRPr>
          </a:p>
          <a:p>
            <a:r>
              <a:rPr lang="en-GB" sz="1600" b="1" baseline="0">
                <a:highlight>
                  <a:srgbClr val="FFFFFF"/>
                </a:highlight>
                <a:latin typeface="Neue Haas Grotesk Text Pro"/>
                <a:ea typeface="Segoe UI"/>
                <a:cs typeface="Segoe UI"/>
              </a:rPr>
              <a:t>Solution</a:t>
            </a:r>
            <a:r>
              <a:rPr lang="en-GB" sz="1600" b="1">
                <a:highlight>
                  <a:srgbClr val="FFFFFF"/>
                </a:highlight>
                <a:latin typeface="Neue Haas Grotesk Text Pro"/>
                <a:ea typeface="Segoe UI"/>
                <a:cs typeface="Segoe UI"/>
              </a:rPr>
              <a:t> for Gary</a:t>
            </a:r>
            <a:r>
              <a:rPr lang="en-GB" sz="1600" b="1" baseline="0">
                <a:highlight>
                  <a:srgbClr val="FFFFFF"/>
                </a:highlight>
                <a:latin typeface="Neue Haas Grotesk Text Pro"/>
                <a:ea typeface="Segoe UI"/>
                <a:cs typeface="Segoe UI"/>
              </a:rPr>
              <a:t>:</a:t>
            </a:r>
            <a:r>
              <a:rPr lang="en-GB" sz="1600" baseline="0">
                <a:highlight>
                  <a:srgbClr val="FFFFFF"/>
                </a:highlight>
                <a:latin typeface="Neue Haas Grotesk Text Pro"/>
                <a:ea typeface="Segoe UI"/>
                <a:cs typeface="Segoe UI"/>
              </a:rPr>
              <a:t> </a:t>
            </a:r>
            <a:r>
              <a:rPr lang="en-US" sz="1600">
                <a:latin typeface="Neue Haas Grotesk Text Pro"/>
                <a:ea typeface="Segoe UI"/>
                <a:cs typeface="Segoe UI"/>
              </a:rPr>
              <a:t>​</a:t>
            </a:r>
          </a:p>
          <a:p>
            <a:endParaRPr lang="en-US" sz="1600">
              <a:latin typeface="Neue Haas Grotesk Text Pro"/>
              <a:ea typeface="Segoe UI"/>
              <a:cs typeface="Segoe UI"/>
            </a:endParaRPr>
          </a:p>
          <a:p>
            <a:pPr marL="285750" indent="-285750" rtl="0">
              <a:buFont typeface="Wingdings"/>
              <a:buChar char="§"/>
            </a:pPr>
            <a:r>
              <a:rPr lang="en-GB" sz="1600" baseline="0">
                <a:highlight>
                  <a:srgbClr val="FFFFFF"/>
                </a:highlight>
                <a:latin typeface="Neue Haas Grotesk Text Pro"/>
                <a:ea typeface="Segoe UI"/>
                <a:cs typeface="Segoe UI"/>
              </a:rPr>
              <a:t>Use pictures, symbols, colour-coding, videos, and practical, and interactive training.</a:t>
            </a:r>
            <a:r>
              <a:rPr lang="en-GB" sz="1600">
                <a:latin typeface="Neue Haas Grotesk Text Pro"/>
                <a:ea typeface="Segoe UI"/>
                <a:cs typeface="Segoe UI"/>
              </a:rPr>
              <a:t>​</a:t>
            </a:r>
          </a:p>
          <a:p>
            <a:pPr marL="285750" indent="-285750">
              <a:buFont typeface="Wingdings"/>
              <a:buChar char="§"/>
            </a:pPr>
            <a:r>
              <a:rPr lang="en-GB" sz="1600" baseline="0">
                <a:highlight>
                  <a:srgbClr val="FFFFFF"/>
                </a:highlight>
                <a:latin typeface="Neue Haas Grotesk Text Pro"/>
                <a:ea typeface="Segoe UI"/>
                <a:cs typeface="Segoe UI"/>
              </a:rPr>
              <a:t>Provide formal induction training before work begins.</a:t>
            </a:r>
            <a:r>
              <a:rPr lang="en-GB" sz="1600">
                <a:latin typeface="Neue Haas Grotesk Text Pro"/>
                <a:ea typeface="Segoe UI"/>
                <a:cs typeface="Segoe UI"/>
              </a:rPr>
              <a:t>​</a:t>
            </a:r>
          </a:p>
          <a:p>
            <a:pPr marL="285750" indent="-285750">
              <a:buFont typeface="Wingdings"/>
              <a:buChar char="§"/>
            </a:pPr>
            <a:r>
              <a:rPr lang="en-GB" sz="1600" baseline="0">
                <a:highlight>
                  <a:srgbClr val="FFFFFF"/>
                </a:highlight>
                <a:latin typeface="Neue Haas Grotesk Text Pro"/>
                <a:ea typeface="Segoe UI"/>
                <a:cs typeface="Segoe UI"/>
              </a:rPr>
              <a:t>Explain the reasons behind food safety procedures rather than simply issuing orders.</a:t>
            </a:r>
            <a:r>
              <a:rPr lang="en-GB" sz="1600">
                <a:latin typeface="Neue Haas Grotesk Text Pro"/>
                <a:ea typeface="Segoe UI"/>
                <a:cs typeface="Segoe UI"/>
              </a:rPr>
              <a:t>​</a:t>
            </a:r>
          </a:p>
          <a:p>
            <a:pPr lvl="0" rtl="0"/>
            <a:endParaRPr lang="en-GB" sz="1600" baseline="0">
              <a:highlight>
                <a:srgbClr val="FFFFFF"/>
              </a:highlight>
              <a:latin typeface="Neue Haas Grotesk Text Pro"/>
              <a:ea typeface="Arial"/>
              <a:cs typeface="Arial"/>
            </a:endParaRPr>
          </a:p>
          <a:p>
            <a:endParaRPr lang="en-GB" sz="1600">
              <a:highlight>
                <a:srgbClr val="FFFFFF"/>
              </a:highlight>
              <a:latin typeface="Neue Haas Grotesk Text Pro"/>
              <a:cs typeface="Arial"/>
            </a:endParaRPr>
          </a:p>
          <a:p>
            <a:endParaRPr lang="en-GB" sz="1600">
              <a:highlight>
                <a:srgbClr val="FFFFFF"/>
              </a:highlight>
              <a:latin typeface="Neue Haas Grotesk Text Pro"/>
              <a:cs typeface="Arial"/>
            </a:endParaRPr>
          </a:p>
          <a:p>
            <a:endParaRPr lang="en-GB" sz="1700" b="1" i="1">
              <a:highlight>
                <a:srgbClr val="FFFFFF"/>
              </a:highlight>
              <a:latin typeface="Neue Haas Grotesk Text Pro"/>
              <a:cs typeface="Arial"/>
            </a:endParaRPr>
          </a:p>
          <a:p>
            <a:pPr marL="285750" indent="-285750" algn="ctr">
              <a:buFont typeface="Wingdings"/>
              <a:buChar char="§"/>
            </a:pPr>
            <a:endParaRPr lang="en-GB"/>
          </a:p>
        </p:txBody>
      </p:sp>
      <p:sp>
        <p:nvSpPr>
          <p:cNvPr id="9" name="TextBox 8">
            <a:extLst>
              <a:ext uri="{FF2B5EF4-FFF2-40B4-BE49-F238E27FC236}">
                <a16:creationId xmlns:a16="http://schemas.microsoft.com/office/drawing/2014/main" id="{A3DB65AC-4DB0-41EF-6581-3D6EE8CA8AC4}"/>
              </a:ext>
            </a:extLst>
          </p:cNvPr>
          <p:cNvSpPr txBox="1"/>
          <p:nvPr/>
        </p:nvSpPr>
        <p:spPr>
          <a:xfrm>
            <a:off x="6096001" y="2964542"/>
            <a:ext cx="6270171" cy="35753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2531"/>
              </a:lnSpc>
            </a:pPr>
            <a:r>
              <a:rPr lang="en-GB" sz="1600" b="1">
                <a:latin typeface="Neue Haas Grotesk Text Pro"/>
                <a:ea typeface="Neue Haas Grotesk Text Pro"/>
                <a:cs typeface="Neue Haas Grotesk Text Pro"/>
              </a:rPr>
              <a:t>Management Level Solutions:</a:t>
            </a:r>
          </a:p>
          <a:p>
            <a:pPr>
              <a:lnSpc>
                <a:spcPts val="2531"/>
              </a:lnSpc>
            </a:pPr>
            <a:endParaRPr lang="en-GB" sz="1600" b="1">
              <a:latin typeface="Neue Haas Grotesk Text Pro"/>
              <a:ea typeface="Neue Haas Grotesk Text Pro"/>
              <a:cs typeface="Neue Haas Grotesk Text Pro"/>
            </a:endParaRPr>
          </a:p>
          <a:p>
            <a:pPr marL="228600" lvl="0" indent="-228600">
              <a:lnSpc>
                <a:spcPts val="2531"/>
              </a:lnSpc>
              <a:buFont typeface="Wingdings"/>
              <a:buChar char="Ø"/>
            </a:pPr>
            <a:r>
              <a:rPr lang="en-GB" sz="1600">
                <a:latin typeface="Neue Haas Grotesk Text Pro"/>
                <a:ea typeface="Neue Haas Grotesk Text Pro"/>
                <a:cs typeface="Neue Haas Grotesk Text Pro"/>
              </a:rPr>
              <a:t>Develop a stronger food safety culture across all age group.</a:t>
            </a:r>
            <a:r>
              <a:rPr sz="1600">
                <a:latin typeface="Neue Haas Grotesk Text Pro"/>
                <a:ea typeface="Neue Haas Grotesk Text Pro"/>
                <a:cs typeface="Neue Haas Grotesk Text Pro"/>
              </a:rPr>
              <a:t> </a:t>
            </a:r>
            <a:endParaRPr lang="en-US" sz="1600"/>
          </a:p>
          <a:p>
            <a:pPr marL="228600" lvl="0" indent="-228600" rtl="0">
              <a:lnSpc>
                <a:spcPts val="2531"/>
              </a:lnSpc>
              <a:buFont typeface="Wingdings"/>
              <a:buChar char="Ø"/>
            </a:pPr>
            <a:r>
              <a:rPr lang="en-GB" sz="1600">
                <a:latin typeface="Neue Haas Grotesk Text Pro"/>
                <a:ea typeface="Neue Haas Grotesk Text Pro"/>
                <a:cs typeface="Neue Haas Grotesk Text Pro"/>
              </a:rPr>
              <a:t>Encourage feedback and questions.</a:t>
            </a:r>
            <a:r>
              <a:rPr sz="1600">
                <a:latin typeface="Neue Haas Grotesk Text Pro"/>
                <a:ea typeface="Neue Haas Grotesk Text Pro"/>
                <a:cs typeface="Neue Haas Grotesk Text Pro"/>
              </a:rPr>
              <a:t> </a:t>
            </a:r>
          </a:p>
          <a:p>
            <a:pPr marL="228600" lvl="0" indent="-228600" rtl="0">
              <a:lnSpc>
                <a:spcPts val="2531"/>
              </a:lnSpc>
              <a:buFont typeface="Wingdings"/>
              <a:buChar char="Ø"/>
            </a:pPr>
            <a:r>
              <a:rPr lang="en-GB" sz="1600">
                <a:latin typeface="Neue Haas Grotesk Text Pro"/>
                <a:ea typeface="Neue Haas Grotesk Text Pro"/>
                <a:cs typeface="Neue Haas Grotesk Text Pro"/>
              </a:rPr>
              <a:t>Regularly assess employee understanding.</a:t>
            </a:r>
            <a:r>
              <a:rPr sz="1600">
                <a:latin typeface="Neue Haas Grotesk Text Pro"/>
                <a:ea typeface="Neue Haas Grotesk Text Pro"/>
                <a:cs typeface="Neue Haas Grotesk Text Pro"/>
              </a:rPr>
              <a:t> </a:t>
            </a:r>
          </a:p>
          <a:p>
            <a:pPr marL="285750" lvl="0" indent="-285750" rtl="0">
              <a:lnSpc>
                <a:spcPts val="2531"/>
              </a:lnSpc>
              <a:buFont typeface="Wingdings"/>
              <a:buChar char="Ø"/>
            </a:pPr>
            <a:r>
              <a:rPr lang="en-GB" sz="1600">
                <a:latin typeface="Neue Haas Grotesk Text Pro"/>
                <a:ea typeface="Neue Haas Grotesk Text Pro"/>
                <a:cs typeface="Neue Haas Grotesk Text Pro"/>
              </a:rPr>
              <a:t>Adapt communication methods to different age groups.</a:t>
            </a:r>
            <a:r>
              <a:rPr sz="1600">
                <a:latin typeface="Neue Haas Grotesk Text Pro"/>
                <a:ea typeface="Neue Haas Grotesk Text Pro"/>
                <a:cs typeface="Neue Haas Grotesk Text Pro"/>
              </a:rPr>
              <a:t> </a:t>
            </a:r>
          </a:p>
          <a:p>
            <a:pPr marL="228600" lvl="0" indent="-228600" rtl="0">
              <a:lnSpc>
                <a:spcPts val="2531"/>
              </a:lnSpc>
              <a:buFont typeface="Wingdings"/>
              <a:buChar char="Ø"/>
            </a:pPr>
            <a:r>
              <a:rPr lang="en-GB" sz="1600">
                <a:latin typeface="Neue Haas Grotesk Text Pro"/>
                <a:ea typeface="Neue Haas Grotesk Text Pro"/>
                <a:cs typeface="Neue Haas Grotesk Text Pro"/>
              </a:rPr>
              <a:t>Introduce hands-on training.</a:t>
            </a:r>
            <a:r>
              <a:rPr sz="1600">
                <a:latin typeface="Neue Haas Grotesk Text Pro"/>
                <a:ea typeface="Neue Haas Grotesk Text Pro"/>
                <a:cs typeface="Neue Haas Grotesk Text Pro"/>
              </a:rPr>
              <a:t> </a:t>
            </a:r>
          </a:p>
          <a:p>
            <a:pPr marL="228600" lvl="0" indent="-228600" rtl="0">
              <a:lnSpc>
                <a:spcPts val="2531"/>
              </a:lnSpc>
              <a:buFont typeface="Wingdings"/>
              <a:buChar char="Ø"/>
            </a:pPr>
            <a:r>
              <a:rPr lang="en-GB" sz="1600">
                <a:latin typeface="Neue Haas Grotesk Text Pro"/>
                <a:ea typeface="Neue Haas Grotesk Text Pro"/>
                <a:cs typeface="Neue Haas Grotesk Text Pro"/>
              </a:rPr>
              <a:t>Use illustrated SOPs (Standard Operating Procedures).</a:t>
            </a:r>
            <a:r>
              <a:rPr sz="1600">
                <a:latin typeface="Neue Haas Grotesk Text Pro"/>
                <a:ea typeface="Neue Haas Grotesk Text Pro"/>
                <a:cs typeface="Neue Haas Grotesk Text Pro"/>
              </a:rPr>
              <a:t> </a:t>
            </a:r>
          </a:p>
          <a:p>
            <a:pPr marL="228600" lvl="0" indent="-228600" rtl="0">
              <a:lnSpc>
                <a:spcPts val="2531"/>
              </a:lnSpc>
              <a:buFont typeface="Wingdings"/>
              <a:buChar char="Ø"/>
            </a:pPr>
            <a:r>
              <a:rPr lang="en-GB" sz="1600">
                <a:latin typeface="Neue Haas Grotesk Text Pro"/>
                <a:ea typeface="Neue Haas Grotesk Text Pro"/>
                <a:cs typeface="Neue Haas Grotesk Text Pro"/>
              </a:rPr>
              <a:t>Use short training videos and demonstrations.</a:t>
            </a:r>
            <a:r>
              <a:rPr sz="1600">
                <a:latin typeface="Neue Haas Grotesk Text Pro"/>
                <a:ea typeface="Neue Haas Grotesk Text Pro"/>
                <a:cs typeface="Neue Haas Grotesk Text Pro"/>
              </a:rPr>
              <a:t> </a:t>
            </a:r>
          </a:p>
          <a:p>
            <a:pPr marL="228600" lvl="0" indent="-228600" rtl="0">
              <a:lnSpc>
                <a:spcPts val="2531"/>
              </a:lnSpc>
              <a:buFont typeface="Wingdings"/>
              <a:buChar char="Ø"/>
            </a:pPr>
            <a:r>
              <a:rPr lang="en-GB" sz="1600">
                <a:latin typeface="Neue Haas Grotesk Text Pro"/>
                <a:ea typeface="Neue Haas Grotesk Text Pro"/>
                <a:cs typeface="Neue Haas Grotesk Text Pro"/>
              </a:rPr>
              <a:t>Provide regular refresher sessions.</a:t>
            </a:r>
            <a:r>
              <a:rPr sz="1600">
                <a:latin typeface="Neue Haas Grotesk Text Pro"/>
                <a:ea typeface="Neue Haas Grotesk Text Pro"/>
                <a:cs typeface="Neue Haas Grotesk Text Pro"/>
              </a:rPr>
              <a:t> </a:t>
            </a:r>
          </a:p>
          <a:p>
            <a:pPr algn="ctr"/>
            <a:endParaRPr lang="en-GB"/>
          </a:p>
        </p:txBody>
      </p:sp>
      <p:sp>
        <p:nvSpPr>
          <p:cNvPr id="10" name="Wave 9">
            <a:extLst>
              <a:ext uri="{FF2B5EF4-FFF2-40B4-BE49-F238E27FC236}">
                <a16:creationId xmlns:a16="http://schemas.microsoft.com/office/drawing/2014/main" id="{86004C17-B8EC-E13B-1A6A-3EA93D03DD51}"/>
              </a:ext>
            </a:extLst>
          </p:cNvPr>
          <p:cNvSpPr/>
          <p:nvPr/>
        </p:nvSpPr>
        <p:spPr>
          <a:xfrm>
            <a:off x="6617485" y="664895"/>
            <a:ext cx="4963832" cy="2100753"/>
          </a:xfrm>
          <a:prstGeom prst="homePlate">
            <a:avLst/>
          </a:prstGeom>
        </p:spPr>
        <p:style>
          <a:lnRef idx="1">
            <a:schemeClr val="accent3"/>
          </a:lnRef>
          <a:fillRef idx="2">
            <a:schemeClr val="accent3"/>
          </a:fillRef>
          <a:effectRef idx="1">
            <a:schemeClr val="accent3"/>
          </a:effectRef>
          <a:fontRef idx="minor">
            <a:schemeClr val="dk1"/>
          </a:fontRef>
        </p:style>
        <p:txBody>
          <a:bodyPr lIns="91440" tIns="45720" rIns="91440" bIns="45720" rtlCol="0" anchor="ctr"/>
          <a:lstStyle/>
          <a:p>
            <a:pPr algn="ctr"/>
            <a:r>
              <a:rPr lang="en-GB" sz="1600" b="1" i="1">
                <a:solidFill>
                  <a:srgbClr val="FFFFFF"/>
                </a:solidFill>
                <a:latin typeface="Arial"/>
                <a:ea typeface="Segoe UI"/>
                <a:cs typeface="Arial"/>
              </a:rPr>
              <a:t>Jaqua and Dinkjian (2025), emphasise</a:t>
            </a:r>
            <a:r>
              <a:rPr lang="en-GB" sz="1600" b="1" i="1" u="none" strike="noStrike" baseline="0">
                <a:solidFill>
                  <a:srgbClr val="FFFFFF"/>
                </a:solidFill>
                <a:latin typeface="Arial"/>
                <a:ea typeface="Segoe UI"/>
                <a:cs typeface="Arial"/>
              </a:rPr>
              <a:t> that generational barriers can be reduced when organisations </a:t>
            </a:r>
            <a:r>
              <a:rPr lang="en-GB" sz="1600" b="1" i="1">
                <a:solidFill>
                  <a:srgbClr val="FFFFFF"/>
                </a:solidFill>
                <a:latin typeface="Arial"/>
                <a:ea typeface="Segoe UI"/>
                <a:cs typeface="Arial"/>
              </a:rPr>
              <a:t>implement</a:t>
            </a:r>
            <a:r>
              <a:rPr lang="en-GB" sz="1600" b="1" i="1" u="none" strike="noStrike" baseline="0">
                <a:solidFill>
                  <a:srgbClr val="FFFFFF"/>
                </a:solidFill>
                <a:latin typeface="Arial"/>
                <a:ea typeface="Segoe UI"/>
                <a:cs typeface="Arial"/>
              </a:rPr>
              <a:t> psychological safety, cross</a:t>
            </a:r>
            <a:r>
              <a:rPr lang="en-GB" sz="1600" b="0" i="0" u="none" strike="noStrike" baseline="0">
                <a:solidFill>
                  <a:srgbClr val="FFFFFF"/>
                </a:solidFill>
                <a:latin typeface="Arial"/>
                <a:ea typeface="Segoe UI"/>
                <a:cs typeface="Arial"/>
              </a:rPr>
              <a:t>‑</a:t>
            </a:r>
            <a:r>
              <a:rPr lang="en-GB" sz="1600" b="1" i="1" u="none" strike="noStrike" baseline="0">
                <a:solidFill>
                  <a:srgbClr val="FFFFFF"/>
                </a:solidFill>
                <a:latin typeface="Arial"/>
                <a:ea typeface="Segoe UI"/>
                <a:cs typeface="Arial"/>
              </a:rPr>
              <a:t>age collaboration, flexible work systems, and stronger manager capability building</a:t>
            </a:r>
            <a:r>
              <a:rPr lang="en-GB" sz="1600" b="1" i="1">
                <a:solidFill>
                  <a:srgbClr val="FFFFFF"/>
                </a:solidFill>
                <a:latin typeface="Arial"/>
                <a:ea typeface="Segoe UI"/>
                <a:cs typeface="Arial"/>
              </a:rPr>
              <a:t>.</a:t>
            </a:r>
            <a:endParaRPr lang="en-GB" sz="1600">
              <a:latin typeface="Arial"/>
              <a:cs typeface="Arial"/>
            </a:endParaRPr>
          </a:p>
        </p:txBody>
      </p:sp>
      <p:sp>
        <p:nvSpPr>
          <p:cNvPr id="5" name="Slide Number Placeholder 4">
            <a:extLst>
              <a:ext uri="{FF2B5EF4-FFF2-40B4-BE49-F238E27FC236}">
                <a16:creationId xmlns:a16="http://schemas.microsoft.com/office/drawing/2014/main" id="{6A78D80F-A9AC-D4E2-D03B-7FA25CB60436}"/>
              </a:ext>
            </a:extLst>
          </p:cNvPr>
          <p:cNvSpPr>
            <a:spLocks noGrp="1"/>
          </p:cNvSpPr>
          <p:nvPr>
            <p:ph type="sldNum" sz="quarter" idx="12"/>
          </p:nvPr>
        </p:nvSpPr>
        <p:spPr/>
        <p:txBody>
          <a:bodyPr/>
          <a:lstStyle/>
          <a:p>
            <a:fld id="{CC5866D3-8AAB-47C9-8B69-A9A3A127E7C4}" type="slidenum">
              <a:rPr lang="en-GB" smtClean="0"/>
              <a:t>8</a:t>
            </a:fld>
            <a:endParaRPr lang="en-GB"/>
          </a:p>
        </p:txBody>
      </p:sp>
      <p:sp>
        <p:nvSpPr>
          <p:cNvPr id="6" name="Speech Bubble: Oval 5">
            <a:extLst>
              <a:ext uri="{FF2B5EF4-FFF2-40B4-BE49-F238E27FC236}">
                <a16:creationId xmlns:a16="http://schemas.microsoft.com/office/drawing/2014/main" id="{5547A13A-58A4-1629-D223-E8B1D282E05F}"/>
              </a:ext>
            </a:extLst>
          </p:cNvPr>
          <p:cNvSpPr/>
          <p:nvPr/>
        </p:nvSpPr>
        <p:spPr>
          <a:xfrm>
            <a:off x="171452" y="3995966"/>
            <a:ext cx="5912756" cy="2507340"/>
          </a:xfrm>
          <a:prstGeom prst="wedgeEllipseCallou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600" b="1" i="1" baseline="0">
                <a:solidFill>
                  <a:schemeClr val="tx1"/>
                </a:solidFill>
                <a:latin typeface="Neue Haas Grotesk Text Pro"/>
                <a:ea typeface="Segoe UI"/>
                <a:cs typeface="Segoe UI"/>
              </a:rPr>
              <a:t>“t</a:t>
            </a:r>
            <a:r>
              <a:rPr lang="en-GB" sz="1600" b="1" i="1" baseline="0">
                <a:solidFill>
                  <a:schemeClr val="tx1"/>
                </a:solidFill>
                <a:latin typeface="Arial"/>
                <a:ea typeface="Segoe UI"/>
                <a:cs typeface="Arial"/>
              </a:rPr>
              <a:t>ailored conflict resolution strategies, inclusive communication practices, and targeted training programs designed to bridge generational gaps” (</a:t>
            </a:r>
            <a:r>
              <a:rPr lang="en-GB" sz="1600" b="1" i="1" baseline="0" err="1">
                <a:solidFill>
                  <a:schemeClr val="tx1"/>
                </a:solidFill>
                <a:latin typeface="Arial"/>
                <a:ea typeface="Segoe UI"/>
                <a:cs typeface="Arial"/>
              </a:rPr>
              <a:t>Ozolina</a:t>
            </a:r>
            <a:r>
              <a:rPr lang="en-GB" sz="1600" b="1" i="1" baseline="0">
                <a:solidFill>
                  <a:schemeClr val="tx1"/>
                </a:solidFill>
                <a:latin typeface="Arial"/>
                <a:ea typeface="Segoe UI"/>
                <a:cs typeface="Arial"/>
              </a:rPr>
              <a:t>, </a:t>
            </a:r>
            <a:r>
              <a:rPr lang="en-GB" sz="1600" b="1" i="1" baseline="0" err="1">
                <a:solidFill>
                  <a:schemeClr val="tx1"/>
                </a:solidFill>
                <a:latin typeface="Arial"/>
                <a:ea typeface="Segoe UI"/>
                <a:cs typeface="Arial"/>
              </a:rPr>
              <a:t>Saitere</a:t>
            </a:r>
            <a:r>
              <a:rPr lang="en-GB" sz="1600" b="1" i="1" baseline="0">
                <a:solidFill>
                  <a:schemeClr val="tx1"/>
                </a:solidFill>
                <a:latin typeface="Arial"/>
                <a:ea typeface="Segoe UI"/>
                <a:cs typeface="Arial"/>
              </a:rPr>
              <a:t> &amp; Gaile</a:t>
            </a:r>
            <a:r>
              <a:rPr lang="en-GB" sz="1600" b="1" baseline="0">
                <a:solidFill>
                  <a:schemeClr val="tx1"/>
                </a:solidFill>
                <a:latin typeface="Arial"/>
                <a:ea typeface="Segoe UI"/>
                <a:cs typeface="Arial"/>
              </a:rPr>
              <a:t>‑</a:t>
            </a:r>
            <a:r>
              <a:rPr lang="en-GB" sz="1600" b="1" i="1" baseline="0" err="1">
                <a:solidFill>
                  <a:schemeClr val="tx1"/>
                </a:solidFill>
                <a:latin typeface="Arial"/>
                <a:ea typeface="Segoe UI"/>
                <a:cs typeface="Arial"/>
              </a:rPr>
              <a:t>Sarkane</a:t>
            </a:r>
            <a:r>
              <a:rPr lang="en-GB" sz="1600" b="1" i="1" baseline="0">
                <a:solidFill>
                  <a:schemeClr val="tx1"/>
                </a:solidFill>
                <a:latin typeface="Arial"/>
                <a:ea typeface="Segoe UI"/>
                <a:cs typeface="Arial"/>
              </a:rPr>
              <a:t>, 2024).</a:t>
            </a:r>
            <a:endParaRPr lang="en-GB" sz="1600" b="1">
              <a:solidFill>
                <a:schemeClr val="tx1"/>
              </a:solidFill>
              <a:latin typeface="Arial"/>
              <a:cs typeface="Arial"/>
            </a:endParaRPr>
          </a:p>
        </p:txBody>
      </p:sp>
    </p:spTree>
    <p:extLst>
      <p:ext uri="{BB962C8B-B14F-4D97-AF65-F5344CB8AC3E}">
        <p14:creationId xmlns:p14="http://schemas.microsoft.com/office/powerpoint/2010/main" val="2592274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96CA4-3D55-E53C-C887-C6B6563C67EF}"/>
              </a:ext>
            </a:extLst>
          </p:cNvPr>
          <p:cNvSpPr>
            <a:spLocks noGrp="1"/>
          </p:cNvSpPr>
          <p:nvPr>
            <p:ph type="title"/>
          </p:nvPr>
        </p:nvSpPr>
        <p:spPr>
          <a:xfrm>
            <a:off x="134258" y="-171903"/>
            <a:ext cx="10515600" cy="1325563"/>
          </a:xfrm>
        </p:spPr>
        <p:txBody>
          <a:bodyPr>
            <a:normAutofit/>
          </a:bodyPr>
          <a:lstStyle/>
          <a:p>
            <a:r>
              <a:rPr lang="en-US">
                <a:latin typeface="Neue Haas Grotesk Text Pro"/>
              </a:rPr>
              <a:t>Language &amp; Communication Barriers</a:t>
            </a:r>
            <a:endParaRPr lang="en-US"/>
          </a:p>
        </p:txBody>
      </p:sp>
      <p:pic>
        <p:nvPicPr>
          <p:cNvPr id="19" name="Content Placeholder 18" descr="A person and person sitting on a couch&#10;&#10;AI-generated content may be incorrect.">
            <a:extLst>
              <a:ext uri="{FF2B5EF4-FFF2-40B4-BE49-F238E27FC236}">
                <a16:creationId xmlns:a16="http://schemas.microsoft.com/office/drawing/2014/main" id="{FBB8BED3-EC70-41FE-3E0B-29E34AC84936}"/>
              </a:ext>
            </a:extLst>
          </p:cNvPr>
          <p:cNvPicPr>
            <a:picLocks noGrp="1" noChangeAspect="1"/>
          </p:cNvPicPr>
          <p:nvPr>
            <p:ph idx="1"/>
          </p:nvPr>
        </p:nvPicPr>
        <p:blipFill>
          <a:blip r:embed="rId2"/>
          <a:stretch>
            <a:fillRect/>
          </a:stretch>
        </p:blipFill>
        <p:spPr>
          <a:xfrm>
            <a:off x="3744690" y="931332"/>
            <a:ext cx="8447308" cy="5929468"/>
          </a:xfrm>
          <a:prstGeom prst="rect">
            <a:avLst/>
          </a:prstGeom>
        </p:spPr>
      </p:pic>
      <p:sp>
        <p:nvSpPr>
          <p:cNvPr id="4" name="TextBox 3">
            <a:extLst>
              <a:ext uri="{FF2B5EF4-FFF2-40B4-BE49-F238E27FC236}">
                <a16:creationId xmlns:a16="http://schemas.microsoft.com/office/drawing/2014/main" id="{7BEEFF3C-F3F6-4A4C-C615-90F9F1AF5A07}"/>
              </a:ext>
            </a:extLst>
          </p:cNvPr>
          <p:cNvSpPr txBox="1"/>
          <p:nvPr/>
        </p:nvSpPr>
        <p:spPr>
          <a:xfrm>
            <a:off x="136525" y="1153432"/>
            <a:ext cx="5781675"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Neue Haas Grotesk Text Pro"/>
              </a:rPr>
              <a:t>What is the problem? </a:t>
            </a:r>
            <a:endParaRPr lang="en-US">
              <a:latin typeface="Neue Haas Grotesk Text Pro"/>
            </a:endParaRPr>
          </a:p>
          <a:p>
            <a:endParaRPr lang="en-GB" sz="1600" b="1">
              <a:latin typeface="Neue Haas Grotesk Text Pro"/>
            </a:endParaRPr>
          </a:p>
          <a:p>
            <a:pPr marL="285750" indent="-285750">
              <a:buFont typeface="Wingdings,sans-serif"/>
              <a:buChar char="q"/>
            </a:pPr>
            <a:r>
              <a:rPr lang="en-GB">
                <a:latin typeface="Neue Haas Grotesk Text Pro"/>
              </a:rPr>
              <a:t>Workers come from 5 different backgrounds.</a:t>
            </a:r>
            <a:endParaRPr lang="en-US">
              <a:latin typeface="Neue Haas Grotesk Text Pro"/>
            </a:endParaRPr>
          </a:p>
          <a:p>
            <a:pPr marL="285750" indent="-285750">
              <a:buFont typeface="Wingdings,sans-serif"/>
              <a:buChar char="q"/>
            </a:pPr>
            <a:r>
              <a:rPr lang="en-GB">
                <a:latin typeface="Neue Haas Grotesk Text Pro"/>
              </a:rPr>
              <a:t>Many employees speak their own language and have limited English.</a:t>
            </a:r>
            <a:endParaRPr lang="en-US">
              <a:latin typeface="Neue Haas Grotesk Text Pro"/>
            </a:endParaRPr>
          </a:p>
          <a:p>
            <a:pPr marL="285750" indent="-285750">
              <a:buFont typeface="Wingdings,sans-serif"/>
              <a:buChar char="q"/>
            </a:pPr>
            <a:r>
              <a:rPr lang="en-GB">
                <a:latin typeface="Neue Haas Grotesk Text Pro"/>
              </a:rPr>
              <a:t>Gary states that workers speak ‘’their own language with a few English words thrown in’’.</a:t>
            </a:r>
            <a:endParaRPr lang="en-US">
              <a:latin typeface="Neue Haas Grotesk Text Pro"/>
            </a:endParaRPr>
          </a:p>
          <a:p>
            <a:pPr marL="285750" indent="-285750">
              <a:buFont typeface="Wingdings,sans-serif"/>
              <a:buChar char="q"/>
            </a:pPr>
            <a:r>
              <a:rPr lang="en-GB">
                <a:latin typeface="Neue Haas Grotesk Text Pro"/>
              </a:rPr>
              <a:t>Important food hygiene instructions are not always understood.</a:t>
            </a:r>
            <a:endParaRPr lang="en-US">
              <a:latin typeface="Neue Haas Grotesk Text Pro"/>
            </a:endParaRPr>
          </a:p>
          <a:p>
            <a:pPr marL="285750" indent="-285750">
              <a:buFont typeface="Wingdings,sans-serif"/>
              <a:buChar char="q"/>
            </a:pPr>
            <a:r>
              <a:rPr lang="en-GB">
                <a:latin typeface="Neue Haas Grotesk Text Pro"/>
              </a:rPr>
              <a:t>This contributes to poor food quality and safety issues.</a:t>
            </a:r>
            <a:r>
              <a:rPr lang="en-GB" sz="2000">
                <a:latin typeface="Neue Haas Grotesk Text Pro"/>
              </a:rPr>
              <a:t> </a:t>
            </a:r>
            <a:endParaRPr lang="en-GB" sz="2000"/>
          </a:p>
        </p:txBody>
      </p:sp>
      <p:cxnSp>
        <p:nvCxnSpPr>
          <p:cNvPr id="7" name="Straight Connector 8">
            <a:extLst>
              <a:ext uri="{FF2B5EF4-FFF2-40B4-BE49-F238E27FC236}">
                <a16:creationId xmlns:a16="http://schemas.microsoft.com/office/drawing/2014/main" id="{B0E360EB-2C35-93F9-1439-79F230E2949C}"/>
              </a:ext>
            </a:extLst>
          </p:cNvPr>
          <p:cNvCxnSpPr/>
          <p:nvPr/>
        </p:nvCxnSpPr>
        <p:spPr>
          <a:xfrm>
            <a:off x="249415" y="928918"/>
            <a:ext cx="10264275" cy="0"/>
          </a:xfrm>
          <a:prstGeom prst="straightConnector1">
            <a:avLst/>
          </a:prstGeom>
          <a:noFill/>
          <a:ln w="6345" cap="flat">
            <a:solidFill>
              <a:srgbClr val="000000"/>
            </a:solidFill>
            <a:prstDash val="solid"/>
            <a:miter/>
          </a:ln>
        </p:spPr>
      </p:cxnSp>
      <p:sp>
        <p:nvSpPr>
          <p:cNvPr id="17" name="TextBox 16">
            <a:extLst>
              <a:ext uri="{FF2B5EF4-FFF2-40B4-BE49-F238E27FC236}">
                <a16:creationId xmlns:a16="http://schemas.microsoft.com/office/drawing/2014/main" id="{49DDE190-BE5A-CF5A-ED3B-A6369D554714}"/>
              </a:ext>
            </a:extLst>
          </p:cNvPr>
          <p:cNvSpPr txBox="1"/>
          <p:nvPr/>
        </p:nvSpPr>
        <p:spPr>
          <a:xfrm>
            <a:off x="678090" y="4509405"/>
            <a:ext cx="577849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Neue Haas Grotesk Text Pro"/>
              </a:rPr>
              <a:t>Consequences of poor language communication </a:t>
            </a:r>
            <a:endParaRPr lang="en-US">
              <a:latin typeface="Neue Haas Grotesk Text Pro"/>
            </a:endParaRPr>
          </a:p>
          <a:p>
            <a:pPr marL="285750" indent="-285750">
              <a:buFont typeface="Wingdings,sans-serif"/>
              <a:buChar char="Ø"/>
            </a:pPr>
            <a:r>
              <a:rPr lang="en-GB">
                <a:latin typeface="Neue Haas Grotesk Text Pro"/>
              </a:rPr>
              <a:t>Food hygiene procedures not following correctly. </a:t>
            </a:r>
            <a:endParaRPr lang="en-US">
              <a:latin typeface="Neue Haas Grotesk Text Pro"/>
            </a:endParaRPr>
          </a:p>
          <a:p>
            <a:pPr marL="285750" indent="-285750">
              <a:buFont typeface="Wingdings,sans-serif"/>
              <a:buChar char="Ø"/>
            </a:pPr>
            <a:r>
              <a:rPr lang="en-GB">
                <a:latin typeface="Neue Haas Grotesk Text Pro"/>
              </a:rPr>
              <a:t>Food left out over night. </a:t>
            </a:r>
            <a:endParaRPr lang="en-US">
              <a:latin typeface="Neue Haas Grotesk Text Pro"/>
            </a:endParaRPr>
          </a:p>
          <a:p>
            <a:pPr marL="285750" indent="-285750">
              <a:buFont typeface="Wingdings,sans-serif"/>
              <a:buChar char="Ø"/>
            </a:pPr>
            <a:r>
              <a:rPr lang="en-GB">
                <a:latin typeface="Neue Haas Grotesk Text Pro"/>
              </a:rPr>
              <a:t>Contamination risks. </a:t>
            </a:r>
            <a:endParaRPr lang="en-US">
              <a:latin typeface="Neue Haas Grotesk Text Pro"/>
            </a:endParaRPr>
          </a:p>
          <a:p>
            <a:pPr marL="285750" indent="-285750">
              <a:buFont typeface="Wingdings,sans-serif"/>
              <a:buChar char="Ø"/>
            </a:pPr>
            <a:r>
              <a:rPr lang="en-GB">
                <a:latin typeface="Neue Haas Grotesk Text Pro"/>
              </a:rPr>
              <a:t>Poor food quality. </a:t>
            </a:r>
            <a:endParaRPr lang="en-US">
              <a:latin typeface="Neue Haas Grotesk Text Pro"/>
            </a:endParaRPr>
          </a:p>
          <a:p>
            <a:pPr marL="285750" indent="-285750">
              <a:buFont typeface="Wingdings,sans-serif"/>
              <a:buChar char="Ø"/>
            </a:pPr>
            <a:r>
              <a:rPr lang="en-GB">
                <a:latin typeface="Neue Haas Grotesk Text Pro"/>
              </a:rPr>
              <a:t>Customer complaints from airlines.</a:t>
            </a:r>
            <a:endParaRPr lang="en-US">
              <a:latin typeface="Neue Haas Grotesk Text Pro"/>
            </a:endParaRPr>
          </a:p>
          <a:p>
            <a:pPr marL="285750" indent="-285750">
              <a:buFont typeface="Wingdings,sans-serif"/>
              <a:buChar char="Ø"/>
            </a:pPr>
            <a:r>
              <a:rPr lang="en-GB">
                <a:latin typeface="Neue Haas Grotesk Text Pro"/>
              </a:rPr>
              <a:t>Loss of business and reputation.</a:t>
            </a:r>
            <a:endParaRPr lang="en-GB"/>
          </a:p>
        </p:txBody>
      </p:sp>
      <p:sp>
        <p:nvSpPr>
          <p:cNvPr id="18" name="Slide Number Placeholder 17">
            <a:extLst>
              <a:ext uri="{FF2B5EF4-FFF2-40B4-BE49-F238E27FC236}">
                <a16:creationId xmlns:a16="http://schemas.microsoft.com/office/drawing/2014/main" id="{276CE62A-4037-7E5D-3763-F1206C059DE1}"/>
              </a:ext>
            </a:extLst>
          </p:cNvPr>
          <p:cNvSpPr>
            <a:spLocks noGrp="1"/>
          </p:cNvSpPr>
          <p:nvPr>
            <p:ph type="sldNum" sz="quarter" idx="12"/>
          </p:nvPr>
        </p:nvSpPr>
        <p:spPr/>
        <p:txBody>
          <a:bodyPr/>
          <a:lstStyle/>
          <a:p>
            <a:fld id="{CC5866D3-8AAB-47C9-8B69-A9A3A127E7C4}" type="slidenum">
              <a:rPr lang="en-GB" smtClean="0"/>
              <a:t>9</a:t>
            </a:fld>
            <a:endParaRPr lang="en-GB"/>
          </a:p>
        </p:txBody>
      </p:sp>
    </p:spTree>
    <p:extLst>
      <p:ext uri="{BB962C8B-B14F-4D97-AF65-F5344CB8AC3E}">
        <p14:creationId xmlns:p14="http://schemas.microsoft.com/office/powerpoint/2010/main" val="471228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2DC982AB-1D2B-1AA3-AADC-0ACC32DE5720}"/>
              </a:ext>
            </a:extLst>
          </p:cNvPr>
          <p:cNvSpPr>
            <a:spLocks noGrp="1"/>
          </p:cNvSpPr>
          <p:nvPr>
            <p:ph type="sldNum" sz="quarter" idx="12"/>
          </p:nvPr>
        </p:nvSpPr>
        <p:spPr/>
        <p:txBody>
          <a:bodyPr/>
          <a:lstStyle/>
          <a:p>
            <a:fld id="{CC5866D3-8AAB-47C9-8B69-A9A3A127E7C4}" type="slidenum">
              <a:rPr lang="en-GB" smtClean="0"/>
              <a:t>10</a:t>
            </a:fld>
            <a:endParaRPr lang="en-GB"/>
          </a:p>
        </p:txBody>
      </p:sp>
      <p:sp>
        <p:nvSpPr>
          <p:cNvPr id="4" name="TextBox 3">
            <a:extLst>
              <a:ext uri="{FF2B5EF4-FFF2-40B4-BE49-F238E27FC236}">
                <a16:creationId xmlns:a16="http://schemas.microsoft.com/office/drawing/2014/main" id="{03D7577E-E706-8330-003E-B37BF138C698}"/>
              </a:ext>
            </a:extLst>
          </p:cNvPr>
          <p:cNvSpPr txBox="1"/>
          <p:nvPr/>
        </p:nvSpPr>
        <p:spPr>
          <a:xfrm>
            <a:off x="166915" y="199572"/>
            <a:ext cx="69088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baseline="0">
                <a:latin typeface="Neue Haas Grotesk Text Pro"/>
              </a:rPr>
              <a:t>Schramm's Communication Model (1954)</a:t>
            </a:r>
            <a:r>
              <a:rPr lang="en-US" sz="3600" b="1" baseline="0">
                <a:latin typeface="Neue Haas Grotesk Text Pro"/>
              </a:rPr>
              <a:t> </a:t>
            </a:r>
            <a:endParaRPr lang="en-GB" sz="3600"/>
          </a:p>
          <a:p>
            <a:pPr algn="ctr"/>
            <a:endParaRPr lang="en-GB"/>
          </a:p>
        </p:txBody>
      </p:sp>
      <p:sp>
        <p:nvSpPr>
          <p:cNvPr id="6" name="TextBox 5">
            <a:extLst>
              <a:ext uri="{FF2B5EF4-FFF2-40B4-BE49-F238E27FC236}">
                <a16:creationId xmlns:a16="http://schemas.microsoft.com/office/drawing/2014/main" id="{1BF397F4-D82E-15A9-C1FF-0DA55FA03EEF}"/>
              </a:ext>
            </a:extLst>
          </p:cNvPr>
          <p:cNvSpPr txBox="1"/>
          <p:nvPr/>
        </p:nvSpPr>
        <p:spPr>
          <a:xfrm>
            <a:off x="1619249" y="2016124"/>
            <a:ext cx="4730750" cy="4333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7FA5607C-A767-040B-EC0C-9DB6727D48AD}"/>
              </a:ext>
            </a:extLst>
          </p:cNvPr>
          <p:cNvSpPr txBox="1"/>
          <p:nvPr/>
        </p:nvSpPr>
        <p:spPr>
          <a:xfrm>
            <a:off x="7556500" y="2842533"/>
            <a:ext cx="4063545"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Neue Haas Grotesk Text Pro"/>
              </a:rPr>
              <a:t>Apply it to flight foods</a:t>
            </a:r>
            <a:r>
              <a:rPr lang="en-GB">
                <a:latin typeface="Neue Haas Grotesk Text Pro"/>
              </a:rPr>
              <a:t> </a:t>
            </a:r>
            <a:endParaRPr lang="en-US">
              <a:latin typeface="Neue Haas Grotesk Text Pro"/>
            </a:endParaRPr>
          </a:p>
          <a:p>
            <a:endParaRPr lang="en-GB">
              <a:latin typeface="Neue Haas Grotesk Text Pro"/>
            </a:endParaRPr>
          </a:p>
          <a:p>
            <a:r>
              <a:rPr lang="en-GB" b="1">
                <a:latin typeface="Neue Haas Grotesk Text Pro"/>
              </a:rPr>
              <a:t>Sender</a:t>
            </a:r>
            <a:r>
              <a:rPr lang="en-GB">
                <a:latin typeface="Neue Haas Grotesk Text Pro"/>
              </a:rPr>
              <a:t>: Gary </a:t>
            </a:r>
            <a:endParaRPr lang="en-US">
              <a:latin typeface="Neue Haas Grotesk Text Pro"/>
            </a:endParaRPr>
          </a:p>
          <a:p>
            <a:r>
              <a:rPr lang="en-GB" b="1">
                <a:latin typeface="Neue Haas Grotesk Text Pro"/>
              </a:rPr>
              <a:t>Message</a:t>
            </a:r>
            <a:r>
              <a:rPr lang="en-GB">
                <a:latin typeface="Neue Haas Grotesk Text Pro"/>
              </a:rPr>
              <a:t>: Food hygiene and safety instructions.</a:t>
            </a:r>
            <a:endParaRPr lang="en-US">
              <a:latin typeface="Neue Haas Grotesk Text Pro"/>
            </a:endParaRPr>
          </a:p>
          <a:p>
            <a:r>
              <a:rPr lang="en-GB" b="1">
                <a:latin typeface="Neue Haas Grotesk Text Pro"/>
              </a:rPr>
              <a:t>Receiver</a:t>
            </a:r>
            <a:r>
              <a:rPr lang="en-GB">
                <a:latin typeface="Neue Haas Grotesk Text Pro"/>
              </a:rPr>
              <a:t>: Employees.</a:t>
            </a:r>
            <a:endParaRPr lang="en-US">
              <a:latin typeface="Neue Haas Grotesk Text Pro"/>
            </a:endParaRPr>
          </a:p>
          <a:p>
            <a:r>
              <a:rPr lang="en-GB" b="1">
                <a:latin typeface="Neue Haas Grotesk Text Pro"/>
              </a:rPr>
              <a:t>Problem</a:t>
            </a:r>
            <a:r>
              <a:rPr lang="en-GB">
                <a:latin typeface="Neue Haas Grotesk Text Pro"/>
              </a:rPr>
              <a:t>: Workers have limited English and different backgrounds, reducing the shared field experiences.</a:t>
            </a:r>
            <a:endParaRPr lang="en-US">
              <a:latin typeface="Neue Haas Grotesk Text Pro"/>
            </a:endParaRPr>
          </a:p>
          <a:p>
            <a:r>
              <a:rPr lang="en-GB" b="1">
                <a:latin typeface="Neue Haas Grotesk Text Pro"/>
              </a:rPr>
              <a:t>Result</a:t>
            </a:r>
            <a:r>
              <a:rPr lang="en-GB">
                <a:latin typeface="Neue Haas Grotesk Text Pro"/>
              </a:rPr>
              <a:t>: Messages are misunderstood or interpreted incorrectly. </a:t>
            </a:r>
            <a:endParaRPr lang="en-GB"/>
          </a:p>
        </p:txBody>
      </p:sp>
      <p:sp>
        <p:nvSpPr>
          <p:cNvPr id="2" name="Call-out: Up Arrow 1">
            <a:extLst>
              <a:ext uri="{FF2B5EF4-FFF2-40B4-BE49-F238E27FC236}">
                <a16:creationId xmlns:a16="http://schemas.microsoft.com/office/drawing/2014/main" id="{83A938B5-7ED9-78FD-5A69-81D486627525}"/>
              </a:ext>
            </a:extLst>
          </p:cNvPr>
          <p:cNvSpPr/>
          <p:nvPr/>
        </p:nvSpPr>
        <p:spPr>
          <a:xfrm>
            <a:off x="7558768" y="198210"/>
            <a:ext cx="4032250" cy="2460625"/>
          </a:xfrm>
          <a:prstGeom prst="up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Language differences in multicultural teams can significantly hinder clarity and lead to operational mistakes (Holmes and Stubbe, 2015).</a:t>
            </a:r>
          </a:p>
        </p:txBody>
      </p:sp>
      <p:graphicFrame>
        <p:nvGraphicFramePr>
          <p:cNvPr id="12" name="TextBox 6">
            <a:extLst>
              <a:ext uri="{FF2B5EF4-FFF2-40B4-BE49-F238E27FC236}">
                <a16:creationId xmlns:a16="http://schemas.microsoft.com/office/drawing/2014/main" id="{5C3D228A-0799-80E2-5BB1-CA13C69B90D1}"/>
              </a:ext>
            </a:extLst>
          </p:cNvPr>
          <p:cNvGraphicFramePr/>
          <p:nvPr>
            <p:extLst>
              <p:ext uri="{D42A27DB-BD31-4B8C-83A1-F6EECF244321}">
                <p14:modId xmlns:p14="http://schemas.microsoft.com/office/powerpoint/2010/main" val="3284788925"/>
              </p:ext>
            </p:extLst>
          </p:nvPr>
        </p:nvGraphicFramePr>
        <p:xfrm>
          <a:off x="487589" y="1232807"/>
          <a:ext cx="6617151" cy="58148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0808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3" presetClass="entr" presetSubtype="16"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12"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AAFF6-D95F-5535-5206-C84B6E30C4F2}"/>
              </a:ext>
            </a:extLst>
          </p:cNvPr>
          <p:cNvSpPr>
            <a:spLocks noGrp="1"/>
          </p:cNvSpPr>
          <p:nvPr>
            <p:ph type="title"/>
          </p:nvPr>
        </p:nvSpPr>
        <p:spPr>
          <a:xfrm>
            <a:off x="627743" y="-106589"/>
            <a:ext cx="10515600" cy="1325563"/>
          </a:xfrm>
        </p:spPr>
        <p:txBody>
          <a:bodyPr/>
          <a:lstStyle/>
          <a:p>
            <a:r>
              <a:rPr lang="en-GB" sz="3200">
                <a:highlight>
                  <a:srgbClr val="FFFFFF"/>
                </a:highlight>
                <a:latin typeface="Neue Haas Grotesk Text Pro"/>
              </a:rPr>
              <a:t>How to Reduce the Barrier</a:t>
            </a:r>
            <a:endParaRPr lang="en-US"/>
          </a:p>
        </p:txBody>
      </p:sp>
      <p:cxnSp>
        <p:nvCxnSpPr>
          <p:cNvPr id="5" name="Straight Arrow Connector 4">
            <a:extLst>
              <a:ext uri="{FF2B5EF4-FFF2-40B4-BE49-F238E27FC236}">
                <a16:creationId xmlns:a16="http://schemas.microsoft.com/office/drawing/2014/main" id="{B69320FD-CA92-492C-30D2-B91D846BE2B8}"/>
              </a:ext>
            </a:extLst>
          </p:cNvPr>
          <p:cNvCxnSpPr/>
          <p:nvPr/>
        </p:nvCxnSpPr>
        <p:spPr>
          <a:xfrm flipV="1">
            <a:off x="627289" y="926645"/>
            <a:ext cx="5159375" cy="15875"/>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AF984F28-1521-5D49-9554-3B1DD9888911}"/>
              </a:ext>
            </a:extLst>
          </p:cNvPr>
          <p:cNvSpPr txBox="1"/>
          <p:nvPr/>
        </p:nvSpPr>
        <p:spPr>
          <a:xfrm>
            <a:off x="2366737" y="1836964"/>
            <a:ext cx="8987971" cy="3724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highlight>
                  <a:srgbClr val="C0C0C0"/>
                </a:highlight>
                <a:latin typeface="Neue Haas Grotesk Text Pro"/>
              </a:rPr>
              <a:t>My recommendations are the following</a:t>
            </a:r>
            <a:endParaRPr lang="en-US" sz="2000">
              <a:highlight>
                <a:srgbClr val="C0C0C0"/>
              </a:highlight>
              <a:latin typeface="Neue Haas Grotesk Text Pro"/>
            </a:endParaRPr>
          </a:p>
          <a:p>
            <a:endParaRPr lang="en-GB">
              <a:highlight>
                <a:srgbClr val="C0C0C0"/>
              </a:highlight>
              <a:latin typeface="Neue Haas Grotesk Text Pro"/>
            </a:endParaRPr>
          </a:p>
          <a:p>
            <a:pPr marL="285750" indent="-285750">
              <a:buFont typeface="Wingdings"/>
              <a:buChar char="q"/>
            </a:pPr>
            <a:r>
              <a:rPr lang="en-GB">
                <a:highlight>
                  <a:srgbClr val="C0C0C0"/>
                </a:highlight>
                <a:latin typeface="Neue Haas Grotesk Text Pro"/>
              </a:rPr>
              <a:t>Gary should use pictures and symbols instead of text only signs, as they would understand better because there is more than one channel of communication.</a:t>
            </a:r>
            <a:endParaRPr lang="en-GB">
              <a:highlight>
                <a:srgbClr val="C0C0C0"/>
              </a:highlight>
              <a:latin typeface="Aptos" panose="02110004020202020204"/>
            </a:endParaRPr>
          </a:p>
          <a:p>
            <a:pPr marL="285750" indent="-285750">
              <a:buFont typeface="Wingdings"/>
              <a:buChar char="q"/>
            </a:pPr>
            <a:r>
              <a:rPr lang="en-GB">
                <a:highlight>
                  <a:srgbClr val="C0C0C0"/>
                </a:highlight>
                <a:latin typeface="Neue Haas Grotesk Text Pro"/>
              </a:rPr>
              <a:t>Gary should translate the instructions into the employee's native language and provide them with manuals in their own languages, then they would get a better understanding of their job.</a:t>
            </a:r>
            <a:endParaRPr lang="en-GB">
              <a:highlight>
                <a:srgbClr val="C0C0C0"/>
              </a:highlight>
              <a:latin typeface="Aptos" panose="02110004020202020204"/>
            </a:endParaRPr>
          </a:p>
          <a:p>
            <a:pPr marL="285750" indent="-285750">
              <a:buFont typeface="Wingdings"/>
              <a:buChar char="q"/>
            </a:pPr>
            <a:r>
              <a:rPr lang="en-GB">
                <a:highlight>
                  <a:srgbClr val="C0C0C0"/>
                </a:highlight>
                <a:latin typeface="Neue Haas Grotesk Text Pro"/>
              </a:rPr>
              <a:t>Gary should hire bilingual supervisors that would communicate with the employees in their own language that would also help Gary understand who is struggling and what kind of support needs to be implemented. </a:t>
            </a:r>
            <a:endParaRPr lang="en-GB">
              <a:highlight>
                <a:srgbClr val="C0C0C0"/>
              </a:highlight>
              <a:latin typeface="Aptos" panose="02110004020202020204"/>
            </a:endParaRPr>
          </a:p>
          <a:p>
            <a:pPr marL="285750" indent="-285750">
              <a:buFont typeface="Wingdings"/>
              <a:buChar char="q"/>
            </a:pPr>
            <a:r>
              <a:rPr lang="en-GB">
                <a:highlight>
                  <a:srgbClr val="C0C0C0"/>
                </a:highlight>
                <a:latin typeface="Neue Haas Grotesk Text Pro"/>
              </a:rPr>
              <a:t>Gary should provide English language support, as part of work place training that would help them understand basic food hygiene vocabulary and be compliant with food regulation laws. </a:t>
            </a:r>
            <a:endParaRPr lang="en-GB">
              <a:highlight>
                <a:srgbClr val="C0C0C0"/>
              </a:highlight>
            </a:endParaRPr>
          </a:p>
        </p:txBody>
      </p:sp>
      <p:sp>
        <p:nvSpPr>
          <p:cNvPr id="9" name="Slide Number Placeholder 8">
            <a:extLst>
              <a:ext uri="{FF2B5EF4-FFF2-40B4-BE49-F238E27FC236}">
                <a16:creationId xmlns:a16="http://schemas.microsoft.com/office/drawing/2014/main" id="{EA6AB510-19B9-0F2C-DB05-5AC3BC7DAEA7}"/>
              </a:ext>
            </a:extLst>
          </p:cNvPr>
          <p:cNvSpPr>
            <a:spLocks noGrp="1"/>
          </p:cNvSpPr>
          <p:nvPr>
            <p:ph type="sldNum" sz="quarter" idx="12"/>
          </p:nvPr>
        </p:nvSpPr>
        <p:spPr/>
        <p:txBody>
          <a:bodyPr/>
          <a:lstStyle/>
          <a:p>
            <a:fld id="{CC5866D3-8AAB-47C9-8B69-A9A3A127E7C4}" type="slidenum">
              <a:rPr lang="en-GB" smtClean="0"/>
              <a:t>11</a:t>
            </a:fld>
            <a:endParaRPr lang="en-GB"/>
          </a:p>
        </p:txBody>
      </p:sp>
    </p:spTree>
    <p:extLst>
      <p:ext uri="{BB962C8B-B14F-4D97-AF65-F5344CB8AC3E}">
        <p14:creationId xmlns:p14="http://schemas.microsoft.com/office/powerpoint/2010/main" val="745431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80457EDE-8E41-377A-002F-0E2372064389}"/>
              </a:ext>
            </a:extLst>
          </p:cNvPr>
          <p:cNvPicPr>
            <a:picLocks noChangeAspect="1"/>
          </p:cNvPicPr>
          <p:nvPr/>
        </p:nvPicPr>
        <p:blipFill>
          <a:blip r:embed="rId2"/>
          <a:srcRect l="2798" r="16221" b="-11"/>
          <a:stretch>
            <a:fillRect/>
          </a:stretch>
        </p:blipFill>
        <p:spPr>
          <a:xfrm>
            <a:off x="20" y="21783"/>
            <a:ext cx="8076726" cy="6682076"/>
          </a:xfrm>
          <a:custGeom>
            <a:avLst/>
            <a:gdLst/>
            <a:ahLst/>
            <a:cxnLst/>
            <a:rect l="l" t="t" r="r" b="b"/>
            <a:pathLst>
              <a:path w="6204404" h="5114544">
                <a:moveTo>
                  <a:pt x="5659431" y="0"/>
                </a:moveTo>
                <a:lnTo>
                  <a:pt x="6157098" y="0"/>
                </a:lnTo>
                <a:lnTo>
                  <a:pt x="6181355" y="190991"/>
                </a:lnTo>
                <a:cubicBezTo>
                  <a:pt x="6196596" y="341154"/>
                  <a:pt x="6204404" y="493515"/>
                  <a:pt x="6204404" y="647700"/>
                </a:cubicBezTo>
                <a:cubicBezTo>
                  <a:pt x="6204404" y="3114670"/>
                  <a:pt x="4205578" y="5114544"/>
                  <a:pt x="1739900" y="5114544"/>
                </a:cubicBezTo>
                <a:cubicBezTo>
                  <a:pt x="1123481" y="5114544"/>
                  <a:pt x="536240" y="4989552"/>
                  <a:pt x="2114" y="4763518"/>
                </a:cubicBezTo>
                <a:lnTo>
                  <a:pt x="0" y="4762561"/>
                </a:lnTo>
                <a:lnTo>
                  <a:pt x="0" y="4226363"/>
                </a:lnTo>
                <a:lnTo>
                  <a:pt x="15791" y="4234455"/>
                </a:lnTo>
                <a:cubicBezTo>
                  <a:pt x="537360" y="4485921"/>
                  <a:pt x="1122182" y="4626842"/>
                  <a:pt x="1739899" y="4626842"/>
                </a:cubicBezTo>
                <a:cubicBezTo>
                  <a:pt x="3936226" y="4626842"/>
                  <a:pt x="5716700" y="2845319"/>
                  <a:pt x="5716700" y="647700"/>
                </a:cubicBezTo>
                <a:cubicBezTo>
                  <a:pt x="5716700" y="510349"/>
                  <a:pt x="5709745" y="374623"/>
                  <a:pt x="5696169" y="240856"/>
                </a:cubicBezTo>
                <a:close/>
              </a:path>
            </a:pathLst>
          </a:custGeom>
        </p:spPr>
      </p:pic>
      <p:sp>
        <p:nvSpPr>
          <p:cNvPr id="2" name="Title 1">
            <a:extLst>
              <a:ext uri="{FF2B5EF4-FFF2-40B4-BE49-F238E27FC236}">
                <a16:creationId xmlns:a16="http://schemas.microsoft.com/office/drawing/2014/main" id="{E8093567-1B7B-0965-0B45-B49F488ED76D}"/>
              </a:ext>
            </a:extLst>
          </p:cNvPr>
          <p:cNvSpPr>
            <a:spLocks noGrp="1"/>
          </p:cNvSpPr>
          <p:nvPr>
            <p:ph type="title"/>
          </p:nvPr>
        </p:nvSpPr>
        <p:spPr>
          <a:xfrm>
            <a:off x="147185" y="-674459"/>
            <a:ext cx="6972525" cy="2212295"/>
          </a:xfrm>
        </p:spPr>
        <p:txBody>
          <a:bodyPr vert="horz" lIns="91440" tIns="45720" rIns="91440" bIns="45720" rtlCol="0" anchor="ctr">
            <a:normAutofit/>
          </a:bodyPr>
          <a:lstStyle/>
          <a:p>
            <a:r>
              <a:rPr lang="en-US" sz="3600"/>
              <a:t>Environmental Noise Barriers</a:t>
            </a:r>
          </a:p>
        </p:txBody>
      </p:sp>
      <p:sp>
        <p:nvSpPr>
          <p:cNvPr id="10" name="TextBox 9">
            <a:extLst>
              <a:ext uri="{FF2B5EF4-FFF2-40B4-BE49-F238E27FC236}">
                <a16:creationId xmlns:a16="http://schemas.microsoft.com/office/drawing/2014/main" id="{9EBDE362-13BE-EF46-28D2-7DA68DF46047}"/>
              </a:ext>
            </a:extLst>
          </p:cNvPr>
          <p:cNvSpPr txBox="1"/>
          <p:nvPr/>
        </p:nvSpPr>
        <p:spPr>
          <a:xfrm>
            <a:off x="314324" y="1068615"/>
            <a:ext cx="4000499" cy="58262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b="1">
                <a:highlight>
                  <a:srgbClr val="FFFFFF"/>
                </a:highlight>
                <a:latin typeface="Neue Haas Grotesk Text Pro"/>
              </a:rPr>
              <a:t>Environmental Noise at Flight Foods Ltd:</a:t>
            </a:r>
            <a:endParaRPr lang="en-GB">
              <a:latin typeface="Neue Haas Grotesk Text Pro"/>
            </a:endParaRPr>
          </a:p>
          <a:p>
            <a:pPr>
              <a:lnSpc>
                <a:spcPct val="90000"/>
              </a:lnSpc>
              <a:spcBef>
                <a:spcPts val="1000"/>
              </a:spcBef>
            </a:pPr>
            <a:r>
              <a:rPr lang="en-GB" b="1">
                <a:highlight>
                  <a:srgbClr val="FFFFFF"/>
                </a:highlight>
                <a:latin typeface="Neue Haas Grotesk Text Pro"/>
              </a:rPr>
              <a:t>What the Barrier Mean</a:t>
            </a:r>
            <a:endParaRPr lang="en-GB">
              <a:latin typeface="Neue Haas Grotesk Text Pro"/>
            </a:endParaRPr>
          </a:p>
          <a:p>
            <a:pPr marL="285750" indent="-285750">
              <a:spcBef>
                <a:spcPts val="1000"/>
              </a:spcBef>
              <a:buFont typeface="Wingdings"/>
              <a:buChar char="q"/>
            </a:pPr>
            <a:r>
              <a:rPr lang="en-GB" sz="1600">
                <a:highlight>
                  <a:srgbClr val="FFFFFF"/>
                </a:highlight>
                <a:latin typeface="Neue Haas Grotesk Text Pro"/>
              </a:rPr>
              <a:t>Physical sounds that interrupt communication.</a:t>
            </a:r>
            <a:endParaRPr lang="en-GB" sz="1600">
              <a:latin typeface="Neue Haas Grotesk Text Pro"/>
            </a:endParaRPr>
          </a:p>
          <a:p>
            <a:pPr marL="285750" indent="-285750">
              <a:spcBef>
                <a:spcPts val="1000"/>
              </a:spcBef>
              <a:buFont typeface="Wingdings"/>
              <a:buChar char="q"/>
            </a:pPr>
            <a:r>
              <a:rPr lang="en-GB" sz="1600">
                <a:highlight>
                  <a:srgbClr val="FFFFFF"/>
                </a:highlight>
                <a:latin typeface="Neue Haas Grotesk Text Pro"/>
              </a:rPr>
              <a:t>At Flight Foods: old, loud machines constantly clanking and banging.</a:t>
            </a:r>
            <a:endParaRPr lang="en-GB" sz="1600">
              <a:latin typeface="Neue Haas Grotesk Text Pro"/>
            </a:endParaRPr>
          </a:p>
          <a:p>
            <a:pPr marL="285750" indent="-285750">
              <a:spcBef>
                <a:spcPts val="1000"/>
              </a:spcBef>
              <a:buFont typeface="Wingdings"/>
              <a:buChar char="q"/>
            </a:pPr>
            <a:r>
              <a:rPr lang="en-GB" sz="1600">
                <a:highlight>
                  <a:srgbClr val="FFFFFF"/>
                </a:highlight>
                <a:latin typeface="Neue Haas Grotesk Text Pro"/>
              </a:rPr>
              <a:t>Noise makes verbal instructions unclear and difficult to hear.</a:t>
            </a:r>
          </a:p>
          <a:p>
            <a:pPr marL="285750" indent="-285750">
              <a:spcBef>
                <a:spcPts val="1000"/>
              </a:spcBef>
              <a:buFont typeface="Wingdings"/>
              <a:buChar char="q"/>
            </a:pPr>
            <a:r>
              <a:rPr lang="en-US" sz="1600">
                <a:highlight>
                  <a:srgbClr val="FFFFFF"/>
                </a:highlight>
                <a:latin typeface="Neue Haas Grotesk Text Pro"/>
              </a:rPr>
              <a:t>Gary’s verbal instructions cannot be heard clearly.</a:t>
            </a:r>
            <a:endParaRPr lang="en-GB" sz="1600">
              <a:highlight>
                <a:srgbClr val="FFFFFF"/>
              </a:highlight>
              <a:latin typeface="Neue Haas Grotesk Text Pro"/>
            </a:endParaRPr>
          </a:p>
          <a:p>
            <a:pPr marL="285750" indent="-285750">
              <a:buFont typeface="Wingdings"/>
              <a:buChar char="q"/>
            </a:pPr>
            <a:r>
              <a:rPr lang="en-US" sz="1600">
                <a:highlight>
                  <a:srgbClr val="FFFFFF"/>
                </a:highlight>
                <a:latin typeface="Neue Haas Grotesk Text Pro"/>
              </a:rPr>
              <a:t>Workers misunderstand hygiene and safety rules.</a:t>
            </a:r>
          </a:p>
          <a:p>
            <a:endParaRPr lang="en-US" sz="1600">
              <a:highlight>
                <a:srgbClr val="FFFFFF"/>
              </a:highlight>
              <a:latin typeface="Neue Haas Grotesk Text Pro"/>
            </a:endParaRPr>
          </a:p>
          <a:p>
            <a:pPr marL="285750" indent="-285750">
              <a:buFont typeface="Wingdings"/>
              <a:buChar char="q"/>
            </a:pPr>
            <a:r>
              <a:rPr lang="en-US" sz="1600">
                <a:highlight>
                  <a:srgbClr val="FFFFFF"/>
                </a:highlight>
                <a:latin typeface="Neue Haas Grotesk Text Pro"/>
              </a:rPr>
              <a:t>Younger staff especially struggle to follow tasks.</a:t>
            </a:r>
          </a:p>
          <a:p>
            <a:endParaRPr lang="en-US" sz="1600">
              <a:highlight>
                <a:srgbClr val="FFFFFF"/>
              </a:highlight>
              <a:latin typeface="Neue Haas Grotesk Text Pro"/>
            </a:endParaRPr>
          </a:p>
          <a:p>
            <a:pPr marL="285750" indent="-285750">
              <a:buFont typeface="Wingdings"/>
              <a:buChar char="q"/>
            </a:pPr>
            <a:r>
              <a:rPr lang="en-US" sz="1600">
                <a:highlight>
                  <a:srgbClr val="FFFFFF"/>
                </a:highlight>
                <a:latin typeface="Neue Haas Grotesk Text Pro"/>
              </a:rPr>
              <a:t>Mistakes occur (e.g., chicken left out overnight).</a:t>
            </a:r>
          </a:p>
          <a:p>
            <a:pPr marL="285750" indent="-285750">
              <a:spcBef>
                <a:spcPts val="1000"/>
              </a:spcBef>
              <a:buFont typeface="Wingdings"/>
              <a:buChar char="q"/>
            </a:pPr>
            <a:endParaRPr lang="en-GB">
              <a:highlight>
                <a:srgbClr val="FFFFFF"/>
              </a:highlight>
              <a:latin typeface="Neue Haas Grotesk Text Pro"/>
            </a:endParaRPr>
          </a:p>
        </p:txBody>
      </p:sp>
      <p:cxnSp>
        <p:nvCxnSpPr>
          <p:cNvPr id="7" name="Straight Arrow Connector 6">
            <a:extLst>
              <a:ext uri="{FF2B5EF4-FFF2-40B4-BE49-F238E27FC236}">
                <a16:creationId xmlns:a16="http://schemas.microsoft.com/office/drawing/2014/main" id="{82D95C61-4E31-F21B-1377-C1A35E3893A9}"/>
              </a:ext>
            </a:extLst>
          </p:cNvPr>
          <p:cNvCxnSpPr/>
          <p:nvPr/>
        </p:nvCxnSpPr>
        <p:spPr>
          <a:xfrm flipV="1">
            <a:off x="316593" y="791484"/>
            <a:ext cx="6282871" cy="20409"/>
          </a:xfrm>
          <a:prstGeom prst="straightConnector1">
            <a:avLst/>
          </a:prstGeom>
        </p:spPr>
        <p:style>
          <a:lnRef idx="2">
            <a:schemeClr val="accent1"/>
          </a:lnRef>
          <a:fillRef idx="0">
            <a:schemeClr val="accent1"/>
          </a:fillRef>
          <a:effectRef idx="1">
            <a:schemeClr val="accent1"/>
          </a:effectRef>
          <a:fontRef idx="minor">
            <a:schemeClr val="tx1"/>
          </a:fontRef>
        </p:style>
      </p:cxnSp>
      <p:graphicFrame>
        <p:nvGraphicFramePr>
          <p:cNvPr id="15" name="Content Placeholder 14">
            <a:extLst>
              <a:ext uri="{FF2B5EF4-FFF2-40B4-BE49-F238E27FC236}">
                <a16:creationId xmlns:a16="http://schemas.microsoft.com/office/drawing/2014/main" id="{C1CCDC3E-18AF-D902-B7E5-D665A3EEB326}"/>
              </a:ext>
            </a:extLst>
          </p:cNvPr>
          <p:cNvGraphicFramePr>
            <a:graphicFrameLocks noGrp="1"/>
          </p:cNvGraphicFramePr>
          <p:nvPr>
            <p:ph idx="1"/>
            <p:extLst>
              <p:ext uri="{D42A27DB-BD31-4B8C-83A1-F6EECF244321}">
                <p14:modId xmlns:p14="http://schemas.microsoft.com/office/powerpoint/2010/main" val="2645419933"/>
              </p:ext>
            </p:extLst>
          </p:nvPr>
        </p:nvGraphicFramePr>
        <p:xfrm>
          <a:off x="4727123" y="1429886"/>
          <a:ext cx="7187063" cy="47470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7DB02560-1C7B-259F-63E3-CAAF3462650B}"/>
              </a:ext>
            </a:extLst>
          </p:cNvPr>
          <p:cNvSpPr>
            <a:spLocks noGrp="1"/>
          </p:cNvSpPr>
          <p:nvPr>
            <p:ph type="sldNum" sz="quarter" idx="12"/>
          </p:nvPr>
        </p:nvSpPr>
        <p:spPr/>
        <p:txBody>
          <a:bodyPr/>
          <a:lstStyle/>
          <a:p>
            <a:fld id="{CC5866D3-8AAB-47C9-8B69-A9A3A127E7C4}" type="slidenum">
              <a:rPr lang="en-GB" smtClean="0"/>
              <a:t>12</a:t>
            </a:fld>
            <a:endParaRPr lang="en-GB"/>
          </a:p>
        </p:txBody>
      </p:sp>
    </p:spTree>
    <p:extLst>
      <p:ext uri="{BB962C8B-B14F-4D97-AF65-F5344CB8AC3E}">
        <p14:creationId xmlns:p14="http://schemas.microsoft.com/office/powerpoint/2010/main" val="2733883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anim calcmode="lin" valueType="num">
                                      <p:cBhvr>
                                        <p:cTn id="8" dur="1000" fill="hold"/>
                                        <p:tgtEl>
                                          <p:spTgt spid="15"/>
                                        </p:tgtEl>
                                        <p:attrNameLst>
                                          <p:attrName>ppt_x</p:attrName>
                                        </p:attrNameLst>
                                      </p:cBhvr>
                                      <p:tavLst>
                                        <p:tav tm="0">
                                          <p:val>
                                            <p:strVal val="#ppt_x"/>
                                          </p:val>
                                        </p:tav>
                                        <p:tav tm="100000">
                                          <p:val>
                                            <p:strVal val="#ppt_x"/>
                                          </p:val>
                                        </p:tav>
                                      </p:tavLst>
                                    </p:anim>
                                    <p:anim calcmode="lin" valueType="num">
                                      <p:cBhvr>
                                        <p:cTn id="9" dur="900" decel="100000" fill="hold"/>
                                        <p:tgtEl>
                                          <p:spTgt spid="1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t="-3000" b="-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C7008-1081-B234-6FF4-84007DD8524A}"/>
              </a:ext>
            </a:extLst>
          </p:cNvPr>
          <p:cNvSpPr>
            <a:spLocks noGrp="1"/>
          </p:cNvSpPr>
          <p:nvPr>
            <p:ph type="title"/>
          </p:nvPr>
        </p:nvSpPr>
        <p:spPr>
          <a:xfrm>
            <a:off x="439057" y="-142875"/>
            <a:ext cx="10515600" cy="1325563"/>
          </a:xfrm>
        </p:spPr>
        <p:txBody>
          <a:bodyPr/>
          <a:lstStyle/>
          <a:p>
            <a:r>
              <a:rPr lang="en-US" sz="3200" b="1">
                <a:latin typeface="Neue Haas Grotesk Text Pro"/>
              </a:rPr>
              <a:t>Shannon &amp; Weaver’s</a:t>
            </a:r>
            <a:r>
              <a:rPr lang="en-GB" sz="3200" b="1">
                <a:latin typeface="Neue Haas Grotesk Text Pro"/>
              </a:rPr>
              <a:t> Communication Model (1954)</a:t>
            </a:r>
            <a:r>
              <a:rPr lang="en-US" sz="3200" b="1">
                <a:latin typeface="Neue Haas Grotesk Text Pro"/>
              </a:rPr>
              <a:t> </a:t>
            </a:r>
            <a:endParaRPr lang="en-US" sz="3200">
              <a:latin typeface="Neue Haas Grotesk Text Pro"/>
            </a:endParaRPr>
          </a:p>
        </p:txBody>
      </p:sp>
      <p:sp>
        <p:nvSpPr>
          <p:cNvPr id="3" name="Content Placeholder 2">
            <a:extLst>
              <a:ext uri="{FF2B5EF4-FFF2-40B4-BE49-F238E27FC236}">
                <a16:creationId xmlns:a16="http://schemas.microsoft.com/office/drawing/2014/main" id="{AA7135C7-472E-E324-806C-88ED1572204C}"/>
              </a:ext>
            </a:extLst>
          </p:cNvPr>
          <p:cNvSpPr>
            <a:spLocks noGrp="1"/>
          </p:cNvSpPr>
          <p:nvPr>
            <p:ph idx="1"/>
          </p:nvPr>
        </p:nvSpPr>
        <p:spPr>
          <a:xfrm>
            <a:off x="439059" y="969282"/>
            <a:ext cx="9383485" cy="5926137"/>
          </a:xfrm>
        </p:spPr>
        <p:txBody>
          <a:bodyPr vert="horz" lIns="91440" tIns="45720" rIns="91440" bIns="45720" rtlCol="0" anchor="t">
            <a:normAutofit/>
          </a:bodyPr>
          <a:lstStyle/>
          <a:p>
            <a:pPr marL="0" indent="0">
              <a:lnSpc>
                <a:spcPct val="100000"/>
              </a:lnSpc>
              <a:spcBef>
                <a:spcPts val="0"/>
              </a:spcBef>
              <a:buNone/>
            </a:pPr>
            <a:r>
              <a:rPr lang="en-US" sz="1800" b="1">
                <a:latin typeface="Neue Haas Grotesk Text Pro"/>
              </a:rPr>
              <a:t>Application to Flight Foods Ltd</a:t>
            </a:r>
            <a:endParaRPr lang="en-US" sz="1800">
              <a:latin typeface="Neue Haas Grotesk Text Pro"/>
            </a:endParaRPr>
          </a:p>
          <a:p>
            <a:pPr marL="0" indent="0">
              <a:lnSpc>
                <a:spcPct val="100000"/>
              </a:lnSpc>
              <a:spcBef>
                <a:spcPts val="0"/>
              </a:spcBef>
              <a:buNone/>
            </a:pPr>
            <a:endParaRPr lang="en-US" sz="1800" b="1">
              <a:latin typeface="Neue Haas Grotesk Text Pro"/>
            </a:endParaRPr>
          </a:p>
          <a:p>
            <a:pPr>
              <a:lnSpc>
                <a:spcPct val="100000"/>
              </a:lnSpc>
              <a:spcBef>
                <a:spcPts val="0"/>
              </a:spcBef>
              <a:buFont typeface="Wingdings" panose="020B0604020202020204" pitchFamily="34" charset="0"/>
              <a:buChar char="Ø"/>
            </a:pPr>
            <a:r>
              <a:rPr lang="en-US" sz="1800" b="1">
                <a:latin typeface="Neue Haas Grotesk Text Pro"/>
              </a:rPr>
              <a:t>Sender:</a:t>
            </a:r>
            <a:r>
              <a:rPr lang="en-US" sz="1800">
                <a:latin typeface="Neue Haas Grotesk Text Pro"/>
              </a:rPr>
              <a:t> Gary</a:t>
            </a:r>
          </a:p>
          <a:p>
            <a:pPr>
              <a:lnSpc>
                <a:spcPct val="100000"/>
              </a:lnSpc>
              <a:spcBef>
                <a:spcPts val="0"/>
              </a:spcBef>
              <a:buFont typeface="Wingdings" panose="020B0604020202020204" pitchFamily="34" charset="0"/>
              <a:buChar char="Ø"/>
            </a:pPr>
            <a:r>
              <a:rPr lang="en-US" sz="1800" b="1">
                <a:latin typeface="Neue Haas Grotesk Text Pro"/>
              </a:rPr>
              <a:t>Message:</a:t>
            </a:r>
            <a:r>
              <a:rPr lang="en-US" sz="1800">
                <a:latin typeface="Neue Haas Grotesk Text Pro"/>
              </a:rPr>
              <a:t> Hygiene and safety instructions</a:t>
            </a:r>
          </a:p>
          <a:p>
            <a:pPr>
              <a:lnSpc>
                <a:spcPct val="100000"/>
              </a:lnSpc>
              <a:spcBef>
                <a:spcPts val="0"/>
              </a:spcBef>
              <a:buFont typeface="Wingdings" panose="020B0604020202020204" pitchFamily="34" charset="0"/>
              <a:buChar char="Ø"/>
            </a:pPr>
            <a:r>
              <a:rPr lang="en-US" sz="1800" b="1">
                <a:latin typeface="Neue Haas Grotesk Text Pro"/>
              </a:rPr>
              <a:t>Channel:</a:t>
            </a:r>
            <a:r>
              <a:rPr lang="en-US" sz="1800">
                <a:latin typeface="Neue Haas Grotesk Text Pro"/>
              </a:rPr>
              <a:t> Spoken communication on noisy factory floor</a:t>
            </a:r>
          </a:p>
          <a:p>
            <a:pPr>
              <a:lnSpc>
                <a:spcPct val="100000"/>
              </a:lnSpc>
              <a:spcBef>
                <a:spcPts val="0"/>
              </a:spcBef>
              <a:buFont typeface="Wingdings" panose="020B0604020202020204" pitchFamily="34" charset="0"/>
              <a:buChar char="Ø"/>
            </a:pPr>
            <a:r>
              <a:rPr lang="en-US" sz="1800" b="1">
                <a:latin typeface="Neue Haas Grotesk Text Pro"/>
              </a:rPr>
              <a:t>Noise:</a:t>
            </a:r>
            <a:r>
              <a:rPr lang="en-US" sz="1800">
                <a:latin typeface="Neue Haas Grotesk Text Pro"/>
              </a:rPr>
              <a:t> Loud machinery, chaotic environment</a:t>
            </a:r>
          </a:p>
          <a:p>
            <a:pPr>
              <a:lnSpc>
                <a:spcPct val="100000"/>
              </a:lnSpc>
              <a:spcBef>
                <a:spcPts val="0"/>
              </a:spcBef>
              <a:buFont typeface="Wingdings" panose="020B0604020202020204" pitchFamily="34" charset="0"/>
              <a:buChar char="Ø"/>
            </a:pPr>
            <a:r>
              <a:rPr lang="en-US" sz="1800" b="1">
                <a:latin typeface="Neue Haas Grotesk Text Pro"/>
              </a:rPr>
              <a:t>Effect:</a:t>
            </a:r>
            <a:r>
              <a:rPr lang="en-US" sz="1800">
                <a:latin typeface="Neue Haas Grotesk Text Pro"/>
              </a:rPr>
              <a:t> Distorted messages → misunderstanding → hygiene errors</a:t>
            </a:r>
          </a:p>
          <a:p>
            <a:pPr marL="0" indent="0">
              <a:lnSpc>
                <a:spcPct val="100000"/>
              </a:lnSpc>
              <a:spcBef>
                <a:spcPts val="0"/>
              </a:spcBef>
              <a:buNone/>
            </a:pPr>
            <a:endParaRPr lang="en-US" sz="1600" b="1"/>
          </a:p>
          <a:p>
            <a:pPr marL="0" indent="0">
              <a:lnSpc>
                <a:spcPct val="100000"/>
              </a:lnSpc>
              <a:spcBef>
                <a:spcPts val="0"/>
              </a:spcBef>
              <a:buNone/>
            </a:pPr>
            <a:endParaRPr lang="en-US" sz="1600" b="1"/>
          </a:p>
        </p:txBody>
      </p:sp>
      <p:sp>
        <p:nvSpPr>
          <p:cNvPr id="4" name="Rectangle: Rounded Corners 3">
            <a:extLst>
              <a:ext uri="{FF2B5EF4-FFF2-40B4-BE49-F238E27FC236}">
                <a16:creationId xmlns:a16="http://schemas.microsoft.com/office/drawing/2014/main" id="{D9ADC60D-B828-0939-D45B-A7DF4065829E}"/>
              </a:ext>
            </a:extLst>
          </p:cNvPr>
          <p:cNvSpPr/>
          <p:nvPr/>
        </p:nvSpPr>
        <p:spPr>
          <a:xfrm>
            <a:off x="4953908" y="4128860"/>
            <a:ext cx="5436051" cy="2450193"/>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u="sng">
                <a:solidFill>
                  <a:srgbClr val="000000"/>
                </a:solidFill>
                <a:highlight>
                  <a:srgbClr val="FFFFFF"/>
                </a:highlight>
                <a:latin typeface="Neue Haas Grotesk Text Pro"/>
              </a:rPr>
              <a:t>Why This Theory Fits</a:t>
            </a:r>
            <a:endParaRPr lang="en-US" u="sng">
              <a:latin typeface="Neue Haas Grotesk Text Pro"/>
            </a:endParaRPr>
          </a:p>
          <a:p>
            <a:pPr algn="ctr"/>
            <a:endParaRPr lang="en-GB" sz="1200" b="1">
              <a:solidFill>
                <a:srgbClr val="000000"/>
              </a:solidFill>
              <a:highlight>
                <a:srgbClr val="FFFFFF"/>
              </a:highlight>
              <a:latin typeface="Neue Haas Grotesk Text Pro"/>
            </a:endParaRPr>
          </a:p>
          <a:p>
            <a:pPr marL="285750" indent="-285750">
              <a:buFont typeface="Wingdings"/>
              <a:buChar char="v"/>
            </a:pPr>
            <a:r>
              <a:rPr lang="en-GB" sz="1600">
                <a:solidFill>
                  <a:srgbClr val="000000"/>
                </a:solidFill>
                <a:highlight>
                  <a:srgbClr val="FFFFFF"/>
                </a:highlight>
                <a:latin typeface="Neue Haas Grotesk Text Pro"/>
              </a:rPr>
              <a:t>Environmental noise is a direct example of </a:t>
            </a:r>
            <a:r>
              <a:rPr lang="en-GB" sz="1600" b="1">
                <a:solidFill>
                  <a:srgbClr val="000000"/>
                </a:solidFill>
                <a:highlight>
                  <a:srgbClr val="FFFFFF"/>
                </a:highlight>
                <a:latin typeface="Neue Haas Grotesk Text Pro"/>
              </a:rPr>
              <a:t>physical noise</a:t>
            </a:r>
            <a:r>
              <a:rPr lang="en-GB" sz="1600">
                <a:solidFill>
                  <a:srgbClr val="000000"/>
                </a:solidFill>
                <a:highlight>
                  <a:srgbClr val="FFFFFF"/>
                </a:highlight>
                <a:latin typeface="Neue Haas Grotesk Text Pro"/>
              </a:rPr>
              <a:t> in the model.</a:t>
            </a:r>
            <a:endParaRPr lang="en-GB" sz="1600">
              <a:latin typeface="Neue Haas Grotesk Text Pro"/>
            </a:endParaRPr>
          </a:p>
          <a:p>
            <a:pPr marL="285750" indent="-285750">
              <a:buFont typeface="Wingdings"/>
              <a:buChar char="v"/>
            </a:pPr>
            <a:r>
              <a:rPr lang="en-GB" sz="1600">
                <a:solidFill>
                  <a:srgbClr val="000000"/>
                </a:solidFill>
                <a:highlight>
                  <a:srgbClr val="FFFFFF"/>
                </a:highlight>
                <a:latin typeface="Neue Haas Grotesk Text Pro"/>
              </a:rPr>
              <a:t>It explains why Communication flows from </a:t>
            </a:r>
            <a:r>
              <a:rPr lang="en-GB" sz="1600" b="1">
                <a:solidFill>
                  <a:srgbClr val="000000"/>
                </a:solidFill>
                <a:highlight>
                  <a:srgbClr val="FFFFFF"/>
                </a:highlight>
                <a:latin typeface="Neue Haas Grotesk Text Pro"/>
              </a:rPr>
              <a:t>Sender → Message → Channel → Receiver</a:t>
            </a:r>
            <a:r>
              <a:rPr lang="en-GB" sz="1600">
                <a:solidFill>
                  <a:srgbClr val="000000"/>
                </a:solidFill>
                <a:highlight>
                  <a:srgbClr val="FFFFFF"/>
                </a:highlight>
                <a:latin typeface="Neue Haas Grotesk Text Pro"/>
              </a:rPr>
              <a:t>.</a:t>
            </a:r>
            <a:endParaRPr lang="en-GB" sz="1600">
              <a:latin typeface="Neue Haas Grotesk Text Pro"/>
            </a:endParaRPr>
          </a:p>
          <a:p>
            <a:pPr marL="285750" indent="-285750">
              <a:buFont typeface="Wingdings"/>
              <a:buChar char="v"/>
            </a:pPr>
            <a:r>
              <a:rPr lang="en-GB" sz="1600" b="1">
                <a:solidFill>
                  <a:srgbClr val="000000"/>
                </a:solidFill>
                <a:highlight>
                  <a:srgbClr val="FFFFFF"/>
                </a:highlight>
                <a:latin typeface="Neue Haas Grotesk Text Pro"/>
              </a:rPr>
              <a:t>Noise</a:t>
            </a:r>
            <a:r>
              <a:rPr lang="en-GB" sz="1600">
                <a:solidFill>
                  <a:srgbClr val="000000"/>
                </a:solidFill>
                <a:highlight>
                  <a:srgbClr val="FFFFFF"/>
                </a:highlight>
                <a:latin typeface="Neue Haas Grotesk Text Pro"/>
              </a:rPr>
              <a:t> disrupts the message during transmission.</a:t>
            </a:r>
            <a:endParaRPr lang="en-GB" sz="1600">
              <a:latin typeface="Neue Haas Grotesk Text Pro"/>
            </a:endParaRPr>
          </a:p>
          <a:p>
            <a:pPr marL="285750" indent="-285750">
              <a:buFont typeface="Wingdings"/>
              <a:buChar char="v"/>
            </a:pPr>
            <a:r>
              <a:rPr lang="en-GB" sz="1600">
                <a:solidFill>
                  <a:srgbClr val="000000"/>
                </a:solidFill>
                <a:highlight>
                  <a:srgbClr val="FFFFFF"/>
                </a:highlight>
                <a:latin typeface="Neue Haas Grotesk Text Pro"/>
              </a:rPr>
              <a:t>workers receive incomplete or unclear messages.</a:t>
            </a:r>
            <a:endParaRPr lang="en-GB" sz="1600">
              <a:latin typeface="Neue Haas Grotesk Text Pro"/>
            </a:endParaRPr>
          </a:p>
          <a:p>
            <a:pPr algn="ctr"/>
            <a:endParaRPr lang="en-GB"/>
          </a:p>
        </p:txBody>
      </p:sp>
      <p:sp>
        <p:nvSpPr>
          <p:cNvPr id="5" name="Slide Number Placeholder 4">
            <a:extLst>
              <a:ext uri="{FF2B5EF4-FFF2-40B4-BE49-F238E27FC236}">
                <a16:creationId xmlns:a16="http://schemas.microsoft.com/office/drawing/2014/main" id="{814CA92A-3C6F-3BA7-083D-2F583434B7D6}"/>
              </a:ext>
            </a:extLst>
          </p:cNvPr>
          <p:cNvSpPr>
            <a:spLocks noGrp="1"/>
          </p:cNvSpPr>
          <p:nvPr>
            <p:ph type="sldNum" sz="quarter" idx="12"/>
          </p:nvPr>
        </p:nvSpPr>
        <p:spPr/>
        <p:txBody>
          <a:bodyPr/>
          <a:lstStyle/>
          <a:p>
            <a:fld id="{CC5866D3-8AAB-47C9-8B69-A9A3A127E7C4}" type="slidenum">
              <a:rPr lang="en-GB" smtClean="0"/>
              <a:t>13</a:t>
            </a:fld>
            <a:endParaRPr lang="en-GB"/>
          </a:p>
        </p:txBody>
      </p:sp>
      <p:sp>
        <p:nvSpPr>
          <p:cNvPr id="6" name="Speech Bubble: Oval 5">
            <a:extLst>
              <a:ext uri="{FF2B5EF4-FFF2-40B4-BE49-F238E27FC236}">
                <a16:creationId xmlns:a16="http://schemas.microsoft.com/office/drawing/2014/main" id="{774ADA80-5A9F-AAAC-19AC-CD734242B972}"/>
              </a:ext>
            </a:extLst>
          </p:cNvPr>
          <p:cNvSpPr/>
          <p:nvPr/>
        </p:nvSpPr>
        <p:spPr>
          <a:xfrm>
            <a:off x="7507968" y="969281"/>
            <a:ext cx="4431392" cy="2132238"/>
          </a:xfrm>
          <a:prstGeom prst="wedgeEllipseCallout">
            <a:avLst/>
          </a:prstGeom>
          <a:ln w="28575"/>
        </p:spPr>
        <p:style>
          <a:lnRef idx="2">
            <a:schemeClr val="accent5"/>
          </a:lnRef>
          <a:fillRef idx="1">
            <a:schemeClr val="lt1"/>
          </a:fillRef>
          <a:effectRef idx="0">
            <a:schemeClr val="accent5"/>
          </a:effectRef>
          <a:fontRef idx="minor">
            <a:schemeClr val="dk1"/>
          </a:fontRef>
        </p:style>
        <p:txBody>
          <a:bodyPr rtlCol="0" anchor="ctr"/>
          <a:lstStyle/>
          <a:p>
            <a:pPr algn="ctr"/>
            <a:r>
              <a:rPr lang="en-US">
                <a:solidFill>
                  <a:schemeClr val="tx1"/>
                </a:solidFill>
                <a:latin typeface="Times New Roman"/>
              </a:rPr>
              <a:t>Noise is:</a:t>
            </a:r>
            <a:endParaRPr lang="en-US">
              <a:solidFill>
                <a:schemeClr val="tx1"/>
              </a:solidFill>
              <a:latin typeface="Times New Roman"/>
              <a:cs typeface="Times New Roman"/>
            </a:endParaRPr>
          </a:p>
          <a:p>
            <a:pPr algn="ctr"/>
            <a:r>
              <a:rPr lang="en-US">
                <a:solidFill>
                  <a:schemeClr val="tx1"/>
                </a:solidFill>
                <a:latin typeface="Times New Roman"/>
              </a:rPr>
              <a:t> </a:t>
            </a:r>
            <a:r>
              <a:rPr lang="en-US" i="1">
                <a:solidFill>
                  <a:schemeClr val="tx1"/>
                </a:solidFill>
                <a:latin typeface="Times New Roman"/>
              </a:rPr>
              <a:t>“any factor that interferes with the transmission of a message from sender to receiver”</a:t>
            </a:r>
            <a:r>
              <a:rPr lang="en-US">
                <a:solidFill>
                  <a:schemeClr val="tx1"/>
                </a:solidFill>
                <a:latin typeface="Times New Roman"/>
              </a:rPr>
              <a:t> </a:t>
            </a:r>
            <a:endParaRPr lang="en-GB">
              <a:solidFill>
                <a:schemeClr val="tx1"/>
              </a:solidFill>
              <a:latin typeface="Aptos" panose="02110004020202020204"/>
            </a:endParaRPr>
          </a:p>
          <a:p>
            <a:pPr algn="ctr"/>
            <a:r>
              <a:rPr lang="en-US">
                <a:solidFill>
                  <a:schemeClr val="tx1"/>
                </a:solidFill>
                <a:latin typeface="Times New Roman"/>
              </a:rPr>
              <a:t>(Bach &amp; Grant, 2015, p.32).</a:t>
            </a:r>
            <a:r>
              <a:rPr lang="en-US">
                <a:solidFill>
                  <a:schemeClr val="tx1"/>
                </a:solidFill>
                <a:latin typeface="Times New Roman"/>
                <a:ea typeface="Times New Roman"/>
                <a:cs typeface="Times New Roman"/>
              </a:rPr>
              <a:t> </a:t>
            </a:r>
            <a:endParaRPr lang="en-GB">
              <a:solidFill>
                <a:schemeClr val="tx1"/>
              </a:solidFill>
            </a:endParaRPr>
          </a:p>
        </p:txBody>
      </p:sp>
    </p:spTree>
    <p:extLst>
      <p:ext uri="{BB962C8B-B14F-4D97-AF65-F5344CB8AC3E}">
        <p14:creationId xmlns:p14="http://schemas.microsoft.com/office/powerpoint/2010/main" val="1896645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5" name="Rectangle 36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8F294-D55F-F49A-4279-8C0D0B8047A5}"/>
              </a:ext>
            </a:extLst>
          </p:cNvPr>
          <p:cNvSpPr>
            <a:spLocks noGrp="1"/>
          </p:cNvSpPr>
          <p:nvPr>
            <p:ph type="title"/>
          </p:nvPr>
        </p:nvSpPr>
        <p:spPr>
          <a:xfrm>
            <a:off x="124824" y="-175373"/>
            <a:ext cx="7082771" cy="1695583"/>
          </a:xfrm>
        </p:spPr>
        <p:txBody>
          <a:bodyPr anchor="b">
            <a:normAutofit/>
          </a:bodyPr>
          <a:lstStyle/>
          <a:p>
            <a:r>
              <a:rPr lang="en-GB" sz="3600">
                <a:highlight>
                  <a:srgbClr val="FFFFFF"/>
                </a:highlight>
                <a:latin typeface="Neue Haas Grotesk Text Pro"/>
              </a:rPr>
              <a:t>How to Reduce the Barriers</a:t>
            </a:r>
            <a:endParaRPr lang="en-GB" sz="3600">
              <a:latin typeface="Neue Haas Grotesk Text Pro"/>
            </a:endParaRPr>
          </a:p>
          <a:p>
            <a:endParaRPr lang="en-GB" sz="4200"/>
          </a:p>
        </p:txBody>
      </p:sp>
      <p:sp>
        <p:nvSpPr>
          <p:cNvPr id="36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7B0DEBC-1C09-B22D-FA56-835D829B48D3}"/>
              </a:ext>
            </a:extLst>
          </p:cNvPr>
          <p:cNvSpPr>
            <a:spLocks noGrp="1"/>
          </p:cNvSpPr>
          <p:nvPr>
            <p:ph idx="1"/>
          </p:nvPr>
        </p:nvSpPr>
        <p:spPr>
          <a:xfrm>
            <a:off x="124825" y="1414215"/>
            <a:ext cx="5876445" cy="5396208"/>
          </a:xfrm>
        </p:spPr>
        <p:txBody>
          <a:bodyPr vert="horz" lIns="91440" tIns="45720" rIns="91440" bIns="45720" rtlCol="0" anchor="t">
            <a:normAutofit/>
          </a:bodyPr>
          <a:lstStyle/>
          <a:p>
            <a:pPr marL="0" indent="0">
              <a:buNone/>
            </a:pPr>
            <a:r>
              <a:rPr lang="en-GB" sz="1800" b="1">
                <a:highlight>
                  <a:srgbClr val="FFFFFF"/>
                </a:highlight>
                <a:latin typeface="Neue Haas Grotesk Text Pro"/>
              </a:rPr>
              <a:t>Practical Solutions for Gary</a:t>
            </a:r>
            <a:endParaRPr lang="en-GB" sz="1800">
              <a:latin typeface="Neue Haas Grotesk Text Pro"/>
            </a:endParaRPr>
          </a:p>
          <a:p>
            <a:pPr>
              <a:buFont typeface="Wingdings" panose="020B0604020202020204" pitchFamily="34" charset="0"/>
              <a:buChar char="v"/>
            </a:pPr>
            <a:r>
              <a:rPr lang="en-GB" sz="1600">
                <a:highlight>
                  <a:srgbClr val="FFFFFF"/>
                </a:highlight>
                <a:latin typeface="Neue Haas Grotesk Text Pro"/>
              </a:rPr>
              <a:t>Use </a:t>
            </a:r>
            <a:r>
              <a:rPr lang="en-GB" sz="1600" b="1">
                <a:highlight>
                  <a:srgbClr val="FFFFFF"/>
                </a:highlight>
                <a:latin typeface="Neue Haas Grotesk Text Pro"/>
              </a:rPr>
              <a:t>visual aids</a:t>
            </a:r>
            <a:r>
              <a:rPr lang="en-GB" sz="1600">
                <a:highlight>
                  <a:srgbClr val="FFFFFF"/>
                </a:highlight>
                <a:latin typeface="Neue Haas Grotesk Text Pro"/>
              </a:rPr>
              <a:t> (diagrams, color‑coded posters).</a:t>
            </a:r>
            <a:endParaRPr lang="en-GB" sz="1600">
              <a:latin typeface="Neue Haas Grotesk Text Pro"/>
            </a:endParaRPr>
          </a:p>
          <a:p>
            <a:pPr>
              <a:buFont typeface="Wingdings" panose="020B0604020202020204" pitchFamily="34" charset="0"/>
              <a:buChar char="v"/>
            </a:pPr>
            <a:r>
              <a:rPr lang="en-GB" sz="1600">
                <a:highlight>
                  <a:srgbClr val="FFFFFF"/>
                </a:highlight>
                <a:latin typeface="Neue Haas Grotesk Text Pro"/>
              </a:rPr>
              <a:t>Provide </a:t>
            </a:r>
            <a:r>
              <a:rPr lang="en-GB" sz="1600" b="1">
                <a:highlight>
                  <a:srgbClr val="FFFFFF"/>
                </a:highlight>
                <a:latin typeface="Neue Haas Grotesk Text Pro"/>
              </a:rPr>
              <a:t>multilingual signs </a:t>
            </a:r>
            <a:r>
              <a:rPr lang="en-GB" sz="1600">
                <a:highlight>
                  <a:srgbClr val="FFFFFF"/>
                </a:highlight>
                <a:latin typeface="Neue Haas Grotesk Text Pro"/>
              </a:rPr>
              <a:t>for diverse staff.</a:t>
            </a:r>
            <a:endParaRPr lang="en-GB" sz="1600">
              <a:latin typeface="Neue Haas Grotesk Text Pro"/>
            </a:endParaRPr>
          </a:p>
          <a:p>
            <a:pPr>
              <a:buFont typeface="Wingdings" panose="020B0604020202020204" pitchFamily="34" charset="0"/>
              <a:buChar char="v"/>
            </a:pPr>
            <a:r>
              <a:rPr lang="en-GB" sz="1600">
                <a:highlight>
                  <a:srgbClr val="FFFFFF"/>
                </a:highlight>
                <a:latin typeface="Neue Haas Grotesk Text Pro"/>
              </a:rPr>
              <a:t>Deliver </a:t>
            </a:r>
            <a:r>
              <a:rPr lang="en-GB" sz="1600" b="1">
                <a:highlight>
                  <a:srgbClr val="FFFFFF"/>
                </a:highlight>
                <a:latin typeface="Neue Haas Grotesk Text Pro"/>
              </a:rPr>
              <a:t>training in quiet rooms</a:t>
            </a:r>
            <a:r>
              <a:rPr lang="en-GB" sz="1600">
                <a:highlight>
                  <a:srgbClr val="FFFFFF"/>
                </a:highlight>
                <a:latin typeface="Neue Haas Grotesk Text Pro"/>
              </a:rPr>
              <a:t> before entering the noisy floor.</a:t>
            </a:r>
            <a:endParaRPr lang="en-GB" sz="1600">
              <a:latin typeface="Neue Haas Grotesk Text Pro"/>
            </a:endParaRPr>
          </a:p>
          <a:p>
            <a:pPr>
              <a:buFont typeface="Wingdings" panose="020B0604020202020204" pitchFamily="34" charset="0"/>
              <a:buChar char="v"/>
            </a:pPr>
            <a:r>
              <a:rPr lang="en-GB" sz="1600">
                <a:highlight>
                  <a:srgbClr val="FFFFFF"/>
                </a:highlight>
                <a:latin typeface="Neue Haas Grotesk Text Pro"/>
              </a:rPr>
              <a:t>Hold  first thing </a:t>
            </a:r>
            <a:r>
              <a:rPr lang="en-GB" sz="1600" b="1">
                <a:highlight>
                  <a:srgbClr val="FFFFFF"/>
                </a:highlight>
                <a:latin typeface="Neue Haas Grotesk Text Pro"/>
              </a:rPr>
              <a:t>morning  meetings </a:t>
            </a:r>
            <a:r>
              <a:rPr lang="en-GB" sz="1600">
                <a:highlight>
                  <a:srgbClr val="FFFFFF"/>
                </a:highlight>
                <a:latin typeface="Neue Haas Grotesk Text Pro"/>
              </a:rPr>
              <a:t>to explain tasks .</a:t>
            </a:r>
            <a:endParaRPr lang="en-GB" sz="1600">
              <a:latin typeface="Neue Haas Grotesk Text Pro"/>
            </a:endParaRPr>
          </a:p>
          <a:p>
            <a:pPr>
              <a:buFont typeface="Wingdings" panose="020B0604020202020204" pitchFamily="34" charset="0"/>
              <a:buChar char="v"/>
            </a:pPr>
            <a:r>
              <a:rPr lang="en-GB" sz="1600">
                <a:highlight>
                  <a:srgbClr val="FFFFFF"/>
                </a:highlight>
                <a:latin typeface="Neue Haas Grotesk Text Pro"/>
              </a:rPr>
              <a:t>Use </a:t>
            </a:r>
            <a:r>
              <a:rPr lang="en-GB" sz="1600" b="1">
                <a:highlight>
                  <a:srgbClr val="FFFFFF"/>
                </a:highlight>
                <a:latin typeface="Neue Haas Grotesk Text Pro"/>
              </a:rPr>
              <a:t>demonstration‑based training</a:t>
            </a:r>
            <a:r>
              <a:rPr lang="en-GB" sz="1600">
                <a:highlight>
                  <a:srgbClr val="FFFFFF"/>
                </a:highlight>
                <a:latin typeface="Neue Haas Grotesk Text Pro"/>
              </a:rPr>
              <a:t> instead of verbal-only instructions.</a:t>
            </a:r>
            <a:endParaRPr lang="en-GB" sz="1600">
              <a:latin typeface="Neue Haas Grotesk Text Pro"/>
            </a:endParaRPr>
          </a:p>
          <a:p>
            <a:pPr marL="0" indent="0">
              <a:buNone/>
            </a:pPr>
            <a:endParaRPr lang="en-GB" sz="1800" b="1">
              <a:highlight>
                <a:srgbClr val="FFFFFF"/>
              </a:highlight>
              <a:latin typeface="Neue Haas Grotesk Text Pro"/>
            </a:endParaRPr>
          </a:p>
          <a:p>
            <a:pPr marL="0" indent="0">
              <a:buNone/>
            </a:pPr>
            <a:r>
              <a:rPr lang="en-GB" sz="1800" b="1">
                <a:highlight>
                  <a:srgbClr val="FFFFFF"/>
                </a:highlight>
                <a:latin typeface="Neue Haas Grotesk Text Pro"/>
              </a:rPr>
              <a:t>Management-Level Solutions</a:t>
            </a:r>
            <a:endParaRPr lang="en-GB" sz="1800">
              <a:latin typeface="Neue Haas Grotesk Text Pro"/>
            </a:endParaRPr>
          </a:p>
          <a:p>
            <a:pPr>
              <a:buFont typeface="Wingdings" panose="020B0604020202020204" pitchFamily="34" charset="0"/>
              <a:buChar char="v"/>
            </a:pPr>
            <a:r>
              <a:rPr lang="en-GB" sz="1600">
                <a:highlight>
                  <a:srgbClr val="FFFFFF"/>
                </a:highlight>
                <a:latin typeface="Neue Haas Grotesk Text Pro"/>
              </a:rPr>
              <a:t>Maintain or replace </a:t>
            </a:r>
            <a:r>
              <a:rPr lang="en-GB" sz="1600" b="1">
                <a:highlight>
                  <a:srgbClr val="FFFFFF"/>
                </a:highlight>
                <a:latin typeface="Neue Haas Grotesk Text Pro"/>
              </a:rPr>
              <a:t>old machinery</a:t>
            </a:r>
            <a:r>
              <a:rPr lang="en-GB" sz="1600">
                <a:highlight>
                  <a:srgbClr val="FFFFFF"/>
                </a:highlight>
                <a:latin typeface="Neue Haas Grotesk Text Pro"/>
              </a:rPr>
              <a:t> to reduce noise.</a:t>
            </a:r>
            <a:endParaRPr lang="en-GB" sz="1600">
              <a:latin typeface="Neue Haas Grotesk Text Pro"/>
            </a:endParaRPr>
          </a:p>
          <a:p>
            <a:pPr>
              <a:buFont typeface="Wingdings" panose="020B0604020202020204" pitchFamily="34" charset="0"/>
              <a:buChar char="v"/>
            </a:pPr>
            <a:r>
              <a:rPr lang="en-GB" sz="1600">
                <a:highlight>
                  <a:srgbClr val="FFFFFF"/>
                </a:highlight>
                <a:latin typeface="Neue Haas Grotesk Text Pro"/>
              </a:rPr>
              <a:t>Provide </a:t>
            </a:r>
            <a:r>
              <a:rPr lang="en-GB" sz="1600" b="1">
                <a:highlight>
                  <a:srgbClr val="FFFFFF"/>
                </a:highlight>
                <a:latin typeface="Neue Haas Grotesk Text Pro"/>
              </a:rPr>
              <a:t>formal food hygiene training</a:t>
            </a:r>
            <a:r>
              <a:rPr lang="en-GB" sz="1600">
                <a:highlight>
                  <a:srgbClr val="FFFFFF"/>
                </a:highlight>
                <a:latin typeface="Neue Haas Grotesk Text Pro"/>
              </a:rPr>
              <a:t> before staff start work.</a:t>
            </a:r>
            <a:endParaRPr lang="en-GB" sz="1600">
              <a:latin typeface="Neue Haas Grotesk Text Pro"/>
            </a:endParaRPr>
          </a:p>
          <a:p>
            <a:pPr>
              <a:buFont typeface="Wingdings" panose="020B0604020202020204" pitchFamily="34" charset="0"/>
              <a:buChar char="v"/>
            </a:pPr>
            <a:r>
              <a:rPr lang="en-GB" sz="1600">
                <a:highlight>
                  <a:srgbClr val="FFFFFF"/>
                </a:highlight>
                <a:latin typeface="Neue Haas Grotesk Text Pro"/>
              </a:rPr>
              <a:t>Introduce </a:t>
            </a:r>
            <a:r>
              <a:rPr lang="en-GB" sz="1600" b="1">
                <a:highlight>
                  <a:srgbClr val="FFFFFF"/>
                </a:highlight>
                <a:latin typeface="Neue Haas Grotesk Text Pro"/>
              </a:rPr>
              <a:t>digital tools</a:t>
            </a:r>
            <a:r>
              <a:rPr lang="en-GB" sz="1600">
                <a:highlight>
                  <a:srgbClr val="FFFFFF"/>
                </a:highlight>
                <a:latin typeface="Neue Haas Grotesk Text Pro"/>
              </a:rPr>
              <a:t> (videos, tablets, checklists).</a:t>
            </a:r>
            <a:endParaRPr lang="en-GB" sz="1600">
              <a:latin typeface="Neue Haas Grotesk Text Pro"/>
            </a:endParaRPr>
          </a:p>
          <a:p>
            <a:pPr>
              <a:buFont typeface="Wingdings" panose="020B0604020202020204" pitchFamily="34" charset="0"/>
              <a:buChar char="v"/>
            </a:pPr>
            <a:r>
              <a:rPr lang="en-GB" sz="1600">
                <a:highlight>
                  <a:srgbClr val="FFFFFF"/>
                </a:highlight>
                <a:latin typeface="Neue Haas Grotesk Text Pro"/>
              </a:rPr>
              <a:t>Improve factory layout to separate noisy areas from communication zones.</a:t>
            </a:r>
            <a:endParaRPr lang="en-GB" sz="1600">
              <a:latin typeface="Neue Haas Grotesk Text Pro"/>
            </a:endParaRPr>
          </a:p>
          <a:p>
            <a:pPr marL="0" indent="0">
              <a:buNone/>
            </a:pPr>
            <a:endParaRPr lang="en-GB" sz="900"/>
          </a:p>
        </p:txBody>
      </p:sp>
      <p:pic>
        <p:nvPicPr>
          <p:cNvPr id="353" name="Picture 352" descr="A group of people&amp;#39;s heads with speech bubbles&#10;&#10;AI-generated content may be incorrect.">
            <a:extLst>
              <a:ext uri="{FF2B5EF4-FFF2-40B4-BE49-F238E27FC236}">
                <a16:creationId xmlns:a16="http://schemas.microsoft.com/office/drawing/2014/main" id="{8C0C6116-F2AD-8D56-878B-0F5E8A6023C6}"/>
              </a:ext>
            </a:extLst>
          </p:cNvPr>
          <p:cNvPicPr>
            <a:picLocks noChangeAspect="1"/>
          </p:cNvPicPr>
          <p:nvPr/>
        </p:nvPicPr>
        <p:blipFill>
          <a:blip r:embed="rId2"/>
          <a:srcRect t="302"/>
          <a:stretch>
            <a:fillRect/>
          </a:stretch>
        </p:blipFill>
        <p:spPr>
          <a:xfrm>
            <a:off x="6102731" y="9"/>
            <a:ext cx="6095005" cy="687976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cxnSp>
        <p:nvCxnSpPr>
          <p:cNvPr id="5" name="Straight Arrow Connector 4">
            <a:extLst>
              <a:ext uri="{FF2B5EF4-FFF2-40B4-BE49-F238E27FC236}">
                <a16:creationId xmlns:a16="http://schemas.microsoft.com/office/drawing/2014/main" id="{6878CC47-73B8-571D-9076-58A28327B8E8}"/>
              </a:ext>
            </a:extLst>
          </p:cNvPr>
          <p:cNvCxnSpPr/>
          <p:nvPr/>
        </p:nvCxnSpPr>
        <p:spPr>
          <a:xfrm>
            <a:off x="126544" y="1065893"/>
            <a:ext cx="6320518" cy="5897"/>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4" name="Slide Number Placeholder 3">
            <a:extLst>
              <a:ext uri="{FF2B5EF4-FFF2-40B4-BE49-F238E27FC236}">
                <a16:creationId xmlns:a16="http://schemas.microsoft.com/office/drawing/2014/main" id="{A13F9FD1-5D50-D706-6E06-C3A1247B774F}"/>
              </a:ext>
            </a:extLst>
          </p:cNvPr>
          <p:cNvSpPr>
            <a:spLocks noGrp="1"/>
          </p:cNvSpPr>
          <p:nvPr>
            <p:ph type="sldNum" sz="quarter" idx="12"/>
          </p:nvPr>
        </p:nvSpPr>
        <p:spPr/>
        <p:txBody>
          <a:bodyPr/>
          <a:lstStyle/>
          <a:p>
            <a:fld id="{CC5866D3-8AAB-47C9-8B69-A9A3A127E7C4}" type="slidenum">
              <a:rPr lang="en-GB" smtClean="0"/>
              <a:t>14</a:t>
            </a:fld>
            <a:endParaRPr lang="en-GB"/>
          </a:p>
        </p:txBody>
      </p:sp>
    </p:spTree>
    <p:extLst>
      <p:ext uri="{BB962C8B-B14F-4D97-AF65-F5344CB8AC3E}">
        <p14:creationId xmlns:p14="http://schemas.microsoft.com/office/powerpoint/2010/main" val="34408690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9D6B2-4F1F-515C-22E7-C6F78D5AB881}"/>
              </a:ext>
            </a:extLst>
          </p:cNvPr>
          <p:cNvSpPr>
            <a:spLocks noGrp="1"/>
          </p:cNvSpPr>
          <p:nvPr>
            <p:ph type="title"/>
          </p:nvPr>
        </p:nvSpPr>
        <p:spPr>
          <a:xfrm>
            <a:off x="555171" y="2268"/>
            <a:ext cx="10515600" cy="1325563"/>
          </a:xfrm>
        </p:spPr>
        <p:txBody>
          <a:bodyPr>
            <a:normAutofit/>
          </a:bodyPr>
          <a:lstStyle/>
          <a:p>
            <a:r>
              <a:rPr lang="en-GB" sz="3600">
                <a:latin typeface="Neue Haas Grotesk Text Pro"/>
              </a:rPr>
              <a:t>Cultural Barriers</a:t>
            </a:r>
          </a:p>
        </p:txBody>
      </p:sp>
      <p:sp>
        <p:nvSpPr>
          <p:cNvPr id="3" name="Content Placeholder 2">
            <a:extLst>
              <a:ext uri="{FF2B5EF4-FFF2-40B4-BE49-F238E27FC236}">
                <a16:creationId xmlns:a16="http://schemas.microsoft.com/office/drawing/2014/main" id="{87E7143A-75C2-CCCE-0452-FE335B8E1090}"/>
              </a:ext>
            </a:extLst>
          </p:cNvPr>
          <p:cNvSpPr>
            <a:spLocks noGrp="1"/>
          </p:cNvSpPr>
          <p:nvPr>
            <p:ph idx="1"/>
          </p:nvPr>
        </p:nvSpPr>
        <p:spPr>
          <a:xfrm>
            <a:off x="547915" y="1600654"/>
            <a:ext cx="11030856" cy="4975451"/>
          </a:xfrm>
        </p:spPr>
        <p:txBody>
          <a:bodyPr vert="horz" lIns="91440" tIns="45720" rIns="91440" bIns="45720" rtlCol="0" anchor="t">
            <a:normAutofit/>
          </a:bodyPr>
          <a:lstStyle/>
          <a:p>
            <a:pPr marL="0" indent="0">
              <a:buNone/>
            </a:pPr>
            <a:endParaRPr lang="en-GB" sz="1800">
              <a:highlight>
                <a:srgbClr val="FFFFFF"/>
              </a:highlight>
              <a:latin typeface="Neue Haas Grotesk Text Pro"/>
            </a:endParaRPr>
          </a:p>
          <a:p>
            <a:pPr marL="0" indent="0">
              <a:buNone/>
            </a:pPr>
            <a:endParaRPr lang="en-GB"/>
          </a:p>
        </p:txBody>
      </p:sp>
      <p:cxnSp>
        <p:nvCxnSpPr>
          <p:cNvPr id="4" name="Straight Arrow Connector 3">
            <a:extLst>
              <a:ext uri="{FF2B5EF4-FFF2-40B4-BE49-F238E27FC236}">
                <a16:creationId xmlns:a16="http://schemas.microsoft.com/office/drawing/2014/main" id="{68B93013-B200-0D6E-EBD1-0CA53391DE4F}"/>
              </a:ext>
            </a:extLst>
          </p:cNvPr>
          <p:cNvCxnSpPr/>
          <p:nvPr/>
        </p:nvCxnSpPr>
        <p:spPr>
          <a:xfrm>
            <a:off x="556931" y="1009365"/>
            <a:ext cx="3895000" cy="15875"/>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B7ADCD02-3276-4FE2-B487-674FE2FF9E14}"/>
              </a:ext>
            </a:extLst>
          </p:cNvPr>
          <p:cNvSpPr txBox="1"/>
          <p:nvPr/>
        </p:nvSpPr>
        <p:spPr>
          <a:xfrm>
            <a:off x="5689602" y="5511801"/>
            <a:ext cx="637176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solidFill>
                  <a:srgbClr val="000000"/>
                </a:solidFill>
                <a:latin typeface="Arial"/>
              </a:rPr>
              <a:t>Cultural differences in language use, communication style, and expectations can create significant barriers to effective workplace communication (Thompson, 2018).</a:t>
            </a:r>
            <a:r>
              <a:rPr>
                <a:solidFill>
                  <a:srgbClr val="000000"/>
                </a:solidFill>
                <a:latin typeface="Arial"/>
                <a:ea typeface="Arial"/>
                <a:cs typeface="Arial"/>
              </a:rPr>
              <a:t> </a:t>
            </a:r>
            <a:endParaRPr lang="en-GB">
              <a:solidFill>
                <a:srgbClr val="000000"/>
              </a:solidFill>
            </a:endParaRPr>
          </a:p>
          <a:p>
            <a:endParaRPr lang="en-GB">
              <a:solidFill>
                <a:srgbClr val="000000"/>
              </a:solidFill>
            </a:endParaRPr>
          </a:p>
        </p:txBody>
      </p:sp>
      <p:sp>
        <p:nvSpPr>
          <p:cNvPr id="5" name="Slide Number Placeholder 4">
            <a:extLst>
              <a:ext uri="{FF2B5EF4-FFF2-40B4-BE49-F238E27FC236}">
                <a16:creationId xmlns:a16="http://schemas.microsoft.com/office/drawing/2014/main" id="{DA7F5054-E0BB-C48F-CFEC-BB70E58CE9A6}"/>
              </a:ext>
            </a:extLst>
          </p:cNvPr>
          <p:cNvSpPr>
            <a:spLocks noGrp="1"/>
          </p:cNvSpPr>
          <p:nvPr>
            <p:ph type="sldNum" sz="quarter" idx="12"/>
          </p:nvPr>
        </p:nvSpPr>
        <p:spPr/>
        <p:txBody>
          <a:bodyPr/>
          <a:lstStyle/>
          <a:p>
            <a:fld id="{CC5866D3-8AAB-47C9-8B69-A9A3A127E7C4}" type="slidenum">
              <a:rPr lang="en-GB" smtClean="0"/>
              <a:t>15</a:t>
            </a:fld>
            <a:endParaRPr lang="en-GB"/>
          </a:p>
        </p:txBody>
      </p:sp>
      <p:graphicFrame>
        <p:nvGraphicFramePr>
          <p:cNvPr id="7" name="Diagram 6">
            <a:extLst>
              <a:ext uri="{FF2B5EF4-FFF2-40B4-BE49-F238E27FC236}">
                <a16:creationId xmlns:a16="http://schemas.microsoft.com/office/drawing/2014/main" id="{5E08F408-3B80-D236-803B-13901FBD8FA7}"/>
              </a:ext>
            </a:extLst>
          </p:cNvPr>
          <p:cNvGraphicFramePr/>
          <p:nvPr>
            <p:extLst>
              <p:ext uri="{D42A27DB-BD31-4B8C-83A1-F6EECF244321}">
                <p14:modId xmlns:p14="http://schemas.microsoft.com/office/powerpoint/2010/main" val="1507801884"/>
              </p:ext>
            </p:extLst>
          </p:nvPr>
        </p:nvGraphicFramePr>
        <p:xfrm>
          <a:off x="72571" y="-816429"/>
          <a:ext cx="11937995" cy="81497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1092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B60E29-28B2-F300-9290-50C568F26D62}"/>
              </a:ext>
            </a:extLst>
          </p:cNvPr>
          <p:cNvSpPr>
            <a:spLocks noGrp="1"/>
          </p:cNvSpPr>
          <p:nvPr>
            <p:ph type="title"/>
          </p:nvPr>
        </p:nvSpPr>
        <p:spPr>
          <a:xfrm>
            <a:off x="192968" y="-238209"/>
            <a:ext cx="7486343" cy="1323656"/>
          </a:xfrm>
        </p:spPr>
        <p:txBody>
          <a:bodyPr anchor="b">
            <a:normAutofit/>
          </a:bodyPr>
          <a:lstStyle/>
          <a:p>
            <a:r>
              <a:rPr lang="en-GB" sz="2800" b="1">
                <a:solidFill>
                  <a:srgbClr val="0F4761"/>
                </a:solidFill>
                <a:latin typeface="Neue Haas Grotesk Text Pro"/>
              </a:rPr>
              <a:t>Schramm's Communication Model (1954)</a:t>
            </a:r>
            <a:r>
              <a:rPr lang="en-US" sz="2800" b="1">
                <a:solidFill>
                  <a:srgbClr val="0F4761"/>
                </a:solidFill>
                <a:latin typeface="Neue Haas Grotesk Text Pro"/>
              </a:rPr>
              <a:t> </a:t>
            </a:r>
            <a:br>
              <a:rPr lang="en-US" sz="2800">
                <a:latin typeface="Neue Haas Grotesk Text Pro"/>
              </a:rPr>
            </a:br>
            <a:endParaRPr lang="en-US" sz="2800"/>
          </a:p>
        </p:txBody>
      </p:sp>
      <p:sp>
        <p:nvSpPr>
          <p:cNvPr id="3" name="Content Placeholder 2">
            <a:extLst>
              <a:ext uri="{FF2B5EF4-FFF2-40B4-BE49-F238E27FC236}">
                <a16:creationId xmlns:a16="http://schemas.microsoft.com/office/drawing/2014/main" id="{0DE97955-9EB9-DCF5-C4D5-F7B9DA2D552C}"/>
              </a:ext>
            </a:extLst>
          </p:cNvPr>
          <p:cNvSpPr>
            <a:spLocks noGrp="1"/>
          </p:cNvSpPr>
          <p:nvPr>
            <p:ph idx="1"/>
          </p:nvPr>
        </p:nvSpPr>
        <p:spPr>
          <a:xfrm>
            <a:off x="194240" y="990752"/>
            <a:ext cx="6672273" cy="4536569"/>
          </a:xfrm>
        </p:spPr>
        <p:txBody>
          <a:bodyPr vert="horz" lIns="91440" tIns="45720" rIns="91440" bIns="45720" rtlCol="0" anchor="t">
            <a:noAutofit/>
          </a:bodyPr>
          <a:lstStyle/>
          <a:p>
            <a:pPr marL="0" indent="0">
              <a:buNone/>
            </a:pPr>
            <a:r>
              <a:rPr lang="en-GB" sz="1600">
                <a:highlight>
                  <a:srgbClr val="FFFFFF"/>
                </a:highlight>
                <a:latin typeface="Neue Haas Grotesk Text Pro"/>
              </a:rPr>
              <a:t>Schramm argued that effective communication depends on a shared field of experience between </a:t>
            </a:r>
            <a:r>
              <a:rPr lang="en-GB" sz="1600" b="1">
                <a:highlight>
                  <a:srgbClr val="FFFFFF"/>
                </a:highlight>
                <a:latin typeface="Neue Haas Grotesk Text Pro"/>
              </a:rPr>
              <a:t>sender </a:t>
            </a:r>
            <a:r>
              <a:rPr lang="en-GB" sz="1600">
                <a:highlight>
                  <a:srgbClr val="FFFFFF"/>
                </a:highlight>
                <a:latin typeface="Neue Haas Grotesk Text Pro"/>
              </a:rPr>
              <a:t>and </a:t>
            </a:r>
            <a:r>
              <a:rPr lang="en-GB" sz="1600" b="1">
                <a:highlight>
                  <a:srgbClr val="FFFFFF"/>
                </a:highlight>
                <a:latin typeface="Neue Haas Grotesk Text Pro"/>
              </a:rPr>
              <a:t>receiver</a:t>
            </a:r>
            <a:r>
              <a:rPr lang="en-GB" sz="1600">
                <a:highlight>
                  <a:srgbClr val="FFFFFF"/>
                </a:highlight>
                <a:latin typeface="Neue Haas Grotesk Text Pro"/>
              </a:rPr>
              <a:t>.</a:t>
            </a:r>
            <a:endParaRPr lang="en-GB" sz="1600">
              <a:latin typeface="Neue Haas Grotesk Text Pro"/>
            </a:endParaRPr>
          </a:p>
          <a:p>
            <a:pPr marL="0" indent="0">
              <a:buNone/>
            </a:pPr>
            <a:endParaRPr lang="en-GB" sz="1600">
              <a:highlight>
                <a:srgbClr val="FFFFFF"/>
              </a:highlight>
              <a:latin typeface="Neue Haas Grotesk Text Pro"/>
            </a:endParaRPr>
          </a:p>
          <a:p>
            <a:pPr marL="0" indent="0">
              <a:buNone/>
            </a:pPr>
            <a:r>
              <a:rPr lang="en-GB" sz="1600" b="1">
                <a:highlight>
                  <a:srgbClr val="FFFFFF"/>
                </a:highlight>
                <a:latin typeface="Neue Haas Grotesk Text Pro"/>
              </a:rPr>
              <a:t>Application to Flight Foods</a:t>
            </a:r>
            <a:endParaRPr lang="en-GB" sz="1600" b="1">
              <a:latin typeface="Neue Haas Grotesk Text Pro"/>
            </a:endParaRPr>
          </a:p>
          <a:p>
            <a:pPr marL="0" indent="0">
              <a:buNone/>
            </a:pPr>
            <a:r>
              <a:rPr lang="en-GB" sz="1600">
                <a:highlight>
                  <a:srgbClr val="FFFFFF"/>
                </a:highlight>
                <a:latin typeface="Neue Haas Grotesk Text Pro"/>
              </a:rPr>
              <a:t>Gary's field of experience includes:</a:t>
            </a:r>
            <a:endParaRPr lang="en-GB" sz="1600">
              <a:latin typeface="Neue Haas Grotesk Text Pro"/>
            </a:endParaRPr>
          </a:p>
          <a:p>
            <a:pPr>
              <a:buFont typeface="Wingdings,sans-serif" panose="020B0604020202020204" pitchFamily="34" charset="0"/>
              <a:buChar char="q"/>
            </a:pPr>
            <a:r>
              <a:rPr lang="en-GB" sz="1600">
                <a:highlight>
                  <a:srgbClr val="FFFFFF"/>
                </a:highlight>
                <a:latin typeface="Neue Haas Grotesk Text Pro"/>
              </a:rPr>
              <a:t>British workplace culture.</a:t>
            </a:r>
            <a:endParaRPr lang="en-US" sz="1600">
              <a:latin typeface="Neue Haas Grotesk Text Pro"/>
            </a:endParaRPr>
          </a:p>
          <a:p>
            <a:pPr>
              <a:buFont typeface="Wingdings,sans-serif" panose="020B0604020202020204" pitchFamily="34" charset="0"/>
              <a:buChar char="q"/>
            </a:pPr>
            <a:r>
              <a:rPr lang="en-GB" sz="1600">
                <a:highlight>
                  <a:srgbClr val="FFFFFF"/>
                </a:highlight>
                <a:latin typeface="Neue Haas Grotesk Text Pro"/>
              </a:rPr>
              <a:t>Formal food hygiene qualifications.</a:t>
            </a:r>
            <a:endParaRPr lang="en-US" sz="1600">
              <a:latin typeface="Neue Haas Grotesk Text Pro"/>
            </a:endParaRPr>
          </a:p>
          <a:p>
            <a:pPr>
              <a:buFont typeface="Wingdings,sans-serif" panose="020B0604020202020204" pitchFamily="34" charset="0"/>
              <a:buChar char="q"/>
            </a:pPr>
            <a:r>
              <a:rPr lang="en-GB" sz="1600">
                <a:highlight>
                  <a:srgbClr val="FFFFFF"/>
                </a:highlight>
                <a:latin typeface="Neue Haas Grotesk Text Pro"/>
              </a:rPr>
              <a:t>Management experience.</a:t>
            </a:r>
            <a:endParaRPr lang="en-US" sz="1600">
              <a:latin typeface="Neue Haas Grotesk Text Pro"/>
            </a:endParaRPr>
          </a:p>
          <a:p>
            <a:pPr>
              <a:buFont typeface="Wingdings,sans-serif" panose="020B0604020202020204" pitchFamily="34" charset="0"/>
              <a:buChar char="q"/>
            </a:pPr>
            <a:r>
              <a:rPr lang="en-GB" sz="1600">
                <a:highlight>
                  <a:srgbClr val="FFFFFF"/>
                </a:highlight>
                <a:latin typeface="Neue Haas Grotesk Text Pro"/>
              </a:rPr>
              <a:t>Understanding of UK food legislation.</a:t>
            </a:r>
            <a:endParaRPr lang="en-US" sz="1600">
              <a:latin typeface="Neue Haas Grotesk Text Pro"/>
            </a:endParaRPr>
          </a:p>
          <a:p>
            <a:pPr marL="0" indent="0">
              <a:buNone/>
            </a:pPr>
            <a:r>
              <a:rPr lang="en-GB" sz="1600">
                <a:highlight>
                  <a:srgbClr val="FFFFFF"/>
                </a:highlight>
                <a:latin typeface="Neue Haas Grotesk Text Pro"/>
              </a:rPr>
              <a:t>Some workers may come from cultures with:</a:t>
            </a:r>
            <a:endParaRPr lang="en-GB" sz="1600">
              <a:latin typeface="Neue Haas Grotesk Text Pro"/>
            </a:endParaRPr>
          </a:p>
          <a:p>
            <a:pPr>
              <a:buFont typeface="Wingdings,sans-serif" panose="020B0604020202020204" pitchFamily="34" charset="0"/>
              <a:buChar char="q"/>
            </a:pPr>
            <a:r>
              <a:rPr lang="en-GB" sz="1600">
                <a:highlight>
                  <a:srgbClr val="FFFFFF"/>
                </a:highlight>
                <a:latin typeface="Neue Haas Grotesk Text Pro"/>
              </a:rPr>
              <a:t>Different food preparation practices.</a:t>
            </a:r>
            <a:endParaRPr lang="en-US" sz="1600">
              <a:latin typeface="Neue Haas Grotesk Text Pro"/>
            </a:endParaRPr>
          </a:p>
          <a:p>
            <a:pPr>
              <a:buFont typeface="Wingdings,sans-serif" panose="020B0604020202020204" pitchFamily="34" charset="0"/>
              <a:buChar char="q"/>
            </a:pPr>
            <a:r>
              <a:rPr lang="en-GB" sz="1600">
                <a:highlight>
                  <a:srgbClr val="FFFFFF"/>
                </a:highlight>
                <a:latin typeface="Neue Haas Grotesk Text Pro"/>
              </a:rPr>
              <a:t>Different workplace expectations.</a:t>
            </a:r>
            <a:endParaRPr lang="en-US" sz="1600">
              <a:latin typeface="Neue Haas Grotesk Text Pro"/>
            </a:endParaRPr>
          </a:p>
          <a:p>
            <a:pPr>
              <a:buFont typeface="Wingdings,sans-serif" panose="020B0604020202020204" pitchFamily="34" charset="0"/>
              <a:buChar char="q"/>
            </a:pPr>
            <a:r>
              <a:rPr lang="en-GB" sz="1600">
                <a:highlight>
                  <a:srgbClr val="FFFFFF"/>
                </a:highlight>
                <a:latin typeface="Neue Haas Grotesk Text Pro"/>
              </a:rPr>
              <a:t>Different attitudes towards management.</a:t>
            </a:r>
            <a:endParaRPr lang="en-US" sz="1600">
              <a:latin typeface="Neue Haas Grotesk Text Pro"/>
            </a:endParaRPr>
          </a:p>
          <a:p>
            <a:pPr>
              <a:buFont typeface="Wingdings,sans-serif" panose="020B0604020202020204" pitchFamily="34" charset="0"/>
              <a:buChar char="q"/>
            </a:pPr>
            <a:r>
              <a:rPr lang="en-GB" sz="1600">
                <a:highlight>
                  <a:srgbClr val="FFFFFF"/>
                </a:highlight>
                <a:latin typeface="Neue Haas Grotesk Text Pro"/>
              </a:rPr>
              <a:t>Different educational backgrounds.</a:t>
            </a:r>
            <a:endParaRPr lang="en-US" sz="1600">
              <a:latin typeface="Neue Haas Grotesk Text Pro"/>
            </a:endParaRPr>
          </a:p>
          <a:p>
            <a:pPr marL="0" indent="0">
              <a:buNone/>
            </a:pPr>
            <a:r>
              <a:rPr lang="en-GB" sz="1600">
                <a:highlight>
                  <a:srgbClr val="FFFFFF"/>
                </a:highlight>
                <a:latin typeface="Neue Haas Grotesk Text Pro"/>
              </a:rPr>
              <a:t>Because their fields of experience are different, workers may not fully understand the importance of food hygiene rules.</a:t>
            </a:r>
            <a:endParaRPr lang="en-GB" sz="1600"/>
          </a:p>
        </p:txBody>
      </p:sp>
      <p:sp>
        <p:nvSpPr>
          <p:cNvPr id="31" name="Rectangle 3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ariety of fresh salads">
            <a:extLst>
              <a:ext uri="{FF2B5EF4-FFF2-40B4-BE49-F238E27FC236}">
                <a16:creationId xmlns:a16="http://schemas.microsoft.com/office/drawing/2014/main" id="{A4EA565C-C3D0-E6D0-7694-997779BD8356}"/>
              </a:ext>
            </a:extLst>
          </p:cNvPr>
          <p:cNvPicPr>
            <a:picLocks noChangeAspect="1"/>
          </p:cNvPicPr>
          <p:nvPr/>
        </p:nvPicPr>
        <p:blipFill>
          <a:blip r:embed="rId2"/>
          <a:srcRect l="12124" r="20923" b="-1"/>
          <a:stretch>
            <a:fillRect/>
          </a:stretch>
        </p:blipFill>
        <p:spPr>
          <a:xfrm>
            <a:off x="7075967" y="1365983"/>
            <a:ext cx="4170530" cy="4157926"/>
          </a:xfrm>
          <a:prstGeom prst="rect">
            <a:avLst/>
          </a:prstGeom>
        </p:spPr>
      </p:pic>
      <p:sp>
        <p:nvSpPr>
          <p:cNvPr id="4" name="Slide Number Placeholder 3">
            <a:extLst>
              <a:ext uri="{FF2B5EF4-FFF2-40B4-BE49-F238E27FC236}">
                <a16:creationId xmlns:a16="http://schemas.microsoft.com/office/drawing/2014/main" id="{E97963E5-4D7D-8D14-C7A8-2D8C498462EC}"/>
              </a:ext>
            </a:extLst>
          </p:cNvPr>
          <p:cNvSpPr>
            <a:spLocks noGrp="1"/>
          </p:cNvSpPr>
          <p:nvPr>
            <p:ph type="sldNum" sz="quarter" idx="12"/>
          </p:nvPr>
        </p:nvSpPr>
        <p:spPr/>
        <p:txBody>
          <a:bodyPr/>
          <a:lstStyle/>
          <a:p>
            <a:fld id="{CC5866D3-8AAB-47C9-8B69-A9A3A127E7C4}" type="slidenum">
              <a:rPr lang="en-GB" smtClean="0"/>
              <a:t>16</a:t>
            </a:fld>
            <a:endParaRPr lang="en-GB"/>
          </a:p>
        </p:txBody>
      </p:sp>
      <p:cxnSp>
        <p:nvCxnSpPr>
          <p:cNvPr id="7" name="Straight Arrow Connector 6">
            <a:extLst>
              <a:ext uri="{FF2B5EF4-FFF2-40B4-BE49-F238E27FC236}">
                <a16:creationId xmlns:a16="http://schemas.microsoft.com/office/drawing/2014/main" id="{5BE7C565-1853-F9FD-AC39-176F4FE75C3B}"/>
              </a:ext>
            </a:extLst>
          </p:cNvPr>
          <p:cNvCxnSpPr/>
          <p:nvPr/>
        </p:nvCxnSpPr>
        <p:spPr>
          <a:xfrm>
            <a:off x="193222" y="848178"/>
            <a:ext cx="7335157" cy="8620"/>
          </a:xfrm>
          <a:prstGeom prst="straightConnector1">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82133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874FD-3BC1-9979-854D-51A6846B4D9B}"/>
              </a:ext>
            </a:extLst>
          </p:cNvPr>
          <p:cNvSpPr>
            <a:spLocks noGrp="1"/>
          </p:cNvSpPr>
          <p:nvPr>
            <p:ph type="title"/>
          </p:nvPr>
        </p:nvSpPr>
        <p:spPr>
          <a:xfrm>
            <a:off x="351971" y="2268"/>
            <a:ext cx="10515600" cy="1325563"/>
          </a:xfrm>
        </p:spPr>
        <p:txBody>
          <a:bodyPr/>
          <a:lstStyle/>
          <a:p>
            <a:r>
              <a:rPr lang="en-GB" sz="3200">
                <a:highlight>
                  <a:srgbClr val="FFFFFF"/>
                </a:highlight>
                <a:latin typeface="Neue Haas Grotesk Text Pro"/>
              </a:rPr>
              <a:t>How to Reduce the Barrier</a:t>
            </a:r>
            <a:endParaRPr lang="en-US"/>
          </a:p>
        </p:txBody>
      </p:sp>
      <p:sp>
        <p:nvSpPr>
          <p:cNvPr id="3" name="Content Placeholder 2">
            <a:extLst>
              <a:ext uri="{FF2B5EF4-FFF2-40B4-BE49-F238E27FC236}">
                <a16:creationId xmlns:a16="http://schemas.microsoft.com/office/drawing/2014/main" id="{AE07E339-D074-4871-7495-132331010020}"/>
              </a:ext>
            </a:extLst>
          </p:cNvPr>
          <p:cNvSpPr>
            <a:spLocks noGrp="1"/>
          </p:cNvSpPr>
          <p:nvPr>
            <p:ph idx="1"/>
          </p:nvPr>
        </p:nvSpPr>
        <p:spPr>
          <a:xfrm>
            <a:off x="6977742" y="795111"/>
            <a:ext cx="4499429" cy="4431166"/>
          </a:xfrm>
        </p:spPr>
        <p:txBody>
          <a:bodyPr vert="horz" lIns="91440" tIns="45720" rIns="91440" bIns="45720" rtlCol="0" anchor="t">
            <a:normAutofit/>
          </a:bodyPr>
          <a:lstStyle/>
          <a:p>
            <a:pPr>
              <a:buFont typeface="Wingdings"/>
              <a:buChar char="Ø"/>
            </a:pPr>
            <a:r>
              <a:rPr lang="en-GB" sz="1800">
                <a:highlight>
                  <a:srgbClr val="FFFFFF"/>
                </a:highlight>
                <a:latin typeface="Neue Haas Grotesk Text Pro"/>
                <a:cs typeface="Segoe UI"/>
              </a:rPr>
              <a:t>Explain why food hygiene procedures are important.</a:t>
            </a:r>
            <a:endParaRPr lang="en-GB" sz="1800">
              <a:highlight>
                <a:srgbClr val="606060"/>
              </a:highlight>
              <a:latin typeface="Neue Haas Grotesk Text Pro"/>
              <a:cs typeface="Segoe UI"/>
            </a:endParaRPr>
          </a:p>
          <a:p>
            <a:pPr>
              <a:buFont typeface="Wingdings"/>
              <a:buChar char="Ø"/>
            </a:pPr>
            <a:r>
              <a:rPr lang="en-GB" sz="1800">
                <a:highlight>
                  <a:srgbClr val="FFFFFF"/>
                </a:highlight>
                <a:latin typeface="Neue Haas Grotesk Text Pro"/>
                <a:cs typeface="Segoe UI"/>
              </a:rPr>
              <a:t>Use practical examples of food poisoning incidents.</a:t>
            </a:r>
            <a:endParaRPr lang="en-GB" sz="1800">
              <a:highlight>
                <a:srgbClr val="606060"/>
              </a:highlight>
              <a:latin typeface="Neue Haas Grotesk Text Pro"/>
              <a:cs typeface="Segoe UI"/>
            </a:endParaRPr>
          </a:p>
          <a:p>
            <a:pPr>
              <a:buFont typeface="Wingdings"/>
              <a:buChar char="Ø"/>
            </a:pPr>
            <a:r>
              <a:rPr lang="en-GB" sz="1800">
                <a:highlight>
                  <a:srgbClr val="FFFFFF"/>
                </a:highlight>
                <a:latin typeface="Neue Haas Grotesk Text Pro"/>
                <a:cs typeface="Segoe UI"/>
              </a:rPr>
              <a:t>Provide culturally sensitive training.</a:t>
            </a:r>
            <a:endParaRPr lang="en-GB" sz="1800">
              <a:highlight>
                <a:srgbClr val="606060"/>
              </a:highlight>
              <a:latin typeface="Neue Haas Grotesk Text Pro"/>
              <a:cs typeface="Segoe UI"/>
            </a:endParaRPr>
          </a:p>
          <a:p>
            <a:pPr>
              <a:buFont typeface="Wingdings"/>
              <a:buChar char="Ø"/>
            </a:pPr>
            <a:r>
              <a:rPr lang="en-GB" sz="1800">
                <a:highlight>
                  <a:srgbClr val="FFFFFF"/>
                </a:highlight>
                <a:latin typeface="Neue Haas Grotesk Text Pro"/>
                <a:cs typeface="Segoe UI"/>
              </a:rPr>
              <a:t>Encourage discussion and questions.</a:t>
            </a:r>
            <a:endParaRPr lang="en-GB" sz="1800">
              <a:highlight>
                <a:srgbClr val="606060"/>
              </a:highlight>
              <a:latin typeface="Neue Haas Grotesk Text Pro"/>
              <a:cs typeface="Segoe UI"/>
            </a:endParaRPr>
          </a:p>
          <a:p>
            <a:pPr>
              <a:buFont typeface="Wingdings"/>
              <a:buChar char="Ø"/>
            </a:pPr>
            <a:r>
              <a:rPr lang="en-GB" sz="1800">
                <a:highlight>
                  <a:srgbClr val="FFFFFF"/>
                </a:highlight>
                <a:latin typeface="Neue Haas Grotesk Text Pro"/>
                <a:cs typeface="Segoe UI"/>
              </a:rPr>
              <a:t>Adapt training materials to different cultural backgrounds.</a:t>
            </a:r>
            <a:endParaRPr lang="en-GB" sz="1800">
              <a:highlight>
                <a:srgbClr val="606060"/>
              </a:highlight>
              <a:latin typeface="Neue Haas Grotesk Text Pro"/>
              <a:cs typeface="Segoe UI"/>
            </a:endParaRPr>
          </a:p>
          <a:p>
            <a:pPr>
              <a:buFont typeface="Wingdings" panose="020B0604020202020204" pitchFamily="34" charset="0"/>
              <a:buChar char="Ø"/>
            </a:pPr>
            <a:endParaRPr lang="en-GB" sz="1800">
              <a:latin typeface="Neue Haas Grotesk Text Pro"/>
            </a:endParaRPr>
          </a:p>
        </p:txBody>
      </p:sp>
      <p:cxnSp>
        <p:nvCxnSpPr>
          <p:cNvPr id="5" name="Straight Arrow Connector 4">
            <a:extLst>
              <a:ext uri="{FF2B5EF4-FFF2-40B4-BE49-F238E27FC236}">
                <a16:creationId xmlns:a16="http://schemas.microsoft.com/office/drawing/2014/main" id="{D1D543DC-2834-90D1-B8EE-C28B8875C36A}"/>
              </a:ext>
            </a:extLst>
          </p:cNvPr>
          <p:cNvCxnSpPr/>
          <p:nvPr/>
        </p:nvCxnSpPr>
        <p:spPr>
          <a:xfrm flipV="1">
            <a:off x="467631" y="1079045"/>
            <a:ext cx="5159375" cy="15875"/>
          </a:xfrm>
          <a:prstGeom prst="straightConnector1">
            <a:avLst/>
          </a:prstGeom>
        </p:spPr>
        <p:style>
          <a:lnRef idx="2">
            <a:schemeClr val="accent1"/>
          </a:lnRef>
          <a:fillRef idx="0">
            <a:schemeClr val="accent1"/>
          </a:fillRef>
          <a:effectRef idx="1">
            <a:schemeClr val="accent1"/>
          </a:effectRef>
          <a:fontRef idx="minor">
            <a:schemeClr val="tx1"/>
          </a:fontRef>
        </p:style>
      </p:cxnSp>
      <p:pic>
        <p:nvPicPr>
          <p:cNvPr id="11" name="Picture 10" descr="A group of people putting their hands together&#10;&#10;AI-generated content may be incorrect.">
            <a:extLst>
              <a:ext uri="{FF2B5EF4-FFF2-40B4-BE49-F238E27FC236}">
                <a16:creationId xmlns:a16="http://schemas.microsoft.com/office/drawing/2014/main" id="{2D6E350D-CF70-A3AB-15DF-F7CA39262EED}"/>
              </a:ext>
            </a:extLst>
          </p:cNvPr>
          <p:cNvPicPr>
            <a:picLocks noChangeAspect="1"/>
          </p:cNvPicPr>
          <p:nvPr/>
        </p:nvPicPr>
        <p:blipFill>
          <a:blip r:embed="rId2"/>
          <a:stretch>
            <a:fillRect/>
          </a:stretch>
        </p:blipFill>
        <p:spPr>
          <a:xfrm>
            <a:off x="6981930" y="3461655"/>
            <a:ext cx="4832141" cy="3272974"/>
          </a:xfrm>
          <a:prstGeom prst="rect">
            <a:avLst/>
          </a:prstGeom>
        </p:spPr>
      </p:pic>
      <p:graphicFrame>
        <p:nvGraphicFramePr>
          <p:cNvPr id="17" name="TextBox 8">
            <a:extLst>
              <a:ext uri="{FF2B5EF4-FFF2-40B4-BE49-F238E27FC236}">
                <a16:creationId xmlns:a16="http://schemas.microsoft.com/office/drawing/2014/main" id="{A15BBF2F-B366-6EF5-9009-0C8F4C166192}"/>
              </a:ext>
            </a:extLst>
          </p:cNvPr>
          <p:cNvGraphicFramePr/>
          <p:nvPr>
            <p:extLst>
              <p:ext uri="{D42A27DB-BD31-4B8C-83A1-F6EECF244321}">
                <p14:modId xmlns:p14="http://schemas.microsoft.com/office/powerpoint/2010/main" val="2718777574"/>
              </p:ext>
            </p:extLst>
          </p:nvPr>
        </p:nvGraphicFramePr>
        <p:xfrm>
          <a:off x="362857" y="1055916"/>
          <a:ext cx="6429828" cy="53778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8A5360B7-20D3-2531-5E8D-04F08BF8E227}"/>
              </a:ext>
            </a:extLst>
          </p:cNvPr>
          <p:cNvSpPr>
            <a:spLocks noGrp="1"/>
          </p:cNvSpPr>
          <p:nvPr>
            <p:ph type="sldNum" sz="quarter" idx="12"/>
          </p:nvPr>
        </p:nvSpPr>
        <p:spPr/>
        <p:txBody>
          <a:bodyPr/>
          <a:lstStyle/>
          <a:p>
            <a:fld id="{CC5866D3-8AAB-47C9-8B69-A9A3A127E7C4}" type="slidenum">
              <a:rPr lang="en-GB" smtClean="0"/>
              <a:t>17</a:t>
            </a:fld>
            <a:endParaRPr lang="en-GB"/>
          </a:p>
        </p:txBody>
      </p:sp>
    </p:spTree>
    <p:extLst>
      <p:ext uri="{BB962C8B-B14F-4D97-AF65-F5344CB8AC3E}">
        <p14:creationId xmlns:p14="http://schemas.microsoft.com/office/powerpoint/2010/main" val="1579248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7"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FFE3B-C0E8-348B-B366-ADDCF0620BEE}"/>
              </a:ext>
            </a:extLst>
          </p:cNvPr>
          <p:cNvSpPr>
            <a:spLocks noGrp="1"/>
          </p:cNvSpPr>
          <p:nvPr>
            <p:ph type="title"/>
          </p:nvPr>
        </p:nvSpPr>
        <p:spPr>
          <a:xfrm>
            <a:off x="185058" y="-128361"/>
            <a:ext cx="10515600" cy="1325563"/>
          </a:xfrm>
        </p:spPr>
        <p:txBody>
          <a:bodyPr/>
          <a:lstStyle/>
          <a:p>
            <a:r>
              <a:rPr lang="en-GB"/>
              <a:t>Emotional Barriers</a:t>
            </a:r>
          </a:p>
        </p:txBody>
      </p:sp>
      <p:sp>
        <p:nvSpPr>
          <p:cNvPr id="3" name="Content Placeholder 2">
            <a:extLst>
              <a:ext uri="{FF2B5EF4-FFF2-40B4-BE49-F238E27FC236}">
                <a16:creationId xmlns:a16="http://schemas.microsoft.com/office/drawing/2014/main" id="{7C5C3209-2AB4-5FF9-AAE2-B02247AE78D9}"/>
              </a:ext>
            </a:extLst>
          </p:cNvPr>
          <p:cNvSpPr>
            <a:spLocks noGrp="1"/>
          </p:cNvSpPr>
          <p:nvPr>
            <p:ph idx="1"/>
          </p:nvPr>
        </p:nvSpPr>
        <p:spPr>
          <a:xfrm>
            <a:off x="0" y="1354347"/>
            <a:ext cx="12605657" cy="5160299"/>
          </a:xfrm>
        </p:spPr>
        <p:txBody>
          <a:bodyPr vert="horz" lIns="91440" tIns="45720" rIns="91440" bIns="45720" rtlCol="0" anchor="t">
            <a:normAutofit/>
          </a:bodyPr>
          <a:lstStyle/>
          <a:p>
            <a:pPr marL="0" indent="0">
              <a:buNone/>
            </a:pPr>
            <a:r>
              <a:rPr lang="en-GB" sz="2400">
                <a:latin typeface="Neue Haas Grotesk Text Pro"/>
              </a:rPr>
              <a:t> </a:t>
            </a:r>
            <a:endParaRPr lang="en-US"/>
          </a:p>
        </p:txBody>
      </p:sp>
      <p:sp>
        <p:nvSpPr>
          <p:cNvPr id="4" name="Slide Number Placeholder 3">
            <a:extLst>
              <a:ext uri="{FF2B5EF4-FFF2-40B4-BE49-F238E27FC236}">
                <a16:creationId xmlns:a16="http://schemas.microsoft.com/office/drawing/2014/main" id="{EE63F55A-8ED8-E795-05CC-331E3792A3C8}"/>
              </a:ext>
            </a:extLst>
          </p:cNvPr>
          <p:cNvSpPr>
            <a:spLocks noGrp="1"/>
          </p:cNvSpPr>
          <p:nvPr>
            <p:ph type="sldNum" sz="quarter" idx="12"/>
          </p:nvPr>
        </p:nvSpPr>
        <p:spPr/>
        <p:txBody>
          <a:bodyPr/>
          <a:lstStyle/>
          <a:p>
            <a:fld id="{CC5866D3-8AAB-47C9-8B69-A9A3A127E7C4}" type="slidenum">
              <a:rPr lang="en-GB" smtClean="0"/>
              <a:t>18</a:t>
            </a:fld>
            <a:endParaRPr lang="en-GB"/>
          </a:p>
        </p:txBody>
      </p:sp>
      <p:cxnSp>
        <p:nvCxnSpPr>
          <p:cNvPr id="6" name="Straight Connector 10">
            <a:extLst>
              <a:ext uri="{FF2B5EF4-FFF2-40B4-BE49-F238E27FC236}">
                <a16:creationId xmlns:a16="http://schemas.microsoft.com/office/drawing/2014/main" id="{D28AFA91-9E23-FB41-E5E6-D559960020A6}"/>
              </a:ext>
            </a:extLst>
          </p:cNvPr>
          <p:cNvCxnSpPr/>
          <p:nvPr/>
        </p:nvCxnSpPr>
        <p:spPr>
          <a:xfrm>
            <a:off x="411757" y="1007784"/>
            <a:ext cx="4111225" cy="0"/>
          </a:xfrm>
          <a:prstGeom prst="straightConnector1">
            <a:avLst/>
          </a:prstGeom>
          <a:noFill/>
          <a:ln w="6345" cap="flat">
            <a:solidFill>
              <a:srgbClr val="000000"/>
            </a:solidFill>
            <a:prstDash val="solid"/>
            <a:miter/>
          </a:ln>
        </p:spPr>
      </p:cxnSp>
      <p:pic>
        <p:nvPicPr>
          <p:cNvPr id="7" name="Graphic 6" descr="Angry face with fang">
            <a:extLst>
              <a:ext uri="{FF2B5EF4-FFF2-40B4-BE49-F238E27FC236}">
                <a16:creationId xmlns:a16="http://schemas.microsoft.com/office/drawing/2014/main" id="{7AD92216-5557-F23C-2738-649559E2B66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660000">
            <a:off x="9610042" y="4629605"/>
            <a:ext cx="2128612" cy="1952172"/>
          </a:xfrm>
          <a:prstGeom prst="rect">
            <a:avLst/>
          </a:prstGeom>
        </p:spPr>
      </p:pic>
      <p:pic>
        <p:nvPicPr>
          <p:cNvPr id="8" name="Graphic 7" descr="A smiling face">
            <a:extLst>
              <a:ext uri="{FF2B5EF4-FFF2-40B4-BE49-F238E27FC236}">
                <a16:creationId xmlns:a16="http://schemas.microsoft.com/office/drawing/2014/main" id="{16895F4F-5256-3167-7545-AF944725599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rot="1080000">
            <a:off x="-2269" y="4815339"/>
            <a:ext cx="1792516" cy="1903639"/>
          </a:xfrm>
          <a:prstGeom prst="rect">
            <a:avLst/>
          </a:prstGeom>
        </p:spPr>
      </p:pic>
      <p:pic>
        <p:nvPicPr>
          <p:cNvPr id="9" name="Graphic 8" descr="A concerned face">
            <a:extLst>
              <a:ext uri="{FF2B5EF4-FFF2-40B4-BE49-F238E27FC236}">
                <a16:creationId xmlns:a16="http://schemas.microsoft.com/office/drawing/2014/main" id="{F67C8575-0D3D-9943-9ECB-E709F17349B7}"/>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046436" y="144461"/>
            <a:ext cx="1509486" cy="1654177"/>
          </a:xfrm>
          <a:prstGeom prst="rect">
            <a:avLst/>
          </a:prstGeom>
        </p:spPr>
      </p:pic>
      <p:pic>
        <p:nvPicPr>
          <p:cNvPr id="10" name="Graphic 9" descr="A face with one eyebrow">
            <a:extLst>
              <a:ext uri="{FF2B5EF4-FFF2-40B4-BE49-F238E27FC236}">
                <a16:creationId xmlns:a16="http://schemas.microsoft.com/office/drawing/2014/main" id="{7EA94496-5F9A-E727-EF99-5D266B7E7445}"/>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rot="720000">
            <a:off x="9812111" y="166233"/>
            <a:ext cx="1770744" cy="1809298"/>
          </a:xfrm>
          <a:prstGeom prst="rect">
            <a:avLst/>
          </a:prstGeom>
        </p:spPr>
      </p:pic>
      <p:pic>
        <p:nvPicPr>
          <p:cNvPr id="11" name="Graphic 10" descr="A depressed face">
            <a:extLst>
              <a:ext uri="{FF2B5EF4-FFF2-40B4-BE49-F238E27FC236}">
                <a16:creationId xmlns:a16="http://schemas.microsoft.com/office/drawing/2014/main" id="{D911CC5B-11A7-1DA4-2A09-75CC75E8063C}"/>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2128174" y="4935815"/>
            <a:ext cx="1910897" cy="1828801"/>
          </a:xfrm>
          <a:prstGeom prst="rect">
            <a:avLst/>
          </a:prstGeom>
        </p:spPr>
      </p:pic>
      <p:graphicFrame>
        <p:nvGraphicFramePr>
          <p:cNvPr id="40" name="Diagram 39">
            <a:extLst>
              <a:ext uri="{FF2B5EF4-FFF2-40B4-BE49-F238E27FC236}">
                <a16:creationId xmlns:a16="http://schemas.microsoft.com/office/drawing/2014/main" id="{09E98F0F-2E40-51AC-B74F-698C44FD7F6E}"/>
              </a:ext>
            </a:extLst>
          </p:cNvPr>
          <p:cNvGraphicFramePr/>
          <p:nvPr>
            <p:extLst>
              <p:ext uri="{D42A27DB-BD31-4B8C-83A1-F6EECF244321}">
                <p14:modId xmlns:p14="http://schemas.microsoft.com/office/powerpoint/2010/main" val="3571757046"/>
              </p:ext>
            </p:extLst>
          </p:nvPr>
        </p:nvGraphicFramePr>
        <p:xfrm>
          <a:off x="892631" y="148771"/>
          <a:ext cx="10305142" cy="640079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5" name="TextBox 4">
            <a:extLst>
              <a:ext uri="{FF2B5EF4-FFF2-40B4-BE49-F238E27FC236}">
                <a16:creationId xmlns:a16="http://schemas.microsoft.com/office/drawing/2014/main" id="{4120FA3C-3B09-3235-FD17-7A7ADA5242E6}"/>
              </a:ext>
            </a:extLst>
          </p:cNvPr>
          <p:cNvSpPr txBox="1"/>
          <p:nvPr/>
        </p:nvSpPr>
        <p:spPr>
          <a:xfrm>
            <a:off x="4291603" y="5227729"/>
            <a:ext cx="5516636" cy="1200329"/>
          </a:xfrm>
          <a:prstGeom prst="rect">
            <a:avLst/>
          </a:prstGeom>
          <a:noFill/>
        </p:spPr>
        <p:txBody>
          <a:bodyPr wrap="square" rtlCol="0">
            <a:spAutoFit/>
          </a:bodyPr>
          <a:lstStyle/>
          <a:p>
            <a:r>
              <a:rPr lang="en-GB"/>
              <a:t>“They’re the internal feelings — fear, stress, mistrust, anger, low self-worth — that distort how we send and receive messages, even when the words themselves are perfectly clear.”  (Thomas, 2025)</a:t>
            </a:r>
          </a:p>
        </p:txBody>
      </p:sp>
    </p:spTree>
    <p:extLst>
      <p:ext uri="{BB962C8B-B14F-4D97-AF65-F5344CB8AC3E}">
        <p14:creationId xmlns:p14="http://schemas.microsoft.com/office/powerpoint/2010/main" val="974345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40"/>
                                        </p:tgtEl>
                                        <p:attrNameLst>
                                          <p:attrName>style.visibility</p:attrName>
                                        </p:attrNameLst>
                                      </p:cBhvr>
                                      <p:to>
                                        <p:strVal val="visible"/>
                                      </p:to>
                                    </p:set>
                                    <p:anim calcmode="lin" valueType="num">
                                      <p:cBhvr>
                                        <p:cTn id="7" dur="1000" fill="hold"/>
                                        <p:tgtEl>
                                          <p:spTgt spid="40"/>
                                        </p:tgtEl>
                                        <p:attrNameLst>
                                          <p:attrName>ppt_w</p:attrName>
                                        </p:attrNameLst>
                                      </p:cBhvr>
                                      <p:tavLst>
                                        <p:tav tm="0">
                                          <p:val>
                                            <p:strVal val="#ppt_w*0.70"/>
                                          </p:val>
                                        </p:tav>
                                        <p:tav tm="100000">
                                          <p:val>
                                            <p:strVal val="#ppt_w"/>
                                          </p:val>
                                        </p:tav>
                                      </p:tavLst>
                                    </p:anim>
                                    <p:anim calcmode="lin" valueType="num">
                                      <p:cBhvr>
                                        <p:cTn id="8" dur="1000" fill="hold"/>
                                        <p:tgtEl>
                                          <p:spTgt spid="40"/>
                                        </p:tgtEl>
                                        <p:attrNameLst>
                                          <p:attrName>ppt_h</p:attrName>
                                        </p:attrNameLst>
                                      </p:cBhvr>
                                      <p:tavLst>
                                        <p:tav tm="0">
                                          <p:val>
                                            <p:strVal val="#ppt_h"/>
                                          </p:val>
                                        </p:tav>
                                        <p:tav tm="100000">
                                          <p:val>
                                            <p:strVal val="#ppt_h"/>
                                          </p:val>
                                        </p:tav>
                                      </p:tavLst>
                                    </p:anim>
                                    <p:animEffect transition="in" filter="fade">
                                      <p:cBhvr>
                                        <p:cTn id="9" dur="10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0"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AADE8-86E9-8FC3-1790-05E9019EC8F6}"/>
              </a:ext>
            </a:extLst>
          </p:cNvPr>
          <p:cNvSpPr>
            <a:spLocks noGrp="1"/>
          </p:cNvSpPr>
          <p:nvPr>
            <p:ph type="title"/>
          </p:nvPr>
        </p:nvSpPr>
        <p:spPr>
          <a:xfrm>
            <a:off x="410028" y="2268"/>
            <a:ext cx="10515600" cy="1325563"/>
          </a:xfrm>
        </p:spPr>
        <p:txBody>
          <a:bodyPr/>
          <a:lstStyle/>
          <a:p>
            <a:r>
              <a:rPr lang="en-GB">
                <a:highlight>
                  <a:srgbClr val="808080"/>
                </a:highlight>
                <a:latin typeface="Neue Haas Grotesk Text Pro"/>
              </a:rPr>
              <a:t>Berlo’s Model of communication</a:t>
            </a:r>
          </a:p>
        </p:txBody>
      </p:sp>
      <p:sp>
        <p:nvSpPr>
          <p:cNvPr id="3" name="Content Placeholder 2">
            <a:extLst>
              <a:ext uri="{FF2B5EF4-FFF2-40B4-BE49-F238E27FC236}">
                <a16:creationId xmlns:a16="http://schemas.microsoft.com/office/drawing/2014/main" id="{96BA6679-BD4E-054B-B49E-426ABCA957AB}"/>
              </a:ext>
            </a:extLst>
          </p:cNvPr>
          <p:cNvSpPr>
            <a:spLocks noGrp="1"/>
          </p:cNvSpPr>
          <p:nvPr>
            <p:ph idx="1"/>
          </p:nvPr>
        </p:nvSpPr>
        <p:spPr>
          <a:xfrm>
            <a:off x="406400" y="3201358"/>
            <a:ext cx="12192000" cy="4994695"/>
          </a:xfrm>
        </p:spPr>
        <p:txBody>
          <a:bodyPr vert="horz" lIns="91440" tIns="45720" rIns="91440" bIns="45720" rtlCol="0" anchor="t">
            <a:normAutofit/>
          </a:bodyPr>
          <a:lstStyle/>
          <a:p>
            <a:pPr marL="0" indent="0">
              <a:buNone/>
            </a:pPr>
            <a:endParaRPr lang="en-GB" sz="2400">
              <a:latin typeface="Neue Haas Grotesk Text Pro"/>
            </a:endParaRPr>
          </a:p>
          <a:p>
            <a:pPr marL="0" indent="0">
              <a:buNone/>
            </a:pPr>
            <a:endParaRPr lang="en-GB" sz="2400">
              <a:latin typeface="Neue Haas Grotesk Text Pro"/>
            </a:endParaRPr>
          </a:p>
          <a:p>
            <a:pPr marL="0" indent="0">
              <a:buNone/>
            </a:pPr>
            <a:r>
              <a:rPr lang="en-GB" sz="2400">
                <a:solidFill>
                  <a:schemeClr val="bg1"/>
                </a:solidFill>
                <a:latin typeface="Neue Haas Grotesk Text Pro"/>
              </a:rPr>
              <a:t>Source: Gary, becomes emotional too quickly, which is poor communication skills</a:t>
            </a:r>
          </a:p>
          <a:p>
            <a:pPr marL="0" indent="0">
              <a:buNone/>
            </a:pPr>
            <a:r>
              <a:rPr lang="en-GB" sz="2400">
                <a:solidFill>
                  <a:schemeClr val="bg1"/>
                </a:solidFill>
                <a:latin typeface="Neue Haas Grotesk Text Pro"/>
              </a:rPr>
              <a:t>Message: Has poor structure and is not easily understandable.</a:t>
            </a:r>
          </a:p>
          <a:p>
            <a:pPr marL="0" indent="0">
              <a:buNone/>
            </a:pPr>
            <a:r>
              <a:rPr lang="en-GB" sz="2400">
                <a:solidFill>
                  <a:schemeClr val="bg1"/>
                </a:solidFill>
                <a:latin typeface="Neue Haas Grotesk Text Pro"/>
              </a:rPr>
              <a:t>Channel: Hearing - communication is verbal.</a:t>
            </a:r>
          </a:p>
          <a:p>
            <a:pPr marL="0" indent="0">
              <a:buNone/>
            </a:pPr>
            <a:r>
              <a:rPr lang="en-GB" sz="2400">
                <a:solidFill>
                  <a:schemeClr val="bg1"/>
                </a:solidFill>
                <a:latin typeface="Neue Haas Grotesk Text Pro"/>
              </a:rPr>
              <a:t>Receiver: Unknowledgeable and wouldn’t understand Gary as he is showing poor communication skills.</a:t>
            </a:r>
          </a:p>
        </p:txBody>
      </p:sp>
      <p:sp>
        <p:nvSpPr>
          <p:cNvPr id="4" name="Slide Number Placeholder 3">
            <a:extLst>
              <a:ext uri="{FF2B5EF4-FFF2-40B4-BE49-F238E27FC236}">
                <a16:creationId xmlns:a16="http://schemas.microsoft.com/office/drawing/2014/main" id="{1E0C372C-44AC-B340-8F13-42034C1DA4A2}"/>
              </a:ext>
            </a:extLst>
          </p:cNvPr>
          <p:cNvSpPr>
            <a:spLocks noGrp="1"/>
          </p:cNvSpPr>
          <p:nvPr>
            <p:ph type="sldNum" sz="quarter" idx="12"/>
          </p:nvPr>
        </p:nvSpPr>
        <p:spPr/>
        <p:txBody>
          <a:bodyPr/>
          <a:lstStyle/>
          <a:p>
            <a:fld id="{CC5866D3-8AAB-47C9-8B69-A9A3A127E7C4}" type="slidenum">
              <a:rPr lang="en-GB" smtClean="0"/>
              <a:t>19</a:t>
            </a:fld>
            <a:endParaRPr lang="en-GB"/>
          </a:p>
        </p:txBody>
      </p:sp>
      <p:cxnSp>
        <p:nvCxnSpPr>
          <p:cNvPr id="6" name="Straight Connector 10">
            <a:extLst>
              <a:ext uri="{FF2B5EF4-FFF2-40B4-BE49-F238E27FC236}">
                <a16:creationId xmlns:a16="http://schemas.microsoft.com/office/drawing/2014/main" id="{EDCEA48D-A365-7B68-B3EC-34D61BE13B4A}"/>
              </a:ext>
            </a:extLst>
          </p:cNvPr>
          <p:cNvCxnSpPr/>
          <p:nvPr/>
        </p:nvCxnSpPr>
        <p:spPr>
          <a:xfrm>
            <a:off x="411758" y="1174699"/>
            <a:ext cx="8734025" cy="0"/>
          </a:xfrm>
          <a:prstGeom prst="straightConnector1">
            <a:avLst/>
          </a:prstGeom>
          <a:noFill/>
          <a:ln w="6345" cap="flat">
            <a:solidFill>
              <a:srgbClr val="000000"/>
            </a:solidFill>
            <a:prstDash val="solid"/>
            <a:miter/>
          </a:ln>
        </p:spPr>
      </p:cxnSp>
      <p:sp>
        <p:nvSpPr>
          <p:cNvPr id="58" name="TextBox 57">
            <a:extLst>
              <a:ext uri="{FF2B5EF4-FFF2-40B4-BE49-F238E27FC236}">
                <a16:creationId xmlns:a16="http://schemas.microsoft.com/office/drawing/2014/main" id="{4F97B70E-1AF4-D54C-00BE-940411CC94C6}"/>
              </a:ext>
            </a:extLst>
          </p:cNvPr>
          <p:cNvSpPr txBox="1"/>
          <p:nvPr/>
        </p:nvSpPr>
        <p:spPr>
          <a:xfrm>
            <a:off x="406400" y="1447800"/>
            <a:ext cx="60960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aseline="0">
                <a:highlight>
                  <a:srgbClr val="C0C0C0"/>
                </a:highlight>
                <a:latin typeface="Neue Haas Grotesk Text Pro"/>
                <a:ea typeface="Segoe UI"/>
                <a:cs typeface="Segoe UI"/>
              </a:rPr>
              <a:t>This model of communication describes factors affecting the individual components in communication.</a:t>
            </a:r>
            <a:endParaRPr lang="en-GB">
              <a:highlight>
                <a:srgbClr val="C0C0C0"/>
              </a:highlight>
            </a:endParaRPr>
          </a:p>
          <a:p>
            <a:pPr algn="ctr"/>
            <a:endParaRPr lang="en-GB"/>
          </a:p>
        </p:txBody>
      </p:sp>
    </p:spTree>
    <p:extLst>
      <p:ext uri="{BB962C8B-B14F-4D97-AF65-F5344CB8AC3E}">
        <p14:creationId xmlns:p14="http://schemas.microsoft.com/office/powerpoint/2010/main" val="2684569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85C9E0-4AA2-4029-72E3-36BC9576C42C}"/>
              </a:ext>
            </a:extLst>
          </p:cNvPr>
          <p:cNvSpPr>
            <a:spLocks noGrp="1"/>
          </p:cNvSpPr>
          <p:nvPr>
            <p:ph type="title"/>
          </p:nvPr>
        </p:nvSpPr>
        <p:spPr>
          <a:xfrm>
            <a:off x="-3628" y="401410"/>
            <a:ext cx="7268801" cy="769533"/>
          </a:xfrm>
        </p:spPr>
        <p:txBody>
          <a:bodyPr>
            <a:normAutofit fontScale="90000"/>
          </a:bodyPr>
          <a:lstStyle/>
          <a:p>
            <a:r>
              <a:rPr lang="en-GB">
                <a:highlight>
                  <a:srgbClr val="FFFFFF"/>
                </a:highlight>
                <a:latin typeface="Neue Haas Grotesk Text Pro"/>
              </a:rPr>
              <a:t>How to Reduce the Barriers</a:t>
            </a:r>
            <a:endParaRPr lang="en-US"/>
          </a:p>
        </p:txBody>
      </p:sp>
      <p:sp>
        <p:nvSpPr>
          <p:cNvPr id="3" name="Content Placeholder 2">
            <a:extLst>
              <a:ext uri="{FF2B5EF4-FFF2-40B4-BE49-F238E27FC236}">
                <a16:creationId xmlns:a16="http://schemas.microsoft.com/office/drawing/2014/main" id="{C5BE6913-120B-7139-7EC6-90AAAAC8F6F0}"/>
              </a:ext>
            </a:extLst>
          </p:cNvPr>
          <p:cNvSpPr>
            <a:spLocks noGrp="1"/>
          </p:cNvSpPr>
          <p:nvPr>
            <p:ph idx="1"/>
          </p:nvPr>
        </p:nvSpPr>
        <p:spPr>
          <a:xfrm>
            <a:off x="279400" y="1585812"/>
            <a:ext cx="5947678" cy="5106408"/>
          </a:xfrm>
        </p:spPr>
        <p:txBody>
          <a:bodyPr vert="horz" lIns="91440" tIns="45720" rIns="91440" bIns="45720" rtlCol="0" anchor="t">
            <a:noAutofit/>
          </a:bodyPr>
          <a:lstStyle/>
          <a:p>
            <a:pPr marL="285750" indent="-285750">
              <a:buFont typeface="Wingdings" panose="020B0604020202020204" pitchFamily="34" charset="0"/>
              <a:buChar char="Ø"/>
            </a:pPr>
            <a:r>
              <a:rPr lang="en-GB" sz="1600" b="1" u="sng">
                <a:latin typeface="Neue Haas Grotesk Text Pro"/>
              </a:rPr>
              <a:t>Management support:</a:t>
            </a:r>
            <a:endParaRPr lang="en-GB" sz="1600" b="1">
              <a:latin typeface="Neue Haas Grotesk Text Pro"/>
            </a:endParaRPr>
          </a:p>
          <a:p>
            <a:pPr marL="0" indent="0">
              <a:buNone/>
            </a:pPr>
            <a:r>
              <a:rPr lang="en-GB" sz="1600">
                <a:latin typeface="Neue Haas Grotesk Text Pro"/>
              </a:rPr>
              <a:t>Gary could benefit from receiving management support from Flight foods, such as additions to the team with superior roles such as team leaders. This would help Gary as he is not the sole person responsible for the employees and the management of the factory.</a:t>
            </a:r>
          </a:p>
          <a:p>
            <a:pPr marL="285750" indent="-285750">
              <a:buFont typeface="Wingdings" panose="020B0604020202020204" pitchFamily="34" charset="0"/>
              <a:buChar char="Ø"/>
            </a:pPr>
            <a:r>
              <a:rPr lang="en-GB" sz="1600" b="1" u="sng">
                <a:latin typeface="Neue Haas Grotesk Text Pro"/>
              </a:rPr>
              <a:t>Active listening between peers:</a:t>
            </a:r>
          </a:p>
          <a:p>
            <a:pPr marL="0" indent="0">
              <a:buNone/>
            </a:pPr>
            <a:r>
              <a:rPr lang="en-GB" sz="1600">
                <a:latin typeface="Neue Haas Grotesk Text Pro"/>
              </a:rPr>
              <a:t>Gary could promote regular active listening workshops; this could be done in many ways such as weekly meetings between the staff to discuss if they feel like they need help with anything or if they feel like there should be new ideas implemented into the factory</a:t>
            </a:r>
          </a:p>
          <a:p>
            <a:pPr marL="285750" indent="-285750">
              <a:buFont typeface="Wingdings" panose="020B0604020202020204" pitchFamily="34" charset="0"/>
              <a:buChar char="Ø"/>
            </a:pPr>
            <a:r>
              <a:rPr lang="en-GB" sz="1600" b="1" u="sng">
                <a:latin typeface="Neue Haas Grotesk Text Pro"/>
              </a:rPr>
              <a:t>Think before speaking:</a:t>
            </a:r>
          </a:p>
          <a:p>
            <a:pPr marL="0" indent="0">
              <a:buNone/>
            </a:pPr>
            <a:r>
              <a:rPr lang="en-GB" sz="1600">
                <a:latin typeface="Neue Haas Grotesk Text Pro"/>
              </a:rPr>
              <a:t>Gary needs to understand that he is seen as the leader within the factory so he cannot lash out easily. He should think before speaking and regulate his emotions. This is so the employees can see he is not a ticking time-bomb waiting to explode but instead he is a calm and collected individual.</a:t>
            </a:r>
          </a:p>
        </p:txBody>
      </p:sp>
      <p:sp>
        <p:nvSpPr>
          <p:cNvPr id="4" name="Slide Number Placeholder 3">
            <a:extLst>
              <a:ext uri="{FF2B5EF4-FFF2-40B4-BE49-F238E27FC236}">
                <a16:creationId xmlns:a16="http://schemas.microsoft.com/office/drawing/2014/main" id="{1F5359AA-7727-0FF0-57D1-48CBDBD1A27C}"/>
              </a:ext>
            </a:extLst>
          </p:cNvPr>
          <p:cNvSpPr>
            <a:spLocks noGrp="1"/>
          </p:cNvSpPr>
          <p:nvPr>
            <p:ph type="sldNum" sz="quarter" idx="12"/>
          </p:nvPr>
        </p:nvSpPr>
        <p:spPr>
          <a:xfrm>
            <a:off x="8610600" y="6356350"/>
            <a:ext cx="2743200" cy="365125"/>
          </a:xfrm>
        </p:spPr>
        <p:txBody>
          <a:bodyPr>
            <a:normAutofit/>
          </a:bodyPr>
          <a:lstStyle/>
          <a:p>
            <a:pPr>
              <a:spcAft>
                <a:spcPts val="600"/>
              </a:spcAft>
            </a:pPr>
            <a:fld id="{CC5866D3-8AAB-47C9-8B69-A9A3A127E7C4}" type="slidenum">
              <a:rPr lang="en-GB">
                <a:solidFill>
                  <a:srgbClr val="FFFFFF"/>
                </a:solidFill>
              </a:rPr>
              <a:pPr>
                <a:spcAft>
                  <a:spcPts val="600"/>
                </a:spcAft>
              </a:pPr>
              <a:t>20</a:t>
            </a:fld>
            <a:endParaRPr lang="en-GB">
              <a:solidFill>
                <a:srgbClr val="FFFFFF"/>
              </a:solidFill>
            </a:endParaRPr>
          </a:p>
        </p:txBody>
      </p:sp>
      <p:pic>
        <p:nvPicPr>
          <p:cNvPr id="7" name="Picture 6" descr="A group of yellow dice with faces drawn on them&#10;&#10;AI-generated content may be incorrect.">
            <a:extLst>
              <a:ext uri="{FF2B5EF4-FFF2-40B4-BE49-F238E27FC236}">
                <a16:creationId xmlns:a16="http://schemas.microsoft.com/office/drawing/2014/main" id="{9FDE0717-9BE7-04EC-4353-B802210B82BA}"/>
              </a:ext>
            </a:extLst>
          </p:cNvPr>
          <p:cNvPicPr>
            <a:picLocks noChangeAspect="1"/>
          </p:cNvPicPr>
          <p:nvPr/>
        </p:nvPicPr>
        <p:blipFill>
          <a:blip r:embed="rId2"/>
          <a:srcRect l="15707" r="26256"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cxnSp>
        <p:nvCxnSpPr>
          <p:cNvPr id="6" name="Straight Arrow Connector 5">
            <a:extLst>
              <a:ext uri="{FF2B5EF4-FFF2-40B4-BE49-F238E27FC236}">
                <a16:creationId xmlns:a16="http://schemas.microsoft.com/office/drawing/2014/main" id="{25778E35-FBFB-1099-42D0-EEE46019FC05}"/>
              </a:ext>
            </a:extLst>
          </p:cNvPr>
          <p:cNvCxnSpPr/>
          <p:nvPr/>
        </p:nvCxnSpPr>
        <p:spPr>
          <a:xfrm flipV="1">
            <a:off x="293460" y="1209674"/>
            <a:ext cx="5159375" cy="15875"/>
          </a:xfrm>
          <a:prstGeom prst="straightConnector1">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056057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88460-F6A8-5A9B-8877-2CD885468FEF}"/>
              </a:ext>
            </a:extLst>
          </p:cNvPr>
          <p:cNvSpPr>
            <a:spLocks noGrp="1"/>
          </p:cNvSpPr>
          <p:nvPr>
            <p:ph type="title"/>
          </p:nvPr>
        </p:nvSpPr>
        <p:spPr>
          <a:xfrm>
            <a:off x="493143" y="39080"/>
            <a:ext cx="10515600" cy="1325563"/>
          </a:xfrm>
        </p:spPr>
        <p:txBody>
          <a:bodyPr>
            <a:normAutofit/>
          </a:bodyPr>
          <a:lstStyle/>
          <a:p>
            <a:r>
              <a:rPr lang="en-GB" sz="4000">
                <a:latin typeface="Neue Haas Grotesk Text Pro"/>
              </a:rPr>
              <a:t>Conclusion</a:t>
            </a:r>
          </a:p>
        </p:txBody>
      </p:sp>
      <p:cxnSp>
        <p:nvCxnSpPr>
          <p:cNvPr id="5" name="Straight Arrow Connector 4">
            <a:extLst>
              <a:ext uri="{FF2B5EF4-FFF2-40B4-BE49-F238E27FC236}">
                <a16:creationId xmlns:a16="http://schemas.microsoft.com/office/drawing/2014/main" id="{88D6E7CB-3FF9-7964-1121-E4080D377E25}"/>
              </a:ext>
            </a:extLst>
          </p:cNvPr>
          <p:cNvCxnSpPr/>
          <p:nvPr/>
        </p:nvCxnSpPr>
        <p:spPr>
          <a:xfrm flipV="1">
            <a:off x="598259" y="1108073"/>
            <a:ext cx="3207204" cy="15875"/>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4" name="Slide Number Placeholder 3">
            <a:extLst>
              <a:ext uri="{FF2B5EF4-FFF2-40B4-BE49-F238E27FC236}">
                <a16:creationId xmlns:a16="http://schemas.microsoft.com/office/drawing/2014/main" id="{D0D150DE-1F0F-C53F-84CA-41AFF58564AF}"/>
              </a:ext>
            </a:extLst>
          </p:cNvPr>
          <p:cNvSpPr>
            <a:spLocks noGrp="1"/>
          </p:cNvSpPr>
          <p:nvPr>
            <p:ph type="sldNum" sz="quarter" idx="12"/>
          </p:nvPr>
        </p:nvSpPr>
        <p:spPr/>
        <p:txBody>
          <a:bodyPr/>
          <a:lstStyle/>
          <a:p>
            <a:fld id="{CC5866D3-8AAB-47C9-8B69-A9A3A127E7C4}" type="slidenum">
              <a:rPr lang="en-GB" smtClean="0"/>
              <a:t>21</a:t>
            </a:fld>
            <a:endParaRPr lang="en-GB"/>
          </a:p>
        </p:txBody>
      </p:sp>
      <p:sp>
        <p:nvSpPr>
          <p:cNvPr id="6" name="Content Placeholder 2">
            <a:extLst>
              <a:ext uri="{FF2B5EF4-FFF2-40B4-BE49-F238E27FC236}">
                <a16:creationId xmlns:a16="http://schemas.microsoft.com/office/drawing/2014/main" id="{41AB4118-4D4C-C67F-6D6B-B93A9219AFCC}"/>
              </a:ext>
            </a:extLst>
          </p:cNvPr>
          <p:cNvSpPr txBox="1">
            <a:spLocks/>
          </p:cNvSpPr>
          <p:nvPr/>
        </p:nvSpPr>
        <p:spPr>
          <a:xfrm>
            <a:off x="381000" y="5154108"/>
            <a:ext cx="10929257" cy="480128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400">
              <a:highlight>
                <a:srgbClr val="00FFFF"/>
              </a:highlight>
              <a:latin typeface="Arial"/>
              <a:cs typeface="Arial"/>
            </a:endParaRPr>
          </a:p>
        </p:txBody>
      </p:sp>
      <p:pic>
        <p:nvPicPr>
          <p:cNvPr id="7" name="Picture 6" descr="An airplane flying above the clouds&#10;&#10;AI-generated content may be incorrect.">
            <a:extLst>
              <a:ext uri="{FF2B5EF4-FFF2-40B4-BE49-F238E27FC236}">
                <a16:creationId xmlns:a16="http://schemas.microsoft.com/office/drawing/2014/main" id="{672A55A6-F253-2501-3CFE-A6FC039670FB}"/>
              </a:ext>
            </a:extLst>
          </p:cNvPr>
          <p:cNvPicPr>
            <a:picLocks noChangeAspect="1"/>
          </p:cNvPicPr>
          <p:nvPr/>
        </p:nvPicPr>
        <p:blipFill>
          <a:blip r:embed="rId2"/>
          <a:stretch>
            <a:fillRect/>
          </a:stretch>
        </p:blipFill>
        <p:spPr>
          <a:xfrm>
            <a:off x="5373913" y="-1"/>
            <a:ext cx="6814458" cy="6770915"/>
          </a:xfrm>
          <a:prstGeom prst="rect">
            <a:avLst/>
          </a:prstGeom>
        </p:spPr>
      </p:pic>
      <p:sp>
        <p:nvSpPr>
          <p:cNvPr id="10" name="TextBox 9">
            <a:extLst>
              <a:ext uri="{FF2B5EF4-FFF2-40B4-BE49-F238E27FC236}">
                <a16:creationId xmlns:a16="http://schemas.microsoft.com/office/drawing/2014/main" id="{A97EEA2D-3DCA-11BF-4BAF-669DCADE6E8B}"/>
              </a:ext>
            </a:extLst>
          </p:cNvPr>
          <p:cNvSpPr txBox="1"/>
          <p:nvPr/>
        </p:nvSpPr>
        <p:spPr>
          <a:xfrm>
            <a:off x="242659" y="1415970"/>
            <a:ext cx="4790169" cy="4247317"/>
          </a:xfrm>
          <a:prstGeom prst="rect">
            <a:avLst/>
          </a:prstGeom>
          <a:noFill/>
        </p:spPr>
        <p:txBody>
          <a:bodyPr wrap="square" lIns="91440" tIns="45720" rIns="91440" bIns="45720" rtlCol="0" anchor="t">
            <a:spAutoFit/>
          </a:bodyPr>
          <a:lstStyle/>
          <a:p>
            <a:pPr marL="285750" indent="-285750">
              <a:buFont typeface="Wingdings"/>
              <a:buChar char="q"/>
            </a:pPr>
            <a:r>
              <a:rPr lang="en-GB"/>
              <a:t>Our presentation into Flight Foods has found that all 5 communication barriers; environmental, language, age, cultural and emotional have affected product quality and staff performance. </a:t>
            </a:r>
            <a:endParaRPr lang="en-US"/>
          </a:p>
          <a:p>
            <a:endParaRPr lang="en-GB"/>
          </a:p>
          <a:p>
            <a:pPr marL="285750" indent="-285750">
              <a:buFont typeface="Wingdings"/>
              <a:buChar char="q"/>
            </a:pPr>
            <a:r>
              <a:rPr lang="en-GB"/>
              <a:t>These barriers can all be resolved if Gary puts in practice either Schramm's, Berlo or Shannon and Weavers theory of effective communication in practice. </a:t>
            </a:r>
          </a:p>
          <a:p>
            <a:endParaRPr lang="en-GB"/>
          </a:p>
          <a:p>
            <a:pPr marL="285750" indent="-285750">
              <a:buFont typeface="Wingdings"/>
              <a:buChar char="q"/>
            </a:pPr>
            <a:r>
              <a:rPr lang="en-GB"/>
              <a:t>This would resolve all the issues by ensuring there is effective communication to allow the workplace to thrive and will result in an increased market share for Flight Foods.</a:t>
            </a:r>
          </a:p>
        </p:txBody>
      </p:sp>
    </p:spTree>
    <p:extLst>
      <p:ext uri="{BB962C8B-B14F-4D97-AF65-F5344CB8AC3E}">
        <p14:creationId xmlns:p14="http://schemas.microsoft.com/office/powerpoint/2010/main" val="18059484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BF0F4E97-E194-4493-885A-6C7C34A446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51">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B4CCA8E-81B9-9666-4A2C-B18DF70598AC}"/>
              </a:ext>
            </a:extLst>
          </p:cNvPr>
          <p:cNvSpPr>
            <a:spLocks noGrp="1"/>
          </p:cNvSpPr>
          <p:nvPr>
            <p:ph type="title"/>
          </p:nvPr>
        </p:nvSpPr>
        <p:spPr>
          <a:xfrm>
            <a:off x="2253185" y="-331561"/>
            <a:ext cx="6894442" cy="1598385"/>
          </a:xfrm>
        </p:spPr>
        <p:txBody>
          <a:bodyPr anchor="b">
            <a:normAutofit/>
          </a:bodyPr>
          <a:lstStyle/>
          <a:p>
            <a:r>
              <a:rPr lang="en-GB" sz="4800">
                <a:latin typeface="Neue Haas Grotesk Text Pro"/>
              </a:rPr>
              <a:t>Thank you for listening!</a:t>
            </a:r>
          </a:p>
        </p:txBody>
      </p:sp>
      <p:pic>
        <p:nvPicPr>
          <p:cNvPr id="6" name="Graphic 5" descr="Smiling face outline with solid fill">
            <a:extLst>
              <a:ext uri="{FF2B5EF4-FFF2-40B4-BE49-F238E27FC236}">
                <a16:creationId xmlns:a16="http://schemas.microsoft.com/office/drawing/2014/main" id="{085CBB6C-2185-11D4-E11A-44A3E4ADA4A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767835" y="2458381"/>
            <a:ext cx="2587752" cy="2587752"/>
          </a:xfrm>
          <a:prstGeom prst="rect">
            <a:avLst/>
          </a:prstGeom>
        </p:spPr>
      </p:pic>
      <p:pic>
        <p:nvPicPr>
          <p:cNvPr id="7" name="Picture 6" descr="A plate of sandwiches with cucumbers and a cup of tea&#10;&#10;AI-generated content may be incorrect.">
            <a:extLst>
              <a:ext uri="{FF2B5EF4-FFF2-40B4-BE49-F238E27FC236}">
                <a16:creationId xmlns:a16="http://schemas.microsoft.com/office/drawing/2014/main" id="{D29E4FCA-12A9-F1DA-BB33-9E9F84904C4C}"/>
              </a:ext>
            </a:extLst>
          </p:cNvPr>
          <p:cNvPicPr>
            <a:picLocks noChangeAspect="1"/>
          </p:cNvPicPr>
          <p:nvPr/>
        </p:nvPicPr>
        <p:blipFill>
          <a:blip r:embed="rId3"/>
          <a:stretch>
            <a:fillRect/>
          </a:stretch>
        </p:blipFill>
        <p:spPr>
          <a:xfrm>
            <a:off x="307423" y="2348897"/>
            <a:ext cx="6329607" cy="4191369"/>
          </a:xfrm>
          <a:prstGeom prst="rect">
            <a:avLst/>
          </a:prstGeom>
        </p:spPr>
      </p:pic>
      <p:sp>
        <p:nvSpPr>
          <p:cNvPr id="5" name="Content Placeholder 4">
            <a:extLst>
              <a:ext uri="{FF2B5EF4-FFF2-40B4-BE49-F238E27FC236}">
                <a16:creationId xmlns:a16="http://schemas.microsoft.com/office/drawing/2014/main" id="{05E7CC46-9238-83EB-A9E5-49F1A988A091}"/>
              </a:ext>
            </a:extLst>
          </p:cNvPr>
          <p:cNvSpPr>
            <a:spLocks noGrp="1"/>
          </p:cNvSpPr>
          <p:nvPr>
            <p:ph idx="1"/>
          </p:nvPr>
        </p:nvSpPr>
        <p:spPr>
          <a:xfrm>
            <a:off x="6977583" y="2237241"/>
            <a:ext cx="5827644" cy="4121149"/>
          </a:xfrm>
        </p:spPr>
        <p:txBody>
          <a:bodyPr vert="horz" lIns="91440" tIns="45720" rIns="91440" bIns="45720" rtlCol="0" anchor="t">
            <a:normAutofit/>
          </a:bodyPr>
          <a:lstStyle/>
          <a:p>
            <a:pPr marL="0" indent="0">
              <a:buNone/>
            </a:pPr>
            <a:r>
              <a:rPr lang="en-GB"/>
              <a:t>Mustafa</a:t>
            </a:r>
          </a:p>
          <a:p>
            <a:pPr marL="0" indent="0">
              <a:buNone/>
            </a:pPr>
            <a:endParaRPr lang="en-GB"/>
          </a:p>
          <a:p>
            <a:pPr marL="0" indent="0">
              <a:buNone/>
            </a:pPr>
            <a:r>
              <a:rPr lang="en-GB"/>
              <a:t>Helena </a:t>
            </a:r>
          </a:p>
          <a:p>
            <a:pPr marL="0" indent="0">
              <a:buNone/>
            </a:pPr>
            <a:endParaRPr lang="en-GB"/>
          </a:p>
          <a:p>
            <a:pPr marL="0" indent="0">
              <a:buNone/>
            </a:pPr>
            <a:r>
              <a:rPr lang="en-GB"/>
              <a:t>Rukhsana</a:t>
            </a:r>
          </a:p>
          <a:p>
            <a:pPr marL="0" indent="0">
              <a:buNone/>
            </a:pPr>
            <a:endParaRPr lang="en-GB"/>
          </a:p>
          <a:p>
            <a:pPr marL="0" indent="0">
              <a:buNone/>
            </a:pPr>
            <a:r>
              <a:rPr lang="en-GB"/>
              <a:t>Shohor </a:t>
            </a:r>
          </a:p>
        </p:txBody>
      </p:sp>
      <p:sp>
        <p:nvSpPr>
          <p:cNvPr id="4" name="Slide Number Placeholder 3">
            <a:extLst>
              <a:ext uri="{FF2B5EF4-FFF2-40B4-BE49-F238E27FC236}">
                <a16:creationId xmlns:a16="http://schemas.microsoft.com/office/drawing/2014/main" id="{399B6ED6-4FF3-C4B4-343C-8D7F7C295C91}"/>
              </a:ext>
            </a:extLst>
          </p:cNvPr>
          <p:cNvSpPr>
            <a:spLocks noGrp="1"/>
          </p:cNvSpPr>
          <p:nvPr>
            <p:ph type="sldNum" sz="quarter" idx="12"/>
          </p:nvPr>
        </p:nvSpPr>
        <p:spPr>
          <a:xfrm>
            <a:off x="8610600" y="6356350"/>
            <a:ext cx="2743200" cy="365125"/>
          </a:xfrm>
        </p:spPr>
        <p:txBody>
          <a:bodyPr>
            <a:normAutofit/>
          </a:bodyPr>
          <a:lstStyle/>
          <a:p>
            <a:pPr>
              <a:spcAft>
                <a:spcPts val="600"/>
              </a:spcAft>
            </a:pPr>
            <a:fld id="{CC5866D3-8AAB-47C9-8B69-A9A3A127E7C4}" type="slidenum">
              <a:rPr lang="en-GB"/>
              <a:pPr>
                <a:spcAft>
                  <a:spcPts val="600"/>
                </a:spcAft>
              </a:pPr>
              <a:t>22</a:t>
            </a:fld>
            <a:endParaRPr lang="en-GB"/>
          </a:p>
        </p:txBody>
      </p:sp>
    </p:spTree>
    <p:extLst>
      <p:ext uri="{BB962C8B-B14F-4D97-AF65-F5344CB8AC3E}">
        <p14:creationId xmlns:p14="http://schemas.microsoft.com/office/powerpoint/2010/main" val="2857498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anim calcmode="lin" valueType="num">
                                      <p:cBhvr additive="base">
                                        <p:cTn id="31"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39F33-1A28-9B41-A945-5DD099380B8D}"/>
              </a:ext>
            </a:extLst>
          </p:cNvPr>
          <p:cNvSpPr>
            <a:spLocks noGrp="1"/>
          </p:cNvSpPr>
          <p:nvPr>
            <p:ph type="title"/>
          </p:nvPr>
        </p:nvSpPr>
        <p:spPr>
          <a:xfrm>
            <a:off x="410029" y="-106589"/>
            <a:ext cx="10515600" cy="1325563"/>
          </a:xfrm>
        </p:spPr>
        <p:txBody>
          <a:bodyPr>
            <a:normAutofit/>
          </a:bodyPr>
          <a:lstStyle/>
          <a:p>
            <a:r>
              <a:rPr lang="en-GB" sz="3200">
                <a:latin typeface="Neue Haas Grotesk Text Pro"/>
                <a:cs typeface="Arial"/>
              </a:rPr>
              <a:t>Reference List</a:t>
            </a:r>
          </a:p>
        </p:txBody>
      </p:sp>
      <p:sp>
        <p:nvSpPr>
          <p:cNvPr id="3" name="Content Placeholder 2">
            <a:extLst>
              <a:ext uri="{FF2B5EF4-FFF2-40B4-BE49-F238E27FC236}">
                <a16:creationId xmlns:a16="http://schemas.microsoft.com/office/drawing/2014/main" id="{C1C8DAFB-D50F-082F-3638-22817CC82F50}"/>
              </a:ext>
            </a:extLst>
          </p:cNvPr>
          <p:cNvSpPr>
            <a:spLocks noGrp="1"/>
          </p:cNvSpPr>
          <p:nvPr>
            <p:ph idx="1"/>
          </p:nvPr>
        </p:nvSpPr>
        <p:spPr>
          <a:xfrm>
            <a:off x="188686" y="1102178"/>
            <a:ext cx="11814628" cy="5619298"/>
          </a:xfrm>
        </p:spPr>
        <p:txBody>
          <a:bodyPr vert="horz" lIns="91440" tIns="45720" rIns="91440" bIns="45720" rtlCol="0" anchor="t">
            <a:noAutofit/>
          </a:bodyPr>
          <a:lstStyle/>
          <a:p>
            <a:pPr>
              <a:lnSpc>
                <a:spcPct val="150000"/>
              </a:lnSpc>
              <a:buNone/>
            </a:pPr>
            <a:r>
              <a:rPr lang="en-GB" sz="1400">
                <a:latin typeface="Arial"/>
                <a:ea typeface="Calibri"/>
                <a:cs typeface="Arial"/>
              </a:rPr>
              <a:t>Ariola, R.C., Breis, E.M.L., Capon, A.S., Belmonte, D.C.G., Arma, A.N., Buhain, V.I., Espallardo, C.R. &amp; Villarico, J. (2025) </a:t>
            </a:r>
            <a:r>
              <a:rPr lang="en-GB" sz="1400" i="1">
                <a:latin typeface="Arial"/>
                <a:ea typeface="Calibri"/>
                <a:cs typeface="Arial"/>
              </a:rPr>
              <a:t>Bridging the Generation Gap: Understanding Collaboration Challenges and Opportunities in Multigenerational Workplaces</a:t>
            </a:r>
            <a:r>
              <a:rPr lang="en-GB" sz="1400">
                <a:latin typeface="Arial"/>
                <a:ea typeface="Calibri"/>
                <a:cs typeface="Arial"/>
              </a:rPr>
              <a:t>. Psychology and Education: A Multidisciplinary Journal, 34(2), pp.181–190. doi:10.70838/pemj.340204.</a:t>
            </a:r>
            <a:endParaRPr lang="en-US" sz="1400">
              <a:latin typeface="Arial"/>
              <a:cs typeface="Arial"/>
            </a:endParaRPr>
          </a:p>
          <a:p>
            <a:pPr>
              <a:lnSpc>
                <a:spcPct val="150000"/>
              </a:lnSpc>
              <a:buNone/>
            </a:pPr>
            <a:r>
              <a:rPr lang="en-GB" sz="1400">
                <a:latin typeface="Arial"/>
                <a:ea typeface="+mn-lt"/>
                <a:cs typeface="Arial"/>
              </a:rPr>
              <a:t>Bach, S. &amp; Grant, A. (2015) </a:t>
            </a:r>
            <a:r>
              <a:rPr lang="en-GB" sz="1400" i="1">
                <a:latin typeface="Arial"/>
                <a:ea typeface="+mn-lt"/>
                <a:cs typeface="Arial"/>
              </a:rPr>
              <a:t>Communication and Interpersonal Skills in Nursing</a:t>
            </a:r>
            <a:r>
              <a:rPr lang="en-GB" sz="1400">
                <a:latin typeface="Arial"/>
                <a:ea typeface="+mn-lt"/>
                <a:cs typeface="Arial"/>
              </a:rPr>
              <a:t>. 3rd edn. London: Pearson Education.</a:t>
            </a:r>
            <a:endParaRPr lang="en-GB" sz="1400">
              <a:latin typeface="Arial"/>
              <a:cs typeface="Arial"/>
            </a:endParaRPr>
          </a:p>
          <a:p>
            <a:pPr marL="0">
              <a:lnSpc>
                <a:spcPct val="150000"/>
              </a:lnSpc>
              <a:buNone/>
            </a:pPr>
            <a:r>
              <a:rPr lang="en-GB" sz="1400">
                <a:latin typeface="Arial"/>
                <a:ea typeface="Calibri"/>
                <a:cs typeface="Arial"/>
              </a:rPr>
              <a:t>Belbin, R.M. (2010) </a:t>
            </a:r>
            <a:r>
              <a:rPr lang="en-GB" sz="1400" i="1">
                <a:latin typeface="Arial"/>
                <a:ea typeface="Calibri"/>
                <a:cs typeface="Arial"/>
              </a:rPr>
              <a:t>Team Roles at Work</a:t>
            </a:r>
            <a:r>
              <a:rPr lang="en-GB" sz="1400">
                <a:latin typeface="Arial"/>
                <a:ea typeface="Calibri"/>
                <a:cs typeface="Arial"/>
              </a:rPr>
              <a:t>. 2nd ed. Oxford: Butterworth‑Heinemann.</a:t>
            </a:r>
          </a:p>
          <a:p>
            <a:pPr marL="0">
              <a:lnSpc>
                <a:spcPct val="150000"/>
              </a:lnSpc>
              <a:buNone/>
            </a:pPr>
            <a:r>
              <a:rPr lang="en-GB" sz="1400">
                <a:latin typeface="Arial"/>
                <a:ea typeface="+mn-lt"/>
                <a:cs typeface="Arial"/>
              </a:rPr>
              <a:t>DeVito, J.A., 2012. </a:t>
            </a:r>
            <a:r>
              <a:rPr lang="en-GB" sz="1400" i="1">
                <a:latin typeface="Arial"/>
                <a:ea typeface="+mn-lt"/>
                <a:cs typeface="Arial"/>
              </a:rPr>
              <a:t>Human communication: The basic course</a:t>
            </a:r>
            <a:r>
              <a:rPr lang="en-GB" sz="1400">
                <a:latin typeface="Arial"/>
                <a:ea typeface="+mn-lt"/>
                <a:cs typeface="Arial"/>
              </a:rPr>
              <a:t>. 12th ed. Boston: Pearson.</a:t>
            </a:r>
            <a:endParaRPr lang="en-GB" sz="1400">
              <a:latin typeface="Arial"/>
              <a:cs typeface="Arial"/>
            </a:endParaRPr>
          </a:p>
          <a:p>
            <a:pPr marL="0">
              <a:lnSpc>
                <a:spcPct val="150000"/>
              </a:lnSpc>
              <a:buNone/>
            </a:pPr>
            <a:r>
              <a:rPr lang="en-GB" sz="1400">
                <a:latin typeface="Arial"/>
                <a:ea typeface="Calibri"/>
                <a:cs typeface="Arial"/>
              </a:rPr>
              <a:t>Hendricks, B. and Hartin, T. (2019). </a:t>
            </a:r>
            <a:r>
              <a:rPr lang="en-GB" sz="1400" i="1">
                <a:latin typeface="Arial"/>
                <a:ea typeface="Calibri"/>
                <a:cs typeface="Arial"/>
              </a:rPr>
              <a:t>Understanding the SMCR Model</a:t>
            </a:r>
            <a:r>
              <a:rPr lang="en-GB" sz="1400">
                <a:latin typeface="Arial"/>
                <a:ea typeface="Calibri"/>
                <a:cs typeface="Arial"/>
              </a:rPr>
              <a:t>. </a:t>
            </a:r>
            <a:r>
              <a:rPr lang="en-GB" sz="1400" i="1">
                <a:latin typeface="Arial"/>
                <a:ea typeface="Calibri"/>
                <a:cs typeface="Arial"/>
              </a:rPr>
              <a:t>Study.com</a:t>
            </a:r>
            <a:r>
              <a:rPr lang="en-GB" sz="1400">
                <a:latin typeface="Arial"/>
                <a:ea typeface="Calibri"/>
                <a:cs typeface="Arial"/>
              </a:rPr>
              <a:t>. Available at: https://study.com/learn/lesson/smcr-model-components-process.html [Accessed 12 July 2026].</a:t>
            </a:r>
            <a:endParaRPr lang="en-GB" sz="1400">
              <a:latin typeface="Arial"/>
              <a:cs typeface="Arial"/>
            </a:endParaRPr>
          </a:p>
          <a:p>
            <a:pPr marL="0">
              <a:lnSpc>
                <a:spcPct val="150000"/>
              </a:lnSpc>
              <a:buNone/>
            </a:pPr>
            <a:r>
              <a:rPr lang="en-GB" sz="1400">
                <a:latin typeface="Arial"/>
                <a:ea typeface="+mn-lt"/>
                <a:cs typeface="Arial"/>
              </a:rPr>
              <a:t>Holmes, J. &amp; Stubbe, M. (2015) </a:t>
            </a:r>
            <a:r>
              <a:rPr lang="en-GB" sz="1400" i="1">
                <a:latin typeface="Arial"/>
                <a:ea typeface="+mn-lt"/>
                <a:cs typeface="Arial"/>
              </a:rPr>
              <a:t>Power and Politeness in the Workplace: A Sociolinguistic Analysis of Talk at Work</a:t>
            </a:r>
            <a:r>
              <a:rPr lang="en-GB" sz="1400">
                <a:latin typeface="Arial"/>
                <a:ea typeface="+mn-lt"/>
                <a:cs typeface="Arial"/>
              </a:rPr>
              <a:t>. 2nd edn. London: Routledge.</a:t>
            </a:r>
          </a:p>
          <a:p>
            <a:pPr marL="0">
              <a:lnSpc>
                <a:spcPct val="150000"/>
              </a:lnSpc>
              <a:buNone/>
            </a:pPr>
            <a:r>
              <a:rPr lang="en-GB" sz="1400">
                <a:latin typeface="Arial"/>
                <a:ea typeface="Calibri"/>
                <a:cs typeface="Arial"/>
              </a:rPr>
              <a:t>Jaqua, T. &amp; Dinkjian, A. (2025) ‘Bridging the generational gap at work: a research‑based perspective on differences and practical strategies’, </a:t>
            </a:r>
            <a:r>
              <a:rPr lang="en-GB" sz="1400" i="1">
                <a:latin typeface="Arial"/>
                <a:ea typeface="Calibri"/>
                <a:cs typeface="Arial"/>
              </a:rPr>
              <a:t>Open Journal of Human Resource Management</a:t>
            </a:r>
            <a:r>
              <a:rPr lang="en-GB" sz="1400">
                <a:latin typeface="Arial"/>
                <a:ea typeface="Calibri"/>
                <a:cs typeface="Arial"/>
              </a:rPr>
              <a:t>, 6(2), pp. 1–20.</a:t>
            </a:r>
          </a:p>
          <a:p>
            <a:pPr marL="0">
              <a:lnSpc>
                <a:spcPct val="150000"/>
              </a:lnSpc>
              <a:buNone/>
            </a:pPr>
            <a:r>
              <a:rPr lang="en-GB" sz="1400">
                <a:latin typeface="Arial"/>
                <a:ea typeface="Calibri"/>
                <a:cs typeface="Arial"/>
              </a:rPr>
              <a:t>Ozolina, J., Saitere, S. &amp; Gaile‑Sarkane, E. (2024) </a:t>
            </a:r>
            <a:r>
              <a:rPr lang="en-GB" sz="1400" i="1">
                <a:latin typeface="Arial"/>
                <a:ea typeface="Calibri"/>
                <a:cs typeface="Arial"/>
              </a:rPr>
              <a:t>Bridging generational gaps: reducing conflict and enhancing collaboration in the workplace.</a:t>
            </a:r>
            <a:r>
              <a:rPr lang="en-GB" sz="1400">
                <a:latin typeface="Arial"/>
                <a:ea typeface="Calibri"/>
                <a:cs typeface="Arial"/>
              </a:rPr>
              <a:t> Proceedings of the 28th World Multi‑Conference on Systemics, Cybernetics and Informatics (WMSCI 2024), pp. 147–154.</a:t>
            </a:r>
          </a:p>
          <a:p>
            <a:pPr marL="0">
              <a:lnSpc>
                <a:spcPct val="150000"/>
              </a:lnSpc>
              <a:buNone/>
            </a:pPr>
            <a:r>
              <a:rPr lang="en-GB" sz="1400">
                <a:latin typeface="Arial"/>
                <a:cs typeface="Arial"/>
              </a:rPr>
              <a:t>Praxis Framework (n.d.) Berlo . Available at: https//www.praxisframework.org/en/library/berlo  (Accessed:23 June 2026)</a:t>
            </a:r>
          </a:p>
          <a:p>
            <a:pPr marL="0">
              <a:lnSpc>
                <a:spcPct val="150000"/>
              </a:lnSpc>
              <a:buNone/>
            </a:pPr>
            <a:endParaRPr lang="en-GB" sz="1400">
              <a:latin typeface="Arial"/>
              <a:cs typeface="Arial"/>
            </a:endParaRPr>
          </a:p>
          <a:p>
            <a:pPr marL="0">
              <a:lnSpc>
                <a:spcPct val="150000"/>
              </a:lnSpc>
              <a:buNone/>
            </a:pPr>
            <a:endParaRPr lang="en-GB" sz="1400">
              <a:latin typeface="Arial"/>
              <a:ea typeface="Calibri"/>
              <a:cs typeface="Arial"/>
            </a:endParaRPr>
          </a:p>
        </p:txBody>
      </p:sp>
      <p:cxnSp>
        <p:nvCxnSpPr>
          <p:cNvPr id="5" name="Straight Arrow Connector 4">
            <a:extLst>
              <a:ext uri="{FF2B5EF4-FFF2-40B4-BE49-F238E27FC236}">
                <a16:creationId xmlns:a16="http://schemas.microsoft.com/office/drawing/2014/main" id="{E17436F8-A8E5-069F-2498-AEF4034D3ED1}"/>
              </a:ext>
            </a:extLst>
          </p:cNvPr>
          <p:cNvCxnSpPr/>
          <p:nvPr/>
        </p:nvCxnSpPr>
        <p:spPr>
          <a:xfrm flipV="1">
            <a:off x="518432" y="933904"/>
            <a:ext cx="2822576" cy="8617"/>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4" name="Slide Number Placeholder 3">
            <a:extLst>
              <a:ext uri="{FF2B5EF4-FFF2-40B4-BE49-F238E27FC236}">
                <a16:creationId xmlns:a16="http://schemas.microsoft.com/office/drawing/2014/main" id="{E3E1F2C2-6378-C9CF-57AE-531481674EDD}"/>
              </a:ext>
            </a:extLst>
          </p:cNvPr>
          <p:cNvSpPr>
            <a:spLocks noGrp="1"/>
          </p:cNvSpPr>
          <p:nvPr>
            <p:ph type="sldNum" sz="quarter" idx="12"/>
          </p:nvPr>
        </p:nvSpPr>
        <p:spPr/>
        <p:txBody>
          <a:bodyPr/>
          <a:lstStyle/>
          <a:p>
            <a:fld id="{CC5866D3-8AAB-47C9-8B69-A9A3A127E7C4}" type="slidenum">
              <a:rPr lang="en-GB" smtClean="0"/>
              <a:t>23</a:t>
            </a:fld>
            <a:endParaRPr lang="en-GB"/>
          </a:p>
        </p:txBody>
      </p:sp>
    </p:spTree>
    <p:extLst>
      <p:ext uri="{BB962C8B-B14F-4D97-AF65-F5344CB8AC3E}">
        <p14:creationId xmlns:p14="http://schemas.microsoft.com/office/powerpoint/2010/main" val="19139734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70FCA14-2B2A-41F4-FF31-DF72E4B23D03}"/>
              </a:ext>
            </a:extLst>
          </p:cNvPr>
          <p:cNvSpPr>
            <a:spLocks noGrp="1"/>
          </p:cNvSpPr>
          <p:nvPr>
            <p:ph type="sldNum" sz="quarter" idx="12"/>
          </p:nvPr>
        </p:nvSpPr>
        <p:spPr/>
        <p:txBody>
          <a:bodyPr/>
          <a:lstStyle/>
          <a:p>
            <a:fld id="{CC5866D3-8AAB-47C9-8B69-A9A3A127E7C4}" type="slidenum">
              <a:rPr lang="en-GB" smtClean="0"/>
              <a:t>24</a:t>
            </a:fld>
            <a:endParaRPr lang="en-GB"/>
          </a:p>
        </p:txBody>
      </p:sp>
      <p:sp>
        <p:nvSpPr>
          <p:cNvPr id="5" name="TextBox 4">
            <a:extLst>
              <a:ext uri="{FF2B5EF4-FFF2-40B4-BE49-F238E27FC236}">
                <a16:creationId xmlns:a16="http://schemas.microsoft.com/office/drawing/2014/main" id="{B9909BC9-C598-9464-764B-A78C38708661}"/>
              </a:ext>
            </a:extLst>
          </p:cNvPr>
          <p:cNvSpPr txBox="1"/>
          <p:nvPr/>
        </p:nvSpPr>
        <p:spPr>
          <a:xfrm>
            <a:off x="254000" y="1128486"/>
            <a:ext cx="11945256" cy="48280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spcBef>
                <a:spcPts val="1000"/>
              </a:spcBef>
            </a:pPr>
            <a:r>
              <a:rPr lang="en-GB" sz="1400">
                <a:solidFill>
                  <a:srgbClr val="000000"/>
                </a:solidFill>
                <a:latin typeface="Arial"/>
                <a:cs typeface="Arial"/>
              </a:rPr>
              <a:t>Schramm, W. (1954) </a:t>
            </a:r>
            <a:r>
              <a:rPr lang="en-GB" sz="1400" i="1">
                <a:solidFill>
                  <a:srgbClr val="000000"/>
                </a:solidFill>
                <a:latin typeface="Arial"/>
                <a:cs typeface="Arial"/>
              </a:rPr>
              <a:t>How Communication Works</a:t>
            </a:r>
            <a:r>
              <a:rPr lang="en-GB" sz="1400">
                <a:solidFill>
                  <a:srgbClr val="000000"/>
                </a:solidFill>
                <a:latin typeface="Arial"/>
                <a:cs typeface="Arial"/>
              </a:rPr>
              <a:t>. Urbana: University of Illinois Press.</a:t>
            </a:r>
            <a:endParaRPr lang="en-US" sz="1400">
              <a:latin typeface="Arial"/>
              <a:cs typeface="Arial"/>
            </a:endParaRPr>
          </a:p>
          <a:p>
            <a:pPr>
              <a:lnSpc>
                <a:spcPct val="150000"/>
              </a:lnSpc>
              <a:spcBef>
                <a:spcPts val="1000"/>
              </a:spcBef>
            </a:pPr>
            <a:r>
              <a:rPr lang="en-GB" sz="1400">
                <a:solidFill>
                  <a:srgbClr val="000000"/>
                </a:solidFill>
                <a:latin typeface="Arial"/>
                <a:cs typeface="Arial"/>
              </a:rPr>
              <a:t>Shannon, C. &amp; Weaver, W. (1949) </a:t>
            </a:r>
            <a:r>
              <a:rPr lang="en-GB" sz="1400" i="1">
                <a:solidFill>
                  <a:srgbClr val="000000"/>
                </a:solidFill>
                <a:latin typeface="Arial"/>
                <a:cs typeface="Arial"/>
              </a:rPr>
              <a:t>The Mathematical Theory of Communication</a:t>
            </a:r>
            <a:r>
              <a:rPr lang="en-GB" sz="1400">
                <a:solidFill>
                  <a:srgbClr val="000000"/>
                </a:solidFill>
                <a:latin typeface="Arial"/>
                <a:cs typeface="Arial"/>
              </a:rPr>
              <a:t>. Urbana: University of Illinois Press.</a:t>
            </a:r>
            <a:endParaRPr lang="en-GB" sz="1400">
              <a:latin typeface="Arial"/>
              <a:cs typeface="Arial"/>
            </a:endParaRPr>
          </a:p>
          <a:p>
            <a:pPr algn="l">
              <a:lnSpc>
                <a:spcPct val="150000"/>
              </a:lnSpc>
              <a:spcBef>
                <a:spcPts val="1000"/>
              </a:spcBef>
            </a:pPr>
            <a:r>
              <a:rPr lang="en-GB" sz="1400" b="0" i="0" u="none" strike="noStrike" baseline="0">
                <a:solidFill>
                  <a:srgbClr val="000000"/>
                </a:solidFill>
                <a:latin typeface="Arial"/>
                <a:ea typeface="Segoe UI"/>
                <a:cs typeface="Arial"/>
              </a:rPr>
              <a:t>Thomas, Cartel. (2025). </a:t>
            </a:r>
            <a:r>
              <a:rPr lang="en-GB" sz="1400" b="0" i="1" u="none" strike="noStrike" baseline="0">
                <a:solidFill>
                  <a:srgbClr val="000000"/>
                </a:solidFill>
                <a:latin typeface="Arial"/>
                <a:ea typeface="Segoe UI"/>
                <a:cs typeface="Arial"/>
              </a:rPr>
              <a:t>Emotional </a:t>
            </a:r>
            <a:r>
              <a:rPr lang="en-GB" sz="1400" i="1">
                <a:solidFill>
                  <a:srgbClr val="000000"/>
                </a:solidFill>
                <a:latin typeface="Arial"/>
                <a:ea typeface="Segoe UI"/>
                <a:cs typeface="Arial"/>
              </a:rPr>
              <a:t>Barriers</a:t>
            </a:r>
            <a:r>
              <a:rPr lang="en-GB" sz="1400" b="0" i="1" u="none" strike="noStrike" baseline="0">
                <a:solidFill>
                  <a:srgbClr val="000000"/>
                </a:solidFill>
                <a:latin typeface="Arial"/>
                <a:ea typeface="Segoe UI"/>
                <a:cs typeface="Arial"/>
              </a:rPr>
              <a:t> to Communication</a:t>
            </a:r>
            <a:r>
              <a:rPr lang="en-GB" sz="1400" b="0" i="0" u="none" strike="noStrike" baseline="0">
                <a:solidFill>
                  <a:srgbClr val="000000"/>
                </a:solidFill>
                <a:latin typeface="Arial"/>
                <a:ea typeface="Segoe UI"/>
                <a:cs typeface="Arial"/>
              </a:rPr>
              <a:t>.  Available at: https://barrierstocommunication.net/emotional-barriers-to-communication/ (Accessed 12 July 2026).</a:t>
            </a:r>
            <a:r>
              <a:rPr lang="en-GB" sz="1400" b="0" i="0">
                <a:solidFill>
                  <a:srgbClr val="000000"/>
                </a:solidFill>
                <a:latin typeface="Arial"/>
                <a:ea typeface="Segoe UI"/>
                <a:cs typeface="Arial"/>
              </a:rPr>
              <a:t>​</a:t>
            </a:r>
            <a:endParaRPr lang="en-US" sz="1400">
              <a:latin typeface="Arial"/>
              <a:cs typeface="Arial"/>
            </a:endParaRPr>
          </a:p>
          <a:p>
            <a:pPr algn="l" rtl="0">
              <a:lnSpc>
                <a:spcPct val="150000"/>
              </a:lnSpc>
              <a:spcBef>
                <a:spcPts val="1000"/>
              </a:spcBef>
            </a:pPr>
            <a:r>
              <a:rPr lang="en-GB" sz="1400" b="0" i="0" u="none" strike="noStrike" baseline="0">
                <a:solidFill>
                  <a:srgbClr val="000000"/>
                </a:solidFill>
                <a:latin typeface="Arial"/>
                <a:ea typeface="Segoe UI"/>
                <a:cs typeface="Arial"/>
              </a:rPr>
              <a:t>Thompson, N. (2018) </a:t>
            </a:r>
            <a:r>
              <a:rPr lang="en-GB" sz="1400" b="0" i="1" u="none" strike="noStrike" baseline="0">
                <a:solidFill>
                  <a:srgbClr val="000000"/>
                </a:solidFill>
                <a:latin typeface="Arial"/>
                <a:ea typeface="Segoe UI"/>
                <a:cs typeface="Arial"/>
              </a:rPr>
              <a:t>Effective Communication: A Guide for the People Professions</a:t>
            </a:r>
            <a:r>
              <a:rPr lang="en-GB" sz="1400" b="0" i="0" u="none" strike="noStrike" baseline="0">
                <a:solidFill>
                  <a:srgbClr val="000000"/>
                </a:solidFill>
                <a:latin typeface="Arial"/>
                <a:ea typeface="Segoe UI"/>
                <a:cs typeface="Arial"/>
              </a:rPr>
              <a:t>. 2nd ed. London: Macmillan Education.</a:t>
            </a:r>
            <a:r>
              <a:rPr lang="en-GB" sz="1400" b="0" i="0">
                <a:solidFill>
                  <a:srgbClr val="000000"/>
                </a:solidFill>
                <a:latin typeface="Arial"/>
                <a:ea typeface="Segoe UI"/>
                <a:cs typeface="Arial"/>
              </a:rPr>
              <a:t>​</a:t>
            </a:r>
          </a:p>
          <a:p>
            <a:pPr algn="l">
              <a:lnSpc>
                <a:spcPct val="150000"/>
              </a:lnSpc>
              <a:spcBef>
                <a:spcPts val="1000"/>
              </a:spcBef>
            </a:pPr>
            <a:r>
              <a:rPr lang="en-GB" sz="1400" b="0" i="0" u="none" strike="noStrike" baseline="0">
                <a:solidFill>
                  <a:srgbClr val="000000"/>
                </a:solidFill>
                <a:latin typeface="Arial"/>
                <a:ea typeface="Segoe UI"/>
                <a:cs typeface="Arial"/>
              </a:rPr>
              <a:t>Tourish, D. and Hargie, O., 2009. </a:t>
            </a:r>
            <a:r>
              <a:rPr lang="en-GB" sz="1400" b="0" i="1" u="none" strike="noStrike" baseline="0">
                <a:solidFill>
                  <a:srgbClr val="000000"/>
                </a:solidFill>
                <a:latin typeface="Arial"/>
                <a:ea typeface="Segoe UI"/>
                <a:cs typeface="Arial"/>
              </a:rPr>
              <a:t>Communication in organizations: Effective communication in the workplace</a:t>
            </a:r>
            <a:r>
              <a:rPr lang="en-GB" sz="1400" b="0" i="0" u="none" strike="noStrike" baseline="0">
                <a:solidFill>
                  <a:srgbClr val="000000"/>
                </a:solidFill>
                <a:latin typeface="Arial"/>
                <a:ea typeface="Segoe UI"/>
                <a:cs typeface="Arial"/>
              </a:rPr>
              <a:t>. London: Routledge.</a:t>
            </a:r>
            <a:r>
              <a:rPr lang="en-GB" sz="1400" b="0" i="0">
                <a:solidFill>
                  <a:srgbClr val="000000"/>
                </a:solidFill>
                <a:latin typeface="Arial"/>
                <a:ea typeface="Segoe UI"/>
                <a:cs typeface="Arial"/>
              </a:rPr>
              <a:t>​</a:t>
            </a:r>
            <a:endParaRPr lang="en-GB"/>
          </a:p>
          <a:p>
            <a:pPr algn="l" rtl="0">
              <a:lnSpc>
                <a:spcPct val="150000"/>
              </a:lnSpc>
              <a:spcBef>
                <a:spcPts val="1000"/>
              </a:spcBef>
            </a:pPr>
            <a:r>
              <a:rPr lang="en-GB" sz="1400" b="0" i="0" u="none" strike="noStrike" baseline="0">
                <a:solidFill>
                  <a:srgbClr val="000000"/>
                </a:solidFill>
                <a:latin typeface="Arial"/>
                <a:ea typeface="Segoe UI"/>
                <a:cs typeface="Arial"/>
              </a:rPr>
              <a:t>Venter, E. (2017) </a:t>
            </a:r>
            <a:r>
              <a:rPr lang="en-GB" sz="1400" b="0" i="1" u="none" strike="noStrike" baseline="0">
                <a:solidFill>
                  <a:srgbClr val="000000"/>
                </a:solidFill>
                <a:latin typeface="Arial"/>
                <a:ea typeface="Segoe UI"/>
                <a:cs typeface="Arial"/>
              </a:rPr>
              <a:t>Bridging the communication gap between Generation Y and the Baby Boomer generation</a:t>
            </a:r>
            <a:r>
              <a:rPr lang="en-GB" sz="1400" b="0" i="0" u="none" strike="noStrike" baseline="0">
                <a:solidFill>
                  <a:srgbClr val="000000"/>
                </a:solidFill>
                <a:latin typeface="Arial"/>
                <a:ea typeface="Segoe UI"/>
                <a:cs typeface="Arial"/>
              </a:rPr>
              <a:t>. International Journal of Adolescence and Youth, 22(4), pp.497–507. </a:t>
            </a:r>
            <a:r>
              <a:rPr lang="en-GB" sz="1400" b="0" i="0" u="sng" strike="noStrike" baseline="0">
                <a:solidFill>
                  <a:srgbClr val="467886"/>
                </a:solidFill>
                <a:latin typeface="Arial"/>
                <a:ea typeface="Segoe UI"/>
                <a:cs typeface="Arial"/>
                <a:hlinkClick r:id="rId2"/>
              </a:rPr>
              <a:t>https://doi.org/10.1080/02673843.2016.1267022</a:t>
            </a:r>
            <a:r>
              <a:rPr lang="en-GB" sz="1400" b="0" i="0">
                <a:solidFill>
                  <a:srgbClr val="000000"/>
                </a:solidFill>
                <a:latin typeface="Arial"/>
                <a:ea typeface="Segoe UI"/>
                <a:cs typeface="Arial"/>
                <a:hlinkClick r:id="rId2"/>
              </a:rPr>
              <a:t>​</a:t>
            </a:r>
            <a:endParaRPr lang="en-GB" sz="1400" b="0" i="0">
              <a:solidFill>
                <a:srgbClr val="000000"/>
              </a:solidFill>
              <a:latin typeface="Arial"/>
              <a:ea typeface="Segoe UI"/>
              <a:cs typeface="Arial"/>
            </a:endParaRPr>
          </a:p>
          <a:p>
            <a:pPr algn="l" rtl="0">
              <a:lnSpc>
                <a:spcPct val="150000"/>
              </a:lnSpc>
              <a:spcBef>
                <a:spcPts val="1000"/>
              </a:spcBef>
            </a:pPr>
            <a:r>
              <a:rPr lang="en-GB" sz="1400" b="0" i="0" u="none" strike="noStrike" baseline="0">
                <a:solidFill>
                  <a:srgbClr val="000000"/>
                </a:solidFill>
                <a:latin typeface="Arial"/>
                <a:ea typeface="Segoe UI"/>
                <a:cs typeface="Arial"/>
              </a:rPr>
              <a:t>Wikipedia (2025) </a:t>
            </a:r>
            <a:r>
              <a:rPr lang="en-GB" sz="1400" b="0" i="1" u="none" strike="noStrike" baseline="0">
                <a:solidFill>
                  <a:srgbClr val="000000"/>
                </a:solidFill>
                <a:latin typeface="Arial"/>
                <a:ea typeface="Segoe UI"/>
                <a:cs typeface="Arial"/>
              </a:rPr>
              <a:t>Schramm's model of communication</a:t>
            </a:r>
            <a:r>
              <a:rPr lang="en-GB" sz="1400" b="0" i="0" u="none" strike="noStrike" baseline="0">
                <a:solidFill>
                  <a:srgbClr val="000000"/>
                </a:solidFill>
                <a:latin typeface="Arial"/>
                <a:ea typeface="Segoe UI"/>
                <a:cs typeface="Arial"/>
              </a:rPr>
              <a:t>. Available at: </a:t>
            </a:r>
            <a:r>
              <a:rPr lang="en-GB" sz="1400" b="0" i="0" u="sng" strike="noStrike" baseline="0">
                <a:solidFill>
                  <a:srgbClr val="000000"/>
                </a:solidFill>
                <a:latin typeface="Arial"/>
                <a:ea typeface="Segoe UI"/>
                <a:cs typeface="Arial"/>
                <a:hlinkClick r:id="rId3">
                  <a:extLst>
                    <a:ext uri="{A12FA001-AC4F-418D-AE19-62706E023703}">
                      <ahyp:hlinkClr xmlns:ahyp="http://schemas.microsoft.com/office/drawing/2018/hyperlinkcolor" val="tx"/>
                    </a:ext>
                  </a:extLst>
                </a:hlinkClick>
              </a:rPr>
              <a:t>https://en.wikipedia.org/wiki/Schramm%27s_model_of_communication</a:t>
            </a:r>
            <a:r>
              <a:rPr lang="en-GB" sz="1400" b="0" i="0" u="none" strike="noStrike" baseline="0">
                <a:solidFill>
                  <a:srgbClr val="000000"/>
                </a:solidFill>
                <a:latin typeface="Arial"/>
                <a:ea typeface="Segoe UI"/>
                <a:cs typeface="Arial"/>
              </a:rPr>
              <a:t> (Accessed: 23 June 2026). </a:t>
            </a:r>
            <a:r>
              <a:rPr lang="en-GB" sz="1400" b="0" i="0">
                <a:solidFill>
                  <a:srgbClr val="000000"/>
                </a:solidFill>
                <a:latin typeface="Arial"/>
                <a:ea typeface="Segoe UI"/>
                <a:cs typeface="Arial"/>
              </a:rPr>
              <a:t>​</a:t>
            </a:r>
          </a:p>
          <a:p>
            <a:pPr algn="l" rtl="0">
              <a:lnSpc>
                <a:spcPct val="150000"/>
              </a:lnSpc>
              <a:spcBef>
                <a:spcPts val="1000"/>
              </a:spcBef>
            </a:pPr>
            <a:r>
              <a:rPr lang="en-GB" sz="1400" b="0" i="1" u="none" strike="noStrike" baseline="0">
                <a:solidFill>
                  <a:srgbClr val="000000"/>
                </a:solidFill>
                <a:latin typeface="Arial"/>
                <a:ea typeface="Segoe UI"/>
                <a:cs typeface="Arial"/>
              </a:rPr>
              <a:t>5507484577_629afb4e92_b.jpg</a:t>
            </a:r>
            <a:r>
              <a:rPr lang="en-GB" sz="1400" b="0" i="0" u="none" strike="noStrike" baseline="0">
                <a:solidFill>
                  <a:srgbClr val="000000"/>
                </a:solidFill>
                <a:latin typeface="Arial"/>
                <a:ea typeface="Segoe UI"/>
                <a:cs typeface="Arial"/>
              </a:rPr>
              <a:t> (n.d.) </a:t>
            </a:r>
            <a:r>
              <a:rPr lang="en-GB" sz="1400" b="1" i="0" u="none" strike="noStrike" baseline="0">
                <a:solidFill>
                  <a:srgbClr val="000000"/>
                </a:solidFill>
                <a:latin typeface="Arial"/>
                <a:ea typeface="Segoe UI"/>
                <a:cs typeface="Arial"/>
              </a:rPr>
              <a:t>Image</a:t>
            </a:r>
            <a:r>
              <a:rPr lang="en-GB" sz="1400" b="0" i="0" u="none" strike="noStrike" baseline="0">
                <a:solidFill>
                  <a:srgbClr val="000000"/>
                </a:solidFill>
                <a:latin typeface="Arial"/>
                <a:ea typeface="Segoe UI"/>
                <a:cs typeface="Arial"/>
              </a:rPr>
              <a:t>. Available at: </a:t>
            </a:r>
            <a:r>
              <a:rPr lang="en-GB" sz="1400" b="0" i="1" u="none" strike="noStrike" baseline="0">
                <a:solidFill>
                  <a:srgbClr val="000000"/>
                </a:solidFill>
                <a:latin typeface="Arial"/>
                <a:ea typeface="Segoe UI"/>
                <a:cs typeface="Arial"/>
              </a:rPr>
              <a:t>URL not provided</a:t>
            </a:r>
            <a:r>
              <a:rPr lang="en-GB" sz="1400" b="0" i="0" u="none" strike="noStrike" baseline="0">
                <a:solidFill>
                  <a:srgbClr val="000000"/>
                </a:solidFill>
                <a:latin typeface="Arial"/>
                <a:ea typeface="Segoe UI"/>
                <a:cs typeface="Arial"/>
              </a:rPr>
              <a:t> (Accessed: 07 July 2026).</a:t>
            </a:r>
            <a:r>
              <a:rPr lang="en-US" sz="1400" b="0" i="0">
                <a:solidFill>
                  <a:srgbClr val="000000"/>
                </a:solidFill>
                <a:latin typeface="Arial"/>
                <a:ea typeface="Segoe UI"/>
                <a:cs typeface="Arial"/>
              </a:rPr>
              <a:t>​</a:t>
            </a:r>
            <a:endParaRPr lang="en-GB" sz="1400" b="0" i="0">
              <a:solidFill>
                <a:srgbClr val="000000"/>
              </a:solidFill>
              <a:latin typeface="Arial"/>
              <a:ea typeface="Segoe UI"/>
              <a:cs typeface="Arial"/>
            </a:endParaRPr>
          </a:p>
          <a:p>
            <a:pPr>
              <a:lnSpc>
                <a:spcPct val="150000"/>
              </a:lnSpc>
            </a:pPr>
            <a:endParaRPr lang="en-GB" sz="1400">
              <a:latin typeface="Arial"/>
              <a:cs typeface="Arial"/>
            </a:endParaRPr>
          </a:p>
        </p:txBody>
      </p:sp>
      <p:cxnSp>
        <p:nvCxnSpPr>
          <p:cNvPr id="7" name="Straight Arrow Connector 6">
            <a:extLst>
              <a:ext uri="{FF2B5EF4-FFF2-40B4-BE49-F238E27FC236}">
                <a16:creationId xmlns:a16="http://schemas.microsoft.com/office/drawing/2014/main" id="{DBFBE810-38FF-3FDA-5DC0-D47EF3466734}"/>
              </a:ext>
            </a:extLst>
          </p:cNvPr>
          <p:cNvCxnSpPr/>
          <p:nvPr/>
        </p:nvCxnSpPr>
        <p:spPr>
          <a:xfrm flipV="1">
            <a:off x="438603" y="904875"/>
            <a:ext cx="3178176" cy="8617"/>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76B268EB-6D7F-B118-598A-320B2A7560BE}"/>
              </a:ext>
            </a:extLst>
          </p:cNvPr>
          <p:cNvSpPr txBox="1"/>
          <p:nvPr/>
        </p:nvSpPr>
        <p:spPr>
          <a:xfrm>
            <a:off x="435429" y="243114"/>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aseline="0">
                <a:latin typeface="Neue Haas Grotesk Text Pro"/>
              </a:rPr>
              <a:t>Reference List</a:t>
            </a:r>
            <a:endParaRPr lang="en-GB" sz="3200"/>
          </a:p>
          <a:p>
            <a:pPr algn="ctr"/>
            <a:endParaRPr lang="en-GB"/>
          </a:p>
        </p:txBody>
      </p:sp>
    </p:spTree>
    <p:extLst>
      <p:ext uri="{BB962C8B-B14F-4D97-AF65-F5344CB8AC3E}">
        <p14:creationId xmlns:p14="http://schemas.microsoft.com/office/powerpoint/2010/main" val="23223681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46000f7638a33b6a3dfa826f40f1a496">
  <xsd:schema xmlns:xsd="http://www.w3.org/2001/XMLSchema" xmlns:xs="http://www.w3.org/2001/XMLSchema" xmlns:p="http://schemas.microsoft.com/office/2006/metadata/properties" xmlns:ns3="901b7179-a49d-4669-ab88-101a0e80079b" targetNamespace="http://schemas.microsoft.com/office/2006/metadata/properties" ma:root="true" ma:fieldsID="ffee260e4cc953b34c61b69f2c910878"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44DB10D-8848-45B4-80E9-43ED540E3F4A}">
  <ds:schemaRefs>
    <ds:schemaRef ds:uri="http://schemas.microsoft.com/office/2006/documentManagement/types"/>
    <ds:schemaRef ds:uri="http://purl.org/dc/terms/"/>
    <ds:schemaRef ds:uri="http://schemas.microsoft.com/office/infopath/2007/PartnerControls"/>
    <ds:schemaRef ds:uri="http://purl.org/dc/dcmitype/"/>
    <ds:schemaRef ds:uri="http://purl.org/dc/elements/1.1/"/>
    <ds:schemaRef ds:uri="901b7179-a49d-4669-ab88-101a0e80079b"/>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E16D2023-DA33-408B-A637-C1D65B3C80D3}">
  <ds:schemaRefs>
    <ds:schemaRef ds:uri="http://schemas.microsoft.com/sharepoint/v3/contenttype/forms"/>
  </ds:schemaRefs>
</ds:datastoreItem>
</file>

<file path=customXml/itemProps3.xml><?xml version="1.0" encoding="utf-8"?>
<ds:datastoreItem xmlns:ds="http://schemas.openxmlformats.org/officeDocument/2006/customXml" ds:itemID="{2D53C54D-BCA2-48D1-A1DE-CBD76D02787C}">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3215</Words>
  <Application>Microsoft Office PowerPoint</Application>
  <PresentationFormat>Widescreen</PresentationFormat>
  <Paragraphs>339</Paragraphs>
  <Slides>24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Aptos</vt:lpstr>
      <vt:lpstr>Aptos Display</vt:lpstr>
      <vt:lpstr>Arial</vt:lpstr>
      <vt:lpstr>Calibri</vt:lpstr>
      <vt:lpstr>Neue Haas Grotesk Text Pro</vt:lpstr>
      <vt:lpstr>Times New Roman</vt:lpstr>
      <vt:lpstr>Wingdings</vt:lpstr>
      <vt:lpstr>Wingdings,sans-serif</vt:lpstr>
      <vt:lpstr>Office Theme</vt:lpstr>
      <vt:lpstr>PowerPoint Presentation</vt:lpstr>
      <vt:lpstr>Presentation Overview</vt:lpstr>
      <vt:lpstr>Introduction</vt:lpstr>
      <vt:lpstr>Communication in Business </vt:lpstr>
      <vt:lpstr>Communication in Business </vt:lpstr>
      <vt:lpstr>Age/Generational Barriers  </vt:lpstr>
      <vt:lpstr>Schramm's Communication Model (1954)  </vt:lpstr>
      <vt:lpstr>How to Reduce the Barrier</vt:lpstr>
      <vt:lpstr>Language &amp; Communication Barriers</vt:lpstr>
      <vt:lpstr>PowerPoint Presentation</vt:lpstr>
      <vt:lpstr>How to Reduce the Barrier</vt:lpstr>
      <vt:lpstr>Environmental Noise Barriers</vt:lpstr>
      <vt:lpstr>Shannon &amp; Weaver’s Communication Model (1954) </vt:lpstr>
      <vt:lpstr>How to Reduce the Barriers </vt:lpstr>
      <vt:lpstr>Cultural Barriers</vt:lpstr>
      <vt:lpstr>Schramm's Communication Model (1954)  </vt:lpstr>
      <vt:lpstr>How to Reduce the Barrier</vt:lpstr>
      <vt:lpstr>Emotional Barriers</vt:lpstr>
      <vt:lpstr>Berlo’s Model of communication</vt:lpstr>
      <vt:lpstr>How to Reduce the Barriers</vt:lpstr>
      <vt:lpstr>Conclusion</vt:lpstr>
      <vt:lpstr>Thank you for listening!</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Mustafa Ali (2519128)</dc:creator>
  <cp:lastModifiedBy>Mustafa Ali (2519128)</cp:lastModifiedBy>
  <cp:revision>1</cp:revision>
  <dcterms:created xsi:type="dcterms:W3CDTF">2026-06-22T11:23:12Z</dcterms:created>
  <dcterms:modified xsi:type="dcterms:W3CDTF">2026-07-17T02:22:57Z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