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77" r:id="rId2"/>
    <p:sldId id="256" r:id="rId3"/>
    <p:sldId id="261" r:id="rId4"/>
    <p:sldId id="264" r:id="rId5"/>
    <p:sldId id="274" r:id="rId6"/>
    <p:sldId id="275" r:id="rId7"/>
    <p:sldId id="276" r:id="rId8"/>
    <p:sldId id="267" r:id="rId9"/>
    <p:sldId id="269" r:id="rId10"/>
    <p:sldId id="270" r:id="rId11"/>
    <p:sldId id="271" r:id="rId12"/>
    <p:sldId id="265" r:id="rId13"/>
    <p:sldId id="263" r:id="rId14"/>
    <p:sldId id="260" r:id="rId15"/>
    <p:sldId id="272"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38" autoAdjust="0"/>
    <p:restoredTop sz="94660"/>
  </p:normalViewPr>
  <p:slideViewPr>
    <p:cSldViewPr snapToGrid="0">
      <p:cViewPr varScale="1">
        <p:scale>
          <a:sx n="86" d="100"/>
          <a:sy n="86" d="100"/>
        </p:scale>
        <p:origin x="139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4168570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1189707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1158167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9743C3A-1E64-4A59-B084-1798DA963F56}"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2464607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743C3A-1E64-4A59-B084-1798DA963F56}" type="datetimeFigureOut">
              <a:rPr lang="en-GB" smtClean="0"/>
              <a:t>24/05/2023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3727257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9743C3A-1E64-4A59-B084-1798DA963F56}" type="datetimeFigureOut">
              <a:rPr lang="en-GB" smtClean="0"/>
              <a:t>24/05/2023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698774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743C3A-1E64-4A59-B084-1798DA963F56}" type="datetimeFigureOut">
              <a:rPr lang="en-GB" smtClean="0"/>
              <a:t>24/05/2023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4102202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A9743C3A-1E64-4A59-B084-1798DA963F56}"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3582392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743C3A-1E64-4A59-B084-1798DA963F56}"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1976994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3084963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97386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9197905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1291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28874293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6739381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1368055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9743C3A-1E64-4A59-B084-1798DA963F56}" type="datetimeFigureOut">
              <a:rPr lang="en-GB" smtClean="0"/>
              <a:t>24/05/2023</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BDC9BC68-D0A9-410B-8AB3-FAD3DEEAA8B0}" type="slidenum">
              <a:rPr lang="en-GB" smtClean="0"/>
              <a:t>‹#›</a:t>
            </a:fld>
            <a:endParaRPr lang="en-GB"/>
          </a:p>
        </p:txBody>
      </p:sp>
    </p:spTree>
    <p:extLst>
      <p:ext uri="{BB962C8B-B14F-4D97-AF65-F5344CB8AC3E}">
        <p14:creationId xmlns:p14="http://schemas.microsoft.com/office/powerpoint/2010/main" val="262212239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s://www.ritzcarlton.com/"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news.marriott.com/" TargetMode="External"/><Relationship Id="rId2" Type="http://schemas.openxmlformats.org/officeDocument/2006/relationships/hyperlink" Target="https://www.ritzcarlton.com/" TargetMode="External"/><Relationship Id="rId1" Type="http://schemas.openxmlformats.org/officeDocument/2006/relationships/slideLayout" Target="../slideLayouts/slideLayout2.xml"/><Relationship Id="rId5" Type="http://schemas.openxmlformats.org/officeDocument/2006/relationships/hyperlink" Target="https://www.ayreshotels.com/guest-service-agent" TargetMode="External"/><Relationship Id="rId4" Type="http://schemas.openxmlformats.org/officeDocument/2006/relationships/hyperlink" Target="https://www.google.com/search?q=main+consumers+of+ritz+carlton+hotels&amp;rlz=1C1ONGR_enGB1030GB1030&amp;oq=main+consumers+of+ritz+carlton++hotels&amp;aqs=chrome..69i57j0i512j46i175i199i512j0i512l7.42316j0j4&amp;sourceid=chrome&amp;ie=UTF-8"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customerthink.com/6-tips-to-meet-customer-expectations-efficiently/" TargetMode="External"/><Relationship Id="rId2" Type="http://schemas.openxmlformats.org/officeDocument/2006/relationships/hyperlink" Target="https://www.123helpme.com/essay/Service-Quality-at-the-Ritz-Carlton-Hotel-85344" TargetMode="External"/><Relationship Id="rId1" Type="http://schemas.openxmlformats.org/officeDocument/2006/relationships/slideLayout" Target="../slideLayouts/slideLayout2.xml"/><Relationship Id="rId6" Type="http://schemas.openxmlformats.org/officeDocument/2006/relationships/hyperlink" Target="https://www.ritzcarlton.com/en/hotels/blrrz-the-ritz-carlton-bangalore/dining/" TargetMode="External"/><Relationship Id="rId5" Type="http://schemas.openxmlformats.org/officeDocument/2006/relationships/hyperlink" Target="https://www.ritzcarlton.com/en/about-the-ritz-carlton/" TargetMode="External"/><Relationship Id="rId4" Type="http://schemas.openxmlformats.org/officeDocument/2006/relationships/hyperlink" Target="https://www.ringcentral.com/us/en/blog/customer-expectations/#:~:text=By%20personalizing%20your%20interactions%2C%20being,both%20good%20and%20challenging%20tim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C046FB-2B36-7CAA-C9D1-4EC631120284}"/>
              </a:ext>
            </a:extLst>
          </p:cNvPr>
          <p:cNvSpPr>
            <a:spLocks noGrp="1"/>
          </p:cNvSpPr>
          <p:nvPr>
            <p:ph idx="1"/>
          </p:nvPr>
        </p:nvSpPr>
        <p:spPr>
          <a:xfrm>
            <a:off x="1115626" y="3696428"/>
            <a:ext cx="6347714" cy="1807728"/>
          </a:xfrm>
        </p:spPr>
        <p:txBody>
          <a:bodyPr>
            <a:normAutofit/>
          </a:bodyPr>
          <a:lstStyle/>
          <a:p>
            <a:pPr marL="0" indent="0" algn="ctr">
              <a:buNone/>
            </a:pPr>
            <a:r>
              <a:rPr lang="en-GB" sz="2000" dirty="0">
                <a:solidFill>
                  <a:schemeClr val="tx1"/>
                </a:solidFill>
              </a:rPr>
              <a:t>Eunice </a:t>
            </a:r>
            <a:r>
              <a:rPr lang="en-GB" sz="2000" dirty="0" err="1">
                <a:solidFill>
                  <a:schemeClr val="tx1"/>
                </a:solidFill>
              </a:rPr>
              <a:t>Gredia</a:t>
            </a:r>
            <a:r>
              <a:rPr lang="en-GB" sz="2000" dirty="0">
                <a:solidFill>
                  <a:schemeClr val="tx1"/>
                </a:solidFill>
              </a:rPr>
              <a:t>  Tumi</a:t>
            </a:r>
          </a:p>
          <a:p>
            <a:pPr marL="0" indent="0" algn="ctr">
              <a:buNone/>
            </a:pPr>
            <a:r>
              <a:rPr lang="en-GB" sz="2000" dirty="0">
                <a:solidFill>
                  <a:schemeClr val="tx1"/>
                </a:solidFill>
              </a:rPr>
              <a:t>BM1H40003</a:t>
            </a:r>
          </a:p>
          <a:p>
            <a:pPr marL="0" indent="0" algn="ctr">
              <a:buNone/>
            </a:pPr>
            <a:r>
              <a:rPr lang="en-GB" sz="2800" b="1" dirty="0">
                <a:solidFill>
                  <a:schemeClr val="tx1"/>
                </a:solidFill>
              </a:rPr>
              <a:t>PRESENTATION</a:t>
            </a:r>
          </a:p>
          <a:p>
            <a:pPr marL="0" indent="0" algn="r">
              <a:buNone/>
            </a:pPr>
            <a:endParaRPr lang="en-GB" sz="2800" dirty="0">
              <a:solidFill>
                <a:schemeClr val="tx1"/>
              </a:solidFill>
            </a:endParaRPr>
          </a:p>
        </p:txBody>
      </p:sp>
      <p:sp>
        <p:nvSpPr>
          <p:cNvPr id="4" name="Title 1">
            <a:extLst>
              <a:ext uri="{FF2B5EF4-FFF2-40B4-BE49-F238E27FC236}">
                <a16:creationId xmlns:a16="http://schemas.microsoft.com/office/drawing/2014/main" id="{69EA3A08-E3C7-FB60-AF3E-5769BA98AE1A}"/>
              </a:ext>
            </a:extLst>
          </p:cNvPr>
          <p:cNvSpPr>
            <a:spLocks noGrp="1"/>
          </p:cNvSpPr>
          <p:nvPr>
            <p:ph type="title"/>
          </p:nvPr>
        </p:nvSpPr>
        <p:spPr>
          <a:xfrm>
            <a:off x="609600" y="609600"/>
            <a:ext cx="6501414" cy="1320800"/>
          </a:xfrm>
        </p:spPr>
        <p:txBody>
          <a:bodyPr>
            <a:normAutofit/>
          </a:bodyPr>
          <a:lstStyle/>
          <a:p>
            <a:pPr algn="ctr"/>
            <a:r>
              <a:rPr lang="en-GB" sz="2400" b="1" dirty="0">
                <a:solidFill>
                  <a:schemeClr val="tx1"/>
                </a:solidFill>
              </a:rPr>
              <a:t>THE ROLE AND IMPORTANCE OF QUALITY SERVICES, HOSPITALITY, AND GUEST SERVICES WITHIN THE HOTEL INDUSTRY</a:t>
            </a:r>
          </a:p>
        </p:txBody>
      </p:sp>
    </p:spTree>
    <p:extLst>
      <p:ext uri="{BB962C8B-B14F-4D97-AF65-F5344CB8AC3E}">
        <p14:creationId xmlns:p14="http://schemas.microsoft.com/office/powerpoint/2010/main" val="3323218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AEF0C6-2B81-FEEF-4668-F0FADA23C60C}"/>
              </a:ext>
            </a:extLst>
          </p:cNvPr>
          <p:cNvSpPr>
            <a:spLocks noGrp="1"/>
          </p:cNvSpPr>
          <p:nvPr>
            <p:ph type="subTitle" idx="1"/>
          </p:nvPr>
        </p:nvSpPr>
        <p:spPr>
          <a:xfrm>
            <a:off x="650581" y="970325"/>
            <a:ext cx="7326297" cy="2458675"/>
          </a:xfrm>
          <a:noFill/>
          <a:ln>
            <a:noFill/>
          </a:ln>
        </p:spPr>
        <p:txBody>
          <a:bodyPr>
            <a:noAutofit/>
          </a:bodyPr>
          <a:lstStyle/>
          <a:p>
            <a:pPr algn="l" fontAlgn="t"/>
            <a:r>
              <a:rPr lang="en-GB" sz="2000" dirty="0">
                <a:solidFill>
                  <a:schemeClr val="tx1"/>
                </a:solidFill>
              </a:rPr>
              <a:t>Quality Services, Hospitality, and Guest Services can be summarized as  key steps to growth in the hotel industry. </a:t>
            </a:r>
          </a:p>
          <a:p>
            <a:pPr algn="l" fontAlgn="t"/>
            <a:r>
              <a:rPr lang="en-GB" sz="2000" dirty="0">
                <a:solidFill>
                  <a:schemeClr val="tx1"/>
                </a:solidFill>
              </a:rPr>
              <a:t>For the purpose of this presentation, The Ritz Carlton Hotel will be discussed in terms of  its Brand, quality Service , hospitality, service culture, and  guest services, within the hotel industry.</a:t>
            </a:r>
          </a:p>
          <a:p>
            <a:pPr algn="l" fontAlgn="t"/>
            <a:r>
              <a:rPr lang="en-GB" sz="2000" dirty="0">
                <a:solidFill>
                  <a:schemeClr val="tx1"/>
                </a:solidFill>
              </a:rPr>
              <a:t> The Ritz Carlton was founded in 1898 by the Swiss Hotelier  Caesar Ritz in collaboration with the French chef Escoffier. In 1998, the success of The Ritz Carlton Hotel Company had attracted the attention of the hospitality industry, and the brand was purchased by Marriot International.  </a:t>
            </a:r>
            <a:r>
              <a:rPr lang="en-GB" sz="2000" dirty="0">
                <a:solidFill>
                  <a:schemeClr val="tx1"/>
                </a:solidFill>
                <a:hlinkClick r:id="rId2"/>
              </a:rPr>
              <a:t>https://www.ritzcarlton.com/</a:t>
            </a:r>
            <a:endParaRPr lang="en-GB" sz="2000" dirty="0">
              <a:solidFill>
                <a:schemeClr val="tx1"/>
              </a:solidFill>
            </a:endParaRPr>
          </a:p>
          <a:p>
            <a:pPr algn="l" fontAlgn="t"/>
            <a:r>
              <a:rPr lang="en-GB" sz="2000" b="0" i="0" dirty="0">
                <a:solidFill>
                  <a:schemeClr val="tx1"/>
                </a:solidFill>
                <a:effectLst/>
              </a:rPr>
              <a:t>The Ritz-Carlton Hotel Company sets the gold standard in luxury hospitality worldwide. </a:t>
            </a:r>
            <a:r>
              <a:rPr lang="en-GB" sz="2000" dirty="0">
                <a:solidFill>
                  <a:schemeClr val="tx1"/>
                </a:solidFill>
              </a:rPr>
              <a:t>https://www.linkedin.com/company/the-ritz-carlton-hotel-company-llc</a:t>
            </a:r>
          </a:p>
          <a:p>
            <a:pPr algn="l" fontAlgn="t"/>
            <a:endParaRPr lang="en-GB" sz="2000" dirty="0">
              <a:solidFill>
                <a:schemeClr val="tx1"/>
              </a:solidFill>
            </a:endParaRPr>
          </a:p>
          <a:p>
            <a:pPr algn="l" fontAlgn="t"/>
            <a:endParaRPr lang="en-GB" sz="1050" b="1" dirty="0"/>
          </a:p>
        </p:txBody>
      </p:sp>
    </p:spTree>
    <p:extLst>
      <p:ext uri="{BB962C8B-B14F-4D97-AF65-F5344CB8AC3E}">
        <p14:creationId xmlns:p14="http://schemas.microsoft.com/office/powerpoint/2010/main" val="3664001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D16AA60-556C-A62E-4254-513477645580}"/>
              </a:ext>
            </a:extLst>
          </p:cNvPr>
          <p:cNvSpPr>
            <a:spLocks noGrp="1"/>
          </p:cNvSpPr>
          <p:nvPr>
            <p:ph sz="half" idx="2"/>
          </p:nvPr>
        </p:nvSpPr>
        <p:spPr>
          <a:xfrm>
            <a:off x="369901" y="426856"/>
            <a:ext cx="8534401" cy="5823024"/>
          </a:xfrm>
        </p:spPr>
        <p:txBody>
          <a:bodyPr>
            <a:normAutofit fontScale="25000" lnSpcReduction="20000"/>
          </a:bodyPr>
          <a:lstStyle/>
          <a:p>
            <a:pPr marL="0" indent="0" fontAlgn="t">
              <a:lnSpc>
                <a:spcPct val="170000"/>
              </a:lnSpc>
              <a:buNone/>
            </a:pPr>
            <a:r>
              <a:rPr lang="en-GB" sz="8000" b="0" i="0" dirty="0">
                <a:solidFill>
                  <a:srgbClr val="212529"/>
                </a:solidFill>
                <a:effectLst/>
              </a:rPr>
              <a:t>Ritz Carlton is a hotel chain that signifies excellence. The service culture that was created in the first hotel in Boston was used as a model to replicate in other branches. </a:t>
            </a:r>
            <a:endParaRPr lang="en-GB" sz="8000" dirty="0">
              <a:solidFill>
                <a:schemeClr val="tx1"/>
              </a:solidFill>
              <a:latin typeface="+mj-lt"/>
            </a:endParaRPr>
          </a:p>
          <a:p>
            <a:pPr marL="0" indent="0" algn="l" fontAlgn="t">
              <a:lnSpc>
                <a:spcPct val="170000"/>
              </a:lnSpc>
              <a:buNone/>
            </a:pPr>
            <a:r>
              <a:rPr lang="en-GB" sz="8000" b="0" i="0" dirty="0">
                <a:solidFill>
                  <a:schemeClr val="tx1"/>
                </a:solidFill>
                <a:effectLst/>
                <a:latin typeface="+mj-lt"/>
              </a:rPr>
              <a:t> Today, The Ritz-Carlton Hotel Company sets itself apart as a global leader in luxury and service-oriented hospitality in the world’s most desirable destinations as part of Marriott International, with more than 100 hotels and resorts — and more on the way. Meanwhile, innovation continues: https://www.ritzcarlton.com/en/about-the-ritz-carlton/our-legacy/</a:t>
            </a:r>
            <a:endParaRPr lang="en-GB" sz="8000" dirty="0">
              <a:solidFill>
                <a:schemeClr val="tx1"/>
              </a:solidFill>
            </a:endParaRPr>
          </a:p>
          <a:p>
            <a:pPr marL="0" indent="0" algn="l" fontAlgn="t">
              <a:lnSpc>
                <a:spcPct val="170000"/>
              </a:lnSpc>
              <a:buNone/>
            </a:pPr>
            <a:r>
              <a:rPr lang="en-GB" sz="8000" dirty="0">
                <a:solidFill>
                  <a:schemeClr val="tx1"/>
                </a:solidFill>
              </a:rPr>
              <a:t>Quality Guest Service of products and services which not only meets the expectations  but exceeds the expectations of guests is the consistent delivery </a:t>
            </a:r>
            <a:endParaRPr lang="en-GB" sz="8000" dirty="0"/>
          </a:p>
          <a:p>
            <a:pPr>
              <a:lnSpc>
                <a:spcPct val="170000"/>
              </a:lnSpc>
            </a:pPr>
            <a:endParaRPr lang="en-GB" dirty="0"/>
          </a:p>
        </p:txBody>
      </p:sp>
    </p:spTree>
    <p:extLst>
      <p:ext uri="{BB962C8B-B14F-4D97-AF65-F5344CB8AC3E}">
        <p14:creationId xmlns:p14="http://schemas.microsoft.com/office/powerpoint/2010/main" val="2486808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FA24C40-1BAD-FA2D-4AF6-ED77A88547F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479" y="622092"/>
            <a:ext cx="9160479" cy="4557009"/>
          </a:xfrm>
        </p:spPr>
      </p:pic>
      <p:sp>
        <p:nvSpPr>
          <p:cNvPr id="7" name="TextBox 6">
            <a:extLst>
              <a:ext uri="{FF2B5EF4-FFF2-40B4-BE49-F238E27FC236}">
                <a16:creationId xmlns:a16="http://schemas.microsoft.com/office/drawing/2014/main" id="{851959E8-41CD-8D36-84B1-F01E5D0174F4}"/>
              </a:ext>
            </a:extLst>
          </p:cNvPr>
          <p:cNvSpPr txBox="1"/>
          <p:nvPr/>
        </p:nvSpPr>
        <p:spPr>
          <a:xfrm>
            <a:off x="397240" y="5287877"/>
            <a:ext cx="7689954" cy="563231"/>
          </a:xfrm>
          <a:prstGeom prst="rect">
            <a:avLst/>
          </a:prstGeom>
          <a:noFill/>
        </p:spPr>
        <p:txBody>
          <a:bodyPr wrap="square">
            <a:spAutoFit/>
          </a:bodyPr>
          <a:lstStyle/>
          <a:p>
            <a:pPr algn="l" fontAlgn="t">
              <a:lnSpc>
                <a:spcPct val="170000"/>
              </a:lnSpc>
            </a:pPr>
            <a:r>
              <a:rPr lang="en-GB" sz="1800" b="0" i="0" dirty="0">
                <a:solidFill>
                  <a:schemeClr val="tx1"/>
                </a:solidFill>
                <a:effectLst/>
                <a:latin typeface="+mj-lt"/>
              </a:rPr>
              <a:t>https://www.ritzcarlton.com/en/about-the-ritz-carlton/our-legacy/</a:t>
            </a:r>
          </a:p>
        </p:txBody>
      </p:sp>
    </p:spTree>
    <p:extLst>
      <p:ext uri="{BB962C8B-B14F-4D97-AF65-F5344CB8AC3E}">
        <p14:creationId xmlns:p14="http://schemas.microsoft.com/office/powerpoint/2010/main" val="3094837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7F79E9A-44BB-FC8A-3B61-D8BAA1E40E2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938133"/>
            <a:ext cx="9144000" cy="5149960"/>
          </a:xfrm>
        </p:spPr>
      </p:pic>
    </p:spTree>
    <p:extLst>
      <p:ext uri="{BB962C8B-B14F-4D97-AF65-F5344CB8AC3E}">
        <p14:creationId xmlns:p14="http://schemas.microsoft.com/office/powerpoint/2010/main" val="54801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E2491-38C2-C7E5-401D-C7151175E429}"/>
              </a:ext>
            </a:extLst>
          </p:cNvPr>
          <p:cNvSpPr>
            <a:spLocks noGrp="1"/>
          </p:cNvSpPr>
          <p:nvPr>
            <p:ph type="title"/>
          </p:nvPr>
        </p:nvSpPr>
        <p:spPr>
          <a:xfrm>
            <a:off x="355106" y="5643238"/>
            <a:ext cx="8176334" cy="775351"/>
          </a:xfrm>
        </p:spPr>
        <p:txBody>
          <a:bodyPr>
            <a:normAutofit/>
          </a:bodyPr>
          <a:lstStyle/>
          <a:p>
            <a:r>
              <a:rPr lang="en-GB" sz="2000" dirty="0">
                <a:solidFill>
                  <a:schemeClr val="tx1"/>
                </a:solidFill>
              </a:rPr>
              <a:t>https://www.ritzcarlton.com/en/about-the-ritz-carlton/</a:t>
            </a:r>
          </a:p>
        </p:txBody>
      </p:sp>
      <p:pic>
        <p:nvPicPr>
          <p:cNvPr id="5" name="Content Placeholder 4" descr="A picture containing furniture, clothing, window, person&#10;&#10;Description automatically generated">
            <a:extLst>
              <a:ext uri="{FF2B5EF4-FFF2-40B4-BE49-F238E27FC236}">
                <a16:creationId xmlns:a16="http://schemas.microsoft.com/office/drawing/2014/main" id="{24B77FF8-6308-E127-E89D-A6263A83DC2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825623"/>
            <a:ext cx="8176335" cy="4492101"/>
          </a:xfrm>
        </p:spPr>
      </p:pic>
    </p:spTree>
    <p:extLst>
      <p:ext uri="{BB962C8B-B14F-4D97-AF65-F5344CB8AC3E}">
        <p14:creationId xmlns:p14="http://schemas.microsoft.com/office/powerpoint/2010/main" val="628194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747B5-404E-4177-372F-42D39FE106A6}"/>
              </a:ext>
            </a:extLst>
          </p:cNvPr>
          <p:cNvSpPr>
            <a:spLocks noGrp="1"/>
          </p:cNvSpPr>
          <p:nvPr>
            <p:ph type="title"/>
          </p:nvPr>
        </p:nvSpPr>
        <p:spPr>
          <a:xfrm>
            <a:off x="511946" y="5492320"/>
            <a:ext cx="7930718" cy="695417"/>
          </a:xfrm>
        </p:spPr>
        <p:txBody>
          <a:bodyPr>
            <a:noAutofit/>
          </a:bodyPr>
          <a:lstStyle/>
          <a:p>
            <a:r>
              <a:rPr lang="en-GB" sz="2000" dirty="0">
                <a:solidFill>
                  <a:schemeClr val="tx1"/>
                </a:solidFill>
              </a:rPr>
              <a:t>https://www.ritzcarlton.com/en/hotels/blrrz-the-ritz-carlton-bangalore/dining/</a:t>
            </a:r>
          </a:p>
        </p:txBody>
      </p:sp>
      <p:pic>
        <p:nvPicPr>
          <p:cNvPr id="21" name="Content Placeholder 20" descr="A picture containing scene, furniture, indoor, interior design&#10;&#10;Description automatically generated">
            <a:extLst>
              <a:ext uri="{FF2B5EF4-FFF2-40B4-BE49-F238E27FC236}">
                <a16:creationId xmlns:a16="http://schemas.microsoft.com/office/drawing/2014/main" id="{FB06E8BB-A9AF-6029-74FA-845F247DE1D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0724" y="989382"/>
            <a:ext cx="7738370" cy="4040589"/>
          </a:xfrm>
        </p:spPr>
      </p:pic>
    </p:spTree>
    <p:extLst>
      <p:ext uri="{BB962C8B-B14F-4D97-AF65-F5344CB8AC3E}">
        <p14:creationId xmlns:p14="http://schemas.microsoft.com/office/powerpoint/2010/main" val="3560996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429779-4029-3C0E-EF61-40429867D475}"/>
              </a:ext>
            </a:extLst>
          </p:cNvPr>
          <p:cNvSpPr>
            <a:spLocks noGrp="1"/>
          </p:cNvSpPr>
          <p:nvPr>
            <p:ph idx="1"/>
          </p:nvPr>
        </p:nvSpPr>
        <p:spPr>
          <a:xfrm>
            <a:off x="79900" y="585928"/>
            <a:ext cx="8975323" cy="3213715"/>
          </a:xfrm>
        </p:spPr>
        <p:txBody>
          <a:bodyPr/>
          <a:lstStyle/>
          <a:p>
            <a:pPr marL="0" indent="0">
              <a:buNone/>
            </a:pPr>
            <a:r>
              <a:rPr lang="en-GB" sz="2000" b="0" i="0" dirty="0">
                <a:solidFill>
                  <a:srgbClr val="212529"/>
                </a:solidFill>
                <a:effectLst/>
                <a:latin typeface="-apple-system"/>
              </a:rPr>
              <a:t>The Service Culture of the Ritz C</a:t>
            </a:r>
            <a:r>
              <a:rPr lang="en-GB" sz="2000" dirty="0">
                <a:solidFill>
                  <a:srgbClr val="212529"/>
                </a:solidFill>
                <a:latin typeface="-apple-system"/>
              </a:rPr>
              <a:t>arlton Hotel is predominately enshrined In the philosophy of maintaining a gold standard . </a:t>
            </a:r>
            <a:r>
              <a:rPr lang="en-GB" sz="2000" b="0" i="0" dirty="0">
                <a:solidFill>
                  <a:srgbClr val="212529"/>
                </a:solidFill>
                <a:effectLst/>
                <a:latin typeface="-apple-system"/>
              </a:rPr>
              <a:t>Gold Standards created by the hotel is followed in all its branches and any one is expected to be discussed every single day. The execution of service culture as stated by the Diana shows how the hotel chain considers it as an integral part of the hotel. Ritz-Carlton’s success has be in effectively using the information provided by its customers. Treating customers like guests and providing an unforgettable experience is what Ritz-Carlton believes in</a:t>
            </a:r>
            <a:r>
              <a:rPr lang="en-GB" sz="1800" b="0" i="0" dirty="0">
                <a:solidFill>
                  <a:srgbClr val="212529"/>
                </a:solidFill>
                <a:effectLst/>
                <a:latin typeface="-apple-system"/>
              </a:rPr>
              <a:t>.</a:t>
            </a:r>
          </a:p>
          <a:p>
            <a:pPr marL="0" indent="0">
              <a:buNone/>
            </a:pPr>
            <a:endParaRPr lang="en-GB" dirty="0"/>
          </a:p>
        </p:txBody>
      </p:sp>
      <p:sp>
        <p:nvSpPr>
          <p:cNvPr id="4" name="TextBox 3">
            <a:extLst>
              <a:ext uri="{FF2B5EF4-FFF2-40B4-BE49-F238E27FC236}">
                <a16:creationId xmlns:a16="http://schemas.microsoft.com/office/drawing/2014/main" id="{8EB55F06-1AA8-A679-81C1-ABA5A2335FCF}"/>
              </a:ext>
            </a:extLst>
          </p:cNvPr>
          <p:cNvSpPr txBox="1"/>
          <p:nvPr/>
        </p:nvSpPr>
        <p:spPr>
          <a:xfrm>
            <a:off x="79900" y="2946036"/>
            <a:ext cx="8475216" cy="646331"/>
          </a:xfrm>
          <a:prstGeom prst="rect">
            <a:avLst/>
          </a:prstGeom>
          <a:noFill/>
        </p:spPr>
        <p:txBody>
          <a:bodyPr wrap="square">
            <a:spAutoFit/>
          </a:bodyPr>
          <a:lstStyle/>
          <a:p>
            <a:r>
              <a:rPr lang="en-GB" dirty="0"/>
              <a:t>https://www.ukessays.com/essays/tourism/the-service-culture-at-ritz-carlton-tourism-essay.php</a:t>
            </a:r>
          </a:p>
        </p:txBody>
      </p:sp>
      <p:sp>
        <p:nvSpPr>
          <p:cNvPr id="2" name="Content Placeholder 2">
            <a:extLst>
              <a:ext uri="{FF2B5EF4-FFF2-40B4-BE49-F238E27FC236}">
                <a16:creationId xmlns:a16="http://schemas.microsoft.com/office/drawing/2014/main" id="{7174E940-4CD5-6815-0395-596D44005AAB}"/>
              </a:ext>
            </a:extLst>
          </p:cNvPr>
          <p:cNvSpPr txBox="1">
            <a:spLocks/>
          </p:cNvSpPr>
          <p:nvPr/>
        </p:nvSpPr>
        <p:spPr>
          <a:xfrm>
            <a:off x="0" y="3799643"/>
            <a:ext cx="8975323" cy="305835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solidFill>
                  <a:schemeClr val="tx1"/>
                </a:solidFill>
              </a:rPr>
              <a:t>The New Gold Standard </a:t>
            </a:r>
          </a:p>
          <a:p>
            <a:pPr marL="0" indent="0">
              <a:buFont typeface="Wingdings 3" charset="2"/>
              <a:buNone/>
            </a:pPr>
            <a:r>
              <a:rPr lang="en-GB" dirty="0">
                <a:solidFill>
                  <a:srgbClr val="0F1111"/>
                </a:solidFill>
                <a:latin typeface="Amazon Ember"/>
              </a:rPr>
              <a:t>B</a:t>
            </a:r>
            <a:r>
              <a:rPr lang="en-GB" b="0" i="0" dirty="0">
                <a:solidFill>
                  <a:srgbClr val="0F1111"/>
                </a:solidFill>
                <a:effectLst/>
                <a:latin typeface="Amazon Ember"/>
              </a:rPr>
              <a:t>estselling </a:t>
            </a:r>
            <a:r>
              <a:rPr lang="en-GB" dirty="0">
                <a:solidFill>
                  <a:srgbClr val="0F1111"/>
                </a:solidFill>
                <a:latin typeface="Amazon Ember"/>
              </a:rPr>
              <a:t>A</a:t>
            </a:r>
            <a:r>
              <a:rPr lang="en-GB" b="0" i="0" dirty="0">
                <a:solidFill>
                  <a:srgbClr val="0F1111"/>
                </a:solidFill>
                <a:effectLst/>
                <a:latin typeface="Amazon Ember"/>
              </a:rPr>
              <a:t>uthor Joseph </a:t>
            </a:r>
            <a:r>
              <a:rPr lang="en-GB" b="0" i="0" dirty="0" err="1">
                <a:solidFill>
                  <a:srgbClr val="0F1111"/>
                </a:solidFill>
                <a:effectLst/>
                <a:latin typeface="Amazon Ember"/>
              </a:rPr>
              <a:t>Michelli</a:t>
            </a:r>
            <a:r>
              <a:rPr lang="en-GB" b="0" i="0" dirty="0">
                <a:solidFill>
                  <a:srgbClr val="0F1111"/>
                </a:solidFill>
                <a:effectLst/>
                <a:latin typeface="Amazon Ember"/>
              </a:rPr>
              <a:t> explored every level of leadership within the Ritz Carlton Hotel.</a:t>
            </a:r>
            <a:endParaRPr lang="en-GB" dirty="0">
              <a:solidFill>
                <a:schemeClr val="tx1"/>
              </a:solidFill>
            </a:endParaRPr>
          </a:p>
          <a:p>
            <a:pPr marL="0" indent="0">
              <a:buFont typeface="Wingdings 3" charset="2"/>
              <a:buNone/>
            </a:pPr>
            <a:endParaRPr lang="en-GB" dirty="0">
              <a:solidFill>
                <a:schemeClr val="tx1"/>
              </a:solidFill>
            </a:endParaRPr>
          </a:p>
          <a:p>
            <a:pPr marL="0" indent="0">
              <a:buFont typeface="Wingdings 3" charset="2"/>
              <a:buNone/>
            </a:pPr>
            <a:endParaRPr lang="en-GB" dirty="0">
              <a:solidFill>
                <a:schemeClr val="tx1"/>
              </a:solidFill>
            </a:endParaRPr>
          </a:p>
          <a:p>
            <a:pPr marL="0" indent="0">
              <a:buFont typeface="Wingdings 3" charset="2"/>
              <a:buNone/>
            </a:pPr>
            <a:endParaRPr lang="en-GB" dirty="0">
              <a:solidFill>
                <a:schemeClr val="tx1"/>
              </a:solidFill>
            </a:endParaRPr>
          </a:p>
          <a:p>
            <a:pPr marL="0" indent="0">
              <a:buFont typeface="Wingdings 3" charset="2"/>
              <a:buNone/>
            </a:pPr>
            <a:r>
              <a:rPr lang="en-GB" dirty="0"/>
              <a:t>https://www.amazon.com/New-Gold-Standard-Leadership-Ritz-Carlton-ebook/dp/B0015DTUSE</a:t>
            </a:r>
          </a:p>
        </p:txBody>
      </p:sp>
      <p:pic>
        <p:nvPicPr>
          <p:cNvPr id="5" name="Content Placeholder 3" descr="Cover image: The New Gold Standard: 5 Leadership Principles for Creating a Legendary Customer Experience Courtesy of the Ritz-Carlton Hotel Company 1st edition 9780071548335">
            <a:extLst>
              <a:ext uri="{FF2B5EF4-FFF2-40B4-BE49-F238E27FC236}">
                <a16:creationId xmlns:a16="http://schemas.microsoft.com/office/drawing/2014/main" id="{E1127FD9-F905-4766-EBCA-AD1C5C253DA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32726" y="4553108"/>
            <a:ext cx="1331079" cy="1606643"/>
          </a:xfrm>
          <a:prstGeom prst="rect">
            <a:avLst/>
          </a:prstGeom>
          <a:noFill/>
          <a:ln>
            <a:noFill/>
          </a:ln>
        </p:spPr>
      </p:pic>
    </p:spTree>
    <p:extLst>
      <p:ext uri="{BB962C8B-B14F-4D97-AF65-F5344CB8AC3E}">
        <p14:creationId xmlns:p14="http://schemas.microsoft.com/office/powerpoint/2010/main" val="3036225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48008A-8C68-C5E8-7BB6-52EA315796CB}"/>
              </a:ext>
            </a:extLst>
          </p:cNvPr>
          <p:cNvSpPr>
            <a:spLocks noGrp="1"/>
          </p:cNvSpPr>
          <p:nvPr>
            <p:ph idx="1"/>
          </p:nvPr>
        </p:nvSpPr>
        <p:spPr>
          <a:xfrm>
            <a:off x="485310" y="949911"/>
            <a:ext cx="7557858" cy="5455437"/>
          </a:xfrm>
        </p:spPr>
        <p:txBody>
          <a:bodyPr>
            <a:normAutofit/>
          </a:bodyPr>
          <a:lstStyle/>
          <a:p>
            <a:pPr marL="0" indent="0">
              <a:buNone/>
            </a:pPr>
            <a:r>
              <a:rPr lang="en-GB" sz="2200" b="1" i="0" cap="all" dirty="0">
                <a:effectLst/>
                <a:latin typeface="inherit"/>
              </a:rPr>
              <a:t>ORGANISATIONAL CULTURE</a:t>
            </a:r>
          </a:p>
          <a:p>
            <a:pPr marL="0" indent="0">
              <a:buNone/>
            </a:pPr>
            <a:r>
              <a:rPr lang="en-GB" sz="2200" b="0" i="0" dirty="0">
                <a:effectLst/>
                <a:latin typeface="+mj-lt"/>
              </a:rPr>
              <a:t>Each staff member at The Ritz-Carlton carries a “Credo Card” that describes the core element’s of the hotel’s organizational culture</a:t>
            </a:r>
          </a:p>
          <a:p>
            <a:pPr marL="0" indent="0">
              <a:buNone/>
            </a:pPr>
            <a:endParaRPr lang="en-GB" sz="2200" b="0" i="0" dirty="0">
              <a:effectLst/>
              <a:latin typeface="+mj-lt"/>
            </a:endParaRPr>
          </a:p>
          <a:p>
            <a:pPr marL="0" indent="0">
              <a:buNone/>
            </a:pPr>
            <a:r>
              <a:rPr lang="en-GB" sz="2200" b="1" i="0" cap="all" dirty="0">
                <a:effectLst/>
                <a:latin typeface="+mj-lt"/>
              </a:rPr>
              <a:t>EMPLOYEE EMPOWERMENT</a:t>
            </a:r>
          </a:p>
          <a:p>
            <a:pPr marL="0" indent="0" algn="l" fontAlgn="base">
              <a:buNone/>
            </a:pPr>
            <a:r>
              <a:rPr lang="en-GB" sz="2200" b="0" i="0" dirty="0">
                <a:effectLst/>
                <a:latin typeface="+mj-lt"/>
              </a:rPr>
              <a:t>Two of Ritz-Carlton’s service values state, “I am empowered to create unique, memorable and personal experiences for our guests,” and “I own and immediately resolve guest problems.”</a:t>
            </a:r>
            <a:endParaRPr lang="en-GB" dirty="0"/>
          </a:p>
        </p:txBody>
      </p:sp>
    </p:spTree>
    <p:extLst>
      <p:ext uri="{BB962C8B-B14F-4D97-AF65-F5344CB8AC3E}">
        <p14:creationId xmlns:p14="http://schemas.microsoft.com/office/powerpoint/2010/main" val="2401105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71D313-E835-3649-940A-3D72B4EDCAE8}"/>
              </a:ext>
            </a:extLst>
          </p:cNvPr>
          <p:cNvSpPr>
            <a:spLocks noGrp="1"/>
          </p:cNvSpPr>
          <p:nvPr>
            <p:ph idx="1"/>
          </p:nvPr>
        </p:nvSpPr>
        <p:spPr>
          <a:xfrm>
            <a:off x="609599" y="559294"/>
            <a:ext cx="7229384" cy="3728621"/>
          </a:xfrm>
        </p:spPr>
        <p:txBody>
          <a:bodyPr>
            <a:normAutofit/>
          </a:bodyPr>
          <a:lstStyle/>
          <a:p>
            <a:pPr marL="0" indent="0" algn="l" fontAlgn="base">
              <a:buNone/>
            </a:pPr>
            <a:r>
              <a:rPr lang="en-GB" sz="2000" b="1" i="0" cap="all" dirty="0">
                <a:effectLst/>
                <a:latin typeface="+mj-lt"/>
              </a:rPr>
              <a:t>RELENTLESS TRAINING</a:t>
            </a:r>
          </a:p>
          <a:p>
            <a:pPr marL="0" indent="0" algn="l" fontAlgn="base">
              <a:buNone/>
            </a:pPr>
            <a:r>
              <a:rPr lang="en-GB" sz="2000" b="0" i="0" dirty="0">
                <a:effectLst/>
                <a:latin typeface="+mj-lt"/>
              </a:rPr>
              <a:t>Training is an extremely high value at Ritz-Carlton, measuring performance against criteria like the five-star standards of Forbes</a:t>
            </a:r>
            <a:endParaRPr lang="en-GB" dirty="0"/>
          </a:p>
        </p:txBody>
      </p:sp>
      <p:sp>
        <p:nvSpPr>
          <p:cNvPr id="5" name="TextBox 4">
            <a:extLst>
              <a:ext uri="{FF2B5EF4-FFF2-40B4-BE49-F238E27FC236}">
                <a16:creationId xmlns:a16="http://schemas.microsoft.com/office/drawing/2014/main" id="{9CC4CC07-D219-0C5D-FB69-BCFE1106AA45}"/>
              </a:ext>
            </a:extLst>
          </p:cNvPr>
          <p:cNvSpPr txBox="1"/>
          <p:nvPr/>
        </p:nvSpPr>
        <p:spPr>
          <a:xfrm>
            <a:off x="609599" y="2183907"/>
            <a:ext cx="7557857" cy="646331"/>
          </a:xfrm>
          <a:prstGeom prst="rect">
            <a:avLst/>
          </a:prstGeom>
          <a:noFill/>
        </p:spPr>
        <p:txBody>
          <a:bodyPr wrap="square">
            <a:spAutoFit/>
          </a:bodyPr>
          <a:lstStyle/>
          <a:p>
            <a:r>
              <a:rPr lang="en-GB" dirty="0"/>
              <a:t>https://stephenblandino.com/2016/07/how-the-ritz-carlton-delivers-exceptional-customer-service.html</a:t>
            </a:r>
          </a:p>
        </p:txBody>
      </p:sp>
    </p:spTree>
    <p:extLst>
      <p:ext uri="{BB962C8B-B14F-4D97-AF65-F5344CB8AC3E}">
        <p14:creationId xmlns:p14="http://schemas.microsoft.com/office/powerpoint/2010/main" val="3607295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778B9B8-24D3-3739-2AA1-FD8B5585CC5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210" y="657412"/>
            <a:ext cx="9153209" cy="5379404"/>
          </a:xfrm>
          <a:prstGeom prst="rect">
            <a:avLst/>
          </a:prstGeom>
          <a:noFill/>
        </p:spPr>
      </p:pic>
      <p:sp>
        <p:nvSpPr>
          <p:cNvPr id="7" name="TextBox 6">
            <a:extLst>
              <a:ext uri="{FF2B5EF4-FFF2-40B4-BE49-F238E27FC236}">
                <a16:creationId xmlns:a16="http://schemas.microsoft.com/office/drawing/2014/main" id="{39C99921-5601-1EE0-D479-461F649C36BB}"/>
              </a:ext>
            </a:extLst>
          </p:cNvPr>
          <p:cNvSpPr txBox="1"/>
          <p:nvPr/>
        </p:nvSpPr>
        <p:spPr>
          <a:xfrm>
            <a:off x="326219" y="6036816"/>
            <a:ext cx="7689954" cy="563231"/>
          </a:xfrm>
          <a:prstGeom prst="rect">
            <a:avLst/>
          </a:prstGeom>
          <a:noFill/>
        </p:spPr>
        <p:txBody>
          <a:bodyPr wrap="square">
            <a:spAutoFit/>
          </a:bodyPr>
          <a:lstStyle/>
          <a:p>
            <a:pPr algn="l" fontAlgn="t">
              <a:lnSpc>
                <a:spcPct val="170000"/>
              </a:lnSpc>
            </a:pPr>
            <a:r>
              <a:rPr lang="en-GB" sz="1800" b="0" i="0" dirty="0">
                <a:solidFill>
                  <a:schemeClr val="tx1"/>
                </a:solidFill>
                <a:effectLst/>
                <a:latin typeface="+mj-lt"/>
              </a:rPr>
              <a:t>https://www.ritzcarlton.com/en/about-the-ritz-carlton/our-legacy/</a:t>
            </a:r>
          </a:p>
        </p:txBody>
      </p:sp>
    </p:spTree>
    <p:extLst>
      <p:ext uri="{BB962C8B-B14F-4D97-AF65-F5344CB8AC3E}">
        <p14:creationId xmlns:p14="http://schemas.microsoft.com/office/powerpoint/2010/main" val="2433241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CC668-D663-7791-5B76-BCDA18DDD491}"/>
              </a:ext>
            </a:extLst>
          </p:cNvPr>
          <p:cNvSpPr>
            <a:spLocks noGrp="1"/>
          </p:cNvSpPr>
          <p:nvPr>
            <p:ph type="title"/>
          </p:nvPr>
        </p:nvSpPr>
        <p:spPr>
          <a:xfrm>
            <a:off x="609599" y="609601"/>
            <a:ext cx="7637756" cy="677662"/>
          </a:xfrm>
        </p:spPr>
        <p:txBody>
          <a:bodyPr>
            <a:normAutofit/>
          </a:bodyPr>
          <a:lstStyle/>
          <a:p>
            <a:r>
              <a:rPr lang="en-GB" sz="2000" dirty="0">
                <a:solidFill>
                  <a:schemeClr val="tx1"/>
                </a:solidFill>
              </a:rPr>
              <a:t>Creating a wow moments at Ritz Carlton Hotel</a:t>
            </a:r>
          </a:p>
        </p:txBody>
      </p:sp>
      <p:pic>
        <p:nvPicPr>
          <p:cNvPr id="5" name="woo moments at ritz carlton">
            <a:hlinkClick r:id="" action="ppaction://media"/>
            <a:extLst>
              <a:ext uri="{FF2B5EF4-FFF2-40B4-BE49-F238E27FC236}">
                <a16:creationId xmlns:a16="http://schemas.microsoft.com/office/drawing/2014/main" id="{ACD2CEE0-D278-062B-01CB-541705019E0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1193106"/>
            <a:ext cx="7812350" cy="4141787"/>
          </a:xfrm>
        </p:spPr>
      </p:pic>
      <p:sp>
        <p:nvSpPr>
          <p:cNvPr id="4" name="TextBox 3">
            <a:extLst>
              <a:ext uri="{FF2B5EF4-FFF2-40B4-BE49-F238E27FC236}">
                <a16:creationId xmlns:a16="http://schemas.microsoft.com/office/drawing/2014/main" id="{8A9C0745-A562-937F-3CCE-BB463B853B1F}"/>
              </a:ext>
            </a:extLst>
          </p:cNvPr>
          <p:cNvSpPr txBox="1"/>
          <p:nvPr/>
        </p:nvSpPr>
        <p:spPr>
          <a:xfrm>
            <a:off x="390617" y="5744722"/>
            <a:ext cx="6414115" cy="369332"/>
          </a:xfrm>
          <a:prstGeom prst="rect">
            <a:avLst/>
          </a:prstGeom>
          <a:noFill/>
        </p:spPr>
        <p:txBody>
          <a:bodyPr wrap="square">
            <a:spAutoFit/>
          </a:bodyPr>
          <a:lstStyle/>
          <a:p>
            <a:r>
              <a:rPr lang="en-GB" dirty="0"/>
              <a:t>https://www.youtube.com/watch?v=7e_S1LH0s9k</a:t>
            </a:r>
          </a:p>
        </p:txBody>
      </p:sp>
    </p:spTree>
    <p:extLst>
      <p:ext uri="{BB962C8B-B14F-4D97-AF65-F5344CB8AC3E}">
        <p14:creationId xmlns:p14="http://schemas.microsoft.com/office/powerpoint/2010/main" val="674962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16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9C28-8C32-8973-3E6F-4DACC9CC0000}"/>
              </a:ext>
            </a:extLst>
          </p:cNvPr>
          <p:cNvSpPr>
            <a:spLocks noGrp="1"/>
          </p:cNvSpPr>
          <p:nvPr>
            <p:ph type="title"/>
          </p:nvPr>
        </p:nvSpPr>
        <p:spPr>
          <a:xfrm>
            <a:off x="470517" y="168676"/>
            <a:ext cx="5868140" cy="2592279"/>
          </a:xfrm>
        </p:spPr>
        <p:txBody>
          <a:bodyPr>
            <a:normAutofit/>
          </a:bodyPr>
          <a:lstStyle/>
          <a:p>
            <a:r>
              <a:rPr lang="en-GB" sz="2000" dirty="0">
                <a:solidFill>
                  <a:schemeClr val="tx1"/>
                </a:solidFill>
              </a:rPr>
              <a:t>Conclusion</a:t>
            </a:r>
            <a:br>
              <a:rPr lang="en-GB" sz="2000" dirty="0">
                <a:solidFill>
                  <a:schemeClr val="tx1"/>
                </a:solidFill>
              </a:rPr>
            </a:br>
            <a:r>
              <a:rPr lang="en-GB" sz="2000" dirty="0">
                <a:solidFill>
                  <a:schemeClr val="tx1"/>
                </a:solidFill>
              </a:rPr>
              <a:t>The Ritz </a:t>
            </a:r>
            <a:r>
              <a:rPr lang="en-GB" sz="2000" dirty="0" err="1">
                <a:solidFill>
                  <a:schemeClr val="tx1"/>
                </a:solidFill>
              </a:rPr>
              <a:t>carlton</a:t>
            </a:r>
            <a:r>
              <a:rPr lang="en-GB" sz="2000" dirty="0">
                <a:solidFill>
                  <a:schemeClr val="tx1"/>
                </a:solidFill>
              </a:rPr>
              <a:t> Hotel is prior to be </a:t>
            </a:r>
            <a:r>
              <a:rPr lang="en-GB" sz="2000" dirty="0" err="1">
                <a:solidFill>
                  <a:schemeClr val="tx1"/>
                </a:solidFill>
              </a:rPr>
              <a:t>acheivers</a:t>
            </a:r>
            <a:r>
              <a:rPr lang="en-GB" sz="2000" dirty="0">
                <a:solidFill>
                  <a:schemeClr val="tx1"/>
                </a:solidFill>
              </a:rPr>
              <a:t> of the following awards </a:t>
            </a:r>
          </a:p>
        </p:txBody>
      </p:sp>
      <p:sp>
        <p:nvSpPr>
          <p:cNvPr id="3" name="Content Placeholder 2">
            <a:extLst>
              <a:ext uri="{FF2B5EF4-FFF2-40B4-BE49-F238E27FC236}">
                <a16:creationId xmlns:a16="http://schemas.microsoft.com/office/drawing/2014/main" id="{47CA0DA3-4E7C-70DE-D9B0-246CD19D38B9}"/>
              </a:ext>
            </a:extLst>
          </p:cNvPr>
          <p:cNvSpPr>
            <a:spLocks noGrp="1"/>
          </p:cNvSpPr>
          <p:nvPr>
            <p:ph idx="1"/>
          </p:nvPr>
        </p:nvSpPr>
        <p:spPr>
          <a:xfrm>
            <a:off x="352147" y="2760956"/>
            <a:ext cx="8179295" cy="3231472"/>
          </a:xfrm>
        </p:spPr>
        <p:txBody>
          <a:bodyPr>
            <a:normAutofit/>
          </a:bodyPr>
          <a:lstStyle/>
          <a:p>
            <a:pPr marL="0" indent="0" algn="l">
              <a:buNone/>
            </a:pPr>
            <a:r>
              <a:rPr lang="en-GB" sz="2000" b="1" i="0" dirty="0">
                <a:solidFill>
                  <a:schemeClr val="tx1"/>
                </a:solidFill>
                <a:effectLst/>
                <a:latin typeface="Google Sans"/>
              </a:rPr>
              <a:t>Awards  winning excellence </a:t>
            </a:r>
          </a:p>
          <a:p>
            <a:pPr marL="0" indent="0" algn="l">
              <a:buNone/>
            </a:pPr>
            <a:r>
              <a:rPr lang="en-GB" sz="2000" b="0" i="0" dirty="0">
                <a:solidFill>
                  <a:srgbClr val="444444"/>
                </a:solidFill>
                <a:effectLst/>
                <a:latin typeface="ProximaNova"/>
              </a:rPr>
              <a:t>J.D. Power North American Hotel Guest Satisfaction Index Survey: Top Luxury Brand 2022</a:t>
            </a:r>
          </a:p>
          <a:p>
            <a:pPr marL="0" indent="0" algn="l">
              <a:buNone/>
            </a:pPr>
            <a:r>
              <a:rPr lang="en-GB" sz="2000" b="0" i="0" dirty="0">
                <a:solidFill>
                  <a:srgbClr val="444444"/>
                </a:solidFill>
                <a:effectLst/>
                <a:latin typeface="ProximaNova"/>
              </a:rPr>
              <a:t>J.D. Power North American Hotel Guest Satisfaction Index Survey: Top Luxury Brand 2021</a:t>
            </a:r>
          </a:p>
          <a:p>
            <a:pPr marL="0" indent="0" algn="l">
              <a:buNone/>
            </a:pPr>
            <a:r>
              <a:rPr lang="en-GB" sz="2000" b="0" i="0" dirty="0">
                <a:solidFill>
                  <a:srgbClr val="444444"/>
                </a:solidFill>
                <a:effectLst/>
                <a:latin typeface="ProximaNova"/>
              </a:rPr>
              <a:t>https://ritzcarltonleadershipcenter.com/about-us/awards/</a:t>
            </a:r>
          </a:p>
          <a:p>
            <a:endParaRPr lang="en-GB" sz="2000" b="1" i="0" dirty="0">
              <a:solidFill>
                <a:schemeClr val="tx1"/>
              </a:solidFill>
              <a:effectLst/>
              <a:latin typeface="Google Sans"/>
            </a:endParaRPr>
          </a:p>
          <a:p>
            <a:endParaRPr lang="en-GB" sz="2000" b="1" i="0" dirty="0">
              <a:solidFill>
                <a:schemeClr val="tx1"/>
              </a:solidFill>
              <a:effectLst/>
              <a:latin typeface="Google Sans"/>
            </a:endParaRPr>
          </a:p>
          <a:p>
            <a:endParaRPr lang="en-GB" sz="2000" b="1" i="0" dirty="0">
              <a:solidFill>
                <a:schemeClr val="tx1"/>
              </a:solidFill>
              <a:effectLst/>
              <a:latin typeface="Google Sans"/>
            </a:endParaRPr>
          </a:p>
          <a:p>
            <a:endParaRPr lang="en-GB" sz="2000" dirty="0"/>
          </a:p>
        </p:txBody>
      </p:sp>
    </p:spTree>
    <p:extLst>
      <p:ext uri="{BB962C8B-B14F-4D97-AF65-F5344CB8AC3E}">
        <p14:creationId xmlns:p14="http://schemas.microsoft.com/office/powerpoint/2010/main" val="19921752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ACA5-B25F-FE29-A856-343AE1D19901}"/>
              </a:ext>
            </a:extLst>
          </p:cNvPr>
          <p:cNvSpPr>
            <a:spLocks noGrp="1"/>
          </p:cNvSpPr>
          <p:nvPr>
            <p:ph type="title"/>
          </p:nvPr>
        </p:nvSpPr>
        <p:spPr>
          <a:xfrm>
            <a:off x="674702" y="95189"/>
            <a:ext cx="6655471" cy="437472"/>
          </a:xfrm>
        </p:spPr>
        <p:txBody>
          <a:bodyPr>
            <a:normAutofit/>
          </a:bodyPr>
          <a:lstStyle/>
          <a:p>
            <a:r>
              <a:rPr lang="en-GB" sz="2000" dirty="0">
                <a:solidFill>
                  <a:schemeClr val="tx1"/>
                </a:solidFill>
              </a:rPr>
              <a:t>Reference </a:t>
            </a:r>
          </a:p>
        </p:txBody>
      </p:sp>
      <p:sp>
        <p:nvSpPr>
          <p:cNvPr id="3" name="Content Placeholder 2">
            <a:extLst>
              <a:ext uri="{FF2B5EF4-FFF2-40B4-BE49-F238E27FC236}">
                <a16:creationId xmlns:a16="http://schemas.microsoft.com/office/drawing/2014/main" id="{52506183-EDDF-2916-0EEC-DB89D9DAE4E1}"/>
              </a:ext>
            </a:extLst>
          </p:cNvPr>
          <p:cNvSpPr>
            <a:spLocks noGrp="1"/>
          </p:cNvSpPr>
          <p:nvPr>
            <p:ph idx="1"/>
          </p:nvPr>
        </p:nvSpPr>
        <p:spPr>
          <a:xfrm>
            <a:off x="309237" y="692952"/>
            <a:ext cx="8117152" cy="6165048"/>
          </a:xfrm>
        </p:spPr>
        <p:txBody>
          <a:bodyPr>
            <a:normAutofit fontScale="92500"/>
          </a:bodyPr>
          <a:lstStyle/>
          <a:p>
            <a:r>
              <a:rPr lang="en-GB" sz="2200" dirty="0">
                <a:solidFill>
                  <a:schemeClr val="tx1"/>
                </a:solidFill>
                <a:hlinkClick r:id="rId2">
                  <a:extLst>
                    <a:ext uri="{A12FA001-AC4F-418D-AE19-62706E023703}">
                      <ahyp:hlinkClr xmlns:ahyp="http://schemas.microsoft.com/office/drawing/2018/hyperlinkcolor" val="tx"/>
                    </a:ext>
                  </a:extLst>
                </a:hlinkClick>
              </a:rPr>
              <a:t>Institute of Hospitality (2022) Hard skills and soft skills – what’s the </a:t>
            </a:r>
            <a:r>
              <a:rPr lang="en-GB" sz="2200" dirty="0" err="1">
                <a:solidFill>
                  <a:schemeClr val="tx1"/>
                </a:solidFill>
                <a:hlinkClick r:id="rId2">
                  <a:extLst>
                    <a:ext uri="{A12FA001-AC4F-418D-AE19-62706E023703}">
                      <ahyp:hlinkClr xmlns:ahyp="http://schemas.microsoft.com/office/drawing/2018/hyperlinkcolor" val="tx"/>
                    </a:ext>
                  </a:extLst>
                </a:hlinkClick>
              </a:rPr>
              <a:t>difference?Available</a:t>
            </a:r>
            <a:r>
              <a:rPr lang="en-GB" sz="2200" dirty="0">
                <a:solidFill>
                  <a:schemeClr val="tx1"/>
                </a:solidFill>
                <a:hlinkClick r:id="rId2">
                  <a:extLst>
                    <a:ext uri="{A12FA001-AC4F-418D-AE19-62706E023703}">
                      <ahyp:hlinkClr xmlns:ahyp="http://schemas.microsoft.com/office/drawing/2018/hyperlinkcolor" val="tx"/>
                    </a:ext>
                  </a:extLst>
                </a:hlinkClick>
              </a:rPr>
              <a:t> at: https://www.instituteofhospitality.org/professional-development/hard-and-soft-whats-the-difference/(Accessed on </a:t>
            </a:r>
          </a:p>
          <a:p>
            <a:r>
              <a:rPr lang="en-GB" sz="2200" dirty="0">
                <a:solidFill>
                  <a:schemeClr val="tx1"/>
                </a:solidFill>
                <a:hlinkClick r:id="rId2">
                  <a:extLst>
                    <a:ext uri="{A12FA001-AC4F-418D-AE19-62706E023703}">
                      <ahyp:hlinkClr xmlns:ahyp="http://schemas.microsoft.com/office/drawing/2018/hyperlinkcolor" val="tx"/>
                    </a:ext>
                  </a:extLst>
                </a:hlinkClick>
              </a:rPr>
              <a:t>https://www.ritzcarlton.com/</a:t>
            </a:r>
            <a:endParaRPr lang="en-GB" sz="2200" dirty="0">
              <a:solidFill>
                <a:schemeClr val="tx1"/>
              </a:solidFill>
            </a:endParaRPr>
          </a:p>
          <a:p>
            <a:r>
              <a:rPr lang="en-GB" sz="2200" dirty="0">
                <a:solidFill>
                  <a:schemeClr val="tx1"/>
                </a:solidFill>
                <a:hlinkClick r:id="rId3">
                  <a:extLst>
                    <a:ext uri="{A12FA001-AC4F-418D-AE19-62706E023703}">
                      <ahyp:hlinkClr xmlns:ahyp="http://schemas.microsoft.com/office/drawing/2018/hyperlinkcolor" val="tx"/>
                    </a:ext>
                  </a:extLst>
                </a:hlinkClick>
              </a:rPr>
              <a:t>https://news.marriott.com</a:t>
            </a:r>
            <a:r>
              <a:rPr lang="en-GB" sz="2200" dirty="0">
                <a:solidFill>
                  <a:schemeClr val="tx1"/>
                </a:solidFill>
              </a:rPr>
              <a:t> </a:t>
            </a:r>
          </a:p>
          <a:p>
            <a:r>
              <a:rPr lang="en-GB" sz="2200" dirty="0">
                <a:solidFill>
                  <a:schemeClr val="tx1"/>
                </a:solidFill>
              </a:rPr>
              <a:t>https://www.booking.com/hotel/in/the-ritz-carlton-pune.html</a:t>
            </a:r>
            <a:endParaRPr lang="en-GB" sz="2200" dirty="0">
              <a:solidFill>
                <a:schemeClr val="tx1"/>
              </a:solidFill>
              <a:hlinkClick r:id="rId4">
                <a:extLst>
                  <a:ext uri="{A12FA001-AC4F-418D-AE19-62706E023703}">
                    <ahyp:hlinkClr xmlns:ahyp="http://schemas.microsoft.com/office/drawing/2018/hyperlinkcolor" val="tx"/>
                  </a:ext>
                </a:extLst>
              </a:hlinkClick>
            </a:endParaRPr>
          </a:p>
          <a:p>
            <a:r>
              <a:rPr lang="en-GB" sz="2200" dirty="0">
                <a:solidFill>
                  <a:schemeClr val="tx1"/>
                </a:solidFill>
                <a:hlinkClick r:id="rId4">
                  <a:extLst>
                    <a:ext uri="{A12FA001-AC4F-418D-AE19-62706E023703}">
                      <ahyp:hlinkClr xmlns:ahyp="http://schemas.microsoft.com/office/drawing/2018/hyperlinkcolor" val="tx"/>
                    </a:ext>
                  </a:extLst>
                </a:hlinkClick>
              </a:rPr>
              <a:t>https://www.google.com/</a:t>
            </a:r>
            <a:r>
              <a:rPr lang="en-GB" sz="2200" dirty="0" err="1">
                <a:solidFill>
                  <a:schemeClr val="tx1"/>
                </a:solidFill>
                <a:hlinkClick r:id="rId4">
                  <a:extLst>
                    <a:ext uri="{A12FA001-AC4F-418D-AE19-62706E023703}">
                      <ahyp:hlinkClr xmlns:ahyp="http://schemas.microsoft.com/office/drawing/2018/hyperlinkcolor" val="tx"/>
                    </a:ext>
                  </a:extLst>
                </a:hlinkClick>
              </a:rPr>
              <a:t>search?q</a:t>
            </a:r>
            <a:r>
              <a:rPr lang="en-GB" sz="2200" dirty="0">
                <a:solidFill>
                  <a:schemeClr val="tx1"/>
                </a:solidFill>
                <a:hlinkClick r:id="rId4">
                  <a:extLst>
                    <a:ext uri="{A12FA001-AC4F-418D-AE19-62706E023703}">
                      <ahyp:hlinkClr xmlns:ahyp="http://schemas.microsoft.com/office/drawing/2018/hyperlinkcolor" val="tx"/>
                    </a:ext>
                  </a:extLst>
                </a:hlinkClick>
              </a:rPr>
              <a:t>=</a:t>
            </a:r>
            <a:r>
              <a:rPr lang="en-GB" sz="2200" dirty="0" err="1">
                <a:solidFill>
                  <a:schemeClr val="tx1"/>
                </a:solidFill>
                <a:hlinkClick r:id="rId4">
                  <a:extLst>
                    <a:ext uri="{A12FA001-AC4F-418D-AE19-62706E023703}">
                      <ahyp:hlinkClr xmlns:ahyp="http://schemas.microsoft.com/office/drawing/2018/hyperlinkcolor" val="tx"/>
                    </a:ext>
                  </a:extLst>
                </a:hlinkClick>
              </a:rPr>
              <a:t>main+consumers+of+ritz+carlton+hotels&amp;rlz</a:t>
            </a:r>
            <a:r>
              <a:rPr lang="en-GB" sz="2200" dirty="0">
                <a:solidFill>
                  <a:schemeClr val="tx1"/>
                </a:solidFill>
                <a:hlinkClick r:id="rId4">
                  <a:extLst>
                    <a:ext uri="{A12FA001-AC4F-418D-AE19-62706E023703}">
                      <ahyp:hlinkClr xmlns:ahyp="http://schemas.microsoft.com/office/drawing/2018/hyperlinkcolor" val="tx"/>
                    </a:ext>
                  </a:extLst>
                </a:hlinkClick>
              </a:rPr>
              <a:t>=1C1ONGR_enGB1030GB1030&amp;oq=</a:t>
            </a:r>
            <a:r>
              <a:rPr lang="en-GB" sz="2200" dirty="0" err="1">
                <a:solidFill>
                  <a:schemeClr val="tx1"/>
                </a:solidFill>
                <a:hlinkClick r:id="rId4">
                  <a:extLst>
                    <a:ext uri="{A12FA001-AC4F-418D-AE19-62706E023703}">
                      <ahyp:hlinkClr xmlns:ahyp="http://schemas.microsoft.com/office/drawing/2018/hyperlinkcolor" val="tx"/>
                    </a:ext>
                  </a:extLst>
                </a:hlinkClick>
              </a:rPr>
              <a:t>main+consumers+of+ritz+carlton</a:t>
            </a:r>
            <a:r>
              <a:rPr lang="en-GB" sz="2200" dirty="0">
                <a:solidFill>
                  <a:schemeClr val="tx1"/>
                </a:solidFill>
                <a:hlinkClick r:id="rId4">
                  <a:extLst>
                    <a:ext uri="{A12FA001-AC4F-418D-AE19-62706E023703}">
                      <ahyp:hlinkClr xmlns:ahyp="http://schemas.microsoft.com/office/drawing/2018/hyperlinkcolor" val="tx"/>
                    </a:ext>
                  </a:extLst>
                </a:hlinkClick>
              </a:rPr>
              <a:t>++</a:t>
            </a:r>
            <a:r>
              <a:rPr lang="en-GB" sz="2200" dirty="0" err="1">
                <a:solidFill>
                  <a:schemeClr val="tx1"/>
                </a:solidFill>
                <a:hlinkClick r:id="rId4">
                  <a:extLst>
                    <a:ext uri="{A12FA001-AC4F-418D-AE19-62706E023703}">
                      <ahyp:hlinkClr xmlns:ahyp="http://schemas.microsoft.com/office/drawing/2018/hyperlinkcolor" val="tx"/>
                    </a:ext>
                  </a:extLst>
                </a:hlinkClick>
              </a:rPr>
              <a:t>hotels&amp;aqs</a:t>
            </a:r>
            <a:r>
              <a:rPr lang="en-GB" sz="2200" dirty="0">
                <a:solidFill>
                  <a:schemeClr val="tx1"/>
                </a:solidFill>
                <a:hlinkClick r:id="rId4">
                  <a:extLst>
                    <a:ext uri="{A12FA001-AC4F-418D-AE19-62706E023703}">
                      <ahyp:hlinkClr xmlns:ahyp="http://schemas.microsoft.com/office/drawing/2018/hyperlinkcolor" val="tx"/>
                    </a:ext>
                  </a:extLst>
                </a:hlinkClick>
              </a:rPr>
              <a:t>=chrome..69i57j0i512j46i175i199i512j0i512l7.42316j0j4&amp;sourceid=</a:t>
            </a:r>
            <a:r>
              <a:rPr lang="en-GB" sz="2200" dirty="0" err="1">
                <a:solidFill>
                  <a:schemeClr val="tx1"/>
                </a:solidFill>
                <a:hlinkClick r:id="rId4">
                  <a:extLst>
                    <a:ext uri="{A12FA001-AC4F-418D-AE19-62706E023703}">
                      <ahyp:hlinkClr xmlns:ahyp="http://schemas.microsoft.com/office/drawing/2018/hyperlinkcolor" val="tx"/>
                    </a:ext>
                  </a:extLst>
                </a:hlinkClick>
              </a:rPr>
              <a:t>chrome&amp;ie</a:t>
            </a:r>
            <a:r>
              <a:rPr lang="en-GB" sz="2200" dirty="0">
                <a:solidFill>
                  <a:schemeClr val="tx1"/>
                </a:solidFill>
                <a:hlinkClick r:id="rId4">
                  <a:extLst>
                    <a:ext uri="{A12FA001-AC4F-418D-AE19-62706E023703}">
                      <ahyp:hlinkClr xmlns:ahyp="http://schemas.microsoft.com/office/drawing/2018/hyperlinkcolor" val="tx"/>
                    </a:ext>
                  </a:extLst>
                </a:hlinkClick>
              </a:rPr>
              <a:t>=UTF-8</a:t>
            </a:r>
            <a:endParaRPr lang="en-GB" sz="2200" dirty="0">
              <a:solidFill>
                <a:schemeClr val="tx1"/>
              </a:solidFill>
            </a:endParaRPr>
          </a:p>
          <a:p>
            <a:r>
              <a:rPr lang="en-GB" sz="2200" dirty="0">
                <a:solidFill>
                  <a:schemeClr val="tx1"/>
                </a:solidFill>
                <a:hlinkClick r:id="rId5">
                  <a:extLst>
                    <a:ext uri="{A12FA001-AC4F-418D-AE19-62706E023703}">
                      <ahyp:hlinkClr xmlns:ahyp="http://schemas.microsoft.com/office/drawing/2018/hyperlinkcolor" val="tx"/>
                    </a:ext>
                  </a:extLst>
                </a:hlinkClick>
              </a:rPr>
              <a:t>https://www.ayreshotels.com/guest-service-agent</a:t>
            </a:r>
            <a:endParaRPr lang="en-GB" sz="2200" dirty="0">
              <a:solidFill>
                <a:schemeClr val="tx1"/>
              </a:solidFill>
            </a:endParaRPr>
          </a:p>
          <a:p>
            <a:r>
              <a:rPr lang="en-GB" sz="2200" i="0" dirty="0">
                <a:solidFill>
                  <a:schemeClr val="tx1"/>
                </a:solidFill>
                <a:effectLst/>
                <a:latin typeface="Google Sans"/>
              </a:rPr>
              <a:t>https://hotello.com/en/customer-service-hotels/#:~:text=Whether%20it's%20by%20providing%20information,property%20and%20become%20loyal%20clients.</a:t>
            </a:r>
          </a:p>
          <a:p>
            <a:r>
              <a:rPr lang="en-GB" sz="2200" i="0" dirty="0">
                <a:solidFill>
                  <a:schemeClr val="tx1"/>
                </a:solidFill>
                <a:effectLst/>
                <a:latin typeface="Google Sans"/>
              </a:rPr>
              <a:t>wizhttps://contentmentquesting.com/importance-of-hospitality/</a:t>
            </a:r>
          </a:p>
          <a:p>
            <a:endParaRPr lang="en-GB" sz="1800" i="0" dirty="0">
              <a:solidFill>
                <a:srgbClr val="001138"/>
              </a:solidFill>
              <a:effectLst/>
              <a:latin typeface="RingCentralSans"/>
            </a:endParaRPr>
          </a:p>
          <a:p>
            <a:endParaRPr lang="en-GB" sz="1800" i="0" dirty="0">
              <a:solidFill>
                <a:srgbClr val="001138"/>
              </a:solidFill>
              <a:effectLst/>
              <a:latin typeface="RingCentralSans"/>
            </a:endParaRPr>
          </a:p>
          <a:p>
            <a:endParaRPr lang="en-GB" sz="1800" dirty="0"/>
          </a:p>
          <a:p>
            <a:endParaRPr lang="en-GB" dirty="0"/>
          </a:p>
        </p:txBody>
      </p:sp>
    </p:spTree>
    <p:extLst>
      <p:ext uri="{BB962C8B-B14F-4D97-AF65-F5344CB8AC3E}">
        <p14:creationId xmlns:p14="http://schemas.microsoft.com/office/powerpoint/2010/main" val="3962110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318656D-93E4-04AD-222E-92114AB39A18}"/>
              </a:ext>
            </a:extLst>
          </p:cNvPr>
          <p:cNvSpPr txBox="1">
            <a:spLocks noGrp="1"/>
          </p:cNvSpPr>
          <p:nvPr>
            <p:ph idx="1"/>
          </p:nvPr>
        </p:nvSpPr>
        <p:spPr>
          <a:xfrm>
            <a:off x="473653" y="1145219"/>
            <a:ext cx="8155442" cy="6396623"/>
          </a:xfrm>
          <a:prstGeom prst="rect">
            <a:avLst/>
          </a:prstGeom>
          <a:noFill/>
        </p:spPr>
        <p:txBody>
          <a:bodyPr wrap="square">
            <a:spAutoFit/>
          </a:bodyPr>
          <a:lstStyle/>
          <a:p>
            <a:pPr marL="0" indent="0">
              <a:buNone/>
            </a:pPr>
            <a:endParaRPr lang="en-GB" dirty="0">
              <a:solidFill>
                <a:schemeClr val="tx1"/>
              </a:solidFill>
              <a:hlinkClick r:id="rId2">
                <a:extLst>
                  <a:ext uri="{A12FA001-AC4F-418D-AE19-62706E023703}">
                    <ahyp:hlinkClr xmlns:ahyp="http://schemas.microsoft.com/office/drawing/2018/hyperlinkcolor" val="tx"/>
                  </a:ext>
                </a:extLst>
              </a:hlinkClick>
            </a:endParaRPr>
          </a:p>
          <a:p>
            <a:pPr marL="0" indent="0">
              <a:buNone/>
            </a:pPr>
            <a:r>
              <a:rPr lang="en-GB" sz="2000" i="0" dirty="0">
                <a:solidFill>
                  <a:schemeClr val="tx1"/>
                </a:solidFill>
                <a:effectLst/>
                <a:latin typeface="RingCentralSans"/>
                <a:hlinkClick r:id="rId3">
                  <a:extLst>
                    <a:ext uri="{A12FA001-AC4F-418D-AE19-62706E023703}">
                      <ahyp:hlinkClr xmlns:ahyp="http://schemas.microsoft.com/office/drawing/2018/hyperlinkcolor" val="tx"/>
                    </a:ext>
                  </a:extLst>
                </a:hlinkClick>
              </a:rPr>
              <a:t>https://customerthink.com/6-tips-to-meet-customer-expectations-efficiently/</a:t>
            </a:r>
            <a:endParaRPr lang="en-GB" sz="2000" i="0" dirty="0">
              <a:solidFill>
                <a:schemeClr val="tx1"/>
              </a:solidFill>
              <a:effectLst/>
              <a:latin typeface="RingCentralSans"/>
            </a:endParaRPr>
          </a:p>
          <a:p>
            <a:pPr marL="0" indent="0">
              <a:buNone/>
            </a:pPr>
            <a:endParaRPr lang="en-GB" dirty="0">
              <a:solidFill>
                <a:schemeClr val="tx1"/>
              </a:solidFill>
              <a:hlinkClick r:id="rId2">
                <a:extLst>
                  <a:ext uri="{A12FA001-AC4F-418D-AE19-62706E023703}">
                    <ahyp:hlinkClr xmlns:ahyp="http://schemas.microsoft.com/office/drawing/2018/hyperlinkcolor" val="tx"/>
                  </a:ext>
                </a:extLst>
              </a:hlinkClick>
            </a:endParaRPr>
          </a:p>
          <a:p>
            <a:pPr marL="0" indent="0">
              <a:buNone/>
            </a:pPr>
            <a:r>
              <a:rPr lang="en-GB" dirty="0">
                <a:solidFill>
                  <a:schemeClr val="tx1"/>
                </a:solidFill>
                <a:hlinkClick r:id="rId2">
                  <a:extLst>
                    <a:ext uri="{A12FA001-AC4F-418D-AE19-62706E023703}">
                      <ahyp:hlinkClr xmlns:ahyp="http://schemas.microsoft.com/office/drawing/2018/hyperlinkcolor" val="tx"/>
                    </a:ext>
                  </a:extLst>
                </a:hlinkClick>
              </a:rPr>
              <a:t>https://www.123helpme.com/essay/Service-Quality-at-the-Ritz-Carlton-Hotel-85344</a:t>
            </a:r>
            <a:endParaRPr lang="en-GB" dirty="0">
              <a:solidFill>
                <a:schemeClr val="tx1"/>
              </a:solidFill>
            </a:endParaRPr>
          </a:p>
          <a:p>
            <a:pPr marL="0" indent="0">
              <a:buNone/>
            </a:pPr>
            <a:r>
              <a:rPr lang="en-GB" sz="2000" i="0" dirty="0">
                <a:solidFill>
                  <a:schemeClr val="tx1"/>
                </a:solidFill>
                <a:effectLst/>
                <a:latin typeface="RingCentralSans"/>
                <a:hlinkClick r:id="rId4">
                  <a:extLst>
                    <a:ext uri="{A12FA001-AC4F-418D-AE19-62706E023703}">
                      <ahyp:hlinkClr xmlns:ahyp="http://schemas.microsoft.com/office/drawing/2018/hyperlinkcolor" val="tx"/>
                    </a:ext>
                  </a:extLst>
                </a:hlinkClick>
              </a:rPr>
              <a:t>https://www.ringcentral.com/us/en/blog/customer-expectations/#:~:text=By%20personalizing%20your%20interactions%2C%20being,both%20good%20and%20challenging%20times</a:t>
            </a:r>
            <a:endParaRPr lang="en-GB" sz="2000" i="0" dirty="0">
              <a:solidFill>
                <a:schemeClr val="tx1"/>
              </a:solidFill>
              <a:effectLst/>
              <a:latin typeface="RingCentralSans"/>
            </a:endParaRPr>
          </a:p>
          <a:p>
            <a:pPr marL="0" indent="0">
              <a:buNone/>
            </a:pPr>
            <a:r>
              <a:rPr lang="en-GB" sz="2000" dirty="0">
                <a:solidFill>
                  <a:schemeClr val="tx1"/>
                </a:solidFill>
                <a:hlinkClick r:id="rId5"/>
              </a:rPr>
              <a:t>https://www.ritzcarlton.com/en/about-the-ritz-carlton/</a:t>
            </a:r>
            <a:endParaRPr lang="en-GB" sz="2000" dirty="0">
              <a:solidFill>
                <a:schemeClr val="tx1"/>
              </a:solidFill>
            </a:endParaRPr>
          </a:p>
          <a:p>
            <a:pPr marL="0" indent="0">
              <a:buNone/>
            </a:pPr>
            <a:r>
              <a:rPr lang="en-GB" dirty="0">
                <a:hlinkClick r:id="rId6"/>
              </a:rPr>
              <a:t>https://www.ritzcarlton.com/en/hotels/blrrz-the-ritz-carlton-bangalore/dining/</a:t>
            </a:r>
            <a:endParaRPr lang="en-GB" dirty="0"/>
          </a:p>
          <a:p>
            <a:pPr marL="0" indent="0">
              <a:buNone/>
            </a:pPr>
            <a:r>
              <a:rPr lang="en-GB" dirty="0"/>
              <a:t>https://ritzcarltonleadershipcenter.com/about-us/awards/</a:t>
            </a:r>
          </a:p>
          <a:p>
            <a:endParaRPr lang="en-GB" dirty="0"/>
          </a:p>
          <a:p>
            <a:endParaRPr lang="en-GB" dirty="0"/>
          </a:p>
          <a:p>
            <a:endParaRPr lang="en-GB" dirty="0"/>
          </a:p>
          <a:p>
            <a:endParaRPr lang="en-GB" dirty="0"/>
          </a:p>
        </p:txBody>
      </p:sp>
      <p:sp>
        <p:nvSpPr>
          <p:cNvPr id="6" name="TextBox 5">
            <a:extLst>
              <a:ext uri="{FF2B5EF4-FFF2-40B4-BE49-F238E27FC236}">
                <a16:creationId xmlns:a16="http://schemas.microsoft.com/office/drawing/2014/main" id="{60BF9AC2-D60B-177D-7C6E-CE0A476D13D5}"/>
              </a:ext>
            </a:extLst>
          </p:cNvPr>
          <p:cNvSpPr txBox="1"/>
          <p:nvPr/>
        </p:nvSpPr>
        <p:spPr>
          <a:xfrm>
            <a:off x="473653" y="2102897"/>
            <a:ext cx="7689954" cy="563231"/>
          </a:xfrm>
          <a:prstGeom prst="rect">
            <a:avLst/>
          </a:prstGeom>
          <a:noFill/>
        </p:spPr>
        <p:txBody>
          <a:bodyPr wrap="square">
            <a:spAutoFit/>
          </a:bodyPr>
          <a:lstStyle/>
          <a:p>
            <a:pPr algn="l" fontAlgn="t">
              <a:lnSpc>
                <a:spcPct val="170000"/>
              </a:lnSpc>
            </a:pPr>
            <a:r>
              <a:rPr lang="en-GB" sz="1800" b="0" i="0" dirty="0">
                <a:solidFill>
                  <a:schemeClr val="tx1"/>
                </a:solidFill>
                <a:effectLst/>
                <a:latin typeface="+mj-lt"/>
              </a:rPr>
              <a:t>https://www.ritzcarlton.com/en/about-the-ritz-carlton/our-legacy/</a:t>
            </a:r>
          </a:p>
        </p:txBody>
      </p:sp>
      <p:sp>
        <p:nvSpPr>
          <p:cNvPr id="7" name="TextBox 6">
            <a:extLst>
              <a:ext uri="{FF2B5EF4-FFF2-40B4-BE49-F238E27FC236}">
                <a16:creationId xmlns:a16="http://schemas.microsoft.com/office/drawing/2014/main" id="{7F51A48D-39FF-B99F-96F5-9C4B5D713179}"/>
              </a:ext>
            </a:extLst>
          </p:cNvPr>
          <p:cNvSpPr txBox="1"/>
          <p:nvPr/>
        </p:nvSpPr>
        <p:spPr>
          <a:xfrm>
            <a:off x="473653" y="1031527"/>
            <a:ext cx="7689954" cy="563231"/>
          </a:xfrm>
          <a:prstGeom prst="rect">
            <a:avLst/>
          </a:prstGeom>
          <a:noFill/>
        </p:spPr>
        <p:txBody>
          <a:bodyPr wrap="square">
            <a:spAutoFit/>
          </a:bodyPr>
          <a:lstStyle/>
          <a:p>
            <a:pPr algn="l" fontAlgn="t">
              <a:lnSpc>
                <a:spcPct val="170000"/>
              </a:lnSpc>
            </a:pPr>
            <a:r>
              <a:rPr lang="en-GB" sz="1800" b="0" i="0" dirty="0">
                <a:solidFill>
                  <a:schemeClr val="tx1"/>
                </a:solidFill>
                <a:effectLst/>
                <a:latin typeface="+mj-lt"/>
              </a:rPr>
              <a:t>https://www.ritzcarlton.com/en/about-the-ritz-carlton/our-legacy/</a:t>
            </a:r>
          </a:p>
        </p:txBody>
      </p:sp>
    </p:spTree>
    <p:extLst>
      <p:ext uri="{BB962C8B-B14F-4D97-AF65-F5344CB8AC3E}">
        <p14:creationId xmlns:p14="http://schemas.microsoft.com/office/powerpoint/2010/main" val="238231424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2972</TotalTime>
  <Words>954</Words>
  <Application>Microsoft Office PowerPoint</Application>
  <PresentationFormat>On-screen Show (4:3)</PresentationFormat>
  <Paragraphs>63</Paragraphs>
  <Slides>15</Slides>
  <Notes>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Amazon Ember</vt:lpstr>
      <vt:lpstr>-apple-system</vt:lpstr>
      <vt:lpstr>Arial</vt:lpstr>
      <vt:lpstr>Google Sans</vt:lpstr>
      <vt:lpstr>inherit</vt:lpstr>
      <vt:lpstr>ProximaNova</vt:lpstr>
      <vt:lpstr>RingCentralSans</vt:lpstr>
      <vt:lpstr>Trebuchet MS</vt:lpstr>
      <vt:lpstr>Wingdings 3</vt:lpstr>
      <vt:lpstr>Facet</vt:lpstr>
      <vt:lpstr>THE ROLE AND IMPORTANCE OF QUALITY SERVICES, HOSPITALITY, AND GUEST SERVICES WITHIN THE HOTEL INDUSTRY</vt:lpstr>
      <vt:lpstr>PowerPoint Presentation</vt:lpstr>
      <vt:lpstr>PowerPoint Presentation</vt:lpstr>
      <vt:lpstr>PowerPoint Presentation</vt:lpstr>
      <vt:lpstr>PowerPoint Presentation</vt:lpstr>
      <vt:lpstr>https://www.ritzcarlton.com/en/about-the-ritz-carlton/</vt:lpstr>
      <vt:lpstr>https://www.ritzcarlton.com/en/hotels/blrrz-the-ritz-carlton-bangalore/dining/</vt:lpstr>
      <vt:lpstr>PowerPoint Presentation</vt:lpstr>
      <vt:lpstr>PowerPoint Presentation</vt:lpstr>
      <vt:lpstr>PowerPoint Presentation</vt:lpstr>
      <vt:lpstr>PowerPoint Presentation</vt:lpstr>
      <vt:lpstr>Creating a wow moments at Ritz Carlton Hotel</vt:lpstr>
      <vt:lpstr>Conclusion The Ritz carlton Hotel is prior to be acheivers of the following awards </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BRIEFLY INTRODUCE YOUR CHOSEN HOTEL BRAND</dc:title>
  <dc:creator>Eunice</dc:creator>
  <cp:lastModifiedBy>Eunice</cp:lastModifiedBy>
  <cp:revision>43</cp:revision>
  <dcterms:created xsi:type="dcterms:W3CDTF">2023-04-27T12:25:12Z</dcterms:created>
  <dcterms:modified xsi:type="dcterms:W3CDTF">2023-05-24T14:33:20Z</dcterms:modified>
</cp:coreProperties>
</file>