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71" r:id="rId5"/>
    <p:sldId id="259" r:id="rId6"/>
    <p:sldId id="272" r:id="rId7"/>
    <p:sldId id="260" r:id="rId8"/>
    <p:sldId id="265" r:id="rId9"/>
    <p:sldId id="266" r:id="rId10"/>
    <p:sldId id="268" r:id="rId11"/>
    <p:sldId id="264" r:id="rId12"/>
    <p:sldId id="261" r:id="rId13"/>
    <p:sldId id="262" r:id="rId14"/>
    <p:sldId id="263" r:id="rId15"/>
    <p:sldId id="269" r:id="rId16"/>
    <p:sldId id="267"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14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884" autoAdjust="0"/>
  </p:normalViewPr>
  <p:slideViewPr>
    <p:cSldViewPr snapToGrid="0">
      <p:cViewPr varScale="1">
        <p:scale>
          <a:sx n="66" d="100"/>
          <a:sy n="66" d="100"/>
        </p:scale>
        <p:origin x="13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0351AD-90BA-4FE5-AAEE-D63C573C4DF8}"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9B80C-B9F6-4AEF-A102-46550599032F}" type="slidenum">
              <a:rPr lang="en-GB" smtClean="0"/>
              <a:t>‹#›</a:t>
            </a:fld>
            <a:endParaRPr lang="en-GB"/>
          </a:p>
        </p:txBody>
      </p:sp>
    </p:spTree>
    <p:extLst>
      <p:ext uri="{BB962C8B-B14F-4D97-AF65-F5344CB8AC3E}">
        <p14:creationId xmlns:p14="http://schemas.microsoft.com/office/powerpoint/2010/main" val="2679179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Calibri" panose="020F0502020204030204" pitchFamily="34" charset="0"/>
              <a:buChar char="-"/>
            </a:pP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Stalking and harassment is when someone repeatedly behaves in a way that makes you feel scared, distressed or threatened.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There are different types of stalking and harassment, and anyone can be a victim.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Stalking and harassment are offences under the protection from harassment act 1997.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1</a:t>
            </a:fld>
            <a:endParaRPr lang="en-GB"/>
          </a:p>
        </p:txBody>
      </p:sp>
    </p:spTree>
    <p:extLst>
      <p:ext uri="{BB962C8B-B14F-4D97-AF65-F5344CB8AC3E}">
        <p14:creationId xmlns:p14="http://schemas.microsoft.com/office/powerpoint/2010/main" val="3112216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Stalking is like harassment, however, it is more aggressive. The stalker will have an obsession with the person that they are targeting.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Stalking may include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Regularly following someone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Repeatedly going uninvited to their house</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Checking someone’s internet use, email or other electronic communication.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Hanging around somewhere they know the person often visits.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Interfering with their property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Watching or spying on someone </a:t>
            </a: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Identify theft (signing up to services, buying things in someone's name)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is considered stalking if the unwanted behaviour has happened more than once. </a:t>
            </a:r>
          </a:p>
          <a:p>
            <a:pPr marL="342900" lvl="0" indent="-342900">
              <a:lnSpc>
                <a:spcPct val="107000"/>
              </a:lnSpc>
              <a:spcAft>
                <a:spcPts val="800"/>
              </a:spcAft>
              <a:buFont typeface="Calibri" panose="020F0502020204030204" pitchFamily="34" charset="0"/>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could be someone that you know like an ex-partner or a person you had been friends with in the past or it may be a stranger. </a:t>
            </a:r>
          </a:p>
          <a:p>
            <a:pPr marL="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If it is someone that you know, or knew, it doesn’t mean that it is your fault. It’s still stalking and it is an offence. </a:t>
            </a: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2</a:t>
            </a:fld>
            <a:endParaRPr lang="en-GB"/>
          </a:p>
        </p:txBody>
      </p:sp>
    </p:spTree>
    <p:extLst>
      <p:ext uri="{BB962C8B-B14F-4D97-AF65-F5344CB8AC3E}">
        <p14:creationId xmlns:p14="http://schemas.microsoft.com/office/powerpoint/2010/main" val="4041899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FOUR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 – Fixated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 – Obsessive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 – Unwanted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 – Repeated </a:t>
            </a: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3</a:t>
            </a:fld>
            <a:endParaRPr lang="en-GB"/>
          </a:p>
        </p:txBody>
      </p:sp>
    </p:spTree>
    <p:extLst>
      <p:ext uri="{BB962C8B-B14F-4D97-AF65-F5344CB8AC3E}">
        <p14:creationId xmlns:p14="http://schemas.microsoft.com/office/powerpoint/2010/main" val="3989015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4</a:t>
            </a:fld>
            <a:endParaRPr lang="en-GB"/>
          </a:p>
        </p:txBody>
      </p:sp>
    </p:spTree>
    <p:extLst>
      <p:ext uri="{BB962C8B-B14F-4D97-AF65-F5344CB8AC3E}">
        <p14:creationId xmlns:p14="http://schemas.microsoft.com/office/powerpoint/2010/main" val="408211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Harassment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Someone you know could be harassing you, like a neighbour, or a person from your local community or it could be a stranger.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Harassment includes-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Bullying whether at school or in the workplace</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Cyber stalking (using the internet to harass someone)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Antisocial behaviour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Sending abusive text messages</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Sending unwanted gifts </a:t>
            </a: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Unwanted phone calls, letters, emails or visits </a:t>
            </a: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Sexual harassment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Sexual harassment is unlawful and is labelled at a form of discrimination under the Equality Act 2010.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act states that sexual harassment is the unwanted behaviour if it violated your dignity, creates an intimidating, hostile, degrading, humiliating, or offensive environment (This includes the digital environment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t>
            </a: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5</a:t>
            </a:fld>
            <a:endParaRPr lang="en-GB"/>
          </a:p>
        </p:txBody>
      </p:sp>
    </p:spTree>
    <p:extLst>
      <p:ext uri="{BB962C8B-B14F-4D97-AF65-F5344CB8AC3E}">
        <p14:creationId xmlns:p14="http://schemas.microsoft.com/office/powerpoint/2010/main" val="3477038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How are victims exploited?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Stalking is a crime with varied and severe psychological, physical, and practical impacts on victims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stalker is angry at their victim and will perceive them victims as unnecessarily and churlishly frustrating. Manipulation is one of the stalkers greatest tools especially with an ex. A stalker will pray on their victims fear and distress and will use this to exploit there worst fears in their day to day lives. Stalkers will repeatedly go out of their way to make their victims feel uncomfortable, scared and vulnerable. </a:t>
            </a: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7</a:t>
            </a:fld>
            <a:endParaRPr lang="en-GB"/>
          </a:p>
        </p:txBody>
      </p:sp>
    </p:spTree>
    <p:extLst>
      <p:ext uri="{BB962C8B-B14F-4D97-AF65-F5344CB8AC3E}">
        <p14:creationId xmlns:p14="http://schemas.microsoft.com/office/powerpoint/2010/main" val="4273252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Why do they do it?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People become stalkers for a number of different reasons, some of those reasons are – </a:t>
            </a: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Rejection – if a person has been rejected romantically, they may find it difficult to get over it to the point where they take to harassing and stalking a victim to win them back. </a:t>
            </a: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Fantasy – When a person stalks someone they’ve never met, they may be trying to get that person to see and validate them, in the hopes that the stalking victim will become interested in them.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Control – Most stalkers know their victims, and either had or wanted to have a romantic relationship with them at some point. For these stalkers, stalking is about retaining control over the victim. </a:t>
            </a:r>
          </a:p>
          <a:p>
            <a:pPr marL="342900" lvl="0" indent="-342900">
              <a:lnSpc>
                <a:spcPct val="107000"/>
              </a:lnSpc>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Romantic motivations – Perpetrators are often motivated to control, humiliate, frighten, manipulate, embarrass, or take revenge on the victim. Romantic motivations are also at play, such as wooing a new mate or scaring away other potential suitors. </a:t>
            </a: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8</a:t>
            </a:fld>
            <a:endParaRPr lang="en-GB"/>
          </a:p>
        </p:txBody>
      </p:sp>
    </p:spTree>
    <p:extLst>
      <p:ext uri="{BB962C8B-B14F-4D97-AF65-F5344CB8AC3E}">
        <p14:creationId xmlns:p14="http://schemas.microsoft.com/office/powerpoint/2010/main" val="235286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Case Study – Suzy Lamplugh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On the last Monday of July 1986, in broad daylight and in the middle of a working day, the unthinkable happened. Suzy Lamplugh, a 25-year-old, disappeared during the course of her work as an estate agent while showing a client round a house in Fulham.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rPr>
              <a:t>At 12.40pm on 28th July, Suzy had left her office – Sturgis and Sons, 654 Fulham Road – taking her house and car keys and a purse with £15 and credit cards, but leaving her handbag behind. 10 minutes later she was seen waiting outside an empty property, 37 </a:t>
            </a:r>
            <a:r>
              <a:rPr lang="en-GB" sz="1800" dirty="0" err="1">
                <a:solidFill>
                  <a:srgbClr val="000000"/>
                </a:solidFill>
                <a:effectLst/>
                <a:latin typeface="Calibri" panose="020F0502020204030204" pitchFamily="34" charset="0"/>
                <a:ea typeface="Calibri" panose="020F0502020204030204" pitchFamily="34" charset="0"/>
              </a:rPr>
              <a:t>Shorrald’s</a:t>
            </a:r>
            <a:r>
              <a:rPr lang="en-GB" sz="1800" dirty="0">
                <a:solidFill>
                  <a:srgbClr val="000000"/>
                </a:solidFill>
                <a:effectLst/>
                <a:latin typeface="Calibri" panose="020F0502020204030204" pitchFamily="34" charset="0"/>
                <a:ea typeface="Calibri" panose="020F0502020204030204" pitchFamily="34" charset="0"/>
              </a:rPr>
              <a:t> Road, which had only been on the market for one week. At 1.00pm, she was joined by a man (presumably the “Mr Kipper” she had written in her diary) and minutes later they were seen walking away from the house. At 6.45pm, her manager reported Suzy’s disappearance to the police. Suzy’s body has never been found, but she has been presumed murdered and was legally declared dead in 1993. Police believe she was stalked by her abductor and killer</a:t>
            </a:r>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9</a:t>
            </a:fld>
            <a:endParaRPr lang="en-GB"/>
          </a:p>
        </p:txBody>
      </p:sp>
    </p:spTree>
    <p:extLst>
      <p:ext uri="{BB962C8B-B14F-4D97-AF65-F5344CB8AC3E}">
        <p14:creationId xmlns:p14="http://schemas.microsoft.com/office/powerpoint/2010/main" val="1757148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 shot and killed after performing at a gig on the 10</a:t>
            </a:r>
            <a:r>
              <a:rPr lang="en-GB" baseline="30000" dirty="0"/>
              <a:t>th</a:t>
            </a:r>
            <a:r>
              <a:rPr lang="en-GB" dirty="0"/>
              <a:t> of June 2016. </a:t>
            </a:r>
          </a:p>
          <a:p>
            <a:r>
              <a:rPr lang="en-GB" dirty="0"/>
              <a:t>Kevin James turned up at the concert and meet and greet and as </a:t>
            </a:r>
            <a:r>
              <a:rPr lang="en-GB" dirty="0" err="1"/>
              <a:t>christina</a:t>
            </a:r>
            <a:r>
              <a:rPr lang="en-GB" dirty="0"/>
              <a:t> went in to give him a hug he raised his gun and shot her. </a:t>
            </a:r>
          </a:p>
          <a:p>
            <a:r>
              <a:rPr lang="en-GB" dirty="0"/>
              <a:t>Police work later on in the case revealed that Kevin James had an unhealthy and unrealistic infatuation with the singer and believed if he couldn’t have her no one could. </a:t>
            </a:r>
          </a:p>
        </p:txBody>
      </p:sp>
      <p:sp>
        <p:nvSpPr>
          <p:cNvPr id="4" name="Slide Number Placeholder 3"/>
          <p:cNvSpPr>
            <a:spLocks noGrp="1"/>
          </p:cNvSpPr>
          <p:nvPr>
            <p:ph type="sldNum" sz="quarter" idx="5"/>
          </p:nvPr>
        </p:nvSpPr>
        <p:spPr/>
        <p:txBody>
          <a:bodyPr/>
          <a:lstStyle/>
          <a:p>
            <a:fld id="{7A59B80C-B9F6-4AEF-A102-46550599032F}" type="slidenum">
              <a:rPr lang="en-GB" smtClean="0"/>
              <a:t>10</a:t>
            </a:fld>
            <a:endParaRPr lang="en-GB"/>
          </a:p>
        </p:txBody>
      </p:sp>
    </p:spTree>
    <p:extLst>
      <p:ext uri="{BB962C8B-B14F-4D97-AF65-F5344CB8AC3E}">
        <p14:creationId xmlns:p14="http://schemas.microsoft.com/office/powerpoint/2010/main" val="1402255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Key Challenges of stalking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One of the major key challenges of stalking and harassment is that victims do not feel safe or protected even when the perpetrator has conditions on their bail or a restraining order out against them.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For example although the victim may have taken out a restraining order against their stalker, it doesn’t stop victims bumping into their perpetrators within town centres or local areas where both parties need to use on a day to day basis. For example for doctor appointments.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Also breaching bail conditions is a huge challenge within stalking and harassment cases, for example the case of former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preimer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league footballer, Shayne Bradley, who was arrested for stalking his ex-girlfriend over a four month period, later after being released on bail he was caught watching his ex-girlfriends house four days later, this was due to no restraining order being in place and no stalking protection order was not in force.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11</a:t>
            </a:fld>
            <a:endParaRPr lang="en-GB"/>
          </a:p>
        </p:txBody>
      </p:sp>
    </p:spTree>
    <p:extLst>
      <p:ext uri="{BB962C8B-B14F-4D97-AF65-F5344CB8AC3E}">
        <p14:creationId xmlns:p14="http://schemas.microsoft.com/office/powerpoint/2010/main" val="3913557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How have responses changed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Since 1997 stalking responses have changed over time, firstly The protection from harassment act 1997 was originally introduced to deal with stalking but it did not specifically name the offence as that. Then in 2012, The protection from freedoms act 2012 amended the 1997 act and created stalking as an actually offence within two sections, and the maximum sentence for stalking offences was doubled to ten years.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By 2016 the home office was in talks with the government to introduce stalking protection orders, and in 2017 Sarah Wollaston private members bill the stalking protection bill 2017-2019 was published, which allowed the police to apply to a magistrates court for a new civil stalking protection order in England and Wales.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12</a:t>
            </a:fld>
            <a:endParaRPr lang="en-GB"/>
          </a:p>
        </p:txBody>
      </p:sp>
    </p:spTree>
    <p:extLst>
      <p:ext uri="{BB962C8B-B14F-4D97-AF65-F5344CB8AC3E}">
        <p14:creationId xmlns:p14="http://schemas.microsoft.com/office/powerpoint/2010/main" val="1760496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solidFill>
                  <a:srgbClr val="292B2C"/>
                </a:solidFill>
                <a:effectLst/>
                <a:latin typeface="Calibri" panose="020F0502020204030204" pitchFamily="34" charset="0"/>
                <a:ea typeface="Calibri" panose="020F0502020204030204" pitchFamily="34" charset="0"/>
                <a:cs typeface="Calibri" panose="020F0502020204030204" pitchFamily="34" charset="0"/>
              </a:rPr>
              <a:t>Safeguarding measures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stalking protection act 2019 has given police new powers to safeguard victims and disrupt stalkers.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act introduced ‘stalking protection order’ and these are civil orders allowing police to impose a ban on those who have been found to engage with acts of stalking.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In addition to these bans these orders can make mandate ‘positive requirements’. These are the things police want offenders to do in order to tackle patterns of behaviours.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These orders can be applied at any stage of an investigation and they can be used regardless of whether these is a domestic element to the stalking or not.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A total of 436 interim and full SPOs were granted between 20 January 2020 and 19 January 2021.</a:t>
            </a:r>
            <a:r>
              <a:rPr lang="en-GB" sz="1800" kern="100"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Stalking Protection Orders seem to be working well, with a promising number of orders being granted between 20 January 2020 and 19 January 2021. The results from the police and legal advisors surveys on SPOs were mostly positive and the majority of respondents felt that SPOs were effective in reducing the risks of stalking (78% of police respondents and 61% of legal advisors respondents who expressed a view). There is evidence that victims have welcomed the additional protection provided by SPOs.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13</a:t>
            </a:fld>
            <a:endParaRPr lang="en-GB"/>
          </a:p>
        </p:txBody>
      </p:sp>
    </p:spTree>
    <p:extLst>
      <p:ext uri="{BB962C8B-B14F-4D97-AF65-F5344CB8AC3E}">
        <p14:creationId xmlns:p14="http://schemas.microsoft.com/office/powerpoint/2010/main" val="688607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Calibri" panose="020F0502020204030204" pitchFamily="34" charset="0"/>
              </a:rPr>
              <a:t>How can victims be supported/protected?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Stalking protection order- that will have the flexibility to impose both restrictions and requirements on perpetrators and will carry a criminal penalty for those that breach them. Police can apply for the order, so the burden of going through the process does not lie with vulnerable victims.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Use the four golden rule recommendations –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Calibri" panose="020F0502020204030204" pitchFamily="34" charset="0"/>
              </a:rPr>
              <a:t>Have no contact with the stalker – After being told by the victim that there behaviour is unwanted in a calm and clear manner, they are to stop having contact with you. Stalkers want a reaction whether positive or negative.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Calibri" panose="020F0502020204030204" pitchFamily="34" charset="0"/>
              </a:rPr>
              <a:t>tell others – it is important that others are aware of what is happening even if victims are reluctant to give over information, the more people that know the more protected a victim can be.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Calibri" panose="020F0502020204030204" pitchFamily="34" charset="0"/>
              </a:rPr>
              <a:t>increase personal protection – change daily routines, know locations of the nearest police stations, keep a list of critical telephone numbers, avoid walking alone at night, and, get a personal duress alarm.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800" kern="100" dirty="0">
                <a:effectLst/>
                <a:latin typeface="Calibri" panose="020F0502020204030204" pitchFamily="34" charset="0"/>
                <a:ea typeface="Calibri" panose="020F0502020204030204" pitchFamily="34" charset="0"/>
                <a:cs typeface="Calibri" panose="020F0502020204030204" pitchFamily="34" charset="0"/>
              </a:rPr>
              <a:t>collect evidence – Keep all documents and encounters of all experiences. By keeping a journal, organise paperwork, keep originals in a safe place, and keep a small camera or take photos of anything found and the location they were found in.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A59B80C-B9F6-4AEF-A102-46550599032F}" type="slidenum">
              <a:rPr lang="en-GB" smtClean="0"/>
              <a:t>14</a:t>
            </a:fld>
            <a:endParaRPr lang="en-GB"/>
          </a:p>
        </p:txBody>
      </p:sp>
    </p:spTree>
    <p:extLst>
      <p:ext uri="{BB962C8B-B14F-4D97-AF65-F5344CB8AC3E}">
        <p14:creationId xmlns:p14="http://schemas.microsoft.com/office/powerpoint/2010/main" val="26688612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4F25FA6B-BFF0-4811-99B7-1E77302F443B}" type="datetimeFigureOut">
              <a:rPr lang="en-GB" smtClean="0"/>
              <a:t>13/12/2023</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EBEB9B6A-A233-4DDE-9EE7-B1CCCB3D615C}"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8831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25FA6B-BFF0-4811-99B7-1E77302F443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1528128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25FA6B-BFF0-4811-99B7-1E77302F443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04981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371976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25FA6B-BFF0-4811-99B7-1E77302F443B}" type="datetimeFigureOut">
              <a:rPr lang="en-GB" smtClean="0"/>
              <a:t>13/12/2023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1803397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25FA6B-BFF0-4811-99B7-1E77302F443B}" type="datetimeFigureOut">
              <a:rPr lang="en-GB" smtClean="0"/>
              <a:t>13/12/2023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906002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25FA6B-BFF0-4811-99B7-1E77302F443B}" type="datetimeFigureOut">
              <a:rPr lang="en-GB" smtClean="0"/>
              <a:t>13/12/2023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294633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4250772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2585606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2609412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224039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34579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25FA6B-BFF0-4811-99B7-1E77302F443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183109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F25FA6B-BFF0-4811-99B7-1E77302F443B}" type="datetimeFigureOut">
              <a:rPr lang="en-GB" smtClean="0"/>
              <a:t>13/12/2023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2386731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F25FA6B-BFF0-4811-99B7-1E77302F443B}" type="datetimeFigureOut">
              <a:rPr lang="en-GB" smtClean="0"/>
              <a:t>13/12/2023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706781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25FA6B-BFF0-4811-99B7-1E77302F443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3641548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25FA6B-BFF0-4811-99B7-1E77302F443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B9B6A-A233-4DDE-9EE7-B1CCCB3D615C}" type="slidenum">
              <a:rPr lang="en-GB" smtClean="0"/>
              <a:t>‹#›</a:t>
            </a:fld>
            <a:endParaRPr lang="en-GB"/>
          </a:p>
        </p:txBody>
      </p:sp>
    </p:spTree>
    <p:extLst>
      <p:ext uri="{BB962C8B-B14F-4D97-AF65-F5344CB8AC3E}">
        <p14:creationId xmlns:p14="http://schemas.microsoft.com/office/powerpoint/2010/main" val="18123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4F25FA6B-BFF0-4811-99B7-1E77302F443B}" type="datetimeFigureOut">
              <a:rPr lang="en-GB" smtClean="0"/>
              <a:t>13/12/2023</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EBEB9B6A-A233-4DDE-9EE7-B1CCCB3D615C}" type="slidenum">
              <a:rPr lang="en-GB" smtClean="0"/>
              <a:t>‹#›</a:t>
            </a:fld>
            <a:endParaRPr lang="en-GB"/>
          </a:p>
        </p:txBody>
      </p:sp>
    </p:spTree>
    <p:extLst>
      <p:ext uri="{BB962C8B-B14F-4D97-AF65-F5344CB8AC3E}">
        <p14:creationId xmlns:p14="http://schemas.microsoft.com/office/powerpoint/2010/main" val="24113994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3.jp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3.jp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s://www.victims-first.org.uk/crimes/paladin-national-stalking-advocacy-service/" TargetMode="External"/><Relationship Id="rId5" Type="http://schemas.openxmlformats.org/officeDocument/2006/relationships/image" Target="../media/image18.jpe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F2BCD-CF2E-3E0F-D091-69427E78F493}"/>
              </a:ext>
            </a:extLst>
          </p:cNvPr>
          <p:cNvSpPr>
            <a:spLocks noGrp="1"/>
          </p:cNvSpPr>
          <p:nvPr>
            <p:ph type="ctrTitle"/>
          </p:nvPr>
        </p:nvSpPr>
        <p:spPr>
          <a:xfrm rot="21420000">
            <a:off x="491705" y="409094"/>
            <a:ext cx="9755187" cy="2766528"/>
          </a:xfrm>
        </p:spPr>
        <p:txBody>
          <a:bodyPr/>
          <a:lstStyle/>
          <a:p>
            <a:pPr algn="ctr"/>
            <a:r>
              <a:rPr lang="en-GB" dirty="0">
                <a:solidFill>
                  <a:schemeClr val="accent1">
                    <a:lumMod val="60000"/>
                    <a:lumOff val="40000"/>
                  </a:schemeClr>
                </a:solidFill>
              </a:rPr>
              <a:t>Stalking and HARASSMENT </a:t>
            </a:r>
          </a:p>
        </p:txBody>
      </p:sp>
      <p:sp>
        <p:nvSpPr>
          <p:cNvPr id="3" name="Subtitle 2">
            <a:extLst>
              <a:ext uri="{FF2B5EF4-FFF2-40B4-BE49-F238E27FC236}">
                <a16:creationId xmlns:a16="http://schemas.microsoft.com/office/drawing/2014/main" id="{3912418B-4D51-F3E6-D2FF-1B8CCFF8A4AB}"/>
              </a:ext>
            </a:extLst>
          </p:cNvPr>
          <p:cNvSpPr>
            <a:spLocks noGrp="1"/>
          </p:cNvSpPr>
          <p:nvPr>
            <p:ph type="subTitle" idx="1"/>
          </p:nvPr>
        </p:nvSpPr>
        <p:spPr/>
        <p:txBody>
          <a:bodyPr/>
          <a:lstStyle/>
          <a:p>
            <a:r>
              <a:rPr lang="en-GB" dirty="0"/>
              <a:t>Olivia Hurlow (2103531)</a:t>
            </a:r>
          </a:p>
        </p:txBody>
      </p:sp>
    </p:spTree>
    <p:extLst>
      <p:ext uri="{BB962C8B-B14F-4D97-AF65-F5344CB8AC3E}">
        <p14:creationId xmlns:p14="http://schemas.microsoft.com/office/powerpoint/2010/main" val="43477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C312-DEE3-B8EB-5ED0-011630F0CFB5}"/>
              </a:ext>
            </a:extLst>
          </p:cNvPr>
          <p:cNvSpPr>
            <a:spLocks noGrp="1"/>
          </p:cNvSpPr>
          <p:nvPr>
            <p:ph type="title"/>
          </p:nvPr>
        </p:nvSpPr>
        <p:spPr>
          <a:xfrm>
            <a:off x="6179229" y="685800"/>
            <a:ext cx="4903454" cy="1151965"/>
          </a:xfrm>
        </p:spPr>
        <p:txBody>
          <a:bodyPr>
            <a:normAutofit/>
          </a:bodyPr>
          <a:lstStyle/>
          <a:p>
            <a:r>
              <a:rPr lang="en-GB" sz="4600"/>
              <a:t>What is stalking?</a:t>
            </a:r>
          </a:p>
        </p:txBody>
      </p:sp>
      <p:pic>
        <p:nvPicPr>
          <p:cNvPr id="1026" name="Picture 2" descr="Image result for what is stalking">
            <a:extLst>
              <a:ext uri="{FF2B5EF4-FFF2-40B4-BE49-F238E27FC236}">
                <a16:creationId xmlns:a16="http://schemas.microsoft.com/office/drawing/2014/main" id="{214EE216-76C3-F01E-57F7-4271A3EBA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88" r="21314" b="2"/>
          <a:stretch/>
        </p:blipFill>
        <p:spPr bwMode="auto">
          <a:xfrm>
            <a:off x="209354" y="194882"/>
            <a:ext cx="5312664" cy="5301586"/>
          </a:xfrm>
          <a:prstGeom prst="rect">
            <a:avLst/>
          </a:prstGeom>
          <a:noFill/>
          <a:ln w="57150" cmpd="thinThick">
            <a:solidFill>
              <a:schemeClr val="bg1">
                <a:lumMod val="50000"/>
              </a:schemeClr>
            </a:solidFill>
            <a:miter lim="800000"/>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D4CC84-CC40-7025-5EB1-0C80733132C3}"/>
              </a:ext>
            </a:extLst>
          </p:cNvPr>
          <p:cNvSpPr>
            <a:spLocks noGrp="1"/>
          </p:cNvSpPr>
          <p:nvPr>
            <p:ph sz="quarter" idx="13"/>
          </p:nvPr>
        </p:nvSpPr>
        <p:spPr>
          <a:xfrm>
            <a:off x="6174089" y="2142066"/>
            <a:ext cx="4908593" cy="3232519"/>
          </a:xfrm>
        </p:spPr>
        <p:txBody>
          <a:bodyPr>
            <a:normAutofit/>
          </a:bodyPr>
          <a:lstStyle/>
          <a:p>
            <a:pPr marL="0" indent="0">
              <a:buNone/>
            </a:pPr>
            <a:r>
              <a:rPr lang="en-GB" dirty="0"/>
              <a:t>- Like harassment but more aggressive </a:t>
            </a:r>
          </a:p>
          <a:p>
            <a:pPr marL="0" indent="0">
              <a:buNone/>
            </a:pPr>
            <a:endParaRPr lang="en-GB" dirty="0"/>
          </a:p>
          <a:p>
            <a:pPr marL="0" indent="0">
              <a:buNone/>
            </a:pPr>
            <a:r>
              <a:rPr lang="en-GB" dirty="0"/>
              <a:t>- Obsession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73923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FOUR in words">
            <a:extLst>
              <a:ext uri="{FF2B5EF4-FFF2-40B4-BE49-F238E27FC236}">
                <a16:creationId xmlns:a16="http://schemas.microsoft.com/office/drawing/2014/main" id="{AB0E8E55-AFD3-9297-4EDF-EB31535547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1" t="16126" r="291" b="32938"/>
          <a:stretch/>
        </p:blipFill>
        <p:spPr bwMode="auto">
          <a:xfrm>
            <a:off x="507245" y="704537"/>
            <a:ext cx="10635550" cy="4017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255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E8FF-EAF0-10F9-9967-6699A9145869}"/>
              </a:ext>
            </a:extLst>
          </p:cNvPr>
          <p:cNvSpPr>
            <a:spLocks noGrp="1"/>
          </p:cNvSpPr>
          <p:nvPr>
            <p:ph type="title"/>
          </p:nvPr>
        </p:nvSpPr>
        <p:spPr/>
        <p:txBody>
          <a:bodyPr/>
          <a:lstStyle/>
          <a:p>
            <a:r>
              <a:rPr lang="en-GB" dirty="0"/>
              <a:t>Statistics </a:t>
            </a:r>
          </a:p>
        </p:txBody>
      </p:sp>
      <p:sp>
        <p:nvSpPr>
          <p:cNvPr id="3" name="Content Placeholder 2">
            <a:extLst>
              <a:ext uri="{FF2B5EF4-FFF2-40B4-BE49-F238E27FC236}">
                <a16:creationId xmlns:a16="http://schemas.microsoft.com/office/drawing/2014/main" id="{2EBCEDA5-A116-0B17-07C0-735133729250}"/>
              </a:ext>
            </a:extLst>
          </p:cNvPr>
          <p:cNvSpPr>
            <a:spLocks noGrp="1"/>
          </p:cNvSpPr>
          <p:nvPr>
            <p:ph sz="quarter" idx="13"/>
          </p:nvPr>
        </p:nvSpPr>
        <p:spPr>
          <a:xfrm>
            <a:off x="685800" y="1648918"/>
            <a:ext cx="10394707" cy="3927423"/>
          </a:xfrm>
        </p:spPr>
        <p:txBody>
          <a:bodyPr>
            <a:normAutofit/>
          </a:bodyPr>
          <a:lstStyle/>
          <a:p>
            <a:r>
              <a:rPr lang="en-GB" dirty="0"/>
              <a:t>80,000 Stalking offences were recorded in England and Wales in 2020 </a:t>
            </a:r>
          </a:p>
          <a:p>
            <a:endParaRPr lang="en-GB" dirty="0"/>
          </a:p>
          <a:p>
            <a:r>
              <a:rPr lang="en-GB" dirty="0"/>
              <a:t>700,000 women are stalked each year</a:t>
            </a:r>
          </a:p>
          <a:p>
            <a:endParaRPr lang="en-GB" dirty="0"/>
          </a:p>
          <a:p>
            <a:r>
              <a:rPr lang="en-GB" dirty="0"/>
              <a:t>1,257 prosecutions for stalking with fear and distress </a:t>
            </a:r>
          </a:p>
          <a:p>
            <a:endParaRPr lang="en-GB" dirty="0"/>
          </a:p>
          <a:p>
            <a:r>
              <a:rPr lang="en-GB" dirty="0"/>
              <a:t>331 of stalking involving violence </a:t>
            </a:r>
          </a:p>
          <a:p>
            <a:pPr marL="0" indent="0">
              <a:buNone/>
            </a:pPr>
            <a:r>
              <a:rPr lang="en-GB" dirty="0"/>
              <a:t>(Office for national statistics,2023)</a:t>
            </a:r>
          </a:p>
        </p:txBody>
      </p:sp>
    </p:spTree>
    <p:extLst>
      <p:ext uri="{BB962C8B-B14F-4D97-AF65-F5344CB8AC3E}">
        <p14:creationId xmlns:p14="http://schemas.microsoft.com/office/powerpoint/2010/main" val="2341585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91AB8A88-A60F-421C-9564-D5A7639EA5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81" name="Rectangle 3080">
            <a:extLst>
              <a:ext uri="{FF2B5EF4-FFF2-40B4-BE49-F238E27FC236}">
                <a16:creationId xmlns:a16="http://schemas.microsoft.com/office/drawing/2014/main" id="{832D3A04-3120-4CF3-8F9E-6DCF218BA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74" name="Picture 2" descr="Image result for what is harassment">
            <a:extLst>
              <a:ext uri="{FF2B5EF4-FFF2-40B4-BE49-F238E27FC236}">
                <a16:creationId xmlns:a16="http://schemas.microsoft.com/office/drawing/2014/main" id="{E7C4AD21-FF17-4F81-D5B1-92088403170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562455" y="1764275"/>
            <a:ext cx="4677405" cy="286726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083" name="Freeform 9">
            <a:extLst>
              <a:ext uri="{FF2B5EF4-FFF2-40B4-BE49-F238E27FC236}">
                <a16:creationId xmlns:a16="http://schemas.microsoft.com/office/drawing/2014/main" id="{98D68143-E11F-49D9-A842-E52CB4364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3085" name="Rectangle 3084">
            <a:extLst>
              <a:ext uri="{FF2B5EF4-FFF2-40B4-BE49-F238E27FC236}">
                <a16:creationId xmlns:a16="http://schemas.microsoft.com/office/drawing/2014/main" id="{70D81F57-CC57-46AD-86A2-54F697BD5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8A613C1-14F3-1756-6806-0B2773577FE8}"/>
              </a:ext>
            </a:extLst>
          </p:cNvPr>
          <p:cNvSpPr>
            <a:spLocks noGrp="1"/>
          </p:cNvSpPr>
          <p:nvPr>
            <p:ph type="title"/>
          </p:nvPr>
        </p:nvSpPr>
        <p:spPr>
          <a:xfrm>
            <a:off x="685799" y="690479"/>
            <a:ext cx="4957275" cy="1146825"/>
          </a:xfrm>
        </p:spPr>
        <p:txBody>
          <a:bodyPr>
            <a:normAutofit/>
          </a:bodyPr>
          <a:lstStyle/>
          <a:p>
            <a:r>
              <a:rPr lang="en-GB" sz="3700">
                <a:solidFill>
                  <a:schemeClr val="bg1"/>
                </a:solidFill>
              </a:rPr>
              <a:t>What is Harassment?</a:t>
            </a:r>
          </a:p>
        </p:txBody>
      </p:sp>
      <p:sp>
        <p:nvSpPr>
          <p:cNvPr id="3" name="Content Placeholder 2">
            <a:extLst>
              <a:ext uri="{FF2B5EF4-FFF2-40B4-BE49-F238E27FC236}">
                <a16:creationId xmlns:a16="http://schemas.microsoft.com/office/drawing/2014/main" id="{30229BEA-2255-ECBE-CF9E-A6A05249FFDD}"/>
              </a:ext>
            </a:extLst>
          </p:cNvPr>
          <p:cNvSpPr>
            <a:spLocks noGrp="1"/>
          </p:cNvSpPr>
          <p:nvPr>
            <p:ph sz="quarter" idx="13"/>
          </p:nvPr>
        </p:nvSpPr>
        <p:spPr>
          <a:xfrm>
            <a:off x="685800" y="2063395"/>
            <a:ext cx="4957273" cy="3446103"/>
          </a:xfrm>
        </p:spPr>
        <p:txBody>
          <a:bodyPr>
            <a:normAutofit/>
          </a:bodyPr>
          <a:lstStyle/>
          <a:p>
            <a:r>
              <a:rPr lang="en-GB" sz="1800" dirty="0">
                <a:solidFill>
                  <a:schemeClr val="bg1"/>
                </a:solidFill>
              </a:rPr>
              <a:t>Someone you  know or a stranger </a:t>
            </a:r>
          </a:p>
          <a:p>
            <a:endParaRPr lang="en-GB" sz="1800" dirty="0">
              <a:solidFill>
                <a:schemeClr val="bg1"/>
              </a:solidFill>
            </a:endParaRPr>
          </a:p>
          <a:p>
            <a:r>
              <a:rPr lang="en-GB" sz="1800" dirty="0">
                <a:solidFill>
                  <a:schemeClr val="bg1"/>
                </a:solidFill>
              </a:rPr>
              <a:t>Can include – Bullying, Cyber-stalking, Antisocial Behaviour and sending abusive messages</a:t>
            </a:r>
          </a:p>
        </p:txBody>
      </p:sp>
    </p:spTree>
    <p:extLst>
      <p:ext uri="{BB962C8B-B14F-4D97-AF65-F5344CB8AC3E}">
        <p14:creationId xmlns:p14="http://schemas.microsoft.com/office/powerpoint/2010/main" val="1054009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ABC5B-5158-2E2A-7DBD-615DFB01F8E8}"/>
              </a:ext>
            </a:extLst>
          </p:cNvPr>
          <p:cNvSpPr>
            <a:spLocks noGrp="1"/>
          </p:cNvSpPr>
          <p:nvPr>
            <p:ph type="title"/>
          </p:nvPr>
        </p:nvSpPr>
        <p:spPr/>
        <p:txBody>
          <a:bodyPr/>
          <a:lstStyle/>
          <a:p>
            <a:r>
              <a:rPr lang="en-GB" dirty="0"/>
              <a:t>Statistics </a:t>
            </a:r>
          </a:p>
        </p:txBody>
      </p:sp>
      <p:sp>
        <p:nvSpPr>
          <p:cNvPr id="3" name="Content Placeholder 2">
            <a:extLst>
              <a:ext uri="{FF2B5EF4-FFF2-40B4-BE49-F238E27FC236}">
                <a16:creationId xmlns:a16="http://schemas.microsoft.com/office/drawing/2014/main" id="{6AE13601-F57D-2BA2-C926-BDE89B8B595F}"/>
              </a:ext>
            </a:extLst>
          </p:cNvPr>
          <p:cNvSpPr>
            <a:spLocks noGrp="1"/>
          </p:cNvSpPr>
          <p:nvPr>
            <p:ph sz="quarter" idx="13"/>
          </p:nvPr>
        </p:nvSpPr>
        <p:spPr>
          <a:xfrm>
            <a:off x="311046" y="1837765"/>
            <a:ext cx="10394707" cy="3678615"/>
          </a:xfrm>
        </p:spPr>
        <p:txBody>
          <a:bodyPr>
            <a:normAutofit fontScale="92500" lnSpcReduction="20000"/>
          </a:bodyPr>
          <a:lstStyle/>
          <a:p>
            <a:r>
              <a:rPr lang="en-GB" dirty="0"/>
              <a:t>In 2022 More than 27% of women and 16% of men reported they had experienced at least one form of harassment </a:t>
            </a:r>
          </a:p>
          <a:p>
            <a:endParaRPr lang="en-GB" dirty="0"/>
          </a:p>
          <a:p>
            <a:r>
              <a:rPr lang="en-GB" dirty="0"/>
              <a:t>In 2021 more people felt unsafe with it increasing from 7% to 11% </a:t>
            </a:r>
          </a:p>
          <a:p>
            <a:endParaRPr lang="en-GB" dirty="0"/>
          </a:p>
          <a:p>
            <a:r>
              <a:rPr lang="en-GB" dirty="0"/>
              <a:t>More people stopped walking in the dark with it increasing from 18% to 24% for men and from 32% to 37% for women</a:t>
            </a:r>
          </a:p>
          <a:p>
            <a:endParaRPr lang="en-GB" dirty="0"/>
          </a:p>
          <a:p>
            <a:pPr marL="0" indent="0">
              <a:buNone/>
            </a:pPr>
            <a:r>
              <a:rPr lang="en-GB" dirty="0"/>
              <a:t>(Office for national statistics, 2022) </a:t>
            </a:r>
          </a:p>
        </p:txBody>
      </p:sp>
    </p:spTree>
    <p:extLst>
      <p:ext uri="{BB962C8B-B14F-4D97-AF65-F5344CB8AC3E}">
        <p14:creationId xmlns:p14="http://schemas.microsoft.com/office/powerpoint/2010/main" val="561628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FB1AC45A-F9B7-4D03-9EC3-BA0410EE6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34" y="1"/>
            <a:ext cx="11721533" cy="3980622"/>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fear and distress posters">
            <a:extLst>
              <a:ext uri="{FF2B5EF4-FFF2-40B4-BE49-F238E27FC236}">
                <a16:creationId xmlns:a16="http://schemas.microsoft.com/office/drawing/2014/main" id="{F3C8F405-583B-4365-A583-E4F192D572B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518348" y="0"/>
            <a:ext cx="6000939" cy="3980622"/>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9851FC3B-CE9A-4567-83E2-E185C75C4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2134" y="4109680"/>
            <a:ext cx="11730000" cy="2299058"/>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215702-325F-E5A7-0281-C68A40F9D2DA}"/>
              </a:ext>
            </a:extLst>
          </p:cNvPr>
          <p:cNvSpPr>
            <a:spLocks noGrp="1"/>
          </p:cNvSpPr>
          <p:nvPr>
            <p:ph type="title"/>
          </p:nvPr>
        </p:nvSpPr>
        <p:spPr>
          <a:xfrm>
            <a:off x="685801" y="4267829"/>
            <a:ext cx="7004153" cy="1608035"/>
          </a:xfrm>
        </p:spPr>
        <p:txBody>
          <a:bodyPr>
            <a:normAutofit/>
          </a:bodyPr>
          <a:lstStyle/>
          <a:p>
            <a:r>
              <a:rPr lang="en-GB" sz="3400" dirty="0">
                <a:solidFill>
                  <a:schemeClr val="bg1"/>
                </a:solidFill>
              </a:rPr>
              <a:t>How are victims exploited?</a:t>
            </a:r>
          </a:p>
        </p:txBody>
      </p:sp>
    </p:spTree>
    <p:extLst>
      <p:ext uri="{BB962C8B-B14F-4D97-AF65-F5344CB8AC3E}">
        <p14:creationId xmlns:p14="http://schemas.microsoft.com/office/powerpoint/2010/main" val="1234580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82" name="Picture 2081">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84"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6"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8"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0"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092"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52" name="Picture 4" descr="“You” stalks Netflix and attracts widespread viewer attention – The ...">
            <a:extLst>
              <a:ext uri="{FF2B5EF4-FFF2-40B4-BE49-F238E27FC236}">
                <a16:creationId xmlns:a16="http://schemas.microsoft.com/office/drawing/2014/main" id="{4AE5C8E7-F0CE-D158-B941-6A42EF94344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15875" y="-19247"/>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94" name="Rectangle 2093">
            <a:extLst>
              <a:ext uri="{FF2B5EF4-FFF2-40B4-BE49-F238E27FC236}">
                <a16:creationId xmlns:a16="http://schemas.microsoft.com/office/drawing/2014/main" id="{CBF37E64-678E-4AAC-82EB-281D0E37B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0505"/>
            <a:ext cx="9232232" cy="241668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AC3D-7093-D431-DE2B-EC608E4FDAB9}"/>
              </a:ext>
            </a:extLst>
          </p:cNvPr>
          <p:cNvSpPr>
            <a:spLocks noGrp="1"/>
          </p:cNvSpPr>
          <p:nvPr>
            <p:ph type="title"/>
          </p:nvPr>
        </p:nvSpPr>
        <p:spPr>
          <a:xfrm>
            <a:off x="1303737" y="3593432"/>
            <a:ext cx="7768073" cy="1195136"/>
          </a:xfrm>
        </p:spPr>
        <p:txBody>
          <a:bodyPr vert="horz" lIns="91440" tIns="45720" rIns="91440" bIns="45720" rtlCol="0" anchor="b">
            <a:normAutofit/>
          </a:bodyPr>
          <a:lstStyle/>
          <a:p>
            <a:pPr algn="r"/>
            <a:r>
              <a:rPr lang="en-US" sz="5600">
                <a:solidFill>
                  <a:schemeClr val="tx1"/>
                </a:solidFill>
              </a:rPr>
              <a:t>Why do stalkers stalk? </a:t>
            </a:r>
          </a:p>
        </p:txBody>
      </p:sp>
      <p:sp>
        <p:nvSpPr>
          <p:cNvPr id="2096" name="5-Point Star 12">
            <a:extLst>
              <a:ext uri="{FF2B5EF4-FFF2-40B4-BE49-F238E27FC236}">
                <a16:creationId xmlns:a16="http://schemas.microsoft.com/office/drawing/2014/main" id="{3F315017-1C57-42D9-9FFB-A9CFD97F9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590" y="3874678"/>
            <a:ext cx="788274" cy="730476"/>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175648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103" name="Picture 3102">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104"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5"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6"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3108"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109" name="Picture 3108">
            <a:extLst>
              <a:ext uri="{FF2B5EF4-FFF2-40B4-BE49-F238E27FC236}">
                <a16:creationId xmlns:a16="http://schemas.microsoft.com/office/drawing/2014/main" id="{F793411C-A1D8-450D-9561-24C75D6D73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110" name="Rectangle 3109">
            <a:extLst>
              <a:ext uri="{FF2B5EF4-FFF2-40B4-BE49-F238E27FC236}">
                <a16:creationId xmlns:a16="http://schemas.microsoft.com/office/drawing/2014/main" id="{CD4E68FE-D0E7-4AC4-9D37-BC9A10E71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1" name="Freeform 5">
            <a:extLst>
              <a:ext uri="{FF2B5EF4-FFF2-40B4-BE49-F238E27FC236}">
                <a16:creationId xmlns:a16="http://schemas.microsoft.com/office/drawing/2014/main" id="{9F958711-6F0F-4DAF-B6D7-38676273C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a:extLst>
              <a:ext uri="{FF2B5EF4-FFF2-40B4-BE49-F238E27FC236}">
                <a16:creationId xmlns:a16="http://schemas.microsoft.com/office/drawing/2014/main" id="{075234B5-4C63-1C8B-74CE-495ECCC12D53}"/>
              </a:ext>
            </a:extLst>
          </p:cNvPr>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5100" dirty="0"/>
              <a:t>Case Study – </a:t>
            </a:r>
            <a:r>
              <a:rPr lang="en-US" sz="5100" dirty="0" err="1"/>
              <a:t>suzy</a:t>
            </a:r>
            <a:r>
              <a:rPr lang="en-US" sz="5100" dirty="0"/>
              <a:t> </a:t>
            </a:r>
            <a:r>
              <a:rPr lang="en-US" sz="5100" dirty="0" err="1"/>
              <a:t>lamplugh</a:t>
            </a:r>
            <a:endParaRPr lang="en-US" sz="5100" dirty="0"/>
          </a:p>
        </p:txBody>
      </p:sp>
      <p:sp>
        <p:nvSpPr>
          <p:cNvPr id="3112" name="Rectangle 3111">
            <a:extLst>
              <a:ext uri="{FF2B5EF4-FFF2-40B4-BE49-F238E27FC236}">
                <a16:creationId xmlns:a16="http://schemas.microsoft.com/office/drawing/2014/main" id="{2D43839F-D746-4BD2-AF83-A2D59C171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3" name="Rectangle 3112">
            <a:extLst>
              <a:ext uri="{FF2B5EF4-FFF2-40B4-BE49-F238E27FC236}">
                <a16:creationId xmlns:a16="http://schemas.microsoft.com/office/drawing/2014/main" id="{A022DB94-BA9F-403F-85B2-FD0A22CAD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4" name="Rectangle 3113">
            <a:extLst>
              <a:ext uri="{FF2B5EF4-FFF2-40B4-BE49-F238E27FC236}">
                <a16:creationId xmlns:a16="http://schemas.microsoft.com/office/drawing/2014/main" id="{1F0A5978-229F-41F1-B213-A2B43E442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suzy lamplugh">
            <a:extLst>
              <a:ext uri="{FF2B5EF4-FFF2-40B4-BE49-F238E27FC236}">
                <a16:creationId xmlns:a16="http://schemas.microsoft.com/office/drawing/2014/main" id="{2F987095-E036-2BE2-A801-B3C58D9AAE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54" r="20236"/>
          <a:stretch/>
        </p:blipFill>
        <p:spPr bwMode="auto">
          <a:xfrm>
            <a:off x="5321367" y="684680"/>
            <a:ext cx="6174771" cy="5482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435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055" name="Picture 2054">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57"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065"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67" name="Picture 2066">
            <a:extLst>
              <a:ext uri="{FF2B5EF4-FFF2-40B4-BE49-F238E27FC236}">
                <a16:creationId xmlns:a16="http://schemas.microsoft.com/office/drawing/2014/main" id="{47458151-6535-4712-9D31-5BFEBD2205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69" name="Rectangle 2068">
            <a:extLst>
              <a:ext uri="{FF2B5EF4-FFF2-40B4-BE49-F238E27FC236}">
                <a16:creationId xmlns:a16="http://schemas.microsoft.com/office/drawing/2014/main" id="{28F956D1-3AF5-47E1-BF12-D331E34A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Freeform 5">
            <a:extLst>
              <a:ext uri="{FF2B5EF4-FFF2-40B4-BE49-F238E27FC236}">
                <a16:creationId xmlns:a16="http://schemas.microsoft.com/office/drawing/2014/main" id="{4A5A7DD1-718C-42BE-9B90-4D960E22E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a:extLst>
              <a:ext uri="{FF2B5EF4-FFF2-40B4-BE49-F238E27FC236}">
                <a16:creationId xmlns:a16="http://schemas.microsoft.com/office/drawing/2014/main" id="{7EB0CD37-0B7A-2CD7-2607-C1D101592088}"/>
              </a:ext>
            </a:extLst>
          </p:cNvPr>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5600"/>
              <a:t>Christina Grimmie</a:t>
            </a:r>
          </a:p>
        </p:txBody>
      </p:sp>
      <p:sp>
        <p:nvSpPr>
          <p:cNvPr id="2073" name="Rectangle 2072">
            <a:extLst>
              <a:ext uri="{FF2B5EF4-FFF2-40B4-BE49-F238E27FC236}">
                <a16:creationId xmlns:a16="http://schemas.microsoft.com/office/drawing/2014/main" id="{9DE02FF1-20BC-4306-B0FB-AE6D71D73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5" name="Rectangle 2074">
            <a:extLst>
              <a:ext uri="{FF2B5EF4-FFF2-40B4-BE49-F238E27FC236}">
                <a16:creationId xmlns:a16="http://schemas.microsoft.com/office/drawing/2014/main" id="{89A8C427-1B47-42B2-9206-1F34BE757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7" name="Rectangle 2076">
            <a:extLst>
              <a:ext uri="{FF2B5EF4-FFF2-40B4-BE49-F238E27FC236}">
                <a16:creationId xmlns:a16="http://schemas.microsoft.com/office/drawing/2014/main" id="{C9864909-0F48-48BD-B525-B293738D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ll images">
            <a:extLst>
              <a:ext uri="{FF2B5EF4-FFF2-40B4-BE49-F238E27FC236}">
                <a16:creationId xmlns:a16="http://schemas.microsoft.com/office/drawing/2014/main" id="{F099CF2F-818C-95DE-1CDB-EBF1A1B1B122}"/>
              </a:ext>
            </a:extLst>
          </p:cNvPr>
          <p:cNvPicPr>
            <a:picLocks noGrp="1" noChangeAspect="1" noChangeArrowheads="1"/>
          </p:cNvPicPr>
          <p:nvPr>
            <p:ph sz="quarter" idx="13"/>
          </p:nvPr>
        </p:nvPicPr>
        <p:blipFill>
          <a:blip r:embed="rId5">
            <a:extLst>
              <a:ext uri="{28A0092B-C50C-407E-A947-70E740481C1C}">
                <a14:useLocalDpi xmlns:a14="http://schemas.microsoft.com/office/drawing/2010/main" val="0"/>
              </a:ext>
            </a:extLst>
          </a:blip>
          <a:stretch>
            <a:fillRect/>
          </a:stretch>
        </p:blipFill>
        <p:spPr bwMode="auto">
          <a:xfrm>
            <a:off x="5321367" y="1445761"/>
            <a:ext cx="6174771" cy="3960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98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33"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041"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43" name="Picture 1042">
            <a:extLst>
              <a:ext uri="{FF2B5EF4-FFF2-40B4-BE49-F238E27FC236}">
                <a16:creationId xmlns:a16="http://schemas.microsoft.com/office/drawing/2014/main" id="{AFB8FFAA-9442-4FA6-B0EC-369AE6A2B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45" name="Freeform 17">
            <a:extLst>
              <a:ext uri="{FF2B5EF4-FFF2-40B4-BE49-F238E27FC236}">
                <a16:creationId xmlns:a16="http://schemas.microsoft.com/office/drawing/2014/main" id="{C5A41A00-0593-4A97-9CA0-B0AE89F21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Freeform 21">
            <a:extLst>
              <a:ext uri="{FF2B5EF4-FFF2-40B4-BE49-F238E27FC236}">
                <a16:creationId xmlns:a16="http://schemas.microsoft.com/office/drawing/2014/main" id="{FCA51B5C-E7C6-405A-BA9F-6B5A96D7BD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Freeform 20">
            <a:extLst>
              <a:ext uri="{FF2B5EF4-FFF2-40B4-BE49-F238E27FC236}">
                <a16:creationId xmlns:a16="http://schemas.microsoft.com/office/drawing/2014/main" id="{FABCB0C0-C191-42C2-9158-48485F7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841"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Image result for key challenged">
            <a:extLst>
              <a:ext uri="{FF2B5EF4-FFF2-40B4-BE49-F238E27FC236}">
                <a16:creationId xmlns:a16="http://schemas.microsoft.com/office/drawing/2014/main" id="{5B9D0117-0C06-4DA2-F6C8-FA1F849A768C}"/>
              </a:ext>
            </a:extLst>
          </p:cNvPr>
          <p:cNvPicPr>
            <a:picLocks noGrp="1" noChangeAspect="1" noChangeArrowheads="1"/>
          </p:cNvPicPr>
          <p:nvPr>
            <p:ph sz="quarter" idx="13"/>
          </p:nvPr>
        </p:nvPicPr>
        <p:blipFill>
          <a:blip r:embed="rId5">
            <a:extLst>
              <a:ext uri="{28A0092B-C50C-407E-A947-70E740481C1C}">
                <a14:useLocalDpi xmlns:a14="http://schemas.microsoft.com/office/drawing/2010/main" val="0"/>
              </a:ext>
            </a:extLst>
          </a:blip>
          <a:stretch>
            <a:fillRect/>
          </a:stretch>
        </p:blipFill>
        <p:spPr bwMode="auto">
          <a:xfrm rot="21420000">
            <a:off x="3471322" y="389334"/>
            <a:ext cx="4059952" cy="2406798"/>
          </a:xfrm>
          <a:prstGeom prst="rect">
            <a:avLst/>
          </a:prstGeom>
          <a:noFill/>
          <a:extLst>
            <a:ext uri="{909E8E84-426E-40DD-AFC4-6F175D3DCCD1}">
              <a14:hiddenFill xmlns:a14="http://schemas.microsoft.com/office/drawing/2010/main">
                <a:solidFill>
                  <a:srgbClr val="FFFFFF"/>
                </a:solidFill>
              </a14:hiddenFill>
            </a:ext>
          </a:extLst>
        </p:spPr>
      </p:pic>
      <p:sp>
        <p:nvSpPr>
          <p:cNvPr id="1051" name="Freeform 19">
            <a:extLst>
              <a:ext uri="{FF2B5EF4-FFF2-40B4-BE49-F238E27FC236}">
                <a16:creationId xmlns:a16="http://schemas.microsoft.com/office/drawing/2014/main" id="{D2D09E6C-D6EC-4C7F-91ED-C81D537A0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a:extLst>
              <a:ext uri="{FF2B5EF4-FFF2-40B4-BE49-F238E27FC236}">
                <a16:creationId xmlns:a16="http://schemas.microsoft.com/office/drawing/2014/main" id="{4D599EBE-4A55-EF8D-7372-F92E491084E5}"/>
              </a:ext>
            </a:extLst>
          </p:cNvPr>
          <p:cNvSpPr>
            <a:spLocks noGrp="1"/>
          </p:cNvSpPr>
          <p:nvPr>
            <p:ph type="title"/>
          </p:nvPr>
        </p:nvSpPr>
        <p:spPr>
          <a:xfrm rot="21420000">
            <a:off x="496980" y="3221623"/>
            <a:ext cx="10264470" cy="1250066"/>
          </a:xfrm>
        </p:spPr>
        <p:txBody>
          <a:bodyPr vert="horz" lIns="91440" tIns="45720" rIns="91440" bIns="45720" rtlCol="0" anchor="b">
            <a:normAutofit/>
          </a:bodyPr>
          <a:lstStyle/>
          <a:p>
            <a:pPr algn="r"/>
            <a:r>
              <a:rPr lang="en-US" sz="8000">
                <a:solidFill>
                  <a:schemeClr val="bg1"/>
                </a:solidFill>
              </a:rPr>
              <a:t>Key Challenges </a:t>
            </a:r>
          </a:p>
        </p:txBody>
      </p:sp>
      <p:sp>
        <p:nvSpPr>
          <p:cNvPr id="1053" name="5-Point Star 12">
            <a:extLst>
              <a:ext uri="{FF2B5EF4-FFF2-40B4-BE49-F238E27FC236}">
                <a16:creationId xmlns:a16="http://schemas.microsoft.com/office/drawing/2014/main" id="{3951E5EC-1DE3-40F0-897A-8618C6185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67479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A27BB-BA83-CA0F-22FB-DB0981605EAC}"/>
              </a:ext>
            </a:extLst>
          </p:cNvPr>
          <p:cNvSpPr>
            <a:spLocks noGrp="1"/>
          </p:cNvSpPr>
          <p:nvPr>
            <p:ph type="title"/>
          </p:nvPr>
        </p:nvSpPr>
        <p:spPr>
          <a:xfrm>
            <a:off x="6556354" y="571500"/>
            <a:ext cx="4526328" cy="1266265"/>
          </a:xfrm>
        </p:spPr>
        <p:txBody>
          <a:bodyPr>
            <a:normAutofit/>
          </a:bodyPr>
          <a:lstStyle/>
          <a:p>
            <a:r>
              <a:rPr lang="en-GB" sz="3700"/>
              <a:t>How have responses changed?</a:t>
            </a:r>
          </a:p>
        </p:txBody>
      </p:sp>
      <p:sp>
        <p:nvSpPr>
          <p:cNvPr id="2055" name="Rectangle 2054">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stalking protection orders signs">
            <a:extLst>
              <a:ext uri="{FF2B5EF4-FFF2-40B4-BE49-F238E27FC236}">
                <a16:creationId xmlns:a16="http://schemas.microsoft.com/office/drawing/2014/main" id="{A8B1FE61-945E-EB55-9729-08EAFC59D72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0708" y="1099220"/>
            <a:ext cx="5099864" cy="33999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D40D34-CB11-F1F8-45E9-C609576B8BC0}"/>
              </a:ext>
            </a:extLst>
          </p:cNvPr>
          <p:cNvSpPr>
            <a:spLocks noGrp="1"/>
          </p:cNvSpPr>
          <p:nvPr>
            <p:ph sz="quarter" idx="13"/>
          </p:nvPr>
        </p:nvSpPr>
        <p:spPr>
          <a:xfrm>
            <a:off x="6551610" y="2071048"/>
            <a:ext cx="4531072" cy="3072290"/>
          </a:xfrm>
        </p:spPr>
        <p:txBody>
          <a:bodyPr anchor="t">
            <a:normAutofit/>
          </a:bodyPr>
          <a:lstStyle/>
          <a:p>
            <a:pPr>
              <a:lnSpc>
                <a:spcPct val="110000"/>
              </a:lnSpc>
            </a:pPr>
            <a:r>
              <a:rPr lang="en-GB" sz="1700" dirty="0"/>
              <a:t>The protection from harassment act 1997 </a:t>
            </a:r>
          </a:p>
          <a:p>
            <a:pPr>
              <a:lnSpc>
                <a:spcPct val="110000"/>
              </a:lnSpc>
            </a:pPr>
            <a:endParaRPr lang="en-GB" sz="1700" dirty="0"/>
          </a:p>
          <a:p>
            <a:pPr>
              <a:lnSpc>
                <a:spcPct val="110000"/>
              </a:lnSpc>
            </a:pPr>
            <a:r>
              <a:rPr lang="en-GB" sz="1700" dirty="0"/>
              <a:t>Became  legally a crime in 2012, with the maximum sentence being doubled </a:t>
            </a:r>
          </a:p>
          <a:p>
            <a:pPr>
              <a:lnSpc>
                <a:spcPct val="110000"/>
              </a:lnSpc>
            </a:pPr>
            <a:endParaRPr lang="en-GB" sz="1700" dirty="0"/>
          </a:p>
          <a:p>
            <a:pPr>
              <a:lnSpc>
                <a:spcPct val="110000"/>
              </a:lnSpc>
            </a:pPr>
            <a:r>
              <a:rPr lang="en-GB" sz="1700" dirty="0"/>
              <a:t>Stalking protection orders introduced </a:t>
            </a:r>
          </a:p>
        </p:txBody>
      </p:sp>
    </p:spTree>
    <p:extLst>
      <p:ext uri="{BB962C8B-B14F-4D97-AF65-F5344CB8AC3E}">
        <p14:creationId xmlns:p14="http://schemas.microsoft.com/office/powerpoint/2010/main" val="864595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91AB8A88-A60F-421C-9564-D5A7639EA5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81" name="Rectangle 3080">
            <a:extLst>
              <a:ext uri="{FF2B5EF4-FFF2-40B4-BE49-F238E27FC236}">
                <a16:creationId xmlns:a16="http://schemas.microsoft.com/office/drawing/2014/main" id="{832D3A04-3120-4CF3-8F9E-6DCF218BA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74" name="Picture 2" descr="Image result for Safeguarding Symbol">
            <a:extLst>
              <a:ext uri="{FF2B5EF4-FFF2-40B4-BE49-F238E27FC236}">
                <a16:creationId xmlns:a16="http://schemas.microsoft.com/office/drawing/2014/main" id="{153D07E3-A4DE-AD2C-FC99-069AF1370CB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20" r="12627" b="-1"/>
          <a:stretch/>
        </p:blipFill>
        <p:spPr bwMode="auto">
          <a:xfrm>
            <a:off x="6562455" y="862979"/>
            <a:ext cx="4677405" cy="4669856"/>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083" name="Freeform 9">
            <a:extLst>
              <a:ext uri="{FF2B5EF4-FFF2-40B4-BE49-F238E27FC236}">
                <a16:creationId xmlns:a16="http://schemas.microsoft.com/office/drawing/2014/main" id="{98D68143-E11F-49D9-A842-E52CB4364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3085" name="Rectangle 3084">
            <a:extLst>
              <a:ext uri="{FF2B5EF4-FFF2-40B4-BE49-F238E27FC236}">
                <a16:creationId xmlns:a16="http://schemas.microsoft.com/office/drawing/2014/main" id="{70D81F57-CC57-46AD-86A2-54F697BD5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D601682-7881-0EC8-46B3-0ED0A9A6C058}"/>
              </a:ext>
            </a:extLst>
          </p:cNvPr>
          <p:cNvSpPr>
            <a:spLocks noGrp="1"/>
          </p:cNvSpPr>
          <p:nvPr>
            <p:ph type="title"/>
          </p:nvPr>
        </p:nvSpPr>
        <p:spPr>
          <a:xfrm>
            <a:off x="685799" y="690479"/>
            <a:ext cx="4957275" cy="1146825"/>
          </a:xfrm>
        </p:spPr>
        <p:txBody>
          <a:bodyPr>
            <a:normAutofit/>
          </a:bodyPr>
          <a:lstStyle/>
          <a:p>
            <a:r>
              <a:rPr lang="en-GB" sz="3700">
                <a:solidFill>
                  <a:schemeClr val="bg1"/>
                </a:solidFill>
              </a:rPr>
              <a:t>Safeguarding measures</a:t>
            </a:r>
          </a:p>
        </p:txBody>
      </p:sp>
      <p:sp>
        <p:nvSpPr>
          <p:cNvPr id="3" name="Content Placeholder 2">
            <a:extLst>
              <a:ext uri="{FF2B5EF4-FFF2-40B4-BE49-F238E27FC236}">
                <a16:creationId xmlns:a16="http://schemas.microsoft.com/office/drawing/2014/main" id="{55959669-ECAE-F0DE-3D0F-D6A2E0D3C596}"/>
              </a:ext>
            </a:extLst>
          </p:cNvPr>
          <p:cNvSpPr>
            <a:spLocks noGrp="1"/>
          </p:cNvSpPr>
          <p:nvPr>
            <p:ph sz="quarter" idx="13"/>
          </p:nvPr>
        </p:nvSpPr>
        <p:spPr>
          <a:xfrm>
            <a:off x="685800" y="2063395"/>
            <a:ext cx="4957273" cy="3446103"/>
          </a:xfrm>
        </p:spPr>
        <p:txBody>
          <a:bodyPr>
            <a:normAutofit/>
          </a:bodyPr>
          <a:lstStyle/>
          <a:p>
            <a:r>
              <a:rPr lang="en-GB" sz="1800">
                <a:solidFill>
                  <a:schemeClr val="bg1"/>
                </a:solidFill>
              </a:rPr>
              <a:t>The stalking protection ACT 2019 </a:t>
            </a:r>
          </a:p>
          <a:p>
            <a:endParaRPr lang="en-GB" sz="1800">
              <a:solidFill>
                <a:schemeClr val="bg1"/>
              </a:solidFill>
            </a:endParaRPr>
          </a:p>
          <a:p>
            <a:r>
              <a:rPr lang="en-GB" sz="1800">
                <a:solidFill>
                  <a:schemeClr val="bg1"/>
                </a:solidFill>
              </a:rPr>
              <a:t>Stalking protection orders</a:t>
            </a:r>
          </a:p>
        </p:txBody>
      </p:sp>
    </p:spTree>
    <p:extLst>
      <p:ext uri="{BB962C8B-B14F-4D97-AF65-F5344CB8AC3E}">
        <p14:creationId xmlns:p14="http://schemas.microsoft.com/office/powerpoint/2010/main" val="3207519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4106" name="Picture 4105">
            <a:extLst>
              <a:ext uri="{FF2B5EF4-FFF2-40B4-BE49-F238E27FC236}">
                <a16:creationId xmlns:a16="http://schemas.microsoft.com/office/drawing/2014/main" id="{91AB8A88-A60F-421C-9564-D5A7639EA5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105" name="Rectangle 4104">
            <a:extLst>
              <a:ext uri="{FF2B5EF4-FFF2-40B4-BE49-F238E27FC236}">
                <a16:creationId xmlns:a16="http://schemas.microsoft.com/office/drawing/2014/main" id="{832D3A04-3120-4CF3-8F9E-6DCF218BA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098" name="Picture 2" descr="Image result for how can victims of stalking be supported and protected">
            <a:extLst>
              <a:ext uri="{FF2B5EF4-FFF2-40B4-BE49-F238E27FC236}">
                <a16:creationId xmlns:a16="http://schemas.microsoft.com/office/drawing/2014/main" id="{9DE1ED78-12EA-2F49-650A-9DE92298461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20761" y="1610504"/>
            <a:ext cx="5185439" cy="272768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107" name="Freeform 9">
            <a:extLst>
              <a:ext uri="{FF2B5EF4-FFF2-40B4-BE49-F238E27FC236}">
                <a16:creationId xmlns:a16="http://schemas.microsoft.com/office/drawing/2014/main" id="{98D68143-E11F-49D9-A842-E52CB4364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4109" name="Rectangle 4108">
            <a:extLst>
              <a:ext uri="{FF2B5EF4-FFF2-40B4-BE49-F238E27FC236}">
                <a16:creationId xmlns:a16="http://schemas.microsoft.com/office/drawing/2014/main" id="{70D81F57-CC57-46AD-86A2-54F697BD5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2C1165-F971-F595-87A2-48F43B187BA0}"/>
              </a:ext>
            </a:extLst>
          </p:cNvPr>
          <p:cNvSpPr>
            <a:spLocks noGrp="1"/>
          </p:cNvSpPr>
          <p:nvPr>
            <p:ph type="title"/>
          </p:nvPr>
        </p:nvSpPr>
        <p:spPr>
          <a:xfrm>
            <a:off x="685799" y="690479"/>
            <a:ext cx="4957275" cy="1146825"/>
          </a:xfrm>
        </p:spPr>
        <p:txBody>
          <a:bodyPr>
            <a:normAutofit/>
          </a:bodyPr>
          <a:lstStyle/>
          <a:p>
            <a:r>
              <a:rPr lang="en-GB" sz="3100">
                <a:solidFill>
                  <a:schemeClr val="bg1"/>
                </a:solidFill>
              </a:rPr>
              <a:t>What can be done to support/protect victims? </a:t>
            </a:r>
          </a:p>
        </p:txBody>
      </p:sp>
      <p:sp>
        <p:nvSpPr>
          <p:cNvPr id="3" name="Content Placeholder 2">
            <a:extLst>
              <a:ext uri="{FF2B5EF4-FFF2-40B4-BE49-F238E27FC236}">
                <a16:creationId xmlns:a16="http://schemas.microsoft.com/office/drawing/2014/main" id="{5ED3DDD4-B0A3-10FB-260A-585384112C0D}"/>
              </a:ext>
            </a:extLst>
          </p:cNvPr>
          <p:cNvSpPr>
            <a:spLocks noGrp="1"/>
          </p:cNvSpPr>
          <p:nvPr>
            <p:ph sz="quarter" idx="13"/>
          </p:nvPr>
        </p:nvSpPr>
        <p:spPr>
          <a:xfrm>
            <a:off x="685800" y="2063395"/>
            <a:ext cx="4957273" cy="3446103"/>
          </a:xfrm>
        </p:spPr>
        <p:txBody>
          <a:bodyPr>
            <a:normAutofit/>
          </a:bodyPr>
          <a:lstStyle/>
          <a:p>
            <a:r>
              <a:rPr lang="en-GB" sz="1800">
                <a:solidFill>
                  <a:schemeClr val="bg1"/>
                </a:solidFill>
              </a:rPr>
              <a:t>Stalking protection orders </a:t>
            </a:r>
          </a:p>
          <a:p>
            <a:endParaRPr lang="en-GB" sz="1800">
              <a:solidFill>
                <a:schemeClr val="bg1"/>
              </a:solidFill>
            </a:endParaRPr>
          </a:p>
          <a:p>
            <a:r>
              <a:rPr lang="en-GB" sz="1800">
                <a:solidFill>
                  <a:schemeClr val="bg1"/>
                </a:solidFill>
              </a:rPr>
              <a:t>Golden rule recommendations </a:t>
            </a:r>
          </a:p>
        </p:txBody>
      </p:sp>
    </p:spTree>
    <p:extLst>
      <p:ext uri="{BB962C8B-B14F-4D97-AF65-F5344CB8AC3E}">
        <p14:creationId xmlns:p14="http://schemas.microsoft.com/office/powerpoint/2010/main" val="106199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CA42B-2E9C-E070-FD3A-D2A2E6DEA9FC}"/>
              </a:ext>
            </a:extLst>
          </p:cNvPr>
          <p:cNvSpPr>
            <a:spLocks noGrp="1"/>
          </p:cNvSpPr>
          <p:nvPr>
            <p:ph type="title"/>
          </p:nvPr>
        </p:nvSpPr>
        <p:spPr/>
        <p:txBody>
          <a:bodyPr/>
          <a:lstStyle/>
          <a:p>
            <a:r>
              <a:rPr lang="en-GB" dirty="0"/>
              <a:t>Support Services</a:t>
            </a:r>
          </a:p>
        </p:txBody>
      </p:sp>
      <p:pic>
        <p:nvPicPr>
          <p:cNvPr id="4" name="Content Placeholder 3">
            <a:extLst>
              <a:ext uri="{FF2B5EF4-FFF2-40B4-BE49-F238E27FC236}">
                <a16:creationId xmlns:a16="http://schemas.microsoft.com/office/drawing/2014/main" id="{89EF2217-6029-9181-FFED-EAAC2683F42B}"/>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350725" y="1920875"/>
            <a:ext cx="2649650" cy="3311525"/>
          </a:xfrm>
          <a:prstGeom prst="rect">
            <a:avLst/>
          </a:prstGeom>
        </p:spPr>
      </p:pic>
      <p:pic>
        <p:nvPicPr>
          <p:cNvPr id="5" name="Content Placeholder 4">
            <a:extLst>
              <a:ext uri="{FF2B5EF4-FFF2-40B4-BE49-F238E27FC236}">
                <a16:creationId xmlns:a16="http://schemas.microsoft.com/office/drawing/2014/main" id="{8D59DC0C-6B87-3480-B502-AD3877859D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154" y="2349500"/>
            <a:ext cx="4120531" cy="1079500"/>
          </a:xfrm>
          <a:prstGeom prst="rect">
            <a:avLst/>
          </a:prstGeom>
        </p:spPr>
      </p:pic>
      <p:pic>
        <p:nvPicPr>
          <p:cNvPr id="6" name="Picture 5">
            <a:extLst>
              <a:ext uri="{FF2B5EF4-FFF2-40B4-BE49-F238E27FC236}">
                <a16:creationId xmlns:a16="http://schemas.microsoft.com/office/drawing/2014/main" id="{0C48B50D-E60F-6F04-9C0D-FD5A9210AE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9729" y="3928714"/>
            <a:ext cx="4077956" cy="1151965"/>
          </a:xfrm>
          <a:prstGeom prst="rect">
            <a:avLst/>
          </a:prstGeom>
        </p:spPr>
      </p:pic>
      <p:pic>
        <p:nvPicPr>
          <p:cNvPr id="7" name="Picture 6" descr="A close-up of a logo&#10;&#10;Description automatically generated">
            <a:extLst>
              <a:ext uri="{FF2B5EF4-FFF2-40B4-BE49-F238E27FC236}">
                <a16:creationId xmlns:a16="http://schemas.microsoft.com/office/drawing/2014/main" id="{A8200759-C955-8ECE-17AF-DFDE339A686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a:off x="7654464" y="2750851"/>
            <a:ext cx="3787529" cy="1716374"/>
          </a:xfrm>
          <a:prstGeom prst="rect">
            <a:avLst/>
          </a:prstGeom>
        </p:spPr>
      </p:pic>
    </p:spTree>
    <p:extLst>
      <p:ext uri="{BB962C8B-B14F-4D97-AF65-F5344CB8AC3E}">
        <p14:creationId xmlns:p14="http://schemas.microsoft.com/office/powerpoint/2010/main" val="2738747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45" name="Picture 1044">
            <a:extLst>
              <a:ext uri="{FF2B5EF4-FFF2-40B4-BE49-F238E27FC236}">
                <a16:creationId xmlns:a16="http://schemas.microsoft.com/office/drawing/2014/main" id="{F770B4CD-535A-4FF2-B700-8C40F0031E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47" name="Group 1046">
            <a:extLst>
              <a:ext uri="{FF2B5EF4-FFF2-40B4-BE49-F238E27FC236}">
                <a16:creationId xmlns:a16="http://schemas.microsoft.com/office/drawing/2014/main" id="{42AB5EEF-5DB7-47EA-BB55-DC7DAC8A6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048" name="Rectangle 1047">
              <a:extLst>
                <a:ext uri="{FF2B5EF4-FFF2-40B4-BE49-F238E27FC236}">
                  <a16:creationId xmlns:a16="http://schemas.microsoft.com/office/drawing/2014/main" id="{2D031218-C353-46BE-8BA0-03B929089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Freeform 11">
              <a:extLst>
                <a:ext uri="{FF2B5EF4-FFF2-40B4-BE49-F238E27FC236}">
                  <a16:creationId xmlns:a16="http://schemas.microsoft.com/office/drawing/2014/main" id="{63018239-79C0-4159-AE08-A6113D9AD9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050" name="Rectangle 1049">
              <a:extLst>
                <a:ext uri="{FF2B5EF4-FFF2-40B4-BE49-F238E27FC236}">
                  <a16:creationId xmlns:a16="http://schemas.microsoft.com/office/drawing/2014/main" id="{A68094AE-62A3-4DD8-B617-758BE447B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52" name="Picture 1051">
            <a:extLst>
              <a:ext uri="{FF2B5EF4-FFF2-40B4-BE49-F238E27FC236}">
                <a16:creationId xmlns:a16="http://schemas.microsoft.com/office/drawing/2014/main" id="{9F5E1885-4B77-4930-AF94-83DC34F51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54" name="Rectangle 1053">
            <a:extLst>
              <a:ext uri="{FF2B5EF4-FFF2-40B4-BE49-F238E27FC236}">
                <a16:creationId xmlns:a16="http://schemas.microsoft.com/office/drawing/2014/main" id="{12CED8F1-A066-4193-A0C6-FA32AABA2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6" name="Rectangle 1055">
            <a:extLst>
              <a:ext uri="{FF2B5EF4-FFF2-40B4-BE49-F238E27FC236}">
                <a16:creationId xmlns:a16="http://schemas.microsoft.com/office/drawing/2014/main" id="{6FC2AD83-6F23-413C-AD90-9F32AF82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8" y="6581"/>
            <a:ext cx="11741281" cy="56002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 Thank You Any Questions Images HD Download free - Images SRkh">
            <a:extLst>
              <a:ext uri="{FF2B5EF4-FFF2-40B4-BE49-F238E27FC236}">
                <a16:creationId xmlns:a16="http://schemas.microsoft.com/office/drawing/2014/main" id="{FA719D8F-9D20-F5BE-1B82-684CE9A01883}"/>
              </a:ext>
            </a:extLst>
          </p:cNvPr>
          <p:cNvPicPr>
            <a:picLocks noGrp="1" noChangeAspect="1" noChangeArrowheads="1"/>
          </p:cNvPicPr>
          <p:nvPr>
            <p:ph sz="quarter" idx="13"/>
          </p:nvPr>
        </p:nvPicPr>
        <p:blipFill rotWithShape="1">
          <a:blip r:embed="rId4">
            <a:extLst>
              <a:ext uri="{28A0092B-C50C-407E-A947-70E740481C1C}">
                <a14:useLocalDpi xmlns:a14="http://schemas.microsoft.com/office/drawing/2010/main" val="0"/>
              </a:ext>
            </a:extLst>
          </a:blip>
          <a:srcRect t="8453"/>
          <a:stretch/>
        </p:blipFill>
        <p:spPr bwMode="auto">
          <a:xfrm>
            <a:off x="3152266" y="321733"/>
            <a:ext cx="5421617" cy="4963329"/>
          </a:xfrm>
          <a:prstGeom prst="rect">
            <a:avLst/>
          </a:prstGeom>
          <a:noFill/>
          <a:extLst>
            <a:ext uri="{909E8E84-426E-40DD-AFC4-6F175D3DCCD1}">
              <a14:hiddenFill xmlns:a14="http://schemas.microsoft.com/office/drawing/2010/main">
                <a:solidFill>
                  <a:srgbClr val="FFFFFF"/>
                </a:solidFill>
              </a14:hiddenFill>
            </a:ext>
          </a:extLst>
        </p:spPr>
      </p:pic>
      <p:sp>
        <p:nvSpPr>
          <p:cNvPr id="1058" name="Rectangle 1057">
            <a:extLst>
              <a:ext uri="{FF2B5EF4-FFF2-40B4-BE49-F238E27FC236}">
                <a16:creationId xmlns:a16="http://schemas.microsoft.com/office/drawing/2014/main" id="{7367BE40-CEB0-42C0-A019-83612A9D1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27" y="6581"/>
            <a:ext cx="5051254" cy="5600215"/>
          </a:xfrm>
          <a:prstGeom prst="rect">
            <a:avLst/>
          </a:prstGeom>
          <a:gradFill flip="none" rotWithShape="1">
            <a:gsLst>
              <a:gs pos="0">
                <a:schemeClr val="tx1">
                  <a:alpha val="0"/>
                </a:schemeClr>
              </a:gs>
              <a:gs pos="54900">
                <a:srgbClr val="000000">
                  <a:alpha val="10000"/>
                </a:srgbClr>
              </a:gs>
              <a:gs pos="100000">
                <a:schemeClr val="tx1">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93A1CF79-E584-4525-AB80-C5E82644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0499" y="0"/>
            <a:ext cx="5051254" cy="5600215"/>
          </a:xfrm>
          <a:prstGeom prst="rect">
            <a:avLst/>
          </a:prstGeom>
          <a:gradFill flip="none" rotWithShape="1">
            <a:gsLst>
              <a:gs pos="0">
                <a:schemeClr val="tx1">
                  <a:alpha val="0"/>
                </a:schemeClr>
              </a:gs>
              <a:gs pos="54900">
                <a:srgbClr val="000000">
                  <a:alpha val="10000"/>
                </a:srgbClr>
              </a:gs>
              <a:gs pos="100000">
                <a:schemeClr val="tx1">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2" name="Rectangle 1061">
            <a:extLst>
              <a:ext uri="{FF2B5EF4-FFF2-40B4-BE49-F238E27FC236}">
                <a16:creationId xmlns:a16="http://schemas.microsoft.com/office/drawing/2014/main" id="{EDFF68DC-7619-4C0C-B291-0018372D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4" name="Freeform 9">
            <a:extLst>
              <a:ext uri="{FF2B5EF4-FFF2-40B4-BE49-F238E27FC236}">
                <a16:creationId xmlns:a16="http://schemas.microsoft.com/office/drawing/2014/main" id="{5003435F-4995-49A0-9B3D-4955D2822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Tree>
    <p:extLst>
      <p:ext uri="{BB962C8B-B14F-4D97-AF65-F5344CB8AC3E}">
        <p14:creationId xmlns:p14="http://schemas.microsoft.com/office/powerpoint/2010/main" val="11642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156DF-DE6C-94AB-1467-52884C04ECDA}"/>
              </a:ext>
            </a:extLst>
          </p:cNvPr>
          <p:cNvSpPr>
            <a:spLocks noGrp="1"/>
          </p:cNvSpPr>
          <p:nvPr>
            <p:ph type="title"/>
          </p:nvPr>
        </p:nvSpPr>
        <p:spPr>
          <a:xfrm>
            <a:off x="184731" y="-150471"/>
            <a:ext cx="10396882" cy="1151965"/>
          </a:xfrm>
        </p:spPr>
        <p:txBody>
          <a:bodyPr/>
          <a:lstStyle/>
          <a:p>
            <a:r>
              <a:rPr lang="en-GB" dirty="0"/>
              <a:t>References </a:t>
            </a:r>
          </a:p>
        </p:txBody>
      </p:sp>
      <p:sp>
        <p:nvSpPr>
          <p:cNvPr id="3" name="Rectangle 1">
            <a:extLst>
              <a:ext uri="{FF2B5EF4-FFF2-40B4-BE49-F238E27FC236}">
                <a16:creationId xmlns:a16="http://schemas.microsoft.com/office/drawing/2014/main" id="{D80C38CE-E6F7-26F0-53A3-1162DC5A005E}"/>
              </a:ext>
            </a:extLst>
          </p:cNvPr>
          <p:cNvSpPr>
            <a:spLocks noGrp="1" noChangeArrowheads="1"/>
          </p:cNvSpPr>
          <p:nvPr>
            <p:ph sz="quarter" idx="13"/>
          </p:nvPr>
        </p:nvSpPr>
        <p:spPr bwMode="auto">
          <a:xfrm>
            <a:off x="0" y="2945300"/>
            <a:ext cx="184731" cy="646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1">
            <a:extLst>
              <a:ext uri="{FF2B5EF4-FFF2-40B4-BE49-F238E27FC236}">
                <a16:creationId xmlns:a16="http://schemas.microsoft.com/office/drawing/2014/main" id="{2B36B072-EB28-B4B6-B4D6-B901F745DF2F}"/>
              </a:ext>
            </a:extLst>
          </p:cNvPr>
          <p:cNvSpPr>
            <a:spLocks noChangeArrowheads="1"/>
          </p:cNvSpPr>
          <p:nvPr/>
        </p:nvSpPr>
        <p:spPr bwMode="auto">
          <a:xfrm>
            <a:off x="0" y="303984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Ashmans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Solictors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Stalking protection orders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exaplained</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https://www.ashmanssolicitors.com/blog/stalking-protection-orders-explained/#:~:text=Had%20a%20stalking%20protection%20order%20been%20in%20force,carries%20a%20maximum%20penalty%20of%20five%20years%E2%80%99%20imprisonment.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7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Home Office ,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 backed stalking protection bill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recieves</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royal assent.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https://www.gov.uk/government/news/government-backed-stalking-protection-bill-receives-royal-assent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Metropolitan Police ,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Stalking and Harassment.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https://www.met.police.uk/advice/advice-and-information/sh/stalking-harassment/what-is-stalking-harassment/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 November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Nadkarni , R.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Grubin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2000.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Stalking: Why do people do it?.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https://www.bmj.com/content/320/7248/1486</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Office for national statistics ,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Stalking: findings from the Crime Survey for England and Wales.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https://www.ons.gov.uk/peoplepopulationandcommunity/crimeandjustice/datasets/stalkingfindingsfromthecrimesurveyforenglandandwales</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12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Office for national statistics,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Perceptions of personal safety and experiences of harassment, Great Britain: 16 February to 13 March 2022.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https://www.ons.gov.uk/peoplepopulationandcommunity/crimeandjustice/bulletins/perceptionsofpersonalsafetyandexperiencesofharassmentgreatbritain/16februaryto13march2022</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13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Police UK,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stalking and harassment?.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https://www.police.uk/advice/advice-and-information/sh/stalking-harassment/what-is-stalking-harassment/</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 November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Stalking risk profile , 2011.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General advice for victims.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https://www.stalkingriskprofile.com/victim-support/general-advice-for-victims#:~:text=General%20advice%20for%20victims%201%201.%20Have%20No,Personal%20Protection%20...%204%204.%20Collect%20Evidence%20</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Strickland, P.,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Stalking: Developments in the law.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House Of Commons.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Suzy Lamplugh Trust,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Suzy's story.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https://www.suzylamplugh.org/suzys-story</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4 December 2023].</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73172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320</TotalTime>
  <Words>2374</Words>
  <Application>Microsoft Office PowerPoint</Application>
  <PresentationFormat>Widescreen</PresentationFormat>
  <Paragraphs>148</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Impact</vt:lpstr>
      <vt:lpstr>Main Event</vt:lpstr>
      <vt:lpstr>Stalking and HARASSMENT </vt:lpstr>
      <vt:lpstr>What is stalking?</vt:lpstr>
      <vt:lpstr>PowerPoint Presentation</vt:lpstr>
      <vt:lpstr>Statistics </vt:lpstr>
      <vt:lpstr>What is Harassment?</vt:lpstr>
      <vt:lpstr>Statistics </vt:lpstr>
      <vt:lpstr>How are victims exploited?</vt:lpstr>
      <vt:lpstr>Why do stalkers stalk? </vt:lpstr>
      <vt:lpstr>Case Study – suzy lamplugh</vt:lpstr>
      <vt:lpstr>Christina Grimmie</vt:lpstr>
      <vt:lpstr>Key Challenges </vt:lpstr>
      <vt:lpstr>How have responses changed?</vt:lpstr>
      <vt:lpstr>Safeguarding measures</vt:lpstr>
      <vt:lpstr>What can be done to support/protect victims? </vt:lpstr>
      <vt:lpstr>Support Services</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and HARASSMENT </dc:title>
  <dc:creator>Olivia Hurlow (2103531)</dc:creator>
  <cp:lastModifiedBy>Olivia Hurlow (2103531)</cp:lastModifiedBy>
  <cp:revision>8</cp:revision>
  <dcterms:created xsi:type="dcterms:W3CDTF">2023-11-20T15:00:25Z</dcterms:created>
  <dcterms:modified xsi:type="dcterms:W3CDTF">2023-12-13T15:07:15Z</dcterms:modified>
</cp:coreProperties>
</file>