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8"/>
  </p:notesMasterIdLst>
  <p:sldIdLst>
    <p:sldId id="256" r:id="rId2"/>
    <p:sldId id="257" r:id="rId3"/>
    <p:sldId id="271" r:id="rId4"/>
    <p:sldId id="272" r:id="rId5"/>
    <p:sldId id="273" r:id="rId6"/>
    <p:sldId id="281" r:id="rId7"/>
    <p:sldId id="282" r:id="rId8"/>
    <p:sldId id="274" r:id="rId9"/>
    <p:sldId id="275" r:id="rId10"/>
    <p:sldId id="276" r:id="rId11"/>
    <p:sldId id="277" r:id="rId12"/>
    <p:sldId id="278" r:id="rId13"/>
    <p:sldId id="279" r:id="rId14"/>
    <p:sldId id="260" r:id="rId15"/>
    <p:sldId id="283" r:id="rId16"/>
    <p:sldId id="265"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9192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476" autoAdjust="0"/>
    <p:restoredTop sz="67909" autoAdjust="0"/>
  </p:normalViewPr>
  <p:slideViewPr>
    <p:cSldViewPr snapToGrid="0">
      <p:cViewPr varScale="1">
        <p:scale>
          <a:sx n="87" d="100"/>
          <a:sy n="87" d="100"/>
        </p:scale>
        <p:origin x="228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FD99EC-07D0-2D4D-80EF-8724125ADD2F}" type="datetimeFigureOut">
              <a:rPr lang="en-US" smtClean="0"/>
              <a:t>2/11/20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3CC03C-AFA5-CF4C-8A4D-D7690842C00D}" type="slidenum">
              <a:rPr lang="en-US" smtClean="0"/>
              <a:t>‹#›</a:t>
            </a:fld>
            <a:endParaRPr lang="en-US"/>
          </a:p>
        </p:txBody>
      </p:sp>
    </p:spTree>
    <p:extLst>
      <p:ext uri="{BB962C8B-B14F-4D97-AF65-F5344CB8AC3E}">
        <p14:creationId xmlns:p14="http://schemas.microsoft.com/office/powerpoint/2010/main" val="37203286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Operations began in 1994 when the airline was a small regional carrier serving a handful of routes. The airline was re-launched in 1997 with a vision to turn Qatar Airways into a leading international airline with the highest standards of service and excellence (Qatar Airways, 2017). </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Hub airport is Hamad International Airport, Doha</a:t>
            </a:r>
          </a:p>
          <a:p>
            <a:r>
              <a:rPr lang="en-GB" sz="1200" dirty="0"/>
              <a:t>Flying from Cardiff since 2018 (</a:t>
            </a:r>
            <a:r>
              <a:rPr lang="en-GB" dirty="0"/>
              <a:t>BBC News, 2018</a:t>
            </a:r>
            <a:r>
              <a:rPr lang="en-GB" sz="1200" dirty="0"/>
              <a:t>).</a:t>
            </a:r>
          </a:p>
          <a:p>
            <a:r>
              <a:rPr lang="en-GB" sz="1200" dirty="0"/>
              <a:t>Member of </a:t>
            </a:r>
            <a:r>
              <a:rPr lang="en-GB" sz="1200" dirty="0" err="1"/>
              <a:t>OneWorld</a:t>
            </a:r>
            <a:r>
              <a:rPr lang="en-GB" sz="1200" dirty="0"/>
              <a:t> Alliance along with British Airways and American Airlines since 2013 (</a:t>
            </a:r>
            <a:r>
              <a:rPr lang="en-GB" sz="1200" dirty="0" err="1"/>
              <a:t>Oneworld.com</a:t>
            </a:r>
            <a:r>
              <a:rPr lang="en-GB" sz="1200" dirty="0"/>
              <a:t>, 2020).</a:t>
            </a:r>
          </a:p>
          <a:p>
            <a:r>
              <a:rPr lang="en-GB" sz="1200" dirty="0"/>
              <a:t>Flag carrier of Qatar</a:t>
            </a:r>
          </a:p>
          <a:p>
            <a:r>
              <a:rPr lang="en-GB" sz="1200" dirty="0"/>
              <a:t>Serves 200 destinations and 100 countries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Civil Aviation Authority published the figures for the first 12 months of the route between Wales and the Middle East, with just over 82,000 passengers, giving an occupancy rate of around 55% </a:t>
            </a:r>
            <a:r>
              <a:rPr lang="en-GB" dirty="0"/>
              <a:t>(Business Live, 2019). </a:t>
            </a:r>
            <a:r>
              <a:rPr lang="en-GB" sz="1200" dirty="0"/>
              <a:t> </a:t>
            </a:r>
          </a:p>
          <a:p>
            <a:endParaRPr lang="en-GB" sz="1200" dirty="0"/>
          </a:p>
          <a:p>
            <a:endParaRPr lang="en-US" dirty="0"/>
          </a:p>
        </p:txBody>
      </p:sp>
      <p:sp>
        <p:nvSpPr>
          <p:cNvPr id="4" name="Slide Number Placeholder 3"/>
          <p:cNvSpPr>
            <a:spLocks noGrp="1"/>
          </p:cNvSpPr>
          <p:nvPr>
            <p:ph type="sldNum" sz="quarter" idx="5"/>
          </p:nvPr>
        </p:nvSpPr>
        <p:spPr/>
        <p:txBody>
          <a:bodyPr/>
          <a:lstStyle/>
          <a:p>
            <a:fld id="{6C3CC03C-AFA5-CF4C-8A4D-D7690842C00D}" type="slidenum">
              <a:rPr lang="en-US" smtClean="0"/>
              <a:t>2</a:t>
            </a:fld>
            <a:endParaRPr lang="en-US"/>
          </a:p>
        </p:txBody>
      </p:sp>
    </p:spTree>
    <p:extLst>
      <p:ext uri="{BB962C8B-B14F-4D97-AF65-F5344CB8AC3E}">
        <p14:creationId xmlns:p14="http://schemas.microsoft.com/office/powerpoint/2010/main" val="37737402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Past experience- visiting and as a customer</a:t>
            </a:r>
          </a:p>
          <a:p>
            <a:r>
              <a:rPr lang="en-GB" dirty="0"/>
              <a:t>We have identified a number of issues the airline are facing</a:t>
            </a:r>
          </a:p>
          <a:p>
            <a:r>
              <a:rPr lang="en-GB" dirty="0"/>
              <a:t>Good connections</a:t>
            </a:r>
          </a:p>
          <a:p>
            <a:r>
              <a:rPr lang="en-GB" dirty="0"/>
              <a:t>Both have ambitions to work at the airport/with the airline</a:t>
            </a:r>
          </a:p>
          <a:p>
            <a:r>
              <a:rPr lang="en-GB" dirty="0"/>
              <a:t>Reputable airline- One of the most frequent winners of ‘Airline of the Year’ award – 2011, 2012, 2015, 2017 and 2019</a:t>
            </a:r>
          </a:p>
          <a:p>
            <a:r>
              <a:rPr lang="en-GB" dirty="0"/>
              <a:t>Has maintained a </a:t>
            </a:r>
            <a:r>
              <a:rPr lang="en-GB" dirty="0" err="1"/>
              <a:t>Skytrax</a:t>
            </a:r>
            <a:r>
              <a:rPr lang="en-GB" dirty="0"/>
              <a:t> five-star ranking since 2004 </a:t>
            </a:r>
            <a:r>
              <a:rPr lang="en-GB" sz="1200" dirty="0"/>
              <a:t>(</a:t>
            </a:r>
            <a:r>
              <a:rPr lang="en-GB" sz="1200" dirty="0" err="1"/>
              <a:t>Oneworld.com</a:t>
            </a:r>
            <a:r>
              <a:rPr lang="en-GB" sz="1200" dirty="0"/>
              <a:t>, 2020).</a:t>
            </a:r>
            <a:endParaRPr lang="en-GB" dirty="0"/>
          </a:p>
          <a:p>
            <a:endParaRPr lang="en-US" dirty="0"/>
          </a:p>
        </p:txBody>
      </p:sp>
      <p:sp>
        <p:nvSpPr>
          <p:cNvPr id="4" name="Slide Number Placeholder 3"/>
          <p:cNvSpPr>
            <a:spLocks noGrp="1"/>
          </p:cNvSpPr>
          <p:nvPr>
            <p:ph type="sldNum" sz="quarter" idx="5"/>
          </p:nvPr>
        </p:nvSpPr>
        <p:spPr/>
        <p:txBody>
          <a:bodyPr/>
          <a:lstStyle/>
          <a:p>
            <a:fld id="{6C3CC03C-AFA5-CF4C-8A4D-D7690842C00D}" type="slidenum">
              <a:rPr lang="en-US" smtClean="0"/>
              <a:t>4</a:t>
            </a:fld>
            <a:endParaRPr lang="en-US"/>
          </a:p>
        </p:txBody>
      </p:sp>
    </p:spTree>
    <p:extLst>
      <p:ext uri="{BB962C8B-B14F-4D97-AF65-F5344CB8AC3E}">
        <p14:creationId xmlns:p14="http://schemas.microsoft.com/office/powerpoint/2010/main" val="9515946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dirty="0"/>
              <a:t>What could the reasons be?</a:t>
            </a:r>
          </a:p>
          <a:p>
            <a:r>
              <a:rPr lang="en-GB" sz="1200" dirty="0"/>
              <a:t>Price</a:t>
            </a:r>
          </a:p>
          <a:p>
            <a:r>
              <a:rPr lang="en-GB" sz="1200" dirty="0"/>
              <a:t>Facilities</a:t>
            </a:r>
          </a:p>
          <a:p>
            <a:r>
              <a:rPr lang="en-GB" sz="1200" dirty="0"/>
              <a:t>Transport links  </a:t>
            </a:r>
          </a:p>
          <a:p>
            <a:r>
              <a:rPr lang="en-GB" sz="1200" dirty="0"/>
              <a:t>Spilt schedule from CWL (LHR has 6 per day, CWL has 5 a week).</a:t>
            </a:r>
          </a:p>
          <a:p>
            <a:endParaRPr lang="en-GB" sz="1200" dirty="0"/>
          </a:p>
          <a:p>
            <a:r>
              <a:rPr lang="en-GB" sz="1200" dirty="0"/>
              <a:t>Importantly, Qatar Airways is the first 5 star long haul carrier to serve Wales and The South West, this has huge opportunity for long haul travel from this area, as historically customers would have to travel to larger airports. </a:t>
            </a:r>
          </a:p>
          <a:p>
            <a:endParaRPr lang="en-GB" sz="1200" dirty="0"/>
          </a:p>
          <a:p>
            <a:r>
              <a:rPr lang="en-GB" sz="1200" dirty="0"/>
              <a:t>I conducted a price comparison of return flights from Heathrow do Doha as well as Cardiff to Doha on the exact same (random) days, it was almost £50 cheaper per person to fly from Cardiff than Heathrow.</a:t>
            </a:r>
          </a:p>
          <a:p>
            <a:endParaRPr lang="en-US" dirty="0"/>
          </a:p>
        </p:txBody>
      </p:sp>
      <p:sp>
        <p:nvSpPr>
          <p:cNvPr id="4" name="Slide Number Placeholder 3"/>
          <p:cNvSpPr>
            <a:spLocks noGrp="1"/>
          </p:cNvSpPr>
          <p:nvPr>
            <p:ph type="sldNum" sz="quarter" idx="5"/>
          </p:nvPr>
        </p:nvSpPr>
        <p:spPr/>
        <p:txBody>
          <a:bodyPr/>
          <a:lstStyle/>
          <a:p>
            <a:fld id="{6C3CC03C-AFA5-CF4C-8A4D-D7690842C00D}" type="slidenum">
              <a:rPr lang="en-US" smtClean="0"/>
              <a:t>6</a:t>
            </a:fld>
            <a:endParaRPr lang="en-US"/>
          </a:p>
        </p:txBody>
      </p:sp>
    </p:spTree>
    <p:extLst>
      <p:ext uri="{BB962C8B-B14F-4D97-AF65-F5344CB8AC3E}">
        <p14:creationId xmlns:p14="http://schemas.microsoft.com/office/powerpoint/2010/main" val="13874054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number of flights can cause issues for Qatar Airways Cardiff flights, as the higher number of flights in London Heathrow means that the pricing structure can be very different as they have a lot of occupancy to fill, with 6 times the number of flights and seats a day, so they can be more flexible with pricing. </a:t>
            </a:r>
          </a:p>
        </p:txBody>
      </p:sp>
      <p:sp>
        <p:nvSpPr>
          <p:cNvPr id="4" name="Slide Number Placeholder 3"/>
          <p:cNvSpPr>
            <a:spLocks noGrp="1"/>
          </p:cNvSpPr>
          <p:nvPr>
            <p:ph type="sldNum" sz="quarter" idx="5"/>
          </p:nvPr>
        </p:nvSpPr>
        <p:spPr/>
        <p:txBody>
          <a:bodyPr/>
          <a:lstStyle/>
          <a:p>
            <a:fld id="{6C3CC03C-AFA5-CF4C-8A4D-D7690842C00D}" type="slidenum">
              <a:rPr lang="en-US" smtClean="0"/>
              <a:t>7</a:t>
            </a:fld>
            <a:endParaRPr lang="en-US"/>
          </a:p>
        </p:txBody>
      </p:sp>
    </p:spTree>
    <p:extLst>
      <p:ext uri="{BB962C8B-B14F-4D97-AF65-F5344CB8AC3E}">
        <p14:creationId xmlns:p14="http://schemas.microsoft.com/office/powerpoint/2010/main" val="3181369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Two </a:t>
            </a:r>
            <a:r>
              <a:rPr lang="en-GB" u="sng" dirty="0"/>
              <a:t>free </a:t>
            </a:r>
            <a:r>
              <a:rPr lang="en-GB" dirty="0"/>
              <a:t>consultants </a:t>
            </a:r>
          </a:p>
          <a:p>
            <a:r>
              <a:rPr lang="en-GB" dirty="0"/>
              <a:t>Passionate about the business</a:t>
            </a:r>
          </a:p>
          <a:p>
            <a:r>
              <a:rPr lang="en-GB" dirty="0"/>
              <a:t>Career aims to work within the industry </a:t>
            </a:r>
          </a:p>
          <a:p>
            <a:r>
              <a:rPr lang="en-GB" dirty="0"/>
              <a:t>Identified a number of problems</a:t>
            </a:r>
          </a:p>
          <a:p>
            <a:r>
              <a:rPr lang="en-GB" dirty="0"/>
              <a:t>Experience flying with them</a:t>
            </a:r>
          </a:p>
          <a:p>
            <a:r>
              <a:rPr lang="en-GB" dirty="0"/>
              <a:t>We want to help boost numbers and popularity so the airline could possibly expand its flights from Cardiff Airport</a:t>
            </a:r>
          </a:p>
          <a:p>
            <a:r>
              <a:rPr lang="en-GB" dirty="0"/>
              <a:t>We are both willing to work hard and be dedicated to the research in order to help the airline in the best possible way</a:t>
            </a:r>
          </a:p>
          <a:p>
            <a:endParaRPr lang="en-US" dirty="0"/>
          </a:p>
        </p:txBody>
      </p:sp>
      <p:sp>
        <p:nvSpPr>
          <p:cNvPr id="4" name="Slide Number Placeholder 3"/>
          <p:cNvSpPr>
            <a:spLocks noGrp="1"/>
          </p:cNvSpPr>
          <p:nvPr>
            <p:ph type="sldNum" sz="quarter" idx="5"/>
          </p:nvPr>
        </p:nvSpPr>
        <p:spPr/>
        <p:txBody>
          <a:bodyPr/>
          <a:lstStyle/>
          <a:p>
            <a:fld id="{6C3CC03C-AFA5-CF4C-8A4D-D7690842C00D}" type="slidenum">
              <a:rPr lang="en-US" smtClean="0"/>
              <a:t>8</a:t>
            </a:fld>
            <a:endParaRPr lang="en-US"/>
          </a:p>
        </p:txBody>
      </p:sp>
    </p:spTree>
    <p:extLst>
      <p:ext uri="{BB962C8B-B14F-4D97-AF65-F5344CB8AC3E}">
        <p14:creationId xmlns:p14="http://schemas.microsoft.com/office/powerpoint/2010/main" val="10042280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u="sng" dirty="0"/>
              <a:t>Primary Research (Qualitative) </a:t>
            </a:r>
            <a:endParaRPr lang="en-GB" dirty="0"/>
          </a:p>
          <a:p>
            <a:r>
              <a:rPr lang="en-GB" dirty="0"/>
              <a:t>Questionnaires </a:t>
            </a:r>
          </a:p>
          <a:p>
            <a:r>
              <a:rPr lang="en-GB" dirty="0"/>
              <a:t>Interviews with key staff members. </a:t>
            </a:r>
          </a:p>
          <a:p>
            <a:pPr marL="0" indent="0">
              <a:buNone/>
            </a:pPr>
            <a:endParaRPr lang="en-GB" dirty="0"/>
          </a:p>
          <a:p>
            <a:pPr marL="0" indent="0">
              <a:buNone/>
            </a:pPr>
            <a:r>
              <a:rPr lang="en-GB" u="sng" dirty="0"/>
              <a:t>Secondary Research</a:t>
            </a:r>
          </a:p>
          <a:p>
            <a:r>
              <a:rPr lang="en-GB" dirty="0"/>
              <a:t>Journals/Academic research</a:t>
            </a:r>
          </a:p>
          <a:p>
            <a:r>
              <a:rPr lang="en-GB" dirty="0"/>
              <a:t>News articles</a:t>
            </a:r>
          </a:p>
          <a:p>
            <a:r>
              <a:rPr lang="en-GB" dirty="0"/>
              <a:t>Research already conducted by Qatar Airways and Cardiff Airport</a:t>
            </a:r>
          </a:p>
          <a:p>
            <a:endParaRPr lang="en-US" dirty="0"/>
          </a:p>
        </p:txBody>
      </p:sp>
      <p:sp>
        <p:nvSpPr>
          <p:cNvPr id="4" name="Slide Number Placeholder 3"/>
          <p:cNvSpPr>
            <a:spLocks noGrp="1"/>
          </p:cNvSpPr>
          <p:nvPr>
            <p:ph type="sldNum" sz="quarter" idx="5"/>
          </p:nvPr>
        </p:nvSpPr>
        <p:spPr/>
        <p:txBody>
          <a:bodyPr/>
          <a:lstStyle/>
          <a:p>
            <a:fld id="{6C3CC03C-AFA5-CF4C-8A4D-D7690842C00D}" type="slidenum">
              <a:rPr lang="en-US" smtClean="0"/>
              <a:t>9</a:t>
            </a:fld>
            <a:endParaRPr lang="en-US"/>
          </a:p>
        </p:txBody>
      </p:sp>
    </p:spTree>
    <p:extLst>
      <p:ext uri="{BB962C8B-B14F-4D97-AF65-F5344CB8AC3E}">
        <p14:creationId xmlns:p14="http://schemas.microsoft.com/office/powerpoint/2010/main" val="30392853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Regular meetings with each other and the airline</a:t>
            </a:r>
          </a:p>
          <a:p>
            <a:r>
              <a:rPr lang="en-GB" dirty="0"/>
              <a:t>Record minutes of all meetings so we keep on track and can refer back when needed</a:t>
            </a:r>
          </a:p>
          <a:p>
            <a:r>
              <a:rPr lang="en-GB" dirty="0"/>
              <a:t>Create a Gantt chart after our first meeting with the airline to outline what dates both of us are going to undertake specific tasks to ensure we keep on track</a:t>
            </a:r>
          </a:p>
          <a:p>
            <a:r>
              <a:rPr lang="en-GB" dirty="0"/>
              <a:t>First meeting- 10</a:t>
            </a:r>
            <a:r>
              <a:rPr lang="en-GB" baseline="30000" dirty="0"/>
              <a:t>th</a:t>
            </a:r>
            <a:r>
              <a:rPr lang="en-GB" dirty="0"/>
              <a:t> February 2020 at 11:00AM with Jayne – confirmed. </a:t>
            </a:r>
          </a:p>
          <a:p>
            <a:r>
              <a:rPr lang="en-GB" dirty="0"/>
              <a:t>Devise a marketing strategy for QA</a:t>
            </a:r>
          </a:p>
          <a:p>
            <a:endParaRPr lang="en-US" dirty="0"/>
          </a:p>
        </p:txBody>
      </p:sp>
      <p:sp>
        <p:nvSpPr>
          <p:cNvPr id="4" name="Slide Number Placeholder 3"/>
          <p:cNvSpPr>
            <a:spLocks noGrp="1"/>
          </p:cNvSpPr>
          <p:nvPr>
            <p:ph type="sldNum" sz="quarter" idx="5"/>
          </p:nvPr>
        </p:nvSpPr>
        <p:spPr/>
        <p:txBody>
          <a:bodyPr/>
          <a:lstStyle/>
          <a:p>
            <a:fld id="{6C3CC03C-AFA5-CF4C-8A4D-D7690842C00D}" type="slidenum">
              <a:rPr lang="en-US" smtClean="0"/>
              <a:t>10</a:t>
            </a:fld>
            <a:endParaRPr lang="en-US"/>
          </a:p>
        </p:txBody>
      </p:sp>
    </p:spTree>
    <p:extLst>
      <p:ext uri="{BB962C8B-B14F-4D97-AF65-F5344CB8AC3E}">
        <p14:creationId xmlns:p14="http://schemas.microsoft.com/office/powerpoint/2010/main" val="25115695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u="sng" dirty="0"/>
              <a:t>Actions</a:t>
            </a:r>
          </a:p>
          <a:p>
            <a:r>
              <a:rPr lang="en-GB" dirty="0"/>
              <a:t>Create questionnaires</a:t>
            </a:r>
          </a:p>
          <a:p>
            <a:r>
              <a:rPr lang="en-GB" dirty="0"/>
              <a:t>Interview customers and staff members</a:t>
            </a:r>
          </a:p>
          <a:p>
            <a:r>
              <a:rPr lang="en-GB" dirty="0"/>
              <a:t>Look more in-depth at price differences between routes from CWL and LHR</a:t>
            </a:r>
          </a:p>
          <a:p>
            <a:r>
              <a:rPr lang="en-GB" dirty="0"/>
              <a:t>Analyse past data recorded by the airline</a:t>
            </a:r>
          </a:p>
          <a:p>
            <a:pPr marL="0" indent="0">
              <a:buNone/>
            </a:pPr>
            <a:endParaRPr lang="en-GB" dirty="0"/>
          </a:p>
          <a:p>
            <a:pPr marL="0" indent="0">
              <a:buNone/>
            </a:pPr>
            <a:endParaRPr lang="en-GB" dirty="0"/>
          </a:p>
          <a:p>
            <a:pPr marL="0" indent="0">
              <a:buNone/>
            </a:pPr>
            <a:r>
              <a:rPr lang="en-GB" u="sng" dirty="0"/>
              <a:t>Outcomes</a:t>
            </a:r>
          </a:p>
          <a:p>
            <a:r>
              <a:rPr lang="en-GB" dirty="0"/>
              <a:t>Boost passenger numbers</a:t>
            </a:r>
          </a:p>
          <a:p>
            <a:r>
              <a:rPr lang="en-GB" dirty="0"/>
              <a:t>Provide a clear, strategic plan to overcome these issues</a:t>
            </a:r>
          </a:p>
          <a:p>
            <a:r>
              <a:rPr lang="en-GB" dirty="0"/>
              <a:t>Create a better link between the airline and the university</a:t>
            </a:r>
          </a:p>
          <a:p>
            <a:endParaRPr lang="en-US" dirty="0"/>
          </a:p>
        </p:txBody>
      </p:sp>
      <p:sp>
        <p:nvSpPr>
          <p:cNvPr id="4" name="Slide Number Placeholder 3"/>
          <p:cNvSpPr>
            <a:spLocks noGrp="1"/>
          </p:cNvSpPr>
          <p:nvPr>
            <p:ph type="sldNum" sz="quarter" idx="5"/>
          </p:nvPr>
        </p:nvSpPr>
        <p:spPr/>
        <p:txBody>
          <a:bodyPr/>
          <a:lstStyle/>
          <a:p>
            <a:fld id="{6C3CC03C-AFA5-CF4C-8A4D-D7690842C00D}" type="slidenum">
              <a:rPr lang="en-US" smtClean="0"/>
              <a:t>11</a:t>
            </a:fld>
            <a:endParaRPr lang="en-US"/>
          </a:p>
        </p:txBody>
      </p:sp>
    </p:spTree>
    <p:extLst>
      <p:ext uri="{BB962C8B-B14F-4D97-AF65-F5344CB8AC3E}">
        <p14:creationId xmlns:p14="http://schemas.microsoft.com/office/powerpoint/2010/main" val="41055118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Lack of interviews with passengers – overcome by creating social media polls/questionnaires and sharing them through the business’s accounts as well as online travel forums</a:t>
            </a:r>
          </a:p>
          <a:p>
            <a:r>
              <a:rPr lang="en-GB" dirty="0"/>
              <a:t>Distance between ourselves and the airport – overcome by having regular email communication and planning in advance the topics for each meeting so we can make the best use of our time there. Also, both of us drive and own a car so we can be flexible with travel arrangements to the airport and fit around the businesses needs</a:t>
            </a:r>
          </a:p>
          <a:p>
            <a:r>
              <a:rPr lang="en-GB" dirty="0"/>
              <a:t>Time management – overcome with regular meetings with our clients and each other to ensure we are working to our time scale</a:t>
            </a:r>
          </a:p>
          <a:p>
            <a:r>
              <a:rPr lang="en-GB" dirty="0"/>
              <a:t>Other university work – overcome by communicating with each other what our deadlines/schedules are and meeting after lectures when we are both free</a:t>
            </a:r>
          </a:p>
          <a:p>
            <a:endParaRPr lang="en-US" dirty="0"/>
          </a:p>
        </p:txBody>
      </p:sp>
      <p:sp>
        <p:nvSpPr>
          <p:cNvPr id="4" name="Slide Number Placeholder 3"/>
          <p:cNvSpPr>
            <a:spLocks noGrp="1"/>
          </p:cNvSpPr>
          <p:nvPr>
            <p:ph type="sldNum" sz="quarter" idx="5"/>
          </p:nvPr>
        </p:nvSpPr>
        <p:spPr/>
        <p:txBody>
          <a:bodyPr/>
          <a:lstStyle/>
          <a:p>
            <a:fld id="{6C3CC03C-AFA5-CF4C-8A4D-D7690842C00D}" type="slidenum">
              <a:rPr lang="en-US" smtClean="0"/>
              <a:t>12</a:t>
            </a:fld>
            <a:endParaRPr lang="en-US"/>
          </a:p>
        </p:txBody>
      </p:sp>
    </p:spTree>
    <p:extLst>
      <p:ext uri="{BB962C8B-B14F-4D97-AF65-F5344CB8AC3E}">
        <p14:creationId xmlns:p14="http://schemas.microsoft.com/office/powerpoint/2010/main" val="38651651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Overall benefit would be to help tackle an issue that the airline is currently facing</a:t>
            </a:r>
          </a:p>
          <a:p>
            <a:r>
              <a:rPr lang="en-GB" dirty="0"/>
              <a:t>Free consultancy with limited work on their side</a:t>
            </a:r>
          </a:p>
          <a:p>
            <a:r>
              <a:rPr lang="en-GB" dirty="0"/>
              <a:t>Two students at their disposal to tackle any topic they chose for us to look at</a:t>
            </a:r>
          </a:p>
          <a:p>
            <a:endParaRPr lang="en-US" dirty="0"/>
          </a:p>
        </p:txBody>
      </p:sp>
      <p:sp>
        <p:nvSpPr>
          <p:cNvPr id="4" name="Slide Number Placeholder 3"/>
          <p:cNvSpPr>
            <a:spLocks noGrp="1"/>
          </p:cNvSpPr>
          <p:nvPr>
            <p:ph type="sldNum" sz="quarter" idx="5"/>
          </p:nvPr>
        </p:nvSpPr>
        <p:spPr/>
        <p:txBody>
          <a:bodyPr/>
          <a:lstStyle/>
          <a:p>
            <a:fld id="{6C3CC03C-AFA5-CF4C-8A4D-D7690842C00D}" type="slidenum">
              <a:rPr lang="en-US" smtClean="0"/>
              <a:t>13</a:t>
            </a:fld>
            <a:endParaRPr lang="en-US"/>
          </a:p>
        </p:txBody>
      </p:sp>
    </p:spTree>
    <p:extLst>
      <p:ext uri="{BB962C8B-B14F-4D97-AF65-F5344CB8AC3E}">
        <p14:creationId xmlns:p14="http://schemas.microsoft.com/office/powerpoint/2010/main" val="25631183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Visited the airport/met with Jayne three times</a:t>
            </a:r>
          </a:p>
          <a:p>
            <a:pPr marL="0" indent="0">
              <a:buNone/>
            </a:pPr>
            <a:endParaRPr lang="en-GB" dirty="0"/>
          </a:p>
          <a:p>
            <a:pPr marL="0" indent="0">
              <a:buNone/>
            </a:pPr>
            <a:r>
              <a:rPr lang="en-GB" dirty="0"/>
              <a:t>Identified four key areas that we felt could be used for the project</a:t>
            </a:r>
          </a:p>
          <a:p>
            <a:pPr marL="0" indent="0">
              <a:buNone/>
            </a:pPr>
            <a:endParaRPr lang="en-GB" dirty="0"/>
          </a:p>
          <a:p>
            <a:pPr marL="0" indent="0">
              <a:buNone/>
            </a:pPr>
            <a:r>
              <a:rPr lang="en-GB" dirty="0"/>
              <a:t>Provisionally chosen specific area and title </a:t>
            </a:r>
          </a:p>
          <a:p>
            <a:pPr marL="0" indent="0">
              <a:buNone/>
            </a:pPr>
            <a:endParaRPr lang="en-GB" dirty="0"/>
          </a:p>
          <a:p>
            <a:pPr marL="0" indent="0">
              <a:buNone/>
            </a:pPr>
            <a:r>
              <a:rPr lang="en-GB" dirty="0"/>
              <a:t>Regular email contact with Jayne (Sales Executive at Qatar Airways)</a:t>
            </a:r>
          </a:p>
          <a:p>
            <a:pPr marL="0" indent="0">
              <a:buNone/>
            </a:pPr>
            <a:r>
              <a:rPr lang="en-GB" dirty="0"/>
              <a:t>Visiting 10</a:t>
            </a:r>
            <a:r>
              <a:rPr lang="en-GB" baseline="30000" dirty="0"/>
              <a:t>th</a:t>
            </a:r>
            <a:r>
              <a:rPr lang="en-GB" dirty="0"/>
              <a:t> February to discuss in detail the topic area</a:t>
            </a:r>
          </a:p>
          <a:p>
            <a:endParaRPr lang="en-US" dirty="0"/>
          </a:p>
        </p:txBody>
      </p:sp>
      <p:sp>
        <p:nvSpPr>
          <p:cNvPr id="4" name="Slide Number Placeholder 3"/>
          <p:cNvSpPr>
            <a:spLocks noGrp="1"/>
          </p:cNvSpPr>
          <p:nvPr>
            <p:ph type="sldNum" sz="quarter" idx="5"/>
          </p:nvPr>
        </p:nvSpPr>
        <p:spPr/>
        <p:txBody>
          <a:bodyPr/>
          <a:lstStyle/>
          <a:p>
            <a:fld id="{6C3CC03C-AFA5-CF4C-8A4D-D7690842C00D}" type="slidenum">
              <a:rPr lang="en-US" smtClean="0"/>
              <a:t>14</a:t>
            </a:fld>
            <a:endParaRPr lang="en-US"/>
          </a:p>
        </p:txBody>
      </p:sp>
    </p:spTree>
    <p:extLst>
      <p:ext uri="{BB962C8B-B14F-4D97-AF65-F5344CB8AC3E}">
        <p14:creationId xmlns:p14="http://schemas.microsoft.com/office/powerpoint/2010/main" val="10358929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2/11/20</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2/11/20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2/11/20</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2/11/20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2/11/20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2/11/20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2/11/20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2/11/20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2/11/20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2/11/20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2/11/20</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2/11/20</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2/11/20</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2/11/20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2/11/20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2/11/20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2/11/20</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2/11/20</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DF42B8C-C916-48D1-B377-6BB5FFB3F5F3}"/>
              </a:ext>
            </a:extLst>
          </p:cNvPr>
          <p:cNvPicPr>
            <a:picLocks noChangeAspect="1"/>
          </p:cNvPicPr>
          <p:nvPr/>
        </p:nvPicPr>
        <p:blipFill>
          <a:blip r:embed="rId2"/>
          <a:stretch>
            <a:fillRect/>
          </a:stretch>
        </p:blipFill>
        <p:spPr>
          <a:xfrm>
            <a:off x="0" y="0"/>
            <a:ext cx="12192002" cy="7081068"/>
          </a:xfrm>
          <a:prstGeom prst="rect">
            <a:avLst/>
          </a:prstGeom>
        </p:spPr>
      </p:pic>
      <p:sp>
        <p:nvSpPr>
          <p:cNvPr id="2" name="Title 1">
            <a:extLst>
              <a:ext uri="{FF2B5EF4-FFF2-40B4-BE49-F238E27FC236}">
                <a16:creationId xmlns:a16="http://schemas.microsoft.com/office/drawing/2014/main" id="{BCAB01E2-FC5E-489F-866F-0D74CBDBCF4B}"/>
              </a:ext>
            </a:extLst>
          </p:cNvPr>
          <p:cNvSpPr>
            <a:spLocks noGrp="1"/>
          </p:cNvSpPr>
          <p:nvPr>
            <p:ph type="ctrTitle"/>
          </p:nvPr>
        </p:nvSpPr>
        <p:spPr>
          <a:xfrm>
            <a:off x="3209636" y="341289"/>
            <a:ext cx="6562437" cy="1825096"/>
          </a:xfrm>
        </p:spPr>
        <p:txBody>
          <a:bodyPr/>
          <a:lstStyle/>
          <a:p>
            <a:r>
              <a:rPr lang="en-GB" b="1" u="sng" dirty="0"/>
              <a:t>Qatar airways </a:t>
            </a:r>
          </a:p>
        </p:txBody>
      </p:sp>
      <p:sp>
        <p:nvSpPr>
          <p:cNvPr id="3" name="Subtitle 2">
            <a:extLst>
              <a:ext uri="{FF2B5EF4-FFF2-40B4-BE49-F238E27FC236}">
                <a16:creationId xmlns:a16="http://schemas.microsoft.com/office/drawing/2014/main" id="{BB1909CB-0206-407B-8EE3-1D0BEBA1EDB9}"/>
              </a:ext>
            </a:extLst>
          </p:cNvPr>
          <p:cNvSpPr>
            <a:spLocks noGrp="1"/>
          </p:cNvSpPr>
          <p:nvPr>
            <p:ph type="subTitle" idx="1"/>
          </p:nvPr>
        </p:nvSpPr>
        <p:spPr>
          <a:xfrm>
            <a:off x="4190999" y="2166385"/>
            <a:ext cx="4214092" cy="487217"/>
          </a:xfrm>
        </p:spPr>
        <p:txBody>
          <a:bodyPr/>
          <a:lstStyle/>
          <a:p>
            <a:r>
              <a:rPr lang="en-GB" b="1" dirty="0"/>
              <a:t>Olivia Griffiths and Dee Jones</a:t>
            </a:r>
          </a:p>
        </p:txBody>
      </p:sp>
    </p:spTree>
    <p:extLst>
      <p:ext uri="{BB962C8B-B14F-4D97-AF65-F5344CB8AC3E}">
        <p14:creationId xmlns:p14="http://schemas.microsoft.com/office/powerpoint/2010/main" val="41954073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08C0A-981C-488A-8454-A0C014419A38}"/>
              </a:ext>
            </a:extLst>
          </p:cNvPr>
          <p:cNvSpPr>
            <a:spLocks noGrp="1"/>
          </p:cNvSpPr>
          <p:nvPr>
            <p:ph type="title"/>
          </p:nvPr>
        </p:nvSpPr>
        <p:spPr>
          <a:xfrm>
            <a:off x="3492231" y="403250"/>
            <a:ext cx="7907952" cy="1293028"/>
          </a:xfrm>
        </p:spPr>
        <p:txBody>
          <a:bodyPr>
            <a:noAutofit/>
          </a:bodyPr>
          <a:lstStyle/>
          <a:p>
            <a:r>
              <a:rPr lang="en-GB" sz="2800" u="sng" dirty="0"/>
              <a:t>Introduction: brief background</a:t>
            </a:r>
          </a:p>
        </p:txBody>
      </p:sp>
      <p:sp>
        <p:nvSpPr>
          <p:cNvPr id="3" name="Content Placeholder 2">
            <a:extLst>
              <a:ext uri="{FF2B5EF4-FFF2-40B4-BE49-F238E27FC236}">
                <a16:creationId xmlns:a16="http://schemas.microsoft.com/office/drawing/2014/main" id="{47F45514-DF10-4E16-A095-AB1899FB9CC2}"/>
              </a:ext>
            </a:extLst>
          </p:cNvPr>
          <p:cNvSpPr>
            <a:spLocks noGrp="1"/>
          </p:cNvSpPr>
          <p:nvPr>
            <p:ph idx="1"/>
          </p:nvPr>
        </p:nvSpPr>
        <p:spPr>
          <a:xfrm>
            <a:off x="225287" y="1696278"/>
            <a:ext cx="7089911" cy="4495903"/>
          </a:xfrm>
        </p:spPr>
        <p:txBody>
          <a:bodyPr>
            <a:normAutofit/>
          </a:bodyPr>
          <a:lstStyle/>
          <a:p>
            <a:pPr algn="ctr"/>
            <a:r>
              <a:rPr lang="en-GB" sz="2100" dirty="0"/>
              <a:t>Operations began in 1994 when the airline was a small regional carrier serving a handful of routes (Qatar Airways, 2017). </a:t>
            </a:r>
          </a:p>
          <a:p>
            <a:pPr algn="ctr"/>
            <a:r>
              <a:rPr lang="en-GB" sz="2100" dirty="0"/>
              <a:t>Flying from Cardiff since 2018 (</a:t>
            </a:r>
            <a:r>
              <a:rPr lang="en-GB" dirty="0"/>
              <a:t>BBC News, 2018</a:t>
            </a:r>
            <a:r>
              <a:rPr lang="en-GB" sz="2100" dirty="0"/>
              <a:t>).</a:t>
            </a:r>
          </a:p>
          <a:p>
            <a:pPr algn="ctr"/>
            <a:r>
              <a:rPr lang="en-GB" sz="2100" dirty="0"/>
              <a:t>Member of OneWorld Alliance since 2013 (</a:t>
            </a:r>
            <a:r>
              <a:rPr lang="en-GB" sz="2100" dirty="0" err="1"/>
              <a:t>Oneworld.com</a:t>
            </a:r>
            <a:r>
              <a:rPr lang="en-GB" sz="2100" dirty="0"/>
              <a:t>, 2020).</a:t>
            </a:r>
          </a:p>
          <a:p>
            <a:pPr algn="ctr" fontAlgn="base"/>
            <a:r>
              <a:rPr lang="en-GB" sz="2100" dirty="0"/>
              <a:t>82,000 passengers used the route in first 12 months - occupancy rate of around 55% </a:t>
            </a:r>
            <a:r>
              <a:rPr lang="en-GB" dirty="0"/>
              <a:t>(Business Live, 2019). </a:t>
            </a:r>
            <a:r>
              <a:rPr lang="en-GB" sz="2100" dirty="0"/>
              <a:t> </a:t>
            </a:r>
          </a:p>
          <a:p>
            <a:pPr marL="0" indent="0">
              <a:buNone/>
            </a:pPr>
            <a:endParaRPr lang="en-GB" sz="2000" dirty="0"/>
          </a:p>
        </p:txBody>
      </p:sp>
      <p:pic>
        <p:nvPicPr>
          <p:cNvPr id="5" name="Picture 4">
            <a:extLst>
              <a:ext uri="{FF2B5EF4-FFF2-40B4-BE49-F238E27FC236}">
                <a16:creationId xmlns:a16="http://schemas.microsoft.com/office/drawing/2014/main" id="{B5EEF462-B48E-403E-813C-7940A6B70E90}"/>
              </a:ext>
            </a:extLst>
          </p:cNvPr>
          <p:cNvPicPr>
            <a:picLocks noChangeAspect="1"/>
          </p:cNvPicPr>
          <p:nvPr/>
        </p:nvPicPr>
        <p:blipFill>
          <a:blip r:embed="rId3"/>
          <a:stretch>
            <a:fillRect/>
          </a:stretch>
        </p:blipFill>
        <p:spPr>
          <a:xfrm>
            <a:off x="7813964" y="2565622"/>
            <a:ext cx="4152748" cy="2335921"/>
          </a:xfrm>
          <a:prstGeom prst="rect">
            <a:avLst/>
          </a:prstGeom>
        </p:spPr>
      </p:pic>
      <p:sp>
        <p:nvSpPr>
          <p:cNvPr id="4" name="TextBox 3">
            <a:extLst>
              <a:ext uri="{FF2B5EF4-FFF2-40B4-BE49-F238E27FC236}">
                <a16:creationId xmlns:a16="http://schemas.microsoft.com/office/drawing/2014/main" id="{15962E59-B813-D247-A0A7-4BFC8F28038C}"/>
              </a:ext>
            </a:extLst>
          </p:cNvPr>
          <p:cNvSpPr txBox="1"/>
          <p:nvPr/>
        </p:nvSpPr>
        <p:spPr>
          <a:xfrm>
            <a:off x="10227511" y="4938647"/>
            <a:ext cx="1896260" cy="276999"/>
          </a:xfrm>
          <a:prstGeom prst="rect">
            <a:avLst/>
          </a:prstGeom>
          <a:noFill/>
        </p:spPr>
        <p:txBody>
          <a:bodyPr wrap="square" rtlCol="0">
            <a:spAutoFit/>
          </a:bodyPr>
          <a:lstStyle/>
          <a:p>
            <a:r>
              <a:rPr lang="en-GB" sz="1200" dirty="0"/>
              <a:t>(Qatar Airways, 2017).</a:t>
            </a:r>
            <a:endParaRPr lang="en-US" sz="1200" dirty="0"/>
          </a:p>
        </p:txBody>
      </p:sp>
      <p:pic>
        <p:nvPicPr>
          <p:cNvPr id="6" name="Picture 5">
            <a:extLst>
              <a:ext uri="{FF2B5EF4-FFF2-40B4-BE49-F238E27FC236}">
                <a16:creationId xmlns:a16="http://schemas.microsoft.com/office/drawing/2014/main" id="{566A5DA5-423D-5C4B-898B-4942EEE61F7B}"/>
              </a:ext>
            </a:extLst>
          </p:cNvPr>
          <p:cNvPicPr>
            <a:picLocks noChangeAspect="1"/>
          </p:cNvPicPr>
          <p:nvPr/>
        </p:nvPicPr>
        <p:blipFill rotWithShape="1">
          <a:blip r:embed="rId4"/>
          <a:srcRect t="28726"/>
          <a:stretch/>
        </p:blipFill>
        <p:spPr>
          <a:xfrm>
            <a:off x="2660074" y="4938647"/>
            <a:ext cx="4538748" cy="1685060"/>
          </a:xfrm>
          <a:prstGeom prst="rect">
            <a:avLst/>
          </a:prstGeom>
        </p:spPr>
      </p:pic>
      <p:sp>
        <p:nvSpPr>
          <p:cNvPr id="7" name="TextBox 6">
            <a:extLst>
              <a:ext uri="{FF2B5EF4-FFF2-40B4-BE49-F238E27FC236}">
                <a16:creationId xmlns:a16="http://schemas.microsoft.com/office/drawing/2014/main" id="{3033C660-D083-BE49-BB64-572D7FABF687}"/>
              </a:ext>
            </a:extLst>
          </p:cNvPr>
          <p:cNvSpPr txBox="1"/>
          <p:nvPr/>
        </p:nvSpPr>
        <p:spPr>
          <a:xfrm>
            <a:off x="7226094" y="6254375"/>
            <a:ext cx="2061743" cy="276999"/>
          </a:xfrm>
          <a:prstGeom prst="rect">
            <a:avLst/>
          </a:prstGeom>
          <a:noFill/>
        </p:spPr>
        <p:txBody>
          <a:bodyPr wrap="square" rtlCol="0">
            <a:spAutoFit/>
          </a:bodyPr>
          <a:lstStyle/>
          <a:p>
            <a:r>
              <a:rPr lang="en-GB" sz="1200" dirty="0"/>
              <a:t>(UK Aviation News, 2018)</a:t>
            </a:r>
            <a:endParaRPr lang="en-US" sz="1200" dirty="0"/>
          </a:p>
        </p:txBody>
      </p:sp>
    </p:spTree>
    <p:extLst>
      <p:ext uri="{BB962C8B-B14F-4D97-AF65-F5344CB8AC3E}">
        <p14:creationId xmlns:p14="http://schemas.microsoft.com/office/powerpoint/2010/main" val="32434350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DA0FA-4332-416B-9608-D530789D2AEF}"/>
              </a:ext>
            </a:extLst>
          </p:cNvPr>
          <p:cNvSpPr>
            <a:spLocks noGrp="1"/>
          </p:cNvSpPr>
          <p:nvPr>
            <p:ph type="title"/>
          </p:nvPr>
        </p:nvSpPr>
        <p:spPr/>
        <p:txBody>
          <a:bodyPr/>
          <a:lstStyle/>
          <a:p>
            <a:r>
              <a:rPr lang="en-GB" u="sng" dirty="0"/>
              <a:t>Project aims and objectives</a:t>
            </a:r>
          </a:p>
        </p:txBody>
      </p:sp>
      <p:sp>
        <p:nvSpPr>
          <p:cNvPr id="3" name="Content Placeholder 2">
            <a:extLst>
              <a:ext uri="{FF2B5EF4-FFF2-40B4-BE49-F238E27FC236}">
                <a16:creationId xmlns:a16="http://schemas.microsoft.com/office/drawing/2014/main" id="{A2E2CE4F-5514-4648-B28C-83F572A9536E}"/>
              </a:ext>
            </a:extLst>
          </p:cNvPr>
          <p:cNvSpPr>
            <a:spLocks noGrp="1"/>
          </p:cNvSpPr>
          <p:nvPr>
            <p:ph idx="1"/>
          </p:nvPr>
        </p:nvSpPr>
        <p:spPr>
          <a:xfrm>
            <a:off x="771041" y="2403987"/>
            <a:ext cx="10820400" cy="3496983"/>
          </a:xfrm>
        </p:spPr>
        <p:txBody>
          <a:bodyPr>
            <a:normAutofit/>
          </a:bodyPr>
          <a:lstStyle/>
          <a:p>
            <a:pPr algn="ctr"/>
            <a:r>
              <a:rPr lang="en-GB" dirty="0"/>
              <a:t>Help increase numbers of passengers</a:t>
            </a:r>
          </a:p>
          <a:p>
            <a:pPr algn="ctr"/>
            <a:r>
              <a:rPr lang="en-GB" dirty="0"/>
              <a:t>Provide a report advising them on recommendations to improve a certain aspect of the business</a:t>
            </a:r>
          </a:p>
          <a:p>
            <a:pPr marL="0" indent="0">
              <a:buNone/>
            </a:pPr>
            <a:endParaRPr lang="en-GB" dirty="0"/>
          </a:p>
        </p:txBody>
      </p:sp>
      <p:pic>
        <p:nvPicPr>
          <p:cNvPr id="4" name="Picture 3">
            <a:extLst>
              <a:ext uri="{FF2B5EF4-FFF2-40B4-BE49-F238E27FC236}">
                <a16:creationId xmlns:a16="http://schemas.microsoft.com/office/drawing/2014/main" id="{60E292C0-AA5E-42E3-817D-E73DF9E79FAA}"/>
              </a:ext>
            </a:extLst>
          </p:cNvPr>
          <p:cNvPicPr>
            <a:picLocks noChangeAspect="1"/>
          </p:cNvPicPr>
          <p:nvPr/>
        </p:nvPicPr>
        <p:blipFill>
          <a:blip r:embed="rId2"/>
          <a:stretch>
            <a:fillRect/>
          </a:stretch>
        </p:blipFill>
        <p:spPr>
          <a:xfrm>
            <a:off x="4557253" y="3731256"/>
            <a:ext cx="3707844" cy="2516300"/>
          </a:xfrm>
          <a:prstGeom prst="rect">
            <a:avLst/>
          </a:prstGeom>
        </p:spPr>
      </p:pic>
    </p:spTree>
    <p:extLst>
      <p:ext uri="{BB962C8B-B14F-4D97-AF65-F5344CB8AC3E}">
        <p14:creationId xmlns:p14="http://schemas.microsoft.com/office/powerpoint/2010/main" val="33235984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10F29-69CE-4254-8380-BEDFC6512DBD}"/>
              </a:ext>
            </a:extLst>
          </p:cNvPr>
          <p:cNvSpPr>
            <a:spLocks noGrp="1"/>
          </p:cNvSpPr>
          <p:nvPr>
            <p:ph type="title"/>
          </p:nvPr>
        </p:nvSpPr>
        <p:spPr>
          <a:xfrm>
            <a:off x="3024909" y="349609"/>
            <a:ext cx="8610600" cy="1293028"/>
          </a:xfrm>
        </p:spPr>
        <p:txBody>
          <a:bodyPr>
            <a:normAutofit fontScale="90000"/>
          </a:bodyPr>
          <a:lstStyle/>
          <a:p>
            <a:r>
              <a:rPr lang="en-GB" sz="3100" u="sng" dirty="0"/>
              <a:t>Rationale- why we chose Qatar airways</a:t>
            </a:r>
            <a:r>
              <a:rPr lang="en-GB" sz="3100" dirty="0"/>
              <a:t> </a:t>
            </a:r>
            <a:br>
              <a:rPr lang="en-GB" dirty="0"/>
            </a:br>
            <a:endParaRPr lang="en-GB" dirty="0"/>
          </a:p>
        </p:txBody>
      </p:sp>
      <p:sp>
        <p:nvSpPr>
          <p:cNvPr id="3" name="Content Placeholder 2">
            <a:extLst>
              <a:ext uri="{FF2B5EF4-FFF2-40B4-BE49-F238E27FC236}">
                <a16:creationId xmlns:a16="http://schemas.microsoft.com/office/drawing/2014/main" id="{B18399F4-C6D2-4C3D-B222-9A13FB9044FA}"/>
              </a:ext>
            </a:extLst>
          </p:cNvPr>
          <p:cNvSpPr>
            <a:spLocks noGrp="1"/>
          </p:cNvSpPr>
          <p:nvPr>
            <p:ph idx="1"/>
          </p:nvPr>
        </p:nvSpPr>
        <p:spPr>
          <a:xfrm>
            <a:off x="272324" y="1404730"/>
            <a:ext cx="6260998" cy="4542991"/>
          </a:xfrm>
        </p:spPr>
        <p:txBody>
          <a:bodyPr>
            <a:normAutofit/>
          </a:bodyPr>
          <a:lstStyle/>
          <a:p>
            <a:pPr algn="ctr"/>
            <a:r>
              <a:rPr lang="en-GB" dirty="0"/>
              <a:t>Past experience</a:t>
            </a:r>
          </a:p>
          <a:p>
            <a:pPr algn="ctr"/>
            <a:r>
              <a:rPr lang="en-GB" dirty="0"/>
              <a:t>Identified a number of issues the airline are facing</a:t>
            </a:r>
          </a:p>
          <a:p>
            <a:pPr algn="ctr"/>
            <a:r>
              <a:rPr lang="en-GB" dirty="0"/>
              <a:t>Career ambitions</a:t>
            </a:r>
          </a:p>
          <a:p>
            <a:pPr algn="ctr"/>
            <a:r>
              <a:rPr lang="en-GB" dirty="0"/>
              <a:t>Reputable airline- One of the most frequent winners of ‘Airline of the Year’ </a:t>
            </a:r>
          </a:p>
          <a:p>
            <a:pPr algn="ctr"/>
            <a:r>
              <a:rPr lang="en-GB" dirty="0"/>
              <a:t>Has maintained a Skytrax five-star ranking since 2004 </a:t>
            </a:r>
            <a:r>
              <a:rPr lang="en-GB" sz="2400" dirty="0"/>
              <a:t>(</a:t>
            </a:r>
            <a:r>
              <a:rPr lang="en-GB" sz="2400" dirty="0" err="1"/>
              <a:t>Oneworld.com</a:t>
            </a:r>
            <a:r>
              <a:rPr lang="en-GB" sz="2400" dirty="0"/>
              <a:t>, 2020).</a:t>
            </a:r>
            <a:endParaRPr lang="en-GB" dirty="0"/>
          </a:p>
          <a:p>
            <a:endParaRPr lang="en-GB" dirty="0"/>
          </a:p>
        </p:txBody>
      </p:sp>
      <p:pic>
        <p:nvPicPr>
          <p:cNvPr id="5" name="Picture 4">
            <a:extLst>
              <a:ext uri="{FF2B5EF4-FFF2-40B4-BE49-F238E27FC236}">
                <a16:creationId xmlns:a16="http://schemas.microsoft.com/office/drawing/2014/main" id="{4277A9EE-C2CB-4D01-8E0A-E7550FB5A790}"/>
              </a:ext>
            </a:extLst>
          </p:cNvPr>
          <p:cNvPicPr>
            <a:picLocks noChangeAspect="1"/>
          </p:cNvPicPr>
          <p:nvPr/>
        </p:nvPicPr>
        <p:blipFill>
          <a:blip r:embed="rId3"/>
          <a:stretch>
            <a:fillRect/>
          </a:stretch>
        </p:blipFill>
        <p:spPr>
          <a:xfrm>
            <a:off x="8945774" y="1191491"/>
            <a:ext cx="2973901" cy="2228102"/>
          </a:xfrm>
          <a:prstGeom prst="rect">
            <a:avLst/>
          </a:prstGeom>
        </p:spPr>
      </p:pic>
      <p:pic>
        <p:nvPicPr>
          <p:cNvPr id="6" name="Picture 5">
            <a:extLst>
              <a:ext uri="{FF2B5EF4-FFF2-40B4-BE49-F238E27FC236}">
                <a16:creationId xmlns:a16="http://schemas.microsoft.com/office/drawing/2014/main" id="{9EE9648F-3E22-47A9-9D2A-4F0987131359}"/>
              </a:ext>
            </a:extLst>
          </p:cNvPr>
          <p:cNvPicPr>
            <a:picLocks noChangeAspect="1"/>
          </p:cNvPicPr>
          <p:nvPr/>
        </p:nvPicPr>
        <p:blipFill>
          <a:blip r:embed="rId4"/>
          <a:stretch>
            <a:fillRect/>
          </a:stretch>
        </p:blipFill>
        <p:spPr>
          <a:xfrm>
            <a:off x="6303715" y="2437280"/>
            <a:ext cx="2354175" cy="2477890"/>
          </a:xfrm>
          <a:prstGeom prst="rect">
            <a:avLst/>
          </a:prstGeom>
        </p:spPr>
      </p:pic>
      <p:pic>
        <p:nvPicPr>
          <p:cNvPr id="7" name="Picture 6">
            <a:extLst>
              <a:ext uri="{FF2B5EF4-FFF2-40B4-BE49-F238E27FC236}">
                <a16:creationId xmlns:a16="http://schemas.microsoft.com/office/drawing/2014/main" id="{D556F5CD-BA15-4BEB-A8F4-33403B631B86}"/>
              </a:ext>
            </a:extLst>
          </p:cNvPr>
          <p:cNvPicPr>
            <a:picLocks noChangeAspect="1"/>
          </p:cNvPicPr>
          <p:nvPr/>
        </p:nvPicPr>
        <p:blipFill rotWithShape="1">
          <a:blip r:embed="rId5"/>
          <a:srcRect t="19394" b="21929"/>
          <a:stretch/>
        </p:blipFill>
        <p:spPr>
          <a:xfrm>
            <a:off x="9022389" y="4347905"/>
            <a:ext cx="2897287" cy="2228101"/>
          </a:xfrm>
          <a:prstGeom prst="rect">
            <a:avLst/>
          </a:prstGeom>
        </p:spPr>
      </p:pic>
    </p:spTree>
    <p:extLst>
      <p:ext uri="{BB962C8B-B14F-4D97-AF65-F5344CB8AC3E}">
        <p14:creationId xmlns:p14="http://schemas.microsoft.com/office/powerpoint/2010/main" val="29845663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3905E-7813-4E8F-A60E-3A70E8B3031E}"/>
              </a:ext>
            </a:extLst>
          </p:cNvPr>
          <p:cNvSpPr>
            <a:spLocks noGrp="1"/>
          </p:cNvSpPr>
          <p:nvPr>
            <p:ph type="title"/>
          </p:nvPr>
        </p:nvSpPr>
        <p:spPr/>
        <p:txBody>
          <a:bodyPr/>
          <a:lstStyle/>
          <a:p>
            <a:r>
              <a:rPr lang="en-GB" u="sng" dirty="0"/>
              <a:t>Initial ideas</a:t>
            </a:r>
          </a:p>
        </p:txBody>
      </p:sp>
      <p:sp>
        <p:nvSpPr>
          <p:cNvPr id="3" name="Content Placeholder 2">
            <a:extLst>
              <a:ext uri="{FF2B5EF4-FFF2-40B4-BE49-F238E27FC236}">
                <a16:creationId xmlns:a16="http://schemas.microsoft.com/office/drawing/2014/main" id="{7625F511-C132-4BD4-A77F-91A93DF98C9A}"/>
              </a:ext>
            </a:extLst>
          </p:cNvPr>
          <p:cNvSpPr>
            <a:spLocks noGrp="1"/>
          </p:cNvSpPr>
          <p:nvPr>
            <p:ph idx="1"/>
          </p:nvPr>
        </p:nvSpPr>
        <p:spPr>
          <a:xfrm>
            <a:off x="133709" y="2069502"/>
            <a:ext cx="6888192" cy="4024125"/>
          </a:xfrm>
        </p:spPr>
        <p:txBody>
          <a:bodyPr/>
          <a:lstStyle/>
          <a:p>
            <a:pPr algn="ctr"/>
            <a:r>
              <a:rPr lang="en-GB" dirty="0"/>
              <a:t>How could the airline encourage people living in Wales to fly from Cardiff instead of Heathrow?</a:t>
            </a:r>
          </a:p>
          <a:p>
            <a:pPr algn="ctr"/>
            <a:r>
              <a:rPr lang="en-GB" dirty="0"/>
              <a:t>How could we encourage passengers to use public transport?</a:t>
            </a:r>
          </a:p>
          <a:p>
            <a:pPr algn="ctr"/>
            <a:r>
              <a:rPr lang="en-GB" dirty="0"/>
              <a:t>How could we encourage families to fly with Qatar Airways?</a:t>
            </a:r>
          </a:p>
          <a:p>
            <a:pPr algn="ctr"/>
            <a:r>
              <a:rPr lang="en-GB" dirty="0"/>
              <a:t>Undertake a feasibility study for a new idea that the airline is considering</a:t>
            </a:r>
          </a:p>
          <a:p>
            <a:endParaRPr lang="en-GB" dirty="0"/>
          </a:p>
        </p:txBody>
      </p:sp>
      <p:pic>
        <p:nvPicPr>
          <p:cNvPr id="4" name="Picture 3">
            <a:extLst>
              <a:ext uri="{FF2B5EF4-FFF2-40B4-BE49-F238E27FC236}">
                <a16:creationId xmlns:a16="http://schemas.microsoft.com/office/drawing/2014/main" id="{088F176A-F57A-434D-BE2A-0AAA4DAC2520}"/>
              </a:ext>
            </a:extLst>
          </p:cNvPr>
          <p:cNvPicPr>
            <a:picLocks noChangeAspect="1"/>
          </p:cNvPicPr>
          <p:nvPr/>
        </p:nvPicPr>
        <p:blipFill>
          <a:blip r:embed="rId2"/>
          <a:stretch>
            <a:fillRect/>
          </a:stretch>
        </p:blipFill>
        <p:spPr>
          <a:xfrm>
            <a:off x="7021901" y="1962510"/>
            <a:ext cx="4733026" cy="3549770"/>
          </a:xfrm>
          <a:prstGeom prst="rect">
            <a:avLst/>
          </a:prstGeom>
        </p:spPr>
      </p:pic>
    </p:spTree>
    <p:extLst>
      <p:ext uri="{BB962C8B-B14F-4D97-AF65-F5344CB8AC3E}">
        <p14:creationId xmlns:p14="http://schemas.microsoft.com/office/powerpoint/2010/main" val="9814875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E5494-5E48-9A41-ABE9-4E1B7E3190F7}"/>
              </a:ext>
            </a:extLst>
          </p:cNvPr>
          <p:cNvSpPr>
            <a:spLocks noGrp="1"/>
          </p:cNvSpPr>
          <p:nvPr>
            <p:ph type="title"/>
          </p:nvPr>
        </p:nvSpPr>
        <p:spPr>
          <a:xfrm>
            <a:off x="593387" y="174376"/>
            <a:ext cx="11437286" cy="1293028"/>
          </a:xfrm>
        </p:spPr>
        <p:txBody>
          <a:bodyPr>
            <a:noAutofit/>
          </a:bodyPr>
          <a:lstStyle/>
          <a:p>
            <a:r>
              <a:rPr lang="en-US" sz="2400" dirty="0"/>
              <a:t>Why do potential customers chose to fly from London Heathrow over Cardiff airport and how can we overcome this?</a:t>
            </a:r>
          </a:p>
        </p:txBody>
      </p:sp>
      <p:sp>
        <p:nvSpPr>
          <p:cNvPr id="3" name="Content Placeholder 2">
            <a:extLst>
              <a:ext uri="{FF2B5EF4-FFF2-40B4-BE49-F238E27FC236}">
                <a16:creationId xmlns:a16="http://schemas.microsoft.com/office/drawing/2014/main" id="{BE761F56-900E-7A4A-9C27-A5081F2690CA}"/>
              </a:ext>
            </a:extLst>
          </p:cNvPr>
          <p:cNvSpPr>
            <a:spLocks noGrp="1"/>
          </p:cNvSpPr>
          <p:nvPr>
            <p:ph idx="1"/>
          </p:nvPr>
        </p:nvSpPr>
        <p:spPr>
          <a:xfrm>
            <a:off x="-574391" y="1931321"/>
            <a:ext cx="6775314" cy="4488934"/>
          </a:xfrm>
        </p:spPr>
        <p:txBody>
          <a:bodyPr>
            <a:normAutofit/>
          </a:bodyPr>
          <a:lstStyle/>
          <a:p>
            <a:pPr marL="0" indent="0" algn="ctr">
              <a:buNone/>
            </a:pPr>
            <a:r>
              <a:rPr lang="en-GB" sz="2600" dirty="0"/>
              <a:t>What could the reasons be?</a:t>
            </a:r>
          </a:p>
          <a:p>
            <a:pPr algn="ctr"/>
            <a:r>
              <a:rPr lang="en-GB" sz="2600" dirty="0"/>
              <a:t>Price</a:t>
            </a:r>
          </a:p>
          <a:p>
            <a:pPr algn="ctr"/>
            <a:r>
              <a:rPr lang="en-GB" sz="2600" dirty="0"/>
              <a:t>Facilities</a:t>
            </a:r>
          </a:p>
          <a:p>
            <a:pPr algn="ctr"/>
            <a:r>
              <a:rPr lang="en-GB" sz="2600" dirty="0"/>
              <a:t>Transport links </a:t>
            </a:r>
          </a:p>
          <a:p>
            <a:pPr algn="ctr"/>
            <a:r>
              <a:rPr lang="en-GB" sz="2600" dirty="0"/>
              <a:t>Not enough awareness </a:t>
            </a:r>
          </a:p>
          <a:p>
            <a:endParaRPr lang="en-GB" sz="2600" dirty="0"/>
          </a:p>
          <a:p>
            <a:endParaRPr lang="en-US" dirty="0"/>
          </a:p>
        </p:txBody>
      </p:sp>
      <p:pic>
        <p:nvPicPr>
          <p:cNvPr id="5" name="Picture 4">
            <a:extLst>
              <a:ext uri="{FF2B5EF4-FFF2-40B4-BE49-F238E27FC236}">
                <a16:creationId xmlns:a16="http://schemas.microsoft.com/office/drawing/2014/main" id="{D3B571DF-8CCD-F64B-8969-31A6C0B93BBB}"/>
              </a:ext>
            </a:extLst>
          </p:cNvPr>
          <p:cNvPicPr>
            <a:picLocks noChangeAspect="1"/>
          </p:cNvPicPr>
          <p:nvPr/>
        </p:nvPicPr>
        <p:blipFill>
          <a:blip r:embed="rId3"/>
          <a:stretch>
            <a:fillRect/>
          </a:stretch>
        </p:blipFill>
        <p:spPr>
          <a:xfrm>
            <a:off x="4932838" y="3855177"/>
            <a:ext cx="3391947" cy="2869887"/>
          </a:xfrm>
          <a:prstGeom prst="rect">
            <a:avLst/>
          </a:prstGeom>
        </p:spPr>
      </p:pic>
      <p:pic>
        <p:nvPicPr>
          <p:cNvPr id="7" name="Picture 6">
            <a:extLst>
              <a:ext uri="{FF2B5EF4-FFF2-40B4-BE49-F238E27FC236}">
                <a16:creationId xmlns:a16="http://schemas.microsoft.com/office/drawing/2014/main" id="{BA19349A-918A-A049-B2F2-C0325778D49D}"/>
              </a:ext>
            </a:extLst>
          </p:cNvPr>
          <p:cNvPicPr>
            <a:picLocks noChangeAspect="1"/>
          </p:cNvPicPr>
          <p:nvPr/>
        </p:nvPicPr>
        <p:blipFill>
          <a:blip r:embed="rId4"/>
          <a:stretch>
            <a:fillRect/>
          </a:stretch>
        </p:blipFill>
        <p:spPr>
          <a:xfrm>
            <a:off x="8480324" y="1270531"/>
            <a:ext cx="3394810" cy="2905257"/>
          </a:xfrm>
          <a:prstGeom prst="rect">
            <a:avLst/>
          </a:prstGeom>
        </p:spPr>
      </p:pic>
    </p:spTree>
    <p:extLst>
      <p:ext uri="{BB962C8B-B14F-4D97-AF65-F5344CB8AC3E}">
        <p14:creationId xmlns:p14="http://schemas.microsoft.com/office/powerpoint/2010/main" val="37742897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AF504A5-9D92-1140-9A6E-EF5026626A75}"/>
              </a:ext>
            </a:extLst>
          </p:cNvPr>
          <p:cNvPicPr>
            <a:picLocks noChangeAspect="1"/>
          </p:cNvPicPr>
          <p:nvPr/>
        </p:nvPicPr>
        <p:blipFill>
          <a:blip r:embed="rId3"/>
          <a:stretch>
            <a:fillRect/>
          </a:stretch>
        </p:blipFill>
        <p:spPr>
          <a:xfrm>
            <a:off x="5021120" y="3851465"/>
            <a:ext cx="4094995" cy="2499313"/>
          </a:xfrm>
          <a:prstGeom prst="rect">
            <a:avLst/>
          </a:prstGeom>
        </p:spPr>
      </p:pic>
      <p:sp>
        <p:nvSpPr>
          <p:cNvPr id="8" name="TextBox 7">
            <a:extLst>
              <a:ext uri="{FF2B5EF4-FFF2-40B4-BE49-F238E27FC236}">
                <a16:creationId xmlns:a16="http://schemas.microsoft.com/office/drawing/2014/main" id="{91F96961-983F-C940-8B03-FA5CD5549C2D}"/>
              </a:ext>
            </a:extLst>
          </p:cNvPr>
          <p:cNvSpPr txBox="1"/>
          <p:nvPr/>
        </p:nvSpPr>
        <p:spPr>
          <a:xfrm>
            <a:off x="647272" y="2928135"/>
            <a:ext cx="4643919" cy="923330"/>
          </a:xfrm>
          <a:prstGeom prst="rect">
            <a:avLst/>
          </a:prstGeom>
          <a:noFill/>
        </p:spPr>
        <p:txBody>
          <a:bodyPr wrap="square" rtlCol="0">
            <a:spAutoFit/>
          </a:bodyPr>
          <a:lstStyle/>
          <a:p>
            <a:pPr algn="ctr"/>
            <a:r>
              <a:rPr lang="en-GB" dirty="0"/>
              <a:t>Spilt schedule from Cardiff Airport Heathrow has 6 per day, CWL has 5 a week in Winter and 7 in Summer</a:t>
            </a:r>
            <a:endParaRPr lang="en-US" dirty="0"/>
          </a:p>
        </p:txBody>
      </p:sp>
      <p:pic>
        <p:nvPicPr>
          <p:cNvPr id="14" name="Picture 13">
            <a:extLst>
              <a:ext uri="{FF2B5EF4-FFF2-40B4-BE49-F238E27FC236}">
                <a16:creationId xmlns:a16="http://schemas.microsoft.com/office/drawing/2014/main" id="{FF4D8D9B-C15E-1045-80E9-89FC3D47A997}"/>
              </a:ext>
            </a:extLst>
          </p:cNvPr>
          <p:cNvPicPr>
            <a:picLocks noChangeAspect="1"/>
          </p:cNvPicPr>
          <p:nvPr/>
        </p:nvPicPr>
        <p:blipFill>
          <a:blip r:embed="rId4"/>
          <a:stretch>
            <a:fillRect/>
          </a:stretch>
        </p:blipFill>
        <p:spPr>
          <a:xfrm>
            <a:off x="7880279" y="376316"/>
            <a:ext cx="3252398" cy="3255811"/>
          </a:xfrm>
          <a:prstGeom prst="rect">
            <a:avLst/>
          </a:prstGeom>
        </p:spPr>
      </p:pic>
    </p:spTree>
    <p:extLst>
      <p:ext uri="{BB962C8B-B14F-4D97-AF65-F5344CB8AC3E}">
        <p14:creationId xmlns:p14="http://schemas.microsoft.com/office/powerpoint/2010/main" val="15365942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2EE77-66BB-4A10-935D-BAAAE1E621C2}"/>
              </a:ext>
            </a:extLst>
          </p:cNvPr>
          <p:cNvSpPr>
            <a:spLocks noGrp="1"/>
          </p:cNvSpPr>
          <p:nvPr>
            <p:ph type="title"/>
          </p:nvPr>
        </p:nvSpPr>
        <p:spPr/>
        <p:txBody>
          <a:bodyPr>
            <a:normAutofit/>
          </a:bodyPr>
          <a:lstStyle/>
          <a:p>
            <a:r>
              <a:rPr lang="en-GB" u="sng" dirty="0"/>
              <a:t>why us?</a:t>
            </a:r>
            <a:br>
              <a:rPr lang="en-GB" u="sng" dirty="0"/>
            </a:br>
            <a:endParaRPr lang="en-GB" u="sng" dirty="0"/>
          </a:p>
        </p:txBody>
      </p:sp>
      <p:sp>
        <p:nvSpPr>
          <p:cNvPr id="3" name="Content Placeholder 2">
            <a:extLst>
              <a:ext uri="{FF2B5EF4-FFF2-40B4-BE49-F238E27FC236}">
                <a16:creationId xmlns:a16="http://schemas.microsoft.com/office/drawing/2014/main" id="{AA2B7520-E2DB-4057-9102-8F58DA4B7353}"/>
              </a:ext>
            </a:extLst>
          </p:cNvPr>
          <p:cNvSpPr>
            <a:spLocks noGrp="1"/>
          </p:cNvSpPr>
          <p:nvPr>
            <p:ph idx="1"/>
          </p:nvPr>
        </p:nvSpPr>
        <p:spPr>
          <a:xfrm>
            <a:off x="716623" y="2787344"/>
            <a:ext cx="7281153" cy="2511004"/>
          </a:xfrm>
        </p:spPr>
        <p:txBody>
          <a:bodyPr>
            <a:normAutofit/>
          </a:bodyPr>
          <a:lstStyle/>
          <a:p>
            <a:pPr algn="ctr"/>
            <a:r>
              <a:rPr lang="en-GB" dirty="0"/>
              <a:t>Two </a:t>
            </a:r>
            <a:r>
              <a:rPr lang="en-GB" u="sng" dirty="0"/>
              <a:t>free </a:t>
            </a:r>
            <a:r>
              <a:rPr lang="en-GB" dirty="0"/>
              <a:t>consultants </a:t>
            </a:r>
          </a:p>
          <a:p>
            <a:pPr algn="ctr"/>
            <a:r>
              <a:rPr lang="en-GB" dirty="0"/>
              <a:t>Passionate about the business and industry</a:t>
            </a:r>
          </a:p>
          <a:p>
            <a:pPr algn="ctr"/>
            <a:r>
              <a:rPr lang="en-GB" dirty="0"/>
              <a:t>Experience flying with them</a:t>
            </a:r>
          </a:p>
          <a:p>
            <a:pPr algn="ctr"/>
            <a:r>
              <a:rPr lang="en-GB" dirty="0"/>
              <a:t>Help increase numbers and popularity so the airline could possibly expand its flights from Cardiff Airport</a:t>
            </a:r>
          </a:p>
          <a:p>
            <a:endParaRPr lang="en-GB" dirty="0"/>
          </a:p>
          <a:p>
            <a:endParaRPr lang="en-GB" dirty="0"/>
          </a:p>
        </p:txBody>
      </p:sp>
      <p:pic>
        <p:nvPicPr>
          <p:cNvPr id="4" name="Picture 3">
            <a:extLst>
              <a:ext uri="{FF2B5EF4-FFF2-40B4-BE49-F238E27FC236}">
                <a16:creationId xmlns:a16="http://schemas.microsoft.com/office/drawing/2014/main" id="{2F799AA9-7A75-46E5-9BFA-DA1C5540B7FF}"/>
              </a:ext>
            </a:extLst>
          </p:cNvPr>
          <p:cNvPicPr>
            <a:picLocks noChangeAspect="1"/>
          </p:cNvPicPr>
          <p:nvPr/>
        </p:nvPicPr>
        <p:blipFill rotWithShape="1">
          <a:blip r:embed="rId3"/>
          <a:srcRect r="43837"/>
          <a:stretch/>
        </p:blipFill>
        <p:spPr>
          <a:xfrm>
            <a:off x="8150525" y="1802285"/>
            <a:ext cx="3355675" cy="4481123"/>
          </a:xfrm>
          <a:prstGeom prst="rect">
            <a:avLst/>
          </a:prstGeom>
        </p:spPr>
      </p:pic>
    </p:spTree>
    <p:extLst>
      <p:ext uri="{BB962C8B-B14F-4D97-AF65-F5344CB8AC3E}">
        <p14:creationId xmlns:p14="http://schemas.microsoft.com/office/powerpoint/2010/main" val="39275484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CB4E9-205A-4C68-9A70-CF618C07DA46}"/>
              </a:ext>
            </a:extLst>
          </p:cNvPr>
          <p:cNvSpPr>
            <a:spLocks noGrp="1"/>
          </p:cNvSpPr>
          <p:nvPr>
            <p:ph type="title"/>
          </p:nvPr>
        </p:nvSpPr>
        <p:spPr/>
        <p:txBody>
          <a:bodyPr>
            <a:normAutofit/>
          </a:bodyPr>
          <a:lstStyle/>
          <a:p>
            <a:r>
              <a:rPr lang="en-GB" u="sng" dirty="0"/>
              <a:t>Proposed research strategy</a:t>
            </a:r>
            <a:br>
              <a:rPr lang="en-GB" dirty="0"/>
            </a:br>
            <a:endParaRPr lang="en-GB" dirty="0"/>
          </a:p>
        </p:txBody>
      </p:sp>
      <p:sp>
        <p:nvSpPr>
          <p:cNvPr id="3" name="Content Placeholder 2">
            <a:extLst>
              <a:ext uri="{FF2B5EF4-FFF2-40B4-BE49-F238E27FC236}">
                <a16:creationId xmlns:a16="http://schemas.microsoft.com/office/drawing/2014/main" id="{DC148582-D474-4084-94BE-483535F7CC60}"/>
              </a:ext>
            </a:extLst>
          </p:cNvPr>
          <p:cNvSpPr>
            <a:spLocks noGrp="1"/>
          </p:cNvSpPr>
          <p:nvPr>
            <p:ph idx="1"/>
          </p:nvPr>
        </p:nvSpPr>
        <p:spPr>
          <a:xfrm>
            <a:off x="685800" y="2194560"/>
            <a:ext cx="7388157" cy="4024125"/>
          </a:xfrm>
        </p:spPr>
        <p:txBody>
          <a:bodyPr>
            <a:normAutofit/>
          </a:bodyPr>
          <a:lstStyle/>
          <a:p>
            <a:pPr marL="0" indent="0" algn="ctr">
              <a:buNone/>
            </a:pPr>
            <a:r>
              <a:rPr lang="en-GB" u="sng" dirty="0"/>
              <a:t>Primary Research (Qualitative) </a:t>
            </a:r>
            <a:endParaRPr lang="en-GB" dirty="0"/>
          </a:p>
          <a:p>
            <a:pPr algn="ctr"/>
            <a:r>
              <a:rPr lang="en-GB" dirty="0"/>
              <a:t>Questionnaires </a:t>
            </a:r>
          </a:p>
          <a:p>
            <a:pPr algn="ctr"/>
            <a:r>
              <a:rPr lang="en-GB" dirty="0"/>
              <a:t>Interviews with key staff members. </a:t>
            </a:r>
          </a:p>
          <a:p>
            <a:pPr marL="0" indent="0" algn="ctr">
              <a:buNone/>
            </a:pPr>
            <a:endParaRPr lang="en-GB" dirty="0"/>
          </a:p>
          <a:p>
            <a:pPr marL="0" indent="0" algn="ctr">
              <a:buNone/>
            </a:pPr>
            <a:r>
              <a:rPr lang="en-GB" u="sng" dirty="0"/>
              <a:t>Secondary Research</a:t>
            </a:r>
          </a:p>
          <a:p>
            <a:pPr algn="ctr"/>
            <a:r>
              <a:rPr lang="en-GB" dirty="0"/>
              <a:t>Journals/Academic research</a:t>
            </a:r>
          </a:p>
          <a:p>
            <a:pPr algn="ctr"/>
            <a:r>
              <a:rPr lang="en-GB" dirty="0"/>
              <a:t>News articles</a:t>
            </a:r>
          </a:p>
          <a:p>
            <a:pPr algn="ctr"/>
            <a:r>
              <a:rPr lang="en-GB" dirty="0"/>
              <a:t>Research already conducted by Qatar Airways </a:t>
            </a:r>
          </a:p>
          <a:p>
            <a:pPr marL="0" indent="0">
              <a:buNone/>
            </a:pPr>
            <a:endParaRPr lang="en-GB" dirty="0"/>
          </a:p>
          <a:p>
            <a:endParaRPr lang="en-GB" dirty="0"/>
          </a:p>
        </p:txBody>
      </p:sp>
      <p:pic>
        <p:nvPicPr>
          <p:cNvPr id="5" name="Picture 4">
            <a:extLst>
              <a:ext uri="{FF2B5EF4-FFF2-40B4-BE49-F238E27FC236}">
                <a16:creationId xmlns:a16="http://schemas.microsoft.com/office/drawing/2014/main" id="{F0DFAA0D-BD4D-487B-8040-0D51443A85CC}"/>
              </a:ext>
            </a:extLst>
          </p:cNvPr>
          <p:cNvPicPr>
            <a:picLocks noChangeAspect="1"/>
          </p:cNvPicPr>
          <p:nvPr/>
        </p:nvPicPr>
        <p:blipFill>
          <a:blip r:embed="rId3"/>
          <a:stretch>
            <a:fillRect/>
          </a:stretch>
        </p:blipFill>
        <p:spPr>
          <a:xfrm>
            <a:off x="8318762" y="2605178"/>
            <a:ext cx="2934234" cy="3916392"/>
          </a:xfrm>
          <a:prstGeom prst="rect">
            <a:avLst/>
          </a:prstGeom>
        </p:spPr>
      </p:pic>
    </p:spTree>
    <p:extLst>
      <p:ext uri="{BB962C8B-B14F-4D97-AF65-F5344CB8AC3E}">
        <p14:creationId xmlns:p14="http://schemas.microsoft.com/office/powerpoint/2010/main" val="27260035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27219-0EE8-488E-83DF-920FA820C4E8}"/>
              </a:ext>
            </a:extLst>
          </p:cNvPr>
          <p:cNvSpPr>
            <a:spLocks noGrp="1"/>
          </p:cNvSpPr>
          <p:nvPr>
            <p:ph type="title"/>
          </p:nvPr>
        </p:nvSpPr>
        <p:spPr>
          <a:xfrm>
            <a:off x="7412476" y="764373"/>
            <a:ext cx="4093723" cy="1293028"/>
          </a:xfrm>
        </p:spPr>
        <p:txBody>
          <a:bodyPr>
            <a:normAutofit/>
          </a:bodyPr>
          <a:lstStyle/>
          <a:p>
            <a:r>
              <a:rPr lang="en-GB" u="sng" dirty="0"/>
              <a:t>Project plan</a:t>
            </a:r>
          </a:p>
        </p:txBody>
      </p:sp>
      <p:sp>
        <p:nvSpPr>
          <p:cNvPr id="3" name="Content Placeholder 2">
            <a:extLst>
              <a:ext uri="{FF2B5EF4-FFF2-40B4-BE49-F238E27FC236}">
                <a16:creationId xmlns:a16="http://schemas.microsoft.com/office/drawing/2014/main" id="{6F1F6C8E-DC1B-4161-88BB-6F02CEFEBE33}"/>
              </a:ext>
            </a:extLst>
          </p:cNvPr>
          <p:cNvSpPr>
            <a:spLocks noGrp="1"/>
          </p:cNvSpPr>
          <p:nvPr>
            <p:ph idx="1"/>
          </p:nvPr>
        </p:nvSpPr>
        <p:spPr/>
        <p:txBody>
          <a:bodyPr/>
          <a:lstStyle/>
          <a:p>
            <a:pPr algn="ctr"/>
            <a:r>
              <a:rPr lang="en-GB" dirty="0"/>
              <a:t>Regular meetings with each other and the airline</a:t>
            </a:r>
          </a:p>
          <a:p>
            <a:pPr algn="ctr"/>
            <a:r>
              <a:rPr lang="en-GB" dirty="0"/>
              <a:t>Record minutes of all meetings </a:t>
            </a:r>
          </a:p>
          <a:p>
            <a:pPr algn="ctr"/>
            <a:r>
              <a:rPr lang="en-GB" dirty="0"/>
              <a:t>Create a Gantt chart after our first meeting with the airline </a:t>
            </a:r>
          </a:p>
          <a:p>
            <a:pPr algn="ctr"/>
            <a:r>
              <a:rPr lang="en-GB" dirty="0"/>
              <a:t>First meeting- 10</a:t>
            </a:r>
            <a:r>
              <a:rPr lang="en-GB" baseline="30000" dirty="0"/>
              <a:t>th</a:t>
            </a:r>
            <a:r>
              <a:rPr lang="en-GB" dirty="0"/>
              <a:t> February 2020 at 11:00AM with Jayne. </a:t>
            </a:r>
          </a:p>
        </p:txBody>
      </p:sp>
      <p:pic>
        <p:nvPicPr>
          <p:cNvPr id="5" name="Picture 4">
            <a:extLst>
              <a:ext uri="{FF2B5EF4-FFF2-40B4-BE49-F238E27FC236}">
                <a16:creationId xmlns:a16="http://schemas.microsoft.com/office/drawing/2014/main" id="{BCAEA78A-84FF-FC4D-953A-D214F84DB9A4}"/>
              </a:ext>
            </a:extLst>
          </p:cNvPr>
          <p:cNvPicPr>
            <a:picLocks noChangeAspect="1"/>
          </p:cNvPicPr>
          <p:nvPr/>
        </p:nvPicPr>
        <p:blipFill>
          <a:blip r:embed="rId3"/>
          <a:stretch>
            <a:fillRect/>
          </a:stretch>
        </p:blipFill>
        <p:spPr>
          <a:xfrm>
            <a:off x="8031853" y="4173794"/>
            <a:ext cx="3689978" cy="2528564"/>
          </a:xfrm>
          <a:prstGeom prst="rect">
            <a:avLst/>
          </a:prstGeom>
        </p:spPr>
      </p:pic>
    </p:spTree>
    <p:extLst>
      <p:ext uri="{BB962C8B-B14F-4D97-AF65-F5344CB8AC3E}">
        <p14:creationId xmlns:p14="http://schemas.microsoft.com/office/powerpoint/2010/main" val="36746175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10FE2-9FE8-4CD0-A9D0-E0DC048B8183}"/>
              </a:ext>
            </a:extLst>
          </p:cNvPr>
          <p:cNvSpPr>
            <a:spLocks noGrp="1"/>
          </p:cNvSpPr>
          <p:nvPr>
            <p:ph type="title"/>
          </p:nvPr>
        </p:nvSpPr>
        <p:spPr>
          <a:xfrm>
            <a:off x="4795736" y="764373"/>
            <a:ext cx="6710463" cy="1293028"/>
          </a:xfrm>
        </p:spPr>
        <p:txBody>
          <a:bodyPr>
            <a:normAutofit/>
          </a:bodyPr>
          <a:lstStyle/>
          <a:p>
            <a:r>
              <a:rPr lang="en-GB" sz="3200" u="sng" dirty="0"/>
              <a:t>Possible actions/outcomes </a:t>
            </a:r>
          </a:p>
        </p:txBody>
      </p:sp>
      <p:sp>
        <p:nvSpPr>
          <p:cNvPr id="3" name="Content Placeholder 2">
            <a:extLst>
              <a:ext uri="{FF2B5EF4-FFF2-40B4-BE49-F238E27FC236}">
                <a16:creationId xmlns:a16="http://schemas.microsoft.com/office/drawing/2014/main" id="{BF12A700-767E-4F49-B988-EF4D307F2641}"/>
              </a:ext>
            </a:extLst>
          </p:cNvPr>
          <p:cNvSpPr>
            <a:spLocks noGrp="1"/>
          </p:cNvSpPr>
          <p:nvPr>
            <p:ph idx="1"/>
          </p:nvPr>
        </p:nvSpPr>
        <p:spPr>
          <a:xfrm>
            <a:off x="297611" y="2057401"/>
            <a:ext cx="7350964" cy="4024125"/>
          </a:xfrm>
        </p:spPr>
        <p:txBody>
          <a:bodyPr>
            <a:normAutofit fontScale="85000" lnSpcReduction="20000"/>
          </a:bodyPr>
          <a:lstStyle/>
          <a:p>
            <a:pPr marL="0" indent="0" algn="ctr">
              <a:buNone/>
            </a:pPr>
            <a:r>
              <a:rPr lang="en-GB" u="sng" dirty="0"/>
              <a:t>Actions</a:t>
            </a:r>
          </a:p>
          <a:p>
            <a:pPr algn="ctr"/>
            <a:r>
              <a:rPr lang="en-GB" dirty="0"/>
              <a:t>Create questionnaires</a:t>
            </a:r>
          </a:p>
          <a:p>
            <a:pPr algn="ctr"/>
            <a:r>
              <a:rPr lang="en-GB" dirty="0"/>
              <a:t>Interview customers and staff members</a:t>
            </a:r>
          </a:p>
          <a:p>
            <a:pPr algn="ctr"/>
            <a:r>
              <a:rPr lang="en-GB" dirty="0"/>
              <a:t>Look more in-depth at price differences between routes from CWL and LHR</a:t>
            </a:r>
          </a:p>
          <a:p>
            <a:pPr algn="ctr"/>
            <a:r>
              <a:rPr lang="en-GB" dirty="0"/>
              <a:t>Analyse past data recorded by the airline</a:t>
            </a:r>
          </a:p>
          <a:p>
            <a:pPr marL="0" indent="0">
              <a:buNone/>
            </a:pPr>
            <a:endParaRPr lang="en-GB" dirty="0"/>
          </a:p>
          <a:p>
            <a:pPr marL="0" indent="0">
              <a:buNone/>
            </a:pPr>
            <a:endParaRPr lang="en-GB" dirty="0"/>
          </a:p>
          <a:p>
            <a:pPr marL="0" indent="0" algn="ctr">
              <a:buNone/>
            </a:pPr>
            <a:r>
              <a:rPr lang="en-GB" u="sng" dirty="0"/>
              <a:t>Outcomes</a:t>
            </a:r>
          </a:p>
          <a:p>
            <a:pPr algn="ctr"/>
            <a:r>
              <a:rPr lang="en-GB" dirty="0"/>
              <a:t>Increase passenger numbers</a:t>
            </a:r>
          </a:p>
          <a:p>
            <a:pPr algn="ctr"/>
            <a:r>
              <a:rPr lang="en-GB" dirty="0"/>
              <a:t>Provide a clear, strategic plan to overcome these issues</a:t>
            </a:r>
          </a:p>
          <a:p>
            <a:pPr algn="ctr"/>
            <a:r>
              <a:rPr lang="en-GB" dirty="0"/>
              <a:t>Create a better link between the airline and the university</a:t>
            </a:r>
          </a:p>
          <a:p>
            <a:endParaRPr lang="en-GB" dirty="0"/>
          </a:p>
        </p:txBody>
      </p:sp>
      <p:pic>
        <p:nvPicPr>
          <p:cNvPr id="4" name="Picture 3">
            <a:extLst>
              <a:ext uri="{FF2B5EF4-FFF2-40B4-BE49-F238E27FC236}">
                <a16:creationId xmlns:a16="http://schemas.microsoft.com/office/drawing/2014/main" id="{F176E019-875F-4A5A-B315-F6153B947ED1}"/>
              </a:ext>
            </a:extLst>
          </p:cNvPr>
          <p:cNvPicPr>
            <a:picLocks noChangeAspect="1"/>
          </p:cNvPicPr>
          <p:nvPr/>
        </p:nvPicPr>
        <p:blipFill rotWithShape="1">
          <a:blip r:embed="rId3"/>
          <a:srcRect t="18743" b="23522"/>
          <a:stretch/>
        </p:blipFill>
        <p:spPr>
          <a:xfrm>
            <a:off x="7648575" y="1958196"/>
            <a:ext cx="3857625" cy="3959524"/>
          </a:xfrm>
          <a:prstGeom prst="rect">
            <a:avLst/>
          </a:prstGeom>
        </p:spPr>
      </p:pic>
    </p:spTree>
    <p:extLst>
      <p:ext uri="{BB962C8B-B14F-4D97-AF65-F5344CB8AC3E}">
        <p14:creationId xmlns:p14="http://schemas.microsoft.com/office/powerpoint/2010/main" val="40812201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AE114-B671-43E7-8DF4-1000B07741F0}"/>
              </a:ext>
            </a:extLst>
          </p:cNvPr>
          <p:cNvSpPr>
            <a:spLocks noGrp="1"/>
          </p:cNvSpPr>
          <p:nvPr>
            <p:ph type="title"/>
          </p:nvPr>
        </p:nvSpPr>
        <p:spPr/>
        <p:txBody>
          <a:bodyPr>
            <a:noAutofit/>
          </a:bodyPr>
          <a:lstStyle/>
          <a:p>
            <a:r>
              <a:rPr lang="en-GB" sz="2800" u="sng" dirty="0"/>
              <a:t>Possible constraints, problems, issues – how will we overcome them? </a:t>
            </a:r>
          </a:p>
        </p:txBody>
      </p:sp>
      <p:sp>
        <p:nvSpPr>
          <p:cNvPr id="3" name="Content Placeholder 2">
            <a:extLst>
              <a:ext uri="{FF2B5EF4-FFF2-40B4-BE49-F238E27FC236}">
                <a16:creationId xmlns:a16="http://schemas.microsoft.com/office/drawing/2014/main" id="{36FE935E-0087-4CA9-8AC1-06AF47EC44EC}"/>
              </a:ext>
            </a:extLst>
          </p:cNvPr>
          <p:cNvSpPr>
            <a:spLocks noGrp="1"/>
          </p:cNvSpPr>
          <p:nvPr>
            <p:ph idx="1"/>
          </p:nvPr>
        </p:nvSpPr>
        <p:spPr>
          <a:xfrm>
            <a:off x="685800" y="2382993"/>
            <a:ext cx="10820400" cy="3862163"/>
          </a:xfrm>
        </p:spPr>
        <p:txBody>
          <a:bodyPr>
            <a:normAutofit/>
          </a:bodyPr>
          <a:lstStyle/>
          <a:p>
            <a:pPr algn="ctr">
              <a:lnSpc>
                <a:spcPct val="200000"/>
              </a:lnSpc>
            </a:pPr>
            <a:r>
              <a:rPr lang="en-GB" dirty="0"/>
              <a:t>Lack of interviews with passengers </a:t>
            </a:r>
          </a:p>
          <a:p>
            <a:pPr algn="ctr">
              <a:lnSpc>
                <a:spcPct val="200000"/>
              </a:lnSpc>
            </a:pPr>
            <a:r>
              <a:rPr lang="en-GB" dirty="0"/>
              <a:t>Distance between ourselves and the airport </a:t>
            </a:r>
          </a:p>
          <a:p>
            <a:pPr algn="ctr">
              <a:lnSpc>
                <a:spcPct val="200000"/>
              </a:lnSpc>
            </a:pPr>
            <a:r>
              <a:rPr lang="en-GB" dirty="0"/>
              <a:t>Time management </a:t>
            </a:r>
          </a:p>
          <a:p>
            <a:pPr algn="ctr">
              <a:lnSpc>
                <a:spcPct val="200000"/>
              </a:lnSpc>
            </a:pPr>
            <a:r>
              <a:rPr lang="en-GB" dirty="0"/>
              <a:t>Other university work</a:t>
            </a:r>
          </a:p>
          <a:p>
            <a:endParaRPr lang="en-GB" dirty="0"/>
          </a:p>
        </p:txBody>
      </p:sp>
    </p:spTree>
    <p:extLst>
      <p:ext uri="{BB962C8B-B14F-4D97-AF65-F5344CB8AC3E}">
        <p14:creationId xmlns:p14="http://schemas.microsoft.com/office/powerpoint/2010/main" val="38738169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4A9EE-9490-4B7A-9447-8154A0BCB69D}"/>
              </a:ext>
            </a:extLst>
          </p:cNvPr>
          <p:cNvSpPr>
            <a:spLocks noGrp="1"/>
          </p:cNvSpPr>
          <p:nvPr>
            <p:ph type="title"/>
          </p:nvPr>
        </p:nvSpPr>
        <p:spPr/>
        <p:txBody>
          <a:bodyPr>
            <a:normAutofit fontScale="90000"/>
          </a:bodyPr>
          <a:lstStyle/>
          <a:p>
            <a:r>
              <a:rPr lang="en-GB" u="sng" dirty="0"/>
              <a:t>Anticipated benefits for the organisation</a:t>
            </a:r>
            <a:br>
              <a:rPr lang="en-GB" u="sng" dirty="0"/>
            </a:br>
            <a:endParaRPr lang="en-GB" u="sng" dirty="0"/>
          </a:p>
        </p:txBody>
      </p:sp>
      <p:sp>
        <p:nvSpPr>
          <p:cNvPr id="3" name="Content Placeholder 2">
            <a:extLst>
              <a:ext uri="{FF2B5EF4-FFF2-40B4-BE49-F238E27FC236}">
                <a16:creationId xmlns:a16="http://schemas.microsoft.com/office/drawing/2014/main" id="{CD661AD6-F712-4025-AD69-92F09E50804D}"/>
              </a:ext>
            </a:extLst>
          </p:cNvPr>
          <p:cNvSpPr>
            <a:spLocks noGrp="1"/>
          </p:cNvSpPr>
          <p:nvPr>
            <p:ph idx="1"/>
          </p:nvPr>
        </p:nvSpPr>
        <p:spPr>
          <a:xfrm>
            <a:off x="771728" y="2373549"/>
            <a:ext cx="10820400" cy="4143983"/>
          </a:xfrm>
        </p:spPr>
        <p:txBody>
          <a:bodyPr>
            <a:normAutofit fontScale="85000" lnSpcReduction="20000"/>
          </a:bodyPr>
          <a:lstStyle/>
          <a:p>
            <a:pPr algn="ctr">
              <a:lnSpc>
                <a:spcPct val="200000"/>
              </a:lnSpc>
            </a:pPr>
            <a:r>
              <a:rPr lang="en-GB" dirty="0"/>
              <a:t>Overall benefit would be to help tackle an issue that the airline is currently facing</a:t>
            </a:r>
          </a:p>
          <a:p>
            <a:pPr marL="0" indent="0" algn="ctr">
              <a:lnSpc>
                <a:spcPct val="200000"/>
              </a:lnSpc>
              <a:buNone/>
            </a:pPr>
            <a:endParaRPr lang="en-GB" dirty="0"/>
          </a:p>
          <a:p>
            <a:pPr algn="ctr">
              <a:lnSpc>
                <a:spcPct val="200000"/>
              </a:lnSpc>
            </a:pPr>
            <a:r>
              <a:rPr lang="en-GB" dirty="0"/>
              <a:t>Free consultancy with limited work on their side</a:t>
            </a:r>
          </a:p>
          <a:p>
            <a:pPr algn="ctr">
              <a:lnSpc>
                <a:spcPct val="200000"/>
              </a:lnSpc>
            </a:pPr>
            <a:endParaRPr lang="en-GB" dirty="0"/>
          </a:p>
          <a:p>
            <a:pPr algn="ctr">
              <a:lnSpc>
                <a:spcPct val="200000"/>
              </a:lnSpc>
            </a:pPr>
            <a:r>
              <a:rPr lang="en-GB" dirty="0"/>
              <a:t>Two students to look in depth at any topic the business chose for us to look at</a:t>
            </a:r>
          </a:p>
          <a:p>
            <a:endParaRPr lang="en-GB" dirty="0"/>
          </a:p>
          <a:p>
            <a:pPr marL="0" indent="0" algn="ctr">
              <a:buNone/>
            </a:pPr>
            <a:br>
              <a:rPr lang="en-GB" dirty="0"/>
            </a:br>
            <a:endParaRPr lang="en-GB" dirty="0"/>
          </a:p>
        </p:txBody>
      </p:sp>
    </p:spTree>
    <p:extLst>
      <p:ext uri="{BB962C8B-B14F-4D97-AF65-F5344CB8AC3E}">
        <p14:creationId xmlns:p14="http://schemas.microsoft.com/office/powerpoint/2010/main" val="17243614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EB193-FFFB-4442-BED4-FE97E3573E11}"/>
              </a:ext>
            </a:extLst>
          </p:cNvPr>
          <p:cNvSpPr>
            <a:spLocks noGrp="1"/>
          </p:cNvSpPr>
          <p:nvPr>
            <p:ph type="title"/>
          </p:nvPr>
        </p:nvSpPr>
        <p:spPr>
          <a:xfrm>
            <a:off x="2895600" y="298547"/>
            <a:ext cx="8610600" cy="1293028"/>
          </a:xfrm>
        </p:spPr>
        <p:txBody>
          <a:bodyPr/>
          <a:lstStyle/>
          <a:p>
            <a:r>
              <a:rPr lang="en-GB" u="sng" dirty="0"/>
              <a:t>The project so far…</a:t>
            </a:r>
          </a:p>
        </p:txBody>
      </p:sp>
      <p:sp>
        <p:nvSpPr>
          <p:cNvPr id="3" name="Content Placeholder 2">
            <a:extLst>
              <a:ext uri="{FF2B5EF4-FFF2-40B4-BE49-F238E27FC236}">
                <a16:creationId xmlns:a16="http://schemas.microsoft.com/office/drawing/2014/main" id="{393144F4-243C-4689-9866-F922465C754E}"/>
              </a:ext>
            </a:extLst>
          </p:cNvPr>
          <p:cNvSpPr>
            <a:spLocks noGrp="1"/>
          </p:cNvSpPr>
          <p:nvPr>
            <p:ph idx="1"/>
          </p:nvPr>
        </p:nvSpPr>
        <p:spPr>
          <a:xfrm>
            <a:off x="219973" y="1591575"/>
            <a:ext cx="6223959" cy="4823973"/>
          </a:xfrm>
        </p:spPr>
        <p:txBody>
          <a:bodyPr>
            <a:normAutofit fontScale="92500" lnSpcReduction="10000"/>
          </a:bodyPr>
          <a:lstStyle/>
          <a:p>
            <a:pPr marL="0" indent="0" algn="ctr">
              <a:buNone/>
            </a:pPr>
            <a:r>
              <a:rPr lang="en-GB" dirty="0"/>
              <a:t>Visited the airport/met with Jayne three times</a:t>
            </a:r>
          </a:p>
          <a:p>
            <a:pPr marL="0" indent="0" algn="ctr">
              <a:buNone/>
            </a:pPr>
            <a:endParaRPr lang="en-GB" dirty="0"/>
          </a:p>
          <a:p>
            <a:pPr marL="0" indent="0" algn="ctr">
              <a:buNone/>
            </a:pPr>
            <a:r>
              <a:rPr lang="en-GB" dirty="0"/>
              <a:t>Identified four key areas that we felt could be used for the project</a:t>
            </a:r>
          </a:p>
          <a:p>
            <a:pPr marL="0" indent="0" algn="ctr">
              <a:buNone/>
            </a:pPr>
            <a:endParaRPr lang="en-GB" dirty="0"/>
          </a:p>
          <a:p>
            <a:pPr marL="0" indent="0" algn="ctr">
              <a:buNone/>
            </a:pPr>
            <a:r>
              <a:rPr lang="en-GB" dirty="0"/>
              <a:t>Provisionally chosen specific area and title </a:t>
            </a:r>
          </a:p>
          <a:p>
            <a:pPr marL="0" indent="0" algn="ctr">
              <a:buNone/>
            </a:pPr>
            <a:endParaRPr lang="en-GB" dirty="0"/>
          </a:p>
          <a:p>
            <a:pPr marL="0" indent="0" algn="ctr">
              <a:buNone/>
            </a:pPr>
            <a:r>
              <a:rPr lang="en-GB" dirty="0"/>
              <a:t>Regular email contact with Jayne (Sales Executive at Qatar Airways)</a:t>
            </a:r>
          </a:p>
          <a:p>
            <a:pPr marL="0" indent="0" algn="ctr">
              <a:buNone/>
            </a:pPr>
            <a:endParaRPr lang="en-GB" dirty="0"/>
          </a:p>
          <a:p>
            <a:pPr marL="0" indent="0" algn="ctr">
              <a:buNone/>
            </a:pPr>
            <a:r>
              <a:rPr lang="en-GB" dirty="0"/>
              <a:t>Visited on 10</a:t>
            </a:r>
            <a:r>
              <a:rPr lang="en-GB" baseline="30000" dirty="0"/>
              <a:t>th</a:t>
            </a:r>
            <a:r>
              <a:rPr lang="en-GB" dirty="0"/>
              <a:t> February to discuss in detail the topic area</a:t>
            </a:r>
          </a:p>
          <a:p>
            <a:pPr marL="0" indent="0" algn="ctr">
              <a:buNone/>
            </a:pPr>
            <a:endParaRPr lang="en-GB" dirty="0"/>
          </a:p>
          <a:p>
            <a:pPr marL="0" indent="0" algn="ctr">
              <a:buNone/>
            </a:pPr>
            <a:r>
              <a:rPr lang="en-GB" dirty="0"/>
              <a:t>Next meeting – 27</a:t>
            </a:r>
            <a:r>
              <a:rPr lang="en-GB" baseline="30000" dirty="0"/>
              <a:t>th</a:t>
            </a:r>
            <a:r>
              <a:rPr lang="en-GB" dirty="0"/>
              <a:t> February in Swansea</a:t>
            </a:r>
          </a:p>
        </p:txBody>
      </p:sp>
      <p:pic>
        <p:nvPicPr>
          <p:cNvPr id="4" name="Picture 3">
            <a:extLst>
              <a:ext uri="{FF2B5EF4-FFF2-40B4-BE49-F238E27FC236}">
                <a16:creationId xmlns:a16="http://schemas.microsoft.com/office/drawing/2014/main" id="{4DF68D1F-7AF4-4484-BE68-2C20A4CCD8E0}"/>
              </a:ext>
            </a:extLst>
          </p:cNvPr>
          <p:cNvPicPr>
            <a:picLocks noChangeAspect="1"/>
          </p:cNvPicPr>
          <p:nvPr/>
        </p:nvPicPr>
        <p:blipFill>
          <a:blip r:embed="rId3"/>
          <a:stretch>
            <a:fillRect/>
          </a:stretch>
        </p:blipFill>
        <p:spPr>
          <a:xfrm>
            <a:off x="6610856" y="1721972"/>
            <a:ext cx="4560203" cy="3414056"/>
          </a:xfrm>
          <a:prstGeom prst="rect">
            <a:avLst/>
          </a:prstGeom>
        </p:spPr>
      </p:pic>
    </p:spTree>
    <p:extLst>
      <p:ext uri="{BB962C8B-B14F-4D97-AF65-F5344CB8AC3E}">
        <p14:creationId xmlns:p14="http://schemas.microsoft.com/office/powerpoint/2010/main" val="7290495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3CB1F6-7FED-45E3-9ECB-F763849121FE}"/>
              </a:ext>
            </a:extLst>
          </p:cNvPr>
          <p:cNvSpPr>
            <a:spLocks noGrp="1"/>
          </p:cNvSpPr>
          <p:nvPr>
            <p:ph idx="1"/>
          </p:nvPr>
        </p:nvSpPr>
        <p:spPr/>
        <p:txBody>
          <a:bodyPr/>
          <a:lstStyle/>
          <a:p>
            <a:pPr algn="ctr">
              <a:lnSpc>
                <a:spcPct val="200000"/>
              </a:lnSpc>
            </a:pPr>
            <a:r>
              <a:rPr lang="en-GB" dirty="0"/>
              <a:t>Create a marketing flyer which is more simplistic </a:t>
            </a:r>
          </a:p>
          <a:p>
            <a:pPr algn="ctr">
              <a:lnSpc>
                <a:spcPct val="200000"/>
              </a:lnSpc>
            </a:pPr>
            <a:r>
              <a:rPr lang="en-GB" dirty="0"/>
              <a:t>Sales strategy = get the message across (More effectively)</a:t>
            </a:r>
          </a:p>
          <a:p>
            <a:pPr algn="ctr">
              <a:lnSpc>
                <a:spcPct val="200000"/>
              </a:lnSpc>
            </a:pPr>
            <a:r>
              <a:rPr lang="en-GB" dirty="0"/>
              <a:t>Improve general awareness of opportunities that Qatar Airways provide in the region </a:t>
            </a:r>
          </a:p>
          <a:p>
            <a:pPr algn="ctr">
              <a:lnSpc>
                <a:spcPct val="200000"/>
              </a:lnSpc>
            </a:pPr>
            <a:r>
              <a:rPr lang="en-GB" dirty="0"/>
              <a:t>Increase relationship with smaller businesses </a:t>
            </a:r>
          </a:p>
        </p:txBody>
      </p:sp>
      <p:sp>
        <p:nvSpPr>
          <p:cNvPr id="4" name="TextBox 3">
            <a:extLst>
              <a:ext uri="{FF2B5EF4-FFF2-40B4-BE49-F238E27FC236}">
                <a16:creationId xmlns:a16="http://schemas.microsoft.com/office/drawing/2014/main" id="{69B1FAC2-EE6A-45F1-AD0F-A45E27432B58}"/>
              </a:ext>
            </a:extLst>
          </p:cNvPr>
          <p:cNvSpPr txBox="1"/>
          <p:nvPr/>
        </p:nvSpPr>
        <p:spPr>
          <a:xfrm>
            <a:off x="2740855" y="701599"/>
            <a:ext cx="6710289" cy="830997"/>
          </a:xfrm>
          <a:prstGeom prst="rect">
            <a:avLst/>
          </a:prstGeom>
          <a:noFill/>
        </p:spPr>
        <p:txBody>
          <a:bodyPr wrap="square" rtlCol="0">
            <a:spAutoFit/>
          </a:bodyPr>
          <a:lstStyle/>
          <a:p>
            <a:pPr algn="ctr"/>
            <a:r>
              <a:rPr lang="en-GB" sz="4800" u="sng" dirty="0"/>
              <a:t>The General Plan</a:t>
            </a:r>
          </a:p>
        </p:txBody>
      </p:sp>
    </p:spTree>
    <p:extLst>
      <p:ext uri="{BB962C8B-B14F-4D97-AF65-F5344CB8AC3E}">
        <p14:creationId xmlns:p14="http://schemas.microsoft.com/office/powerpoint/2010/main" val="34502383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4C1DA-0991-4D71-8354-F2BF01BB7A8F}"/>
              </a:ext>
            </a:extLst>
          </p:cNvPr>
          <p:cNvSpPr>
            <a:spLocks noGrp="1"/>
          </p:cNvSpPr>
          <p:nvPr>
            <p:ph type="title"/>
          </p:nvPr>
        </p:nvSpPr>
        <p:spPr/>
        <p:txBody>
          <a:bodyPr/>
          <a:lstStyle/>
          <a:p>
            <a:r>
              <a:rPr lang="en-GB" u="sng" dirty="0"/>
              <a:t>References</a:t>
            </a:r>
          </a:p>
        </p:txBody>
      </p:sp>
      <p:sp>
        <p:nvSpPr>
          <p:cNvPr id="3" name="Content Placeholder 2">
            <a:extLst>
              <a:ext uri="{FF2B5EF4-FFF2-40B4-BE49-F238E27FC236}">
                <a16:creationId xmlns:a16="http://schemas.microsoft.com/office/drawing/2014/main" id="{2D5614B2-B608-4836-BA20-58DA0E60DD85}"/>
              </a:ext>
            </a:extLst>
          </p:cNvPr>
          <p:cNvSpPr>
            <a:spLocks noGrp="1"/>
          </p:cNvSpPr>
          <p:nvPr>
            <p:ph idx="1"/>
          </p:nvPr>
        </p:nvSpPr>
        <p:spPr/>
        <p:txBody>
          <a:bodyPr>
            <a:normAutofit fontScale="85000" lnSpcReduction="20000"/>
          </a:bodyPr>
          <a:lstStyle/>
          <a:p>
            <a:r>
              <a:rPr lang="en-GB" u="sng" dirty="0"/>
              <a:t>References</a:t>
            </a:r>
          </a:p>
          <a:p>
            <a:r>
              <a:rPr lang="en-GB" dirty="0"/>
              <a:t>BBC News. (2018). </a:t>
            </a:r>
            <a:r>
              <a:rPr lang="en-GB" i="1" dirty="0"/>
              <a:t>First Qatar flight lands in Cardiff</a:t>
            </a:r>
            <a:r>
              <a:rPr lang="en-GB" dirty="0"/>
              <a:t>. [online] Available at: https://</a:t>
            </a:r>
            <a:r>
              <a:rPr lang="en-GB" dirty="0" err="1"/>
              <a:t>www.bbc.co.uk</a:t>
            </a:r>
            <a:r>
              <a:rPr lang="en-GB" dirty="0"/>
              <a:t>/news/uk-wales-south-east-wales-43951623 [Accessed 20 Jan. 2020].</a:t>
            </a:r>
          </a:p>
          <a:p>
            <a:r>
              <a:rPr lang="en-GB" dirty="0"/>
              <a:t>Business Live. (2019). </a:t>
            </a:r>
            <a:r>
              <a:rPr lang="en-GB" i="1" dirty="0"/>
              <a:t>First year passenger figures for Qatar Airways' Cardiff to Doha route</a:t>
            </a:r>
            <a:r>
              <a:rPr lang="en-GB" dirty="0"/>
              <a:t>. [online] Available at: https://</a:t>
            </a:r>
            <a:r>
              <a:rPr lang="en-GB" dirty="0" err="1"/>
              <a:t>www.business-live.co.uk</a:t>
            </a:r>
            <a:r>
              <a:rPr lang="en-GB" dirty="0"/>
              <a:t>/economic-development/how-many-passengers-flew-first-16701011 [Accessed 20 Jan. 2020].</a:t>
            </a:r>
          </a:p>
          <a:p>
            <a:r>
              <a:rPr lang="en-GB" dirty="0" err="1"/>
              <a:t>Oneworld.com</a:t>
            </a:r>
            <a:r>
              <a:rPr lang="en-GB" dirty="0"/>
              <a:t>. (2020). </a:t>
            </a:r>
            <a:r>
              <a:rPr lang="en-GB" i="1" dirty="0"/>
              <a:t>Airline Detail - Qatar Airways | </a:t>
            </a:r>
            <a:r>
              <a:rPr lang="en-GB" i="1" dirty="0" err="1"/>
              <a:t>oneworld</a:t>
            </a:r>
            <a:r>
              <a:rPr lang="en-GB" i="1" dirty="0"/>
              <a:t> | </a:t>
            </a:r>
            <a:r>
              <a:rPr lang="en-GB" i="1" dirty="0" err="1"/>
              <a:t>oneworld</a:t>
            </a:r>
            <a:r>
              <a:rPr lang="en-GB" dirty="0"/>
              <a:t>. [online] Available at: https://</a:t>
            </a:r>
            <a:r>
              <a:rPr lang="en-GB" dirty="0" err="1"/>
              <a:t>www.oneworld.com</a:t>
            </a:r>
            <a:r>
              <a:rPr lang="en-GB" dirty="0"/>
              <a:t>/members/</a:t>
            </a:r>
            <a:r>
              <a:rPr lang="en-GB" dirty="0" err="1"/>
              <a:t>qatar</a:t>
            </a:r>
            <a:r>
              <a:rPr lang="en-GB" dirty="0"/>
              <a:t>-airways [Accessed 22 Jan. 2020].</a:t>
            </a:r>
          </a:p>
          <a:p>
            <a:r>
              <a:rPr lang="en-GB" dirty="0"/>
              <a:t>Qatar Airways. (2017). </a:t>
            </a:r>
            <a:r>
              <a:rPr lang="en-GB" i="1" dirty="0"/>
              <a:t>THE QATAR AIRWAYS STORY</a:t>
            </a:r>
            <a:r>
              <a:rPr lang="en-GB" dirty="0"/>
              <a:t>. [online] Available at: https://</a:t>
            </a:r>
            <a:r>
              <a:rPr lang="en-GB" dirty="0" err="1"/>
              <a:t>www.qatarairways.com</a:t>
            </a:r>
            <a:r>
              <a:rPr lang="en-GB" dirty="0"/>
              <a:t>/content/dam/documents/press-kit/The%20Story%20of%20Qatar%20Airways%20-%20English.pdf [Accessed 28 Jan. 2020].</a:t>
            </a:r>
          </a:p>
          <a:p>
            <a:r>
              <a:rPr lang="en-GB" dirty="0"/>
              <a:t>UK Aviation News. (2018). </a:t>
            </a:r>
            <a:r>
              <a:rPr lang="en-GB" i="1" dirty="0"/>
              <a:t>Qatar Airways has landed at Cardiff Airport</a:t>
            </a:r>
            <a:r>
              <a:rPr lang="en-GB" dirty="0"/>
              <a:t>. [online] Available at: https://</a:t>
            </a:r>
            <a:r>
              <a:rPr lang="en-GB" dirty="0" err="1"/>
              <a:t>ukaviation.news</a:t>
            </a:r>
            <a:r>
              <a:rPr lang="en-GB" dirty="0"/>
              <a:t>/</a:t>
            </a:r>
            <a:r>
              <a:rPr lang="en-GB" dirty="0" err="1"/>
              <a:t>qatar</a:t>
            </a:r>
            <a:r>
              <a:rPr lang="en-GB" dirty="0"/>
              <a:t>-airways-has-landed-at-</a:t>
            </a:r>
            <a:r>
              <a:rPr lang="en-GB" dirty="0" err="1"/>
              <a:t>cardiff</a:t>
            </a:r>
            <a:r>
              <a:rPr lang="en-GB" dirty="0"/>
              <a:t>-airport/ [Accessed 9 Feb. 2020].</a:t>
            </a:r>
          </a:p>
          <a:p>
            <a:endParaRPr lang="en-GB" dirty="0"/>
          </a:p>
        </p:txBody>
      </p:sp>
    </p:spTree>
    <p:extLst>
      <p:ext uri="{BB962C8B-B14F-4D97-AF65-F5344CB8AC3E}">
        <p14:creationId xmlns:p14="http://schemas.microsoft.com/office/powerpoint/2010/main" val="3374764391"/>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TM04033937[[fn=Vapor Trail]]</Template>
  <TotalTime>5573</TotalTime>
  <Words>1678</Words>
  <Application>Microsoft Macintosh PowerPoint</Application>
  <PresentationFormat>Widescreen</PresentationFormat>
  <Paragraphs>178</Paragraphs>
  <Slides>16</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Century Gothic</vt:lpstr>
      <vt:lpstr>Vapor Trail</vt:lpstr>
      <vt:lpstr>Qatar airways </vt:lpstr>
      <vt:lpstr>Introduction: brief background</vt:lpstr>
      <vt:lpstr>Project aims and objectives</vt:lpstr>
      <vt:lpstr>Rationale- why we chose Qatar airways  </vt:lpstr>
      <vt:lpstr>Initial ideas</vt:lpstr>
      <vt:lpstr>Why do potential customers chose to fly from London Heathrow over Cardiff airport and how can we overcome this?</vt:lpstr>
      <vt:lpstr>PowerPoint Presentation</vt:lpstr>
      <vt:lpstr>why us? </vt:lpstr>
      <vt:lpstr>Proposed research strategy </vt:lpstr>
      <vt:lpstr>Project plan</vt:lpstr>
      <vt:lpstr>Possible actions/outcomes </vt:lpstr>
      <vt:lpstr>Possible constraints, problems, issues – how will we overcome them? </vt:lpstr>
      <vt:lpstr>Anticipated benefits for the organisation </vt:lpstr>
      <vt:lpstr>The project so far…</vt:lpstr>
      <vt:lpstr>PowerPoint Presentation</vt:lpstr>
      <vt:lpstr>References</vt:lpstr>
    </vt:vector>
  </TitlesOfParts>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Qatar airways</dc:title>
  <dc:creator>Olivia Griffiths</dc:creator>
  <cp:lastModifiedBy>Olivia Griffiths</cp:lastModifiedBy>
  <cp:revision>39</cp:revision>
  <dcterms:created xsi:type="dcterms:W3CDTF">2020-01-25T21:16:47Z</dcterms:created>
  <dcterms:modified xsi:type="dcterms:W3CDTF">2020-02-11T22:01:23Z</dcterms:modified>
</cp:coreProperties>
</file>