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14" r:id="rId1"/>
  </p:sldMasterIdLst>
  <p:sldIdLst>
    <p:sldId id="267" r:id="rId2"/>
    <p:sldId id="257" r:id="rId3"/>
    <p:sldId id="263" r:id="rId4"/>
    <p:sldId id="265" r:id="rId5"/>
    <p:sldId id="264" r:id="rId6"/>
    <p:sldId id="258" r:id="rId7"/>
    <p:sldId id="259" r:id="rId8"/>
    <p:sldId id="269" r:id="rId9"/>
    <p:sldId id="260" r:id="rId10"/>
    <p:sldId id="261" r:id="rId11"/>
    <p:sldId id="262" r:id="rId12"/>
    <p:sldId id="266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6"/>
  </p:normalViewPr>
  <p:slideViewPr>
    <p:cSldViewPr snapToGrid="0" snapToObjects="1">
      <p:cViewPr varScale="1">
        <p:scale>
          <a:sx n="103" d="100"/>
          <a:sy n="103" d="100"/>
        </p:scale>
        <p:origin x="8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E44CC-3B5C-7443-A32A-88F4DB02F8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ADA684-FA0A-404F-A179-5B0476FFE8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D725C0-ADC5-C04B-B987-DA010087D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1/6/21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BE1182-DA5B-744F-8320-3052E78F2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72224F-FFCE-0E49-ACA5-5C95C61FE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30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D248E-F95A-004D-8D44-F567A1694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D3C00-D4F1-EE42-829B-4A213589C8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EF49B-5DEC-8D4E-8C0B-4C9A470BD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6BBD73-F4E7-0F43-A917-5112DB7EE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7DE581-0CB4-1D4E-86B8-01CEFC5BA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558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8ABFB-2D4A-8344-9B9B-B40305A2E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377EDD-F8FA-D64B-BCA9-DB4284B0AB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8AD649-4A25-0841-9F1A-509FF4484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64CCA-BC2B-4844-92EE-FAC9CBF2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AFE639-25BF-9F48-A8A8-A8846DE14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482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10E77-46F2-7F4B-8A2D-B9A19FC55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78D18-2AC4-0444-ADFC-B183B89610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361745-88EE-B049-A277-8D49E2505B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C784EE-3DF5-5645-B0B7-E9C32999E6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984C2-88FF-154B-AC15-9C187B08B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6C5FC4-2A4F-0347-B122-FCC8ED449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742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9B45B-C6CB-1146-A5D7-7D2A77BDB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9EA0D7-395F-CD4C-8268-9FEF968579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1FDD1-03C4-8A43-BBA5-16E9A3B65E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AE310E-3965-BD42-B622-662924A1D0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6996A2-C2FB-684D-94B2-335538D520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2838BE-0F14-8947-8F2F-6E9C95F8D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28B71E-EA7D-BB4C-A350-A790DD270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8718AA-7CE5-FF4E-8BA5-92C512D6B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701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E0E87-36A0-6740-8A07-7990805CB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BD25BD-55B2-9742-89D8-AD314A33E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9B760-C4CE-514C-BB28-6AFE8C029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408CF6-09B6-6C49-B37E-A9DE05571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382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BCAD34-1D62-BE40-A2E2-C604AD45E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1FC700-A2D4-4E4E-A633-23055B33D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DA6B3-7B8F-6244-A4C2-B13537251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423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5809C-FF6C-5149-8CF1-B33D075E7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01463-6712-C148-B3D7-833F82F1B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F9D05C-7A34-B446-A4BE-74F4A1ABC8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14BCEA-BC53-3548-A5CD-89F236DE6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1/6/21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4F4E1-E428-CA42-B4C3-00FE38A7B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E1AD69-E7FE-BD47-808F-AB95673AA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016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47140-F72D-5C4D-B05D-6093A958D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895C4C-B708-A444-9B4F-45E52174F5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A6DFB2-3AA4-094B-8FD2-CB14062F6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056238-C70D-E44E-91E7-A3CA75AC4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052A19-0AC2-1A45-AA91-0958916C3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4208D6-49CD-9B4D-B276-D2013357F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032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D0C65-DD1E-0A43-8E35-1A883707B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3B5997-8621-D24C-A19C-2F52BA0AE5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5ED5EE-9CDE-BD41-8517-2DC48BA53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74375A-CCE2-E54E-8B3F-FD291F128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4A3A04-1831-7042-B948-C6520F31A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428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22151B-D287-A04C-AF6E-2ED246AA18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6AFEF7-1932-A94B-83AA-004BC46A31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A4CFF3-0517-E74D-BD6A-C10605149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243241-CEF1-A443-9261-8AF08EF60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E801C1-69E2-5A48-8958-00065A931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774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FB0779-4365-0941-B5E7-A170481DC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D9488E-660D-AB47-92E8-9A8C2CDFD3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8AED16-7CEB-2A44-8349-5CF795EC8F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D76E93-EC8F-6348-90A6-21FB99903C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95CE7-4DEA-7845-A3C6-392891654E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109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5" r:id="rId1"/>
    <p:sldLayoutId id="2147483916" r:id="rId2"/>
    <p:sldLayoutId id="2147483917" r:id="rId3"/>
    <p:sldLayoutId id="2147483918" r:id="rId4"/>
    <p:sldLayoutId id="2147483919" r:id="rId5"/>
    <p:sldLayoutId id="2147483920" r:id="rId6"/>
    <p:sldLayoutId id="2147483921" r:id="rId7"/>
    <p:sldLayoutId id="2147483922" r:id="rId8"/>
    <p:sldLayoutId id="2147483923" r:id="rId9"/>
    <p:sldLayoutId id="2147483924" r:id="rId10"/>
    <p:sldLayoutId id="21474839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microsoft.com/office/2007/relationships/hdphoto" Target="../media/hdphoto1.wdp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jpe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7.m4a"/><Relationship Id="rId1" Type="http://schemas.openxmlformats.org/officeDocument/2006/relationships/audio" Target="NULL" TargetMode="External"/><Relationship Id="rId6" Type="http://schemas.openxmlformats.org/officeDocument/2006/relationships/image" Target="../media/image2.png"/><Relationship Id="rId5" Type="http://schemas.microsoft.com/office/2007/relationships/hdphoto" Target="../media/hdphoto3.wdp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uturegenerations.wales/news/dont-let-young-people-down-says-future-generations-commissioner-as-she-launches-manifesto-for-the-future-with-11-17-year-olds-from-wales-and-urges-politicians-to-act-now-o/" TargetMode="External"/><Relationship Id="rId13" Type="http://schemas.openxmlformats.org/officeDocument/2006/relationships/hyperlink" Target="https://ensia.com/articles/what-is-resilience/" TargetMode="External"/><Relationship Id="rId3" Type="http://schemas.openxmlformats.org/officeDocument/2006/relationships/hyperlink" Target="https://www.uk.mainetti.com/products/belocopia-transparent-bpa-free-plastic-food-containers?variant=32253687758930&amp;currency=GBP&amp;utm_medium=product_sync&amp;utm_source=google&amp;utm_content=sag_organic&amp;utm_campaign=sag_organic&amp;utm_campaign=gs-2018-10-09&amp;utm_source=google&amp;utm_medium=smart_campaign" TargetMode="External"/><Relationship Id="rId7" Type="http://schemas.openxmlformats.org/officeDocument/2006/relationships/hyperlink" Target="https://www.statnews.com/2020/02/11/disease-caused-by-the-novel-coronavirus-has-name-covid-19/" TargetMode="External"/><Relationship Id="rId12" Type="http://schemas.openxmlformats.org/officeDocument/2006/relationships/hyperlink" Target="https://www.geograph.org.uk/photo/4350830" TargetMode="External"/><Relationship Id="rId2" Type="http://schemas.openxmlformats.org/officeDocument/2006/relationships/hyperlink" Target="https://3diassociates.wordpress.com/2015/12/20/the-un-convention-the-rights-of-children-and-the-purpose-of-educa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sites/default/files/publications/2019-10/a-healthier-wales-action-plan.pdf" TargetMode="External"/><Relationship Id="rId11" Type="http://schemas.openxmlformats.org/officeDocument/2006/relationships/hyperlink" Target="https://www.futuregenerations.wales/team/sophie-howe/" TargetMode="External"/><Relationship Id="rId5" Type="http://schemas.openxmlformats.org/officeDocument/2006/relationships/hyperlink" Target="https://us.doubleapaper.com/home/quotes-sustainability-inspire/" TargetMode="External"/><Relationship Id="rId15" Type="http://schemas.openxmlformats.org/officeDocument/2006/relationships/hyperlink" Target="https://www.mentalhealth.org.uk/a-to-z/d/diet-and-mental-health" TargetMode="External"/><Relationship Id="rId10" Type="http://schemas.openxmlformats.org/officeDocument/2006/relationships/hyperlink" Target="https://www.futuregenerations.wales/wp-content/uploads/2020/06/Chap-3-Healthier.pdf" TargetMode="External"/><Relationship Id="rId4" Type="http://schemas.openxmlformats.org/officeDocument/2006/relationships/hyperlink" Target="https://gov.wales/docs/statistics/powerbi/wellbeing/AgloballyresponsibleWales_v6.htm" TargetMode="External"/><Relationship Id="rId9" Type="http://schemas.openxmlformats.org/officeDocument/2006/relationships/hyperlink" Target="https://www.futuregenerations.wales/news/statement-on-the-future-generations-report-2020/" TargetMode="External"/><Relationship Id="rId14" Type="http://schemas.openxmlformats.org/officeDocument/2006/relationships/hyperlink" Target="https://www.parents.com/kids/development/social/why-competition-is-good-for-kids-and-how-to-keep-it-that-way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eatthemtodefeatthem.com/" TargetMode="External"/><Relationship Id="rId3" Type="http://schemas.openxmlformats.org/officeDocument/2006/relationships/hyperlink" Target="https://www.auburn.edu/academic/education/ilsrj/Journal%20Volumes/Fall%202014%20Vol%201%20PDFs/Learning%20Styles%20Nahla%20Moussa.pdf" TargetMode="External"/><Relationship Id="rId7" Type="http://schemas.openxmlformats.org/officeDocument/2006/relationships/hyperlink" Target="https://www.unicef.org/sop/convention-rights-child-child-friendly-version" TargetMode="External"/><Relationship Id="rId2" Type="http://schemas.openxmlformats.org/officeDocument/2006/relationships/hyperlink" Target="https://www.packaginglincs.co.uk/polystyrene-food-container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ransitionnetwork.org/do-transition/transition-in-action/practical-projects/schools-in-transition/" TargetMode="External"/><Relationship Id="rId11" Type="http://schemas.openxmlformats.org/officeDocument/2006/relationships/hyperlink" Target="https://gov.wales/sites/default/files/publications/2020-05/wellbeing-of-future-generations-visual-toolkit.pdf" TargetMode="External"/><Relationship Id="rId5" Type="http://schemas.openxmlformats.org/officeDocument/2006/relationships/hyperlink" Target="https://transitioninitiative.org/initiatives/haverfordwest/" TargetMode="External"/><Relationship Id="rId10" Type="http://schemas.openxmlformats.org/officeDocument/2006/relationships/hyperlink" Target="https://www.futuregenerations.wales/wp-content/uploads/2017/02/150623-guide-to-the-fg-act-en.pdf" TargetMode="External"/><Relationship Id="rId4" Type="http://schemas.openxmlformats.org/officeDocument/2006/relationships/hyperlink" Target="https://transitionnetwork.org/transition-near-me/" TargetMode="External"/><Relationship Id="rId9" Type="http://schemas.openxmlformats.org/officeDocument/2006/relationships/hyperlink" Target="https://gov.wales/sites/default/files/publications/2018-03/the-four-purposes-of-the-curriculum-for-wale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09361-E964-1648-B4EA-0F25E8BDE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500" y="444850"/>
            <a:ext cx="6920345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+mn-lt"/>
              </a:rPr>
              <a:t>Welcome to this virtual seminar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EF3AA-D234-B942-A978-814F566090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500" y="1770413"/>
            <a:ext cx="6124575" cy="4281261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latin typeface="+mj-lt"/>
              </a:rPr>
              <a:t>The aims of this seminar are: </a:t>
            </a:r>
          </a:p>
          <a:p>
            <a:endParaRPr lang="en-US" sz="2400" dirty="0">
              <a:latin typeface="+mj-lt"/>
            </a:endParaRPr>
          </a:p>
          <a:p>
            <a:pPr marL="742950" lvl="1" indent="-285750"/>
            <a:r>
              <a:rPr lang="en-US" dirty="0">
                <a:latin typeface="+mj-lt"/>
              </a:rPr>
              <a:t>To define my community/where my practice is carried out</a:t>
            </a:r>
          </a:p>
          <a:p>
            <a:pPr marL="742950" lvl="1" indent="-285750"/>
            <a:endParaRPr lang="en-US" dirty="0">
              <a:latin typeface="+mj-lt"/>
            </a:endParaRPr>
          </a:p>
          <a:p>
            <a:pPr marL="742950" lvl="1" indent="-285750"/>
            <a:r>
              <a:rPr lang="en-US" dirty="0">
                <a:latin typeface="+mj-lt"/>
              </a:rPr>
              <a:t>To critically evaluate The Well-Being of Future Generations (Wales) Act 2015</a:t>
            </a:r>
          </a:p>
          <a:p>
            <a:pPr marL="742950" lvl="1" indent="-285750"/>
            <a:endParaRPr lang="en-US" dirty="0">
              <a:latin typeface="+mj-lt"/>
            </a:endParaRPr>
          </a:p>
          <a:p>
            <a:pPr marL="742950" lvl="1" indent="-285750"/>
            <a:r>
              <a:rPr lang="en-US" dirty="0">
                <a:latin typeface="+mj-lt"/>
              </a:rPr>
              <a:t>To give examples of the Well-Being Goals that are being met in my practice </a:t>
            </a:r>
          </a:p>
          <a:p>
            <a:endParaRPr lang="en-US" dirty="0"/>
          </a:p>
        </p:txBody>
      </p:sp>
      <p:pic>
        <p:nvPicPr>
          <p:cNvPr id="4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5A124C78-7D2F-904D-BE69-BC70F813C5B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2389" b="86056" l="28403" r="61632">
                        <a14:foregroundMark x1="59201" y1="41389" x2="59132" y2="34444"/>
                        <a14:foregroundMark x1="59132" y1="34444" x2="56528" y2="28500"/>
                        <a14:foregroundMark x1="56528" y1="28500" x2="48021" y2="25833"/>
                        <a14:foregroundMark x1="48021" y1="25833" x2="47986" y2="25833"/>
                        <a14:foregroundMark x1="61354" y1="38000" x2="48576" y2="28333"/>
                        <a14:foregroundMark x1="48576" y1="28333" x2="44167" y2="27778"/>
                        <a14:foregroundMark x1="44167" y1="27778" x2="41146" y2="21167"/>
                        <a14:foregroundMark x1="41146" y1="21167" x2="37257" y2="25278"/>
                        <a14:foregroundMark x1="37257" y1="25278" x2="39375" y2="31611"/>
                        <a14:foregroundMark x1="39375" y1="31611" x2="37847" y2="39111"/>
                        <a14:foregroundMark x1="37847" y1="39111" x2="48542" y2="41000"/>
                        <a14:foregroundMark x1="48542" y1="41000" x2="58299" y2="39722"/>
                        <a14:foregroundMark x1="58299" y1="39722" x2="59861" y2="37778"/>
                        <a14:foregroundMark x1="52917" y1="33111" x2="52083" y2="40778"/>
                        <a14:foregroundMark x1="52083" y1="40778" x2="49757" y2="33556"/>
                        <a14:foregroundMark x1="49757" y1="33556" x2="45417" y2="33278"/>
                        <a14:foregroundMark x1="45417" y1="33278" x2="42743" y2="27000"/>
                        <a14:foregroundMark x1="42743" y1="27000" x2="38125" y2="24389"/>
                        <a14:foregroundMark x1="38125" y1="24389" x2="42431" y2="22444"/>
                        <a14:foregroundMark x1="42431" y1="22444" x2="42535" y2="22833"/>
                        <a14:foregroundMark x1="39028" y1="39167" x2="39653" y2="40222"/>
                        <a14:foregroundMark x1="39896" y1="40222" x2="39410" y2="42833"/>
                        <a14:foregroundMark x1="44444" y1="40611" x2="47118" y2="53389"/>
                        <a14:foregroundMark x1="47118" y1="53389" x2="49479" y2="47389"/>
                        <a14:foregroundMark x1="49479" y1="47389" x2="51146" y2="56278"/>
                        <a14:foregroundMark x1="51146" y1="56278" x2="51597" y2="49222"/>
                        <a14:foregroundMark x1="51597" y1="49222" x2="53611" y2="42000"/>
                        <a14:foregroundMark x1="53611" y1="42000" x2="53924" y2="54833"/>
                        <a14:foregroundMark x1="53924" y1="54833" x2="53924" y2="44278"/>
                        <a14:foregroundMark x1="53924" y1="44278" x2="55174" y2="54944"/>
                        <a14:foregroundMark x1="55174" y1="54944" x2="55799" y2="46167"/>
                        <a14:foregroundMark x1="55799" y1="46167" x2="56250" y2="56222"/>
                        <a14:foregroundMark x1="56250" y1="56222" x2="53333" y2="46056"/>
                        <a14:foregroundMark x1="53333" y1="46056" x2="50660" y2="55000"/>
                        <a14:foregroundMark x1="50660" y1="55000" x2="45799" y2="55833"/>
                        <a14:foregroundMark x1="45799" y1="55833" x2="35972" y2="71222"/>
                        <a14:foregroundMark x1="35972" y1="71222" x2="31354" y2="69833"/>
                        <a14:foregroundMark x1="31354" y1="69833" x2="32535" y2="76889"/>
                        <a14:foregroundMark x1="32535" y1="76889" x2="48368" y2="74167"/>
                        <a14:foregroundMark x1="48368" y1="74167" x2="54132" y2="68389"/>
                        <a14:foregroundMark x1="54132" y1="68389" x2="57500" y2="52778"/>
                        <a14:foregroundMark x1="57500" y1="52778" x2="56563" y2="50722"/>
                        <a14:foregroundMark x1="50139" y1="37778" x2="44201" y2="35167"/>
                        <a14:foregroundMark x1="44201" y1="35167" x2="44410" y2="44056"/>
                        <a14:foregroundMark x1="44410" y1="44056" x2="44965" y2="34444"/>
                        <a14:foregroundMark x1="44965" y1="34444" x2="47743" y2="40889"/>
                        <a14:foregroundMark x1="47743" y1="40889" x2="47465" y2="38778"/>
                        <a14:foregroundMark x1="48368" y1="59389" x2="43125" y2="58611"/>
                        <a14:foregroundMark x1="43125" y1="58611" x2="40139" y2="65833"/>
                        <a14:foregroundMark x1="40139" y1="65833" x2="44479" y2="60278"/>
                        <a14:foregroundMark x1="44479" y1="60278" x2="38889" y2="67111"/>
                        <a14:foregroundMark x1="38889" y1="67111" x2="41979" y2="72111"/>
                        <a14:foregroundMark x1="41979" y1="72111" x2="47847" y2="59000"/>
                        <a14:foregroundMark x1="47847" y1="59000" x2="46146" y2="71833"/>
                        <a14:foregroundMark x1="46146" y1="71833" x2="49722" y2="66389"/>
                        <a14:foregroundMark x1="49722" y1="66389" x2="48368" y2="73333"/>
                        <a14:foregroundMark x1="48368" y1="73333" x2="50243" y2="54333"/>
                        <a14:foregroundMark x1="50243" y1="54333" x2="49097" y2="64000"/>
                        <a14:foregroundMark x1="49097" y1="64000" x2="50590" y2="72667"/>
                        <a14:foregroundMark x1="50590" y1="72667" x2="51632" y2="65833"/>
                        <a14:foregroundMark x1="51632" y1="65833" x2="52812" y2="76056"/>
                        <a14:foregroundMark x1="52812" y1="76056" x2="53646" y2="68833"/>
                        <a14:foregroundMark x1="53646" y1="68833" x2="55799" y2="71944"/>
                        <a14:foregroundMark x1="47986" y1="83056" x2="52153" y2="85278"/>
                        <a14:foregroundMark x1="52153" y1="85278" x2="56701" y2="84944"/>
                        <a14:foregroundMark x1="56701" y1="84944" x2="60417" y2="80444"/>
                        <a14:foregroundMark x1="60417" y1="80444" x2="61632" y2="73500"/>
                        <a14:foregroundMark x1="58104" y1="63357" x2="57188" y2="60722"/>
                        <a14:foregroundMark x1="61632" y1="73500" x2="58251" y2="63778"/>
                        <a14:foregroundMark x1="57188" y1="60722" x2="57708" y2="56389"/>
                        <a14:foregroundMark x1="48229" y1="83222" x2="52535" y2="85444"/>
                        <a14:foregroundMark x1="52535" y1="85444" x2="57014" y2="83333"/>
                        <a14:foregroundMark x1="57014" y1="83333" x2="57188" y2="81833"/>
                        <a14:foregroundMark x1="61632" y1="34722" x2="61493" y2="38611"/>
                        <a14:foregroundMark x1="28403" y1="70278" x2="29167" y2="73333"/>
                        <a14:foregroundMark x1="42292" y1="78000" x2="51007" y2="75944"/>
                        <a14:foregroundMark x1="51007" y1="75944" x2="53299" y2="82167"/>
                        <a14:foregroundMark x1="53299" y1="82167" x2="54722" y2="72889"/>
                        <a14:foregroundMark x1="54722" y1="72889" x2="59410" y2="76500"/>
                        <a14:foregroundMark x1="59410" y1="76500" x2="60243" y2="73333"/>
                        <a14:foregroundMark x1="50000" y1="84444" x2="54479" y2="85389"/>
                        <a14:foregroundMark x1="54479" y1="85389" x2="50625" y2="85056"/>
                        <a14:foregroundMark x1="50243" y1="86056" x2="50243" y2="86056"/>
                        <a14:foregroundMark x1="54028" y1="85667" x2="49653" y2="84167"/>
                        <a14:foregroundMark x1="49653" y1="84167" x2="49375" y2="83056"/>
                        <a14:foregroundMark x1="47847" y1="83056" x2="47847" y2="83056"/>
                        <a14:foregroundMark x1="40799" y1="77167" x2="39514" y2="74944"/>
                        <a14:foregroundMark x1="41424" y1="76778" x2="48611" y2="83222"/>
                        <a14:foregroundMark x1="44583" y1="80389" x2="43819" y2="81389"/>
                        <a14:foregroundMark x1="37639" y1="40611" x2="36736" y2="41222"/>
                        <a14:foregroundMark x1="43681" y1="51500" x2="41285" y2="59778"/>
                        <a14:foregroundMark x1="47986" y1="59611" x2="47986" y2="59611"/>
                        <a14:foregroundMark x1="44063" y1="52944" x2="41667" y2="59556"/>
                        <a14:foregroundMark x1="41667" y1="59556" x2="36493" y2="62222"/>
                        <a14:foregroundMark x1="36493" y1="62222" x2="30312" y2="68889"/>
                        <a14:foregroundMark x1="45590" y1="62611" x2="45590" y2="62611"/>
                        <a14:backgroundMark x1="38438" y1="33444" x2="38507" y2="35389"/>
                        <a14:backgroundMark x1="38507" y1="33333" x2="38229" y2="35500"/>
                        <a14:backgroundMark x1="38368" y1="33444" x2="38715" y2="34333"/>
                        <a14:backgroundMark x1="58889" y1="62444" x2="58611" y2="63944"/>
                        <a14:backgroundMark x1="60069" y1="59833" x2="61910" y2="59611"/>
                        <a14:backgroundMark x1="71597" y1="57444" x2="71597" y2="57444"/>
                      </a14:backgroundRemoval>
                    </a14:imgEffect>
                  </a14:imgLayer>
                </a14:imgProps>
              </a:ext>
            </a:extLst>
          </a:blip>
          <a:srcRect l="26768" t="19192" r="36363" b="11717"/>
          <a:stretch/>
        </p:blipFill>
        <p:spPr>
          <a:xfrm>
            <a:off x="6177121" y="329623"/>
            <a:ext cx="5292504" cy="6198754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995A32B-F17E-5F48-A690-51BC31723C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580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09"/>
    </mc:Choice>
    <mc:Fallback xmlns="">
      <p:transition spd="slow" advTm="182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Bilingual No Stopping sign outside... © Jaggery cc-by-sa/2.0 :: Geograph  Britain and Ireland">
            <a:extLst>
              <a:ext uri="{FF2B5EF4-FFF2-40B4-BE49-F238E27FC236}">
                <a16:creationId xmlns:a16="http://schemas.microsoft.com/office/drawing/2014/main" id="{F14E1EB2-106E-E14B-94FC-8886D56D5D6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07" b="16548"/>
          <a:stretch/>
        </p:blipFill>
        <p:spPr bwMode="auto">
          <a:xfrm>
            <a:off x="-1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BA14F-1E84-4247-95C6-C270FA2DE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+mn-lt"/>
              </a:rPr>
              <a:t>My Practice 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8E2AF-46EF-EA43-93A3-17EDFA4BD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US" sz="2000" dirty="0">
                <a:latin typeface="+mj-lt"/>
              </a:rPr>
              <a:t>Local, community Primary School with less than 200 pupils</a:t>
            </a:r>
          </a:p>
          <a:p>
            <a:r>
              <a:rPr lang="en-US" sz="2000" dirty="0">
                <a:latin typeface="+mj-lt"/>
              </a:rPr>
              <a:t>Recycling has a high priority for us</a:t>
            </a:r>
          </a:p>
          <a:p>
            <a:r>
              <a:rPr lang="en-US" sz="2000" dirty="0">
                <a:latin typeface="+mj-lt"/>
              </a:rPr>
              <a:t>Litter picks</a:t>
            </a:r>
          </a:p>
          <a:p>
            <a:endParaRPr lang="en-US" sz="180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A636907-BCF2-5F4A-BE59-51058DEE53A6}"/>
              </a:ext>
            </a:extLst>
          </p:cNvPr>
          <p:cNvSpPr/>
          <p:nvPr/>
        </p:nvSpPr>
        <p:spPr>
          <a:xfrm>
            <a:off x="5780688" y="3054927"/>
            <a:ext cx="935420" cy="873147"/>
          </a:xfrm>
          <a:prstGeom prst="ellipse">
            <a:avLst/>
          </a:prstGeom>
          <a:noFill/>
          <a:ln w="85725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BC269FF-B7E6-104A-9C16-8841B6E09F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53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00"/>
    </mc:Choice>
    <mc:Fallback xmlns="">
      <p:transition spd="slow" advTm="646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AF6CB-4891-144A-80DF-A8E7979835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762" y="364324"/>
            <a:ext cx="11204876" cy="857250"/>
          </a:xfrm>
        </p:spPr>
        <p:txBody>
          <a:bodyPr/>
          <a:lstStyle/>
          <a:p>
            <a:r>
              <a:rPr lang="en-GB" sz="3200" b="1" u="sng" dirty="0"/>
              <a:t>United Nations Convention on the Right of the Child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6BB5E42-9943-2C4C-B9AC-17B312A06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6713" y="965944"/>
            <a:ext cx="8778574" cy="5844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5885854-2221-B744-BC02-B60B903805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853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776"/>
    </mc:Choice>
    <mc:Fallback xmlns="">
      <p:transition spd="slow" advTm="807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DE58A63-4AE7-7448-AE67-C22FE59D59E5}"/>
              </a:ext>
            </a:extLst>
          </p:cNvPr>
          <p:cNvSpPr txBox="1"/>
          <p:nvPr/>
        </p:nvSpPr>
        <p:spPr>
          <a:xfrm>
            <a:off x="642761" y="4675785"/>
            <a:ext cx="10906008" cy="111541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Corona Virus 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Eco Warriors v Non-recyclable waste</a:t>
            </a:r>
          </a:p>
        </p:txBody>
      </p:sp>
      <p:pic>
        <p:nvPicPr>
          <p:cNvPr id="2056" name="Picture 8" descr="Coronavirus illustration">
            <a:extLst>
              <a:ext uri="{FF2B5EF4-FFF2-40B4-BE49-F238E27FC236}">
                <a16:creationId xmlns:a16="http://schemas.microsoft.com/office/drawing/2014/main" id="{12DD28CA-029C-F344-B8C5-72F17393D9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8" r="663" b="-5"/>
          <a:stretch/>
        </p:blipFill>
        <p:spPr bwMode="auto">
          <a:xfrm>
            <a:off x="321628" y="320511"/>
            <a:ext cx="3794760" cy="3930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General Polystyrene Meal Boxes HB9">
            <a:extLst>
              <a:ext uri="{FF2B5EF4-FFF2-40B4-BE49-F238E27FC236}">
                <a16:creationId xmlns:a16="http://schemas.microsoft.com/office/drawing/2014/main" id="{81FF285A-71E1-EB46-B78F-A5DACF0DBC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667" b="90000" l="7667" r="95333">
                        <a14:foregroundMark x1="55000" y1="10667" x2="38333" y2="9000"/>
                        <a14:foregroundMark x1="38333" y1="9000" x2="54667" y2="10333"/>
                        <a14:foregroundMark x1="54667" y1="10333" x2="46000" y2="9000"/>
                        <a14:foregroundMark x1="46000" y1="8667" x2="46000" y2="8667"/>
                        <a14:foregroundMark x1="11333" y1="49667" x2="9000" y2="66000"/>
                        <a14:foregroundMark x1="9000" y1="66000" x2="9000" y2="54000"/>
                        <a14:foregroundMark x1="11000" y1="51000" x2="7667" y2="58333"/>
                        <a14:foregroundMark x1="89000" y1="46000" x2="88667" y2="62667"/>
                        <a14:foregroundMark x1="88667" y1="62667" x2="85460" y2="64416"/>
                        <a14:foregroundMark x1="89000" y1="51333" x2="93000" y2="62333"/>
                        <a14:foregroundMark x1="94454" y1="59276" x2="95333" y2="54000"/>
                        <a14:backgroundMark x1="88000" y1="67667" x2="25667" y2="86333"/>
                        <a14:backgroundMark x1="92000" y1="64667" x2="96000" y2="61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463" b="-2"/>
          <a:stretch/>
        </p:blipFill>
        <p:spPr bwMode="auto">
          <a:xfrm>
            <a:off x="4198385" y="320511"/>
            <a:ext cx="3794760" cy="3930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Belocopia - Transparent range of BPA Free Plastic Food containers.">
            <a:extLst>
              <a:ext uri="{FF2B5EF4-FFF2-40B4-BE49-F238E27FC236}">
                <a16:creationId xmlns:a16="http://schemas.microsoft.com/office/drawing/2014/main" id="{4131183E-8157-4444-A4CA-B3C231F91A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8" r="2203" b="-5"/>
          <a:stretch/>
        </p:blipFill>
        <p:spPr bwMode="auto">
          <a:xfrm>
            <a:off x="8075142" y="320511"/>
            <a:ext cx="3794760" cy="3930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60188E89-AF78-40F6-B787-E9BD9C625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5778706"/>
            <a:ext cx="9144000" cy="0"/>
          </a:xfrm>
          <a:prstGeom prst="line">
            <a:avLst/>
          </a:prstGeom>
          <a:ln w="19050">
            <a:solidFill>
              <a:srgbClr val="FFF4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15B4F8E-F3AF-6D4C-86EB-EE15F14A3F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249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67"/>
    </mc:Choice>
    <mc:Fallback xmlns="">
      <p:transition spd="slow" advTm="471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8 Quotes About Sustainability that Inspire Us to Grow – Double A Paper  Supplier">
            <a:extLst>
              <a:ext uri="{FF2B5EF4-FFF2-40B4-BE49-F238E27FC236}">
                <a16:creationId xmlns:a16="http://schemas.microsoft.com/office/drawing/2014/main" id="{951F4665-2442-F64D-B42C-810C14D122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5" t="15021" r="-1537" b="17941"/>
          <a:stretch/>
        </p:blipFill>
        <p:spPr bwMode="auto">
          <a:xfrm>
            <a:off x="643467" y="1655322"/>
            <a:ext cx="5291666" cy="3547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resilience definition">
            <a:extLst>
              <a:ext uri="{FF2B5EF4-FFF2-40B4-BE49-F238E27FC236}">
                <a16:creationId xmlns:a16="http://schemas.microsoft.com/office/drawing/2014/main" id="{9E45A1DD-BB83-DB44-92C1-18C1F2281A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35" r="13286" b="2"/>
          <a:stretch/>
        </p:blipFill>
        <p:spPr bwMode="auto">
          <a:xfrm>
            <a:off x="6256865" y="1655337"/>
            <a:ext cx="5291667" cy="3547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695079-1ED1-FF49-9CB9-DF0672BD514A}"/>
              </a:ext>
            </a:extLst>
          </p:cNvPr>
          <p:cNvSpPr txBox="1"/>
          <p:nvPr/>
        </p:nvSpPr>
        <p:spPr>
          <a:xfrm>
            <a:off x="2379772" y="437322"/>
            <a:ext cx="32600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”this is very sustainable”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55CCA9E-823F-794E-8294-3BDF978B25A1}"/>
              </a:ext>
            </a:extLst>
          </p:cNvPr>
          <p:cNvSpPr txBox="1"/>
          <p:nvPr/>
        </p:nvSpPr>
        <p:spPr>
          <a:xfrm>
            <a:off x="6552195" y="437322"/>
            <a:ext cx="4312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”we are a very resilient school”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7461A5F-6F74-C844-B9D1-F8BCBECC9E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832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838"/>
    </mc:Choice>
    <mc:Fallback xmlns="">
      <p:transition spd="slow" advTm="288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A95671B-3CC6-4792-9114-B74FAEA22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4CD6E2-152D-A747-A734-E7002C694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155" y="552906"/>
            <a:ext cx="5165936" cy="1674904"/>
          </a:xfrm>
        </p:spPr>
        <p:txBody>
          <a:bodyPr anchor="ctr">
            <a:normAutofit/>
          </a:bodyPr>
          <a:lstStyle/>
          <a:p>
            <a:r>
              <a:rPr lang="en-US" sz="3200" b="1" dirty="0"/>
              <a:t>What is the ‘Well Being of Future Generations (Wales) Act 2015’?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39B08-985A-2741-BD9A-3E1508E74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5109" y="585945"/>
            <a:ext cx="5159825" cy="167490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According to The Welsh Government (2015), the Act has been put together in a bid to improve the social, economic, environmental and cultural well-being of Wales.</a:t>
            </a:r>
            <a:endParaRPr lang="en-US" sz="2000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3C1A25A-01FA-4448-BE57-2803EC938290}"/>
              </a:ext>
            </a:extLst>
          </p:cNvPr>
          <p:cNvCxnSpPr/>
          <p:nvPr/>
        </p:nvCxnSpPr>
        <p:spPr>
          <a:xfrm>
            <a:off x="6092950" y="0"/>
            <a:ext cx="0" cy="685800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" name="Picture 5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56A9DEC1-2644-754B-B7D8-50C33DFBAA2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430" t="36551" r="29589" b="36039"/>
          <a:stretch/>
        </p:blipFill>
        <p:spPr>
          <a:xfrm>
            <a:off x="835166" y="2504661"/>
            <a:ext cx="10515569" cy="3767394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44007DB2-6A53-8C45-93B6-9825615404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38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00"/>
    </mc:Choice>
    <mc:Fallback xmlns="">
      <p:transition spd="slow" advTm="392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461F47-8D4B-F34B-A956-4AA3333C8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Well-Being of Future Generations </a:t>
            </a:r>
            <a:br>
              <a:rPr lang="en-US" sz="3600" u="sng" dirty="0">
                <a:solidFill>
                  <a:srgbClr val="FFFFFF"/>
                </a:solidFill>
              </a:rPr>
            </a:br>
            <a:r>
              <a:rPr lang="en-US" sz="3600" i="1" dirty="0">
                <a:solidFill>
                  <a:srgbClr val="FFFFFF"/>
                </a:solidFill>
              </a:rPr>
              <a:t>-</a:t>
            </a:r>
            <a:br>
              <a:rPr lang="en-US" sz="3600" u="sng" dirty="0">
                <a:solidFill>
                  <a:srgbClr val="FFFFFF"/>
                </a:solidFill>
              </a:rPr>
            </a:br>
            <a:r>
              <a:rPr lang="en-US" sz="3600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Goals</a:t>
            </a:r>
          </a:p>
        </p:txBody>
      </p:sp>
      <p:pic>
        <p:nvPicPr>
          <p:cNvPr id="13" name="Picture 12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416BE568-38EC-2A42-B3E4-49F901D23C1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2278" b="82500" l="36667" r="75451">
                        <a14:foregroundMark x1="63542" y1="49389" x2="67743" y2="44944"/>
                        <a14:foregroundMark x1="67743" y1="44944" x2="63958" y2="49611"/>
                        <a14:foregroundMark x1="63958" y1="49611" x2="68785" y2="41889"/>
                        <a14:foregroundMark x1="68785" y1="41889" x2="64896" y2="47278"/>
                        <a14:foregroundMark x1="64896" y1="47278" x2="69896" y2="43000"/>
                        <a14:foregroundMark x1="69896" y1="43000" x2="66146" y2="50444"/>
                        <a14:foregroundMark x1="66146" y1="50444" x2="66563" y2="50333"/>
                        <a14:foregroundMark x1="70174" y1="58667" x2="61424" y2="55056"/>
                        <a14:foregroundMark x1="61424" y1="55056" x2="61701" y2="47611"/>
                        <a14:foregroundMark x1="61701" y1="47611" x2="70035" y2="38722"/>
                        <a14:foregroundMark x1="70035" y1="38722" x2="73056" y2="47778"/>
                        <a14:foregroundMark x1="73056" y1="47778" x2="70521" y2="59222"/>
                        <a14:foregroundMark x1="56528" y1="22111" x2="56771" y2="36444"/>
                        <a14:foregroundMark x1="56771" y1="36444" x2="65590" y2="38556"/>
                        <a14:foregroundMark x1="65590" y1="38556" x2="69722" y2="34667"/>
                        <a14:foregroundMark x1="69722" y1="34667" x2="65451" y2="26778"/>
                        <a14:foregroundMark x1="65451" y1="26778" x2="60764" y2="22722"/>
                        <a14:foregroundMark x1="60764" y1="22722" x2="67396" y2="37556"/>
                        <a14:foregroundMark x1="67396" y1="37556" x2="63854" y2="33167"/>
                        <a14:foregroundMark x1="63854" y1="33167" x2="61701" y2="27889"/>
                        <a14:foregroundMark x1="61701" y1="27722" x2="61701" y2="27722"/>
                        <a14:foregroundMark x1="40590" y1="45889" x2="41667" y2="64167"/>
                        <a14:foregroundMark x1="41667" y1="64167" x2="46597" y2="68556"/>
                        <a14:foregroundMark x1="46597" y1="68556" x2="51667" y2="69556"/>
                        <a14:foregroundMark x1="51667" y1="69556" x2="63229" y2="77722"/>
                        <a14:foregroundMark x1="63229" y1="77722" x2="67153" y2="60167"/>
                        <a14:foregroundMark x1="67153" y1="60167" x2="67153" y2="60167"/>
                        <a14:foregroundMark x1="67153" y1="60000" x2="67153" y2="60000"/>
                        <a14:foregroundMark x1="45660" y1="42222" x2="42743" y2="48611"/>
                        <a14:foregroundMark x1="42743" y1="48611" x2="41910" y2="54000"/>
                        <a14:foregroundMark x1="39479" y1="36056" x2="36701" y2="49944"/>
                        <a14:foregroundMark x1="36701" y1="49944" x2="36701" y2="57500"/>
                        <a14:foregroundMark x1="36701" y1="57500" x2="41215" y2="57833"/>
                        <a14:foregroundMark x1="41215" y1="57833" x2="47257" y2="57278"/>
                        <a14:foregroundMark x1="47257" y1="57278" x2="51701" y2="54833"/>
                        <a14:foregroundMark x1="51701" y1="54833" x2="47604" y2="44667"/>
                        <a14:foregroundMark x1="47604" y1="44667" x2="39236" y2="38556"/>
                        <a14:foregroundMark x1="39375" y1="38333" x2="39375" y2="38333"/>
                        <a14:foregroundMark x1="37431" y1="41056" x2="36215" y2="47833"/>
                        <a14:foregroundMark x1="36215" y1="47833" x2="36667" y2="54833"/>
                        <a14:foregroundMark x1="36667" y1="54833" x2="40486" y2="58278"/>
                        <a14:foregroundMark x1="40486" y1="58278" x2="41181" y2="58056"/>
                        <a14:foregroundMark x1="41181" y1="51889" x2="41181" y2="51889"/>
                        <a14:foregroundMark x1="52778" y1="55556" x2="38229" y2="60778"/>
                        <a14:foregroundMark x1="38229" y1="60778" x2="39653" y2="69111"/>
                        <a14:foregroundMark x1="39653" y1="69111" x2="42153" y2="75000"/>
                        <a14:foregroundMark x1="42153" y1="75000" x2="45833" y2="79111"/>
                        <a14:foregroundMark x1="45833" y1="79111" x2="51319" y2="66500"/>
                        <a14:foregroundMark x1="51319" y1="66500" x2="46979" y2="65889"/>
                        <a14:foregroundMark x1="46979" y1="65889" x2="49444" y2="58611"/>
                        <a14:foregroundMark x1="49444" y1="58611" x2="50243" y2="57889"/>
                        <a14:foregroundMark x1="50243" y1="57667" x2="50243" y2="57667"/>
                        <a14:foregroundMark x1="56771" y1="21944" x2="47743" y2="23833"/>
                        <a14:foregroundMark x1="47743" y1="23833" x2="43924" y2="27333"/>
                        <a14:foregroundMark x1="43924" y1="27333" x2="41007" y2="32833"/>
                        <a14:foregroundMark x1="41007" y1="32833" x2="37361" y2="49667"/>
                        <a14:foregroundMark x1="37361" y1="49667" x2="47257" y2="81222"/>
                        <a14:foregroundMark x1="47257" y1="81222" x2="51632" y2="84500"/>
                        <a14:foregroundMark x1="51632" y1="84500" x2="61111" y2="83778"/>
                        <a14:foregroundMark x1="61111" y1="83778" x2="71215" y2="71056"/>
                        <a14:foregroundMark x1="71215" y1="71056" x2="74514" y2="61444"/>
                        <a14:foregroundMark x1="74514" y1="61444" x2="74826" y2="53833"/>
                        <a14:foregroundMark x1="74826" y1="53833" x2="70903" y2="35278"/>
                        <a14:foregroundMark x1="70903" y1="35278" x2="56146" y2="22500"/>
                        <a14:foregroundMark x1="56146" y1="22333" x2="56146" y2="22333"/>
                        <a14:foregroundMark x1="49757" y1="22500" x2="49757" y2="22500"/>
                        <a14:foregroundMark x1="49757" y1="24056" x2="45451" y2="26000"/>
                        <a14:foregroundMark x1="45451" y1="26000" x2="42500" y2="31556"/>
                        <a14:foregroundMark x1="42500" y1="31556" x2="44514" y2="38389"/>
                        <a14:foregroundMark x1="44514" y1="38389" x2="54896" y2="39000"/>
                        <a14:foregroundMark x1="54896" y1="39000" x2="58299" y2="32000"/>
                        <a14:foregroundMark x1="58299" y1="32000" x2="56701" y2="24222"/>
                        <a14:foregroundMark x1="56701" y1="24222" x2="52396" y2="22944"/>
                        <a14:foregroundMark x1="52396" y1="22944" x2="48542" y2="27444"/>
                        <a14:foregroundMark x1="48542" y1="27444" x2="46285" y2="35167"/>
                        <a14:foregroundMark x1="46285" y1="35167" x2="46215" y2="42278"/>
                        <a14:foregroundMark x1="46215" y1="42278" x2="51563" y2="51000"/>
                        <a14:foregroundMark x1="51563" y1="51000" x2="56875" y2="51611"/>
                        <a14:foregroundMark x1="56875" y1="51611" x2="61285" y2="49222"/>
                        <a14:foregroundMark x1="61285" y1="49222" x2="57674" y2="36667"/>
                        <a14:foregroundMark x1="57674" y1="36667" x2="50694" y2="36333"/>
                        <a14:foregroundMark x1="50694" y1="36333" x2="49340" y2="49000"/>
                        <a14:foregroundMark x1="49340" y1="49000" x2="52569" y2="32500"/>
                        <a14:foregroundMark x1="52569" y1="32500" x2="50382" y2="46444"/>
                        <a14:foregroundMark x1="50382" y1="46444" x2="50729" y2="35556"/>
                        <a14:foregroundMark x1="50729" y1="35556" x2="50313" y2="49056"/>
                        <a14:foregroundMark x1="50313" y1="49056" x2="51632" y2="55778"/>
                        <a14:foregroundMark x1="51632" y1="55778" x2="52986" y2="45444"/>
                        <a14:foregroundMark x1="52986" y1="45444" x2="53264" y2="56611"/>
                        <a14:foregroundMark x1="53264" y1="56611" x2="54653" y2="49611"/>
                        <a14:foregroundMark x1="54653" y1="49611" x2="58646" y2="46444"/>
                        <a14:foregroundMark x1="58646" y1="46444" x2="63229" y2="64222"/>
                        <a14:foregroundMark x1="63229" y1="64222" x2="59792" y2="70833"/>
                        <a14:foregroundMark x1="59792" y1="70833" x2="54549" y2="75000"/>
                        <a14:foregroundMark x1="54549" y1="75000" x2="50660" y2="82056"/>
                        <a14:foregroundMark x1="50660" y1="82056" x2="58368" y2="82500"/>
                        <a14:foregroundMark x1="58368" y1="82500" x2="56875" y2="77167"/>
                        <a14:foregroundMark x1="56875" y1="77000" x2="56875" y2="77000"/>
                        <a14:foregroundMark x1="52674" y1="38556" x2="49410" y2="45056"/>
                        <a14:foregroundMark x1="49410" y1="45056" x2="48681" y2="56389"/>
                        <a14:foregroundMark x1="48681" y1="56389" x2="53403" y2="63000"/>
                        <a14:foregroundMark x1="53403" y1="63000" x2="57743" y2="60222"/>
                        <a14:foregroundMark x1="57743" y1="60222" x2="60660" y2="53000"/>
                        <a14:foregroundMark x1="60660" y1="53000" x2="60729" y2="45611"/>
                        <a14:foregroundMark x1="60729" y1="45611" x2="58333" y2="35167"/>
                        <a14:foregroundMark x1="58333" y1="35167" x2="55451" y2="29667"/>
                        <a14:foregroundMark x1="55451" y1="29667" x2="50903" y2="36056"/>
                        <a14:foregroundMark x1="50903" y1="36056" x2="50000" y2="46722"/>
                        <a14:foregroundMark x1="50000" y1="46722" x2="51181" y2="56056"/>
                        <a14:foregroundMark x1="51181" y1="56056" x2="54028" y2="61333"/>
                        <a14:foregroundMark x1="54028" y1="61333" x2="55278" y2="47944"/>
                        <a14:foregroundMark x1="55278" y1="47944" x2="49549" y2="54056"/>
                        <a14:foregroundMark x1="49549" y1="54056" x2="52986" y2="72000"/>
                        <a14:foregroundMark x1="52986" y1="72000" x2="52812" y2="51889"/>
                        <a14:foregroundMark x1="52812" y1="51889" x2="47743" y2="45056"/>
                        <a14:foregroundMark x1="47743" y1="45056" x2="47118" y2="57889"/>
                        <a14:foregroundMark x1="47118" y1="57889" x2="50347" y2="65500"/>
                        <a14:foregroundMark x1="50347" y1="65500" x2="49410" y2="54278"/>
                        <a14:foregroundMark x1="49410" y1="54278" x2="48993" y2="63722"/>
                        <a14:foregroundMark x1="48993" y1="63722" x2="50000" y2="48333"/>
                        <a14:foregroundMark x1="50000" y1="48333" x2="51319" y2="55000"/>
                        <a14:foregroundMark x1="51319" y1="55000" x2="52049" y2="42222"/>
                        <a14:foregroundMark x1="52049" y1="42222" x2="54028" y2="52778"/>
                        <a14:foregroundMark x1="54028" y1="52778" x2="53472" y2="39167"/>
                        <a14:foregroundMark x1="53472" y1="39167" x2="52396" y2="56000"/>
                        <a14:foregroundMark x1="52396" y1="56000" x2="52326" y2="45222"/>
                        <a14:foregroundMark x1="52326" y1="45222" x2="55174" y2="61667"/>
                        <a14:foregroundMark x1="55174" y1="61667" x2="56389" y2="44056"/>
                        <a14:foregroundMark x1="56389" y1="44056" x2="54479" y2="51722"/>
                        <a14:foregroundMark x1="54479" y1="51722" x2="57396" y2="59111"/>
                        <a14:foregroundMark x1="57396" y1="59111" x2="56701" y2="47167"/>
                        <a14:foregroundMark x1="56701" y1="47167" x2="57813" y2="55500"/>
                        <a14:foregroundMark x1="57813" y1="55500" x2="57639" y2="41889"/>
                        <a14:foregroundMark x1="57639" y1="41889" x2="59653" y2="61167"/>
                        <a14:foregroundMark x1="59653" y1="61167" x2="59340" y2="46611"/>
                        <a14:foregroundMark x1="59340" y1="46611" x2="60000" y2="64889"/>
                        <a14:foregroundMark x1="60000" y1="64889" x2="56285" y2="60167"/>
                        <a14:foregroundMark x1="56285" y1="60167" x2="56285" y2="60167"/>
                        <a14:foregroundMark x1="56285" y1="60000" x2="56285" y2="60000"/>
                        <a14:foregroundMark x1="53507" y1="63667" x2="57778" y2="61778"/>
                        <a14:foregroundMark x1="57778" y1="61778" x2="60764" y2="70389"/>
                        <a14:foregroundMark x1="60764" y1="70389" x2="60868" y2="62556"/>
                        <a14:foregroundMark x1="60868" y1="62556" x2="57986" y2="68667"/>
                        <a14:foregroundMark x1="57986" y1="68667" x2="52257" y2="69944"/>
                        <a14:foregroundMark x1="52257" y1="69944" x2="48993" y2="74889"/>
                        <a14:foregroundMark x1="48993" y1="74889" x2="62778" y2="72500"/>
                        <a14:foregroundMark x1="62778" y1="72500" x2="61319" y2="59556"/>
                        <a14:foregroundMark x1="61319" y1="59556" x2="66979" y2="51000"/>
                        <a14:foregroundMark x1="66979" y1="51000" x2="70069" y2="56500"/>
                        <a14:foregroundMark x1="70069" y1="56500" x2="72500" y2="49444"/>
                        <a14:foregroundMark x1="72500" y1="49444" x2="72813" y2="40222"/>
                        <a14:foregroundMark x1="72813" y1="40222" x2="75451" y2="55222"/>
                        <a14:foregroundMark x1="75451" y1="55222" x2="73056" y2="69167"/>
                        <a14:foregroundMark x1="73056" y1="69167" x2="65972" y2="81056"/>
                        <a14:foregroundMark x1="65972" y1="81056" x2="64479" y2="80667"/>
                        <a14:foregroundMark x1="64479" y1="80500" x2="64479" y2="80500"/>
                        <a14:foregroundMark x1="64236" y1="72167" x2="64236" y2="72167"/>
                        <a14:foregroundMark x1="38889" y1="61167" x2="39097" y2="68111"/>
                        <a14:foregroundMark x1="39097" y1="68111" x2="41181" y2="74444"/>
                        <a14:foregroundMark x1="41181" y1="74444" x2="45278" y2="77556"/>
                        <a14:foregroundMark x1="45278" y1="77556" x2="45660" y2="77556"/>
                        <a14:foregroundMark x1="45660" y1="77389" x2="45660" y2="77389"/>
                      </a14:backgroundRemoval>
                    </a14:imgEffect>
                  </a14:imgLayer>
                </a14:imgProps>
              </a:ext>
            </a:extLst>
          </a:blip>
          <a:srcRect l="35266" t="19904" r="22826" b="13623"/>
          <a:stretch/>
        </p:blipFill>
        <p:spPr>
          <a:xfrm>
            <a:off x="5359010" y="643466"/>
            <a:ext cx="5617312" cy="5568739"/>
          </a:xfrm>
          <a:prstGeom prst="rect">
            <a:avLst/>
          </a:prstGeom>
        </p:spPr>
      </p:pic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7B75A8E0-8D8F-E842-83CA-10794BFBCB0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0389.411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847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023"/>
    </mc:Choice>
    <mc:Fallback xmlns="">
      <p:transition spd="slow" advTm="910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audio isNarration="1">
              <p:cMediaNode vol="80000" showWhenStopped="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70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7" name="Picture 72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D6DBC7-168E-C94D-9450-9A3860D9B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4876" y="483816"/>
            <a:ext cx="5614875" cy="145405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  <a:latin typeface="+mn-lt"/>
              </a:rPr>
              <a:t>Meeting the Well-Being Goals in practice</a:t>
            </a:r>
          </a:p>
        </p:txBody>
      </p:sp>
      <p:sp>
        <p:nvSpPr>
          <p:cNvPr id="75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194" name="Picture 2" descr="Diagram&#10;&#10;Description automatically generated with low confidence">
            <a:extLst>
              <a:ext uri="{FF2B5EF4-FFF2-40B4-BE49-F238E27FC236}">
                <a16:creationId xmlns:a16="http://schemas.microsoft.com/office/drawing/2014/main" id="{C12E7149-861F-BC49-A3AF-2BA09AC27F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77" r="2933" b="6945"/>
          <a:stretch/>
        </p:blipFill>
        <p:spPr bwMode="auto">
          <a:xfrm>
            <a:off x="120382" y="2580361"/>
            <a:ext cx="4636046" cy="187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201D5-B705-024E-AA0E-0592007F6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0211" y="1938301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Recycled and reclaimed materials </a:t>
            </a:r>
          </a:p>
          <a:p>
            <a:r>
              <a:rPr lang="en-US" sz="2000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Community planting projects</a:t>
            </a:r>
          </a:p>
          <a:p>
            <a:r>
              <a:rPr lang="en-US" sz="2000" dirty="0">
                <a:solidFill>
                  <a:srgbClr val="FF0000"/>
                </a:solidFill>
                <a:latin typeface="+mj-lt"/>
              </a:rPr>
              <a:t>Wellbeing Wednesdays and Friendly Fridays </a:t>
            </a:r>
          </a:p>
          <a:p>
            <a:r>
              <a:rPr lang="en-US" sz="2000" dirty="0">
                <a:solidFill>
                  <a:srgbClr val="C00000"/>
                </a:solidFill>
                <a:latin typeface="+mj-lt"/>
              </a:rPr>
              <a:t>Creating a more equal and welcoming environment </a:t>
            </a:r>
          </a:p>
          <a:p>
            <a:r>
              <a:rPr lang="en-US" sz="2000" dirty="0">
                <a:solidFill>
                  <a:srgbClr val="7030A0"/>
                </a:solidFill>
                <a:latin typeface="+mj-lt"/>
              </a:rPr>
              <a:t>Linking with village sports clubs and small businesses</a:t>
            </a:r>
          </a:p>
          <a:p>
            <a:r>
              <a:rPr lang="en-US" sz="2000" dirty="0">
                <a:solidFill>
                  <a:srgbClr val="0070C0"/>
                </a:solidFill>
                <a:latin typeface="+mj-lt"/>
              </a:rPr>
              <a:t>Using the Welsh language</a:t>
            </a:r>
          </a:p>
          <a:p>
            <a:r>
              <a:rPr lang="en-US" sz="2000" dirty="0">
                <a:solidFill>
                  <a:srgbClr val="00B0F0"/>
                </a:solidFill>
                <a:latin typeface="+mj-lt"/>
              </a:rPr>
              <a:t>What could we do?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EC18D97-2C54-EE49-8A3C-5E87F9616F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158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7273"/>
    </mc:Choice>
    <mc:Fallback xmlns="">
      <p:transition spd="slow" advTm="227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2" name="Rectangle 70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900B2D-A357-E444-8A9E-925BE80B9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6"/>
            <a:ext cx="10515600" cy="9416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Transition Towns </a:t>
            </a:r>
          </a:p>
        </p:txBody>
      </p:sp>
      <p:pic>
        <p:nvPicPr>
          <p:cNvPr id="4098" name="Picture 2" descr="Transition Networks Near Me | Transition Towns - Transition Network">
            <a:extLst>
              <a:ext uri="{FF2B5EF4-FFF2-40B4-BE49-F238E27FC236}">
                <a16:creationId xmlns:a16="http://schemas.microsoft.com/office/drawing/2014/main" id="{42887E9F-68AA-7442-970D-265B97934E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3235" y="2227107"/>
            <a:ext cx="7289287" cy="3393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587E4AC-D209-2E4C-A6E8-B8E98D08ED02}"/>
              </a:ext>
            </a:extLst>
          </p:cNvPr>
          <p:cNvSpPr/>
          <p:nvPr/>
        </p:nvSpPr>
        <p:spPr>
          <a:xfrm>
            <a:off x="493579" y="1279667"/>
            <a:ext cx="700715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+mj-lt"/>
                <a:ea typeface="Times New Roman" panose="02020603050405020304" pitchFamily="18" charset="0"/>
              </a:rPr>
              <a:t> “Drawing on the past to create their future” (Transition    Network, no date) </a:t>
            </a:r>
            <a:endParaRPr lang="en-US" sz="2400" dirty="0">
              <a:latin typeface="+mj-lt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1D6EAF-7748-B14E-9DFF-40A365866875}"/>
              </a:ext>
            </a:extLst>
          </p:cNvPr>
          <p:cNvSpPr/>
          <p:nvPr/>
        </p:nvSpPr>
        <p:spPr>
          <a:xfrm>
            <a:off x="7858538" y="2061224"/>
            <a:ext cx="3140765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ea typeface="Times New Roman" panose="02020603050405020304" pitchFamily="18" charset="0"/>
              </a:rPr>
              <a:t>planting and relying on their own home-grown food,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ea typeface="Times New Roman" panose="02020603050405020304" pitchFamily="18" charset="0"/>
              </a:rPr>
              <a:t>using recycled or reclaimed materials to build or repurpose existing buildings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ea typeface="Times New Roman" panose="02020603050405020304" pitchFamily="18" charset="0"/>
              </a:rPr>
              <a:t>generating more of their own power using renewable resources</a:t>
            </a:r>
            <a:r>
              <a:rPr lang="en-GB" sz="2400" dirty="0">
                <a:effectLst/>
                <a:latin typeface="+mj-lt"/>
              </a:rPr>
              <a:t> </a:t>
            </a:r>
            <a:endParaRPr lang="en-US" sz="2400" dirty="0">
              <a:latin typeface="+mj-lt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3A5CD7F-3BFD-EC43-9835-EF78F824FF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710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440"/>
    </mc:Choice>
    <mc:Fallback xmlns="">
      <p:transition spd="slow" advTm="160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Sophie Howe – The Future Generations Commissioner for Wales">
            <a:extLst>
              <a:ext uri="{FF2B5EF4-FFF2-40B4-BE49-F238E27FC236}">
                <a16:creationId xmlns:a16="http://schemas.microsoft.com/office/drawing/2014/main" id="{4E2FE9AE-3F4F-394C-BE7A-869E5FF7F7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1" r="99" b="-2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97D987-5F12-F744-B623-CFA09EC0F4C3}"/>
              </a:ext>
            </a:extLst>
          </p:cNvPr>
          <p:cNvSpPr txBox="1"/>
          <p:nvPr/>
        </p:nvSpPr>
        <p:spPr>
          <a:xfrm>
            <a:off x="890338" y="1240158"/>
            <a:ext cx="34747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“With an inclusive and progressive approach, a Wales which gives everyone a stake including the most vulnerable, is achievable” (Howe 2020) 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E3DBD55-5CF8-434E-9524-B2860D67F3FD}"/>
              </a:ext>
            </a:extLst>
          </p:cNvPr>
          <p:cNvSpPr/>
          <p:nvPr/>
        </p:nvSpPr>
        <p:spPr>
          <a:xfrm>
            <a:off x="890338" y="3153069"/>
            <a:ext cx="34747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ea typeface="Times New Roman" panose="02020603050405020304" pitchFamily="18" charset="0"/>
              </a:rPr>
              <a:t>“The Welsh Government should take bold and brave decisions with well-being as a priority”         (Howe, 2020)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5A37B5-4756-8F4E-B898-5B037F8A8927}"/>
              </a:ext>
            </a:extLst>
          </p:cNvPr>
          <p:cNvSpPr txBox="1"/>
          <p:nvPr/>
        </p:nvSpPr>
        <p:spPr>
          <a:xfrm>
            <a:off x="251791" y="266899"/>
            <a:ext cx="55129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/>
              <a:t>Sophie Howe - Future Generations Commissioner for Wales 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563E435-8BC4-6349-9D74-2D0352A348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4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484"/>
    </mc:Choice>
    <mc:Fallback xmlns="">
      <p:transition spd="slow" advTm="964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48" name="Rectangle 7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31F0B4-32A3-144E-9B17-1ABBFAC2D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A Healthier Wales</a:t>
            </a:r>
          </a:p>
        </p:txBody>
      </p:sp>
      <p:grpSp>
        <p:nvGrpSpPr>
          <p:cNvPr id="6149" name="Group 7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0" name="Rectangle 7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7" name="Rectangle 7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F0CC6C-D094-7B44-BB7B-9C9EDB61BDBE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Carrying out research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Growing our own vegetables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Taking knowledge home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Swapping to healthier snacks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connection between healthy eating, mental health and overall well-being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Eat Them To Defeat Them">
            <a:extLst>
              <a:ext uri="{FF2B5EF4-FFF2-40B4-BE49-F238E27FC236}">
                <a16:creationId xmlns:a16="http://schemas.microsoft.com/office/drawing/2014/main" id="{0894AF2D-3901-9641-97A2-57F08C0AAD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37" t="1085" r="3454" b="1595"/>
          <a:stretch/>
        </p:blipFill>
        <p:spPr bwMode="auto">
          <a:xfrm>
            <a:off x="5836867" y="1764735"/>
            <a:ext cx="5707251" cy="3327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D02CBDA-A3E9-104A-A816-0DFFC66B92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66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9663"/>
    </mc:Choice>
    <mc:Fallback xmlns="">
      <p:transition spd="slow" advTm="149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25000">
                <a:schemeClr val="accent2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02AD57-5314-704A-A1C6-C6EEF12FE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66DD5-35DE-9747-AAE7-1D64571FA6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My practice is meeting the overall Well-Being of Future Generations Goals however, we could, and should be doing a lot more to reach the final goal of becoming A Globally Responsible Wales.</a:t>
            </a:r>
          </a:p>
          <a:p>
            <a:endParaRPr lang="en-GB" sz="2400" dirty="0">
              <a:solidFill>
                <a:srgbClr val="000000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3F7A560-B536-3E4A-AAC6-96F41B5E9D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599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031"/>
    </mc:Choice>
    <mc:Fallback xmlns="">
      <p:transition spd="slow" advTm="930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1EB1303-C1B5-D540-A53E-F9408D093BE4}"/>
              </a:ext>
            </a:extLst>
          </p:cNvPr>
          <p:cNvSpPr/>
          <p:nvPr/>
        </p:nvSpPr>
        <p:spPr>
          <a:xfrm>
            <a:off x="453024" y="225468"/>
            <a:ext cx="11285951" cy="63555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u="sng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Reference List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3D Eye. (2015) </a:t>
            </a:r>
            <a:r>
              <a:rPr lang="en-GB" sz="11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Article 12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[Online]. [Accessed: January 6</a:t>
            </a:r>
            <a:r>
              <a:rPr lang="en-GB" sz="11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Available from: </a:t>
            </a:r>
            <a:r>
              <a:rPr lang="en-GB" sz="11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https://3diassociates.wordpress.com/2015/12/20/the-un-convention-the-rights-of-children-and-the-purpose-of-education/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Boarders Homeware. (2021) </a:t>
            </a:r>
            <a:r>
              <a:rPr lang="en-GB" sz="11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Belocopia</a:t>
            </a:r>
            <a:r>
              <a:rPr lang="en-GB" sz="11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[Online]. [Accessed: January 6</a:t>
            </a:r>
            <a:r>
              <a:rPr lang="en-GB" sz="11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Available from: </a:t>
            </a:r>
            <a:r>
              <a:rPr lang="en-GB" sz="11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uk.mainetti.com/products/belocopia-transparent-bpa-free-plastic-food-containers?variant=32253687758930&amp;currency=GBP&amp;utm_medium=product_sync&amp;utm_source=google&amp;utm_content=sag_organic&amp;utm_campaign=sag_organic&amp;utm_campaign=gs-2018-10-09&amp;utm_source=google&amp;utm_medium=smart_campaign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Dolman, R. (2018) ‘A Globally Responsive Wales’ </a:t>
            </a:r>
            <a:r>
              <a:rPr lang="en-GB" sz="11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https://gov.wales/docs/statistics/powerbi/wellbeing/AgloballyresponsibleWales_v6.htm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[Accessed: January 3</a:t>
            </a:r>
            <a:r>
              <a:rPr lang="en-GB" sz="11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rd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Double A Paper. (2018) </a:t>
            </a:r>
            <a:r>
              <a:rPr lang="en-GB" sz="11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Quotes About Sustainability that Inspire Us to Grow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[Online]. [Accessed: January 6</a:t>
            </a:r>
            <a:r>
              <a:rPr lang="en-GB" sz="11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Available from: </a:t>
            </a:r>
            <a:r>
              <a:rPr lang="en-GB" sz="11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https://us.doubleapaper.com/home/quotes-sustainability-inspire/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 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1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Gething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V. (2019) ‘’ </a:t>
            </a:r>
            <a:r>
              <a:rPr lang="en-GB" sz="11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https://gov.wales/sites/default/files/publications/2019-10/a-healthier-wales-action-plan.pdf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[Accessed: January 5</a:t>
            </a:r>
            <a:r>
              <a:rPr lang="en-GB" sz="11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Higgins, D. and Eckert, A. (2020) </a:t>
            </a:r>
            <a:r>
              <a:rPr lang="en-GB" sz="11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Ultrastructural morphology exhibited by coronaviruses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[Online]. [Accessed: January 6</a:t>
            </a:r>
            <a:r>
              <a:rPr lang="en-GB" sz="11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Available from: </a:t>
            </a:r>
            <a:r>
              <a:rPr lang="en-GB" sz="11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https://www.statnews.com/2020/02/11/disease-caused-by-the-novel-coronavirus-has-name-covid-19/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Howe, S. (2020) ‘‘Don’t let young people down’, says Future Generations Commissioner as she launches Manifesto for the Future with 11-17-year-olds from Wales, and urges politicians to act now on climate and inequality’ </a:t>
            </a:r>
            <a:r>
              <a:rPr lang="en-GB" sz="11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https://www.futuregenerations.wales/news/dont-let-young-people-down-says-future-generations-commissioner-as-she-launches-manifesto-for-the-future-with-11-17-year-olds-from-wales-and-urges-politicians-to-act-now-o/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[Accessed: January 4</a:t>
            </a:r>
            <a:r>
              <a:rPr lang="en-GB" sz="11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Howe, S. (2020) ‘Statement on the Future Generations Report 2020’ </a:t>
            </a:r>
            <a:r>
              <a:rPr lang="en-GB" sz="11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https://www.futuregenerations.wales/news/statement-on-the-future-generations-report-2020/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[Accessed: January 4</a:t>
            </a:r>
            <a:r>
              <a:rPr lang="en-GB" sz="11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Howe, S. (2020) ‘The Future Generations Report 2020’ </a:t>
            </a:r>
            <a:r>
              <a:rPr lang="en-GB" sz="11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0"/>
              </a:rPr>
              <a:t>https://www.futuregenerations.wales/wp-content/uploads/2020/06/Chap-3-Healthier.pdf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[Accessed: January 4</a:t>
            </a:r>
            <a:r>
              <a:rPr lang="en-GB" sz="11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Howe, S. (2021) </a:t>
            </a:r>
            <a:r>
              <a:rPr lang="en-GB" sz="11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Sophie Howe.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[Online]. [Accessed: January 6</a:t>
            </a:r>
            <a:r>
              <a:rPr lang="en-GB" sz="11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Available from: </a:t>
            </a:r>
            <a:r>
              <a:rPr lang="en-GB" sz="11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1"/>
              </a:rPr>
              <a:t>https://www.futuregenerations.wales/team/sophie-howe/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Jaggery. (2015) </a:t>
            </a:r>
            <a:r>
              <a:rPr lang="en-GB" sz="11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Bilingual sign outside Pontlliw Primary School.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[Online]. [Accessed: January 6</a:t>
            </a:r>
            <a:r>
              <a:rPr lang="en-GB" sz="11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Available from:  </a:t>
            </a:r>
            <a:r>
              <a:rPr lang="en-GB" sz="11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2"/>
              </a:rPr>
              <a:t>https://www.geograph.org.uk/photo/4350830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Knuth, K. (2019) </a:t>
            </a:r>
            <a:r>
              <a:rPr lang="en-GB" sz="11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term ‘resilience’ is all around us but what does it really mean? [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Online]. [Accessed: January 6</a:t>
            </a:r>
            <a:r>
              <a:rPr lang="en-GB" sz="11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Available from: </a:t>
            </a:r>
            <a:r>
              <a:rPr lang="en-GB" sz="11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3"/>
              </a:rPr>
              <a:t>https://ensia.com/articles/what-is-resilience/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McGuiness, D. (2016) ‘Why Competition Is Good for Kids (and How to Keep It That Way)’ </a:t>
            </a:r>
            <a:r>
              <a:rPr lang="en-GB" sz="11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4"/>
              </a:rPr>
              <a:t>https://www.parents.com/kids/development/social/why-competition-is-good-for-kids-and-how-to-keep-it-that-way/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[Accessed: January 2</a:t>
            </a:r>
            <a:r>
              <a:rPr lang="en-GB" sz="11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nd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Mental Health Foundation. (2018) ‘Diet and mental health’ </a:t>
            </a:r>
            <a:r>
              <a:rPr lang="en-GB" sz="11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5"/>
              </a:rPr>
              <a:t>https://www.mentalhealth.org.uk/a-to-z/d/diet-and-mental-health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[Accessed: January 5</a:t>
            </a:r>
            <a:r>
              <a:rPr lang="en-GB" sz="11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</a:t>
            </a:r>
          </a:p>
          <a:p>
            <a:r>
              <a:rPr lang="en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9851794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A61685E-48DC-B247-970A-A4F53CBD7CF8}"/>
              </a:ext>
            </a:extLst>
          </p:cNvPr>
          <p:cNvSpPr/>
          <p:nvPr/>
        </p:nvSpPr>
        <p:spPr>
          <a:xfrm>
            <a:off x="367431" y="617928"/>
            <a:ext cx="11824569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u="sng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Reference list continued</a:t>
            </a:r>
          </a:p>
          <a:p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Midpack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(2021) 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Polystyrene Food Containers.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[Online]. [Accessed: January 6</a:t>
            </a:r>
            <a:r>
              <a:rPr lang="en-GB" sz="12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Available from: </a:t>
            </a:r>
            <a:r>
              <a:rPr lang="en-GB" sz="12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https://www.packaginglincs.co.uk/polystyrene-food-containers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Moussa, N. M. (2014) ‘The Importance of Learning Styles in Education’ </a:t>
            </a:r>
            <a:r>
              <a:rPr lang="en-GB" sz="12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https://www.auburn.edu/academic/education/ilsrj/Journal%20Volumes/Fall%202014%20Vol%201%20PDFs/Learning%20Styles%20Nahla%20Moussa.pdf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[Accessed: January 3</a:t>
            </a:r>
            <a:r>
              <a:rPr lang="en-GB" sz="12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rd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Transition Network. (2005) 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A movement of communities coming together to reimagine and rebuild our world. 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[Online]. [Accessed: January 6</a:t>
            </a:r>
            <a:r>
              <a:rPr lang="en-GB" sz="12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Available from: </a:t>
            </a:r>
            <a:r>
              <a:rPr lang="en-GB" sz="12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https://transitionnetwork.org/transition-near-me/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Transition Network. (2021) ‘Haverfordwest’ </a:t>
            </a:r>
            <a:r>
              <a:rPr lang="en-GB" sz="12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https://transitioninitiative.org/initiatives/haverfordwest/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[Accessed: January 4</a:t>
            </a:r>
            <a:r>
              <a:rPr lang="en-GB" sz="12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Transition Network. (2021) ‘Schools in Transition’ </a:t>
            </a:r>
            <a:r>
              <a:rPr lang="en-GB" sz="12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https://transitionnetwork.org/do-transition/transition-in-action/practical-projects/schools-in-transition/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[Accessed: January 4</a:t>
            </a:r>
            <a:r>
              <a:rPr lang="en-GB" sz="12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UNICEF. (no date) ‘Convention on the Rights of the Child: The children's version’ </a:t>
            </a:r>
            <a:r>
              <a:rPr lang="en-GB" sz="12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https://www.unicef.org/sop/convention-rights-child-child-friendly-version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[Accessed: January 2</a:t>
            </a:r>
            <a:r>
              <a:rPr lang="en-GB" sz="12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nd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2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VegPower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(2021) 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Veg Power.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[Online]. [Accessed: January 6</a:t>
            </a:r>
            <a:r>
              <a:rPr lang="en-GB" sz="12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Available from: </a:t>
            </a:r>
            <a:r>
              <a:rPr lang="en-GB" sz="12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https://eatthemtodefeatthem.com/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Welsh Government. (2015) ‘The four purposes of the curriculum for Wales’ </a:t>
            </a:r>
            <a:r>
              <a:rPr lang="en-GB" sz="12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https://gov.wales/sites/default/files/publications/2018-03/the-four-purposes-of-the-curriculum-for-wales.pdf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[Accessed: January 4</a:t>
            </a:r>
            <a:r>
              <a:rPr lang="en-GB" sz="12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Welsh Government. (2015) ‘Well-being of Future Generations (Wales) Act 2015’ </a:t>
            </a:r>
            <a:r>
              <a:rPr lang="en-GB" sz="12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0"/>
              </a:rPr>
              <a:t>https://www.futuregenerations.wales/wp-content/uploads/2017/02/150623-guide-to-the-fg-act-en.pdf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[Accessed: January 2</a:t>
            </a:r>
            <a:r>
              <a:rPr lang="en-GB" sz="12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nd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Welsh Government. (2020)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WELL-BEING OF FUTURE GENERATIONS.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[Online]. [Accessed: January 6</a:t>
            </a:r>
            <a:r>
              <a:rPr lang="en-GB" sz="12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2021]. Available from: </a:t>
            </a:r>
            <a:r>
              <a:rPr lang="en-GB" sz="12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1"/>
              </a:rPr>
              <a:t>https://gov.wales/sites/default/files/publications/2020-05/wellbeing-of-future-generations-visual-toolkit.pdf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024234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598</TotalTime>
  <Words>1387</Words>
  <Application>Microsoft Macintosh PowerPoint</Application>
  <PresentationFormat>Widescreen</PresentationFormat>
  <Paragraphs>102</Paragraphs>
  <Slides>14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Office Theme</vt:lpstr>
      <vt:lpstr>Welcome to this virtual seminar</vt:lpstr>
      <vt:lpstr>My Practice </vt:lpstr>
      <vt:lpstr>PowerPoint Presentation</vt:lpstr>
      <vt:lpstr>PowerPoint Presentation</vt:lpstr>
      <vt:lpstr>PowerPoint Presentation</vt:lpstr>
      <vt:lpstr>What is the ‘Well Being of Future Generations (Wales) Act 2015’?</vt:lpstr>
      <vt:lpstr>Well-Being of Future Generations  - Goals</vt:lpstr>
      <vt:lpstr>Meeting the Well-Being Goals in practice</vt:lpstr>
      <vt:lpstr>Transition Towns </vt:lpstr>
      <vt:lpstr>PowerPoint Presentation</vt:lpstr>
      <vt:lpstr>A Healthier Wales</vt:lpstr>
      <vt:lpstr>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this virtual seminar</dc:title>
  <dc:creator>aimee mathias</dc:creator>
  <cp:lastModifiedBy>Aimee Louise Mathias</cp:lastModifiedBy>
  <cp:revision>2</cp:revision>
  <dcterms:created xsi:type="dcterms:W3CDTF">2021-01-06T12:13:29Z</dcterms:created>
  <dcterms:modified xsi:type="dcterms:W3CDTF">2021-01-06T22:15:17Z</dcterms:modified>
</cp:coreProperties>
</file>