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9" r:id="rId3"/>
    <p:sldId id="270" r:id="rId4"/>
    <p:sldId id="257" r:id="rId5"/>
    <p:sldId id="258" r:id="rId6"/>
    <p:sldId id="265" r:id="rId7"/>
    <p:sldId id="266" r:id="rId8"/>
    <p:sldId id="267" r:id="rId9"/>
    <p:sldId id="261" r:id="rId10"/>
    <p:sldId id="262" r:id="rId11"/>
    <p:sldId id="263" r:id="rId12"/>
    <p:sldId id="264" r:id="rId13"/>
    <p:sldId id="268" r:id="rId14"/>
    <p:sldId id="269" r:id="rId15"/>
    <p:sldId id="260"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021" autoAdjust="0"/>
  </p:normalViewPr>
  <p:slideViewPr>
    <p:cSldViewPr>
      <p:cViewPr varScale="1">
        <p:scale>
          <a:sx n="87" d="100"/>
          <a:sy n="87" d="100"/>
        </p:scale>
        <p:origin x="1652" y="5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D9A369B-7716-481D-AE33-ADACD4D21206}" type="datetimeFigureOut">
              <a:rPr lang="en-US" smtClean="0"/>
              <a:t>1/13/2023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550D1CF-FD55-47A1-93CF-C64A07910EC4}" type="slidenum">
              <a:rPr lang="en-US" smtClean="0"/>
              <a:t>‹#›</a:t>
            </a:fld>
            <a:endParaRPr lang="en-US"/>
          </a:p>
        </p:txBody>
      </p:sp>
    </p:spTree>
    <p:extLst>
      <p:ext uri="{BB962C8B-B14F-4D97-AF65-F5344CB8AC3E}">
        <p14:creationId xmlns:p14="http://schemas.microsoft.com/office/powerpoint/2010/main" val="4430634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solidFill>
                  <a:srgbClr val="DD4B39"/>
                </a:solidFill>
                <a:effectLst/>
              </a:rPr>
              <a:t>Quarries near </a:t>
            </a:r>
            <a:r>
              <a:rPr lang="en-US" b="0" dirty="0" err="1">
                <a:solidFill>
                  <a:srgbClr val="DD4B39"/>
                </a:solidFill>
                <a:effectLst/>
              </a:rPr>
              <a:t>Pwll</a:t>
            </a:r>
            <a:r>
              <a:rPr lang="en-US" b="0" dirty="0">
                <a:solidFill>
                  <a:srgbClr val="DD4B39"/>
                </a:solidFill>
                <a:effectLst/>
              </a:rPr>
              <a:t> Du: view to the north</a:t>
            </a:r>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1</a:t>
            </a:fld>
            <a:endParaRPr lang="en-US"/>
          </a:p>
        </p:txBody>
      </p:sp>
    </p:spTree>
    <p:extLst>
      <p:ext uri="{BB962C8B-B14F-4D97-AF65-F5344CB8AC3E}">
        <p14:creationId xmlns:p14="http://schemas.microsoft.com/office/powerpoint/2010/main" val="7784025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Limestone is a sedimentary rock, most of which originally formed by the accumulation of sediments rich in carbonate minerals, like calcite, underwater. These sediments, which were turned to limestone rock over millions of years after they were laid down, are composed of over 50 per cent carbonate minerals. There are several different types of limestone, which can be classified according to how they formed.</a:t>
            </a:r>
          </a:p>
        </p:txBody>
      </p:sp>
      <p:sp>
        <p:nvSpPr>
          <p:cNvPr id="4" name="Slide Number Placeholder 3"/>
          <p:cNvSpPr>
            <a:spLocks noGrp="1"/>
          </p:cNvSpPr>
          <p:nvPr>
            <p:ph type="sldNum" sz="quarter" idx="10"/>
          </p:nvPr>
        </p:nvSpPr>
        <p:spPr/>
        <p:txBody>
          <a:bodyPr/>
          <a:lstStyle/>
          <a:p>
            <a:fld id="{7550D1CF-FD55-47A1-93CF-C64A07910EC4}" type="slidenum">
              <a:rPr lang="en-US" smtClean="0"/>
              <a:t>2</a:t>
            </a:fld>
            <a:endParaRPr lang="en-US"/>
          </a:p>
        </p:txBody>
      </p:sp>
    </p:spTree>
    <p:extLst>
      <p:ext uri="{BB962C8B-B14F-4D97-AF65-F5344CB8AC3E}">
        <p14:creationId xmlns:p14="http://schemas.microsoft.com/office/powerpoint/2010/main" val="5546742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r>
              <a:rPr lang="en-US" sz="1200" b="1" dirty="0">
                <a:solidFill>
                  <a:srgbClr val="000000"/>
                </a:solidFill>
                <a:effectLst/>
                <a:latin typeface="Arial"/>
                <a:ea typeface="Times New Roman"/>
              </a:rPr>
              <a:t>DEVONIAN RIVERS AND CARBONIFEROUS SWAMPS</a:t>
            </a:r>
            <a:br>
              <a:rPr lang="en-US" sz="1200" dirty="0">
                <a:solidFill>
                  <a:srgbClr val="000000"/>
                </a:solidFill>
                <a:effectLst/>
                <a:latin typeface="Arial"/>
                <a:ea typeface="Times New Roman"/>
              </a:rPr>
            </a:br>
            <a:r>
              <a:rPr lang="en-US" sz="1200" dirty="0">
                <a:solidFill>
                  <a:srgbClr val="000000"/>
                </a:solidFill>
                <a:effectLst/>
                <a:latin typeface="Arial"/>
                <a:ea typeface="Times New Roman"/>
              </a:rPr>
              <a:t>390-290 million years ago</a:t>
            </a:r>
            <a:endParaRPr lang="en-US" sz="1800" dirty="0">
              <a:solidFill>
                <a:srgbClr val="000000"/>
              </a:solidFill>
              <a:effectLst/>
              <a:latin typeface="Times New Roman"/>
              <a:ea typeface="Times New Roman"/>
            </a:endParaRPr>
          </a:p>
          <a:p>
            <a:pPr marL="0" marR="0"/>
            <a:r>
              <a:rPr lang="en-US" sz="1200" dirty="0">
                <a:solidFill>
                  <a:srgbClr val="000000"/>
                </a:solidFill>
                <a:effectLst/>
                <a:latin typeface="Arial"/>
                <a:ea typeface="Times New Roman"/>
              </a:rPr>
              <a:t>By the middle of the Devonian period, the former Welsh Basin had therefore become part of a range of mountains. The climate was arid, with occasional rainfall eroding the mountains away and generating new sediments in the process. Rivers carried debris away towards the Midlands and South Wales, depositing sands over the plains. The sands eventually consolidated, to form what is today called the Old Red Sandstone. These strata give the characteristic red </a:t>
            </a:r>
            <a:r>
              <a:rPr lang="en-US" sz="1200" dirty="0" err="1">
                <a:solidFill>
                  <a:srgbClr val="000000"/>
                </a:solidFill>
                <a:effectLst/>
                <a:latin typeface="Arial"/>
                <a:ea typeface="Times New Roman"/>
              </a:rPr>
              <a:t>colour</a:t>
            </a:r>
            <a:r>
              <a:rPr lang="en-US" sz="1200" dirty="0">
                <a:solidFill>
                  <a:srgbClr val="000000"/>
                </a:solidFill>
                <a:effectLst/>
                <a:latin typeface="Arial"/>
                <a:ea typeface="Times New Roman"/>
              </a:rPr>
              <a:t> to the soils of parts of South and East Wales.</a:t>
            </a:r>
          </a:p>
          <a:p>
            <a:pPr marL="0" marR="0"/>
            <a:endParaRPr lang="en-US" sz="1800" dirty="0">
              <a:solidFill>
                <a:srgbClr val="000000"/>
              </a:solidFill>
              <a:effectLst/>
              <a:latin typeface="Times New Roman"/>
              <a:ea typeface="Times New Roman"/>
            </a:endParaRPr>
          </a:p>
          <a:p>
            <a:pPr marL="0" marR="0"/>
            <a:r>
              <a:rPr lang="en-US" sz="1200" dirty="0">
                <a:solidFill>
                  <a:srgbClr val="000000"/>
                </a:solidFill>
                <a:effectLst/>
                <a:latin typeface="Arial"/>
                <a:ea typeface="Times New Roman"/>
              </a:rPr>
              <a:t>The Devonian period has been called the "age of fishes". It marked the major evolutionary burst that established these creatures in their full diversity - bony fish, sharks, lungfish - in seas, lakes and rivers worldwide. And from the lungfish there evolved the first amphibians to crawl onto the land, where the </a:t>
            </a:r>
            <a:r>
              <a:rPr lang="en-US" sz="1200" dirty="0" err="1">
                <a:solidFill>
                  <a:srgbClr val="000000"/>
                </a:solidFill>
                <a:effectLst/>
                <a:latin typeface="Arial"/>
                <a:ea typeface="Times New Roman"/>
              </a:rPr>
              <a:t>colonisation</a:t>
            </a:r>
            <a:r>
              <a:rPr lang="en-US" sz="1200" dirty="0">
                <a:solidFill>
                  <a:srgbClr val="000000"/>
                </a:solidFill>
                <a:effectLst/>
                <a:latin typeface="Arial"/>
                <a:ea typeface="Times New Roman"/>
              </a:rPr>
              <a:t> by plants was already well underway. </a:t>
            </a:r>
          </a:p>
          <a:p>
            <a:pPr marL="0" marR="0"/>
            <a:endParaRPr lang="en-US" sz="1800" dirty="0">
              <a:solidFill>
                <a:srgbClr val="000000"/>
              </a:solidFill>
              <a:effectLst/>
              <a:latin typeface="Times New Roman"/>
              <a:ea typeface="Times New Roman"/>
            </a:endParaRPr>
          </a:p>
          <a:p>
            <a:pPr marL="0" marR="0"/>
            <a:r>
              <a:rPr lang="en-US" sz="1200" dirty="0">
                <a:solidFill>
                  <a:srgbClr val="000000"/>
                </a:solidFill>
                <a:effectLst/>
                <a:latin typeface="Arial"/>
                <a:ea typeface="Times New Roman"/>
              </a:rPr>
              <a:t>With the onset of the Carboniferous period, shallow warm seas invaded areas of NE and South Wales, once again allowing coral reefs to flourish and lay down the </a:t>
            </a:r>
            <a:r>
              <a:rPr lang="en-US" sz="1200" dirty="0" err="1">
                <a:solidFill>
                  <a:srgbClr val="000000"/>
                </a:solidFill>
                <a:effectLst/>
                <a:latin typeface="Arial"/>
                <a:ea typeface="Times New Roman"/>
              </a:rPr>
              <a:t>limestones</a:t>
            </a:r>
            <a:r>
              <a:rPr lang="en-US" sz="1200" dirty="0">
                <a:solidFill>
                  <a:srgbClr val="000000"/>
                </a:solidFill>
                <a:effectLst/>
                <a:latin typeface="Arial"/>
                <a:ea typeface="Times New Roman"/>
              </a:rPr>
              <a:t> in which Wale's caves were later formed. </a:t>
            </a:r>
            <a:endParaRPr lang="en-US" sz="1800" dirty="0">
              <a:solidFill>
                <a:srgbClr val="000000"/>
              </a:solidFill>
              <a:effectLst/>
              <a:latin typeface="Times New Roman"/>
              <a:ea typeface="Times New Roman"/>
            </a:endParaRPr>
          </a:p>
          <a:p>
            <a:pPr marL="0" marR="0"/>
            <a:r>
              <a:rPr lang="en-US" sz="1200" dirty="0">
                <a:solidFill>
                  <a:srgbClr val="000000"/>
                </a:solidFill>
                <a:effectLst/>
                <a:latin typeface="Arial"/>
                <a:ea typeface="Times New Roman"/>
              </a:rPr>
              <a:t>But by the Upper Carboniferous, and particularly in South Wales, extensive coastal deltas and swamps dominated the landscape. These were dense with tree-sized club mosses while ferns, seed-ferns, and other plant life lived on the raised river levees. Great thicknesses of peaty matter accumulated in these swamps, which, under the higher pressures and temperatures of deeper and deeper burial, were slowly converted into coal seams. In South Wales, Rhondda Heritage Centre and Big Pit are places to find out everything you need to know about coal and coal mining. Some impressive mineral specimens are also known from cavities in coalfield ironstones.</a:t>
            </a:r>
          </a:p>
          <a:p>
            <a:pPr marL="0" marR="0"/>
            <a:endParaRPr lang="en-US" sz="1800" dirty="0">
              <a:solidFill>
                <a:srgbClr val="000000"/>
              </a:solidFill>
              <a:effectLst/>
              <a:latin typeface="Times New Roman"/>
              <a:ea typeface="Times New Roman"/>
            </a:endParaRPr>
          </a:p>
          <a:p>
            <a:pPr marL="0" marR="0"/>
            <a:r>
              <a:rPr lang="en-US" sz="1200" dirty="0">
                <a:solidFill>
                  <a:srgbClr val="000000"/>
                </a:solidFill>
                <a:effectLst/>
                <a:latin typeface="Arial"/>
                <a:ea typeface="Times New Roman"/>
              </a:rPr>
              <a:t>Later Carboniferous rocks in South Wales include river-deposited sandstones containing pellets of coal. These show that, by that time, the strata deposited in the coal-swamps had been uplifted and was already being eroded. This is evidence for the early phases of the next mountain-building episode - the </a:t>
            </a:r>
            <a:r>
              <a:rPr lang="en-US" sz="1200" dirty="0" err="1">
                <a:solidFill>
                  <a:srgbClr val="000000"/>
                </a:solidFill>
                <a:effectLst/>
                <a:latin typeface="Arial"/>
                <a:ea typeface="Times New Roman"/>
              </a:rPr>
              <a:t>Variscan</a:t>
            </a:r>
            <a:r>
              <a:rPr lang="en-US" sz="1200" dirty="0">
                <a:solidFill>
                  <a:srgbClr val="000000"/>
                </a:solidFill>
                <a:effectLst/>
                <a:latin typeface="Arial"/>
                <a:ea typeface="Times New Roman"/>
              </a:rPr>
              <a:t> orogeny. </a:t>
            </a:r>
            <a:endParaRPr lang="en-US" sz="1800" dirty="0">
              <a:solidFill>
                <a:srgbClr val="000000"/>
              </a:solidFill>
              <a:effectLst/>
              <a:latin typeface="Times New Roman"/>
              <a:ea typeface="Times New Roman"/>
            </a:endParaRPr>
          </a:p>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4</a:t>
            </a:fld>
            <a:endParaRPr lang="en-US"/>
          </a:p>
        </p:txBody>
      </p:sp>
    </p:spTree>
    <p:extLst>
      <p:ext uri="{BB962C8B-B14F-4D97-AF65-F5344CB8AC3E}">
        <p14:creationId xmlns:p14="http://schemas.microsoft.com/office/powerpoint/2010/main" val="15829954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15000"/>
              </a:lnSpc>
              <a:spcBef>
                <a:spcPts val="1440"/>
              </a:spcBef>
              <a:spcAft>
                <a:spcPts val="480"/>
              </a:spcAft>
              <a:buClrTx/>
              <a:buSzTx/>
              <a:buFontTx/>
              <a:buNone/>
              <a:tabLst/>
              <a:defRPr/>
            </a:pPr>
            <a:r>
              <a:rPr kumimoji="0" lang="en-US" sz="1800" b="0" i="0" u="none" strike="noStrike" kern="1200" cap="none" spc="0" normalizeH="0" baseline="0" noProof="0" dirty="0">
                <a:ln>
                  <a:noFill/>
                </a:ln>
                <a:solidFill>
                  <a:srgbClr val="3B693D"/>
                </a:solidFill>
                <a:effectLst/>
                <a:uLnTx/>
                <a:uFillTx/>
                <a:latin typeface="Verdana"/>
                <a:ea typeface="Times New Roman"/>
                <a:cs typeface="Times New Roman"/>
              </a:rPr>
              <a:t>Formation of limestone</a:t>
            </a:r>
            <a:endParaRPr kumimoji="0" lang="en-US" sz="1200" b="0" i="0" u="none" strike="noStrike" kern="1200" cap="none" spc="0" normalizeH="0" baseline="0" noProof="0" dirty="0">
              <a:ln>
                <a:noFill/>
              </a:ln>
              <a:solidFill>
                <a:prstClr val="black"/>
              </a:solidFill>
              <a:effectLst/>
              <a:uLnTx/>
              <a:uFillTx/>
              <a:latin typeface="+mn-lt"/>
              <a:ea typeface="Calibri"/>
              <a:cs typeface="Times New Roman"/>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Verdana"/>
                <a:ea typeface="Times New Roman"/>
                <a:cs typeface="Times New Roman"/>
              </a:rPr>
              <a:t>Limestone forms predominantly on the sea floor, although some forms in fresh water too. The material rich in calcium carbonate ('calcareous' material) accumulates there, and this calcareous material may be organic, chemical or detrital in origin.</a:t>
            </a:r>
          </a:p>
          <a:p>
            <a:pPr marL="0" marR="0" lvl="0" indent="0" algn="l" defTabSz="914400" rtl="0" eaLnBrk="1" fontAlgn="auto" latinLnBrk="0" hangingPunct="1">
              <a:lnSpc>
                <a:spcPct val="115000"/>
              </a:lnSpc>
              <a:spcBef>
                <a:spcPts val="0"/>
              </a:spcBef>
              <a:spcAft>
                <a:spcPts val="100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Verdana"/>
              <a:ea typeface="Calibri"/>
              <a:cs typeface="Times New Roman"/>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lang="en-US" sz="1200" dirty="0">
                <a:effectLst/>
                <a:latin typeface="Verdana"/>
                <a:ea typeface="Times New Roman"/>
                <a:cs typeface="Times New Roman"/>
              </a:rPr>
              <a:t>The massive Carboniferous </a:t>
            </a:r>
            <a:r>
              <a:rPr lang="en-US" sz="1200" dirty="0" err="1">
                <a:effectLst/>
                <a:latin typeface="Verdana"/>
                <a:ea typeface="Times New Roman"/>
                <a:cs typeface="Times New Roman"/>
              </a:rPr>
              <a:t>limestones</a:t>
            </a:r>
            <a:r>
              <a:rPr lang="en-US" sz="1200" dirty="0">
                <a:effectLst/>
                <a:latin typeface="Verdana"/>
                <a:ea typeface="Times New Roman"/>
                <a:cs typeface="Times New Roman"/>
              </a:rPr>
              <a:t> originally accumulated in a warm shallow sea when Britain lay much closer to the equator than it does now.</a:t>
            </a:r>
          </a:p>
          <a:p>
            <a:pPr marL="0" marR="0" lvl="0" indent="0" algn="l" defTabSz="914400" rtl="0" eaLnBrk="1" fontAlgn="auto" latinLnBrk="0" hangingPunct="1">
              <a:lnSpc>
                <a:spcPct val="115000"/>
              </a:lnSpc>
              <a:spcBef>
                <a:spcPts val="0"/>
              </a:spcBef>
              <a:spcAft>
                <a:spcPts val="100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Verdana"/>
              <a:ea typeface="Calibri"/>
              <a:cs typeface="Times New Roman"/>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Limestone is a sedimentary rock composed primarily of calcium carbonate (CaCO3) in the form of the mineral calcite. It most commonly forms in clear, warm, shallow marine waters. It is usually an organic sedimentary rock that forms from the accumulation of shell, coral, algal, and fecal debris. It can also be a chemical sedimentary rock formed by the precipitation of calcium carbonate from lake or ocean </a:t>
            </a:r>
            <a:r>
              <a:rPr kumimoji="0" lang="en-US" sz="1200" b="0" i="0" u="none" strike="noStrike" kern="1200" cap="none" spc="0" normalizeH="0" baseline="0" noProof="0">
                <a:ln>
                  <a:noFill/>
                </a:ln>
                <a:solidFill>
                  <a:prstClr val="black"/>
                </a:solidFill>
                <a:effectLst/>
                <a:uLnTx/>
                <a:uFillTx/>
                <a:latin typeface="+mn-lt"/>
                <a:ea typeface="Calibri"/>
                <a:cs typeface="Times New Roman"/>
              </a:rPr>
              <a:t>water.</a:t>
            </a:r>
          </a:p>
          <a:p>
            <a:pPr marL="0" marR="0" lvl="0" indent="0" algn="l" defTabSz="914400" rtl="0" eaLnBrk="1" fontAlgn="auto" latinLnBrk="0" hangingPunct="1">
              <a:lnSpc>
                <a:spcPct val="115000"/>
              </a:lnSpc>
              <a:spcBef>
                <a:spcPts val="0"/>
              </a:spcBef>
              <a:spcAft>
                <a:spcPts val="100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Calibri"/>
              <a:cs typeface="Times New Roman"/>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A Limestone-Forming Environment: An underwater view of a coral reef system from the </a:t>
            </a:r>
            <a:r>
              <a:rPr kumimoji="0" lang="en-US" sz="1200" b="0" i="0" u="none" strike="noStrike" kern="1200" cap="none" spc="0" normalizeH="0" baseline="0" noProof="0" dirty="0" err="1">
                <a:ln>
                  <a:noFill/>
                </a:ln>
                <a:solidFill>
                  <a:prstClr val="black"/>
                </a:solidFill>
                <a:effectLst/>
                <a:uLnTx/>
                <a:uFillTx/>
                <a:latin typeface="+mn-lt"/>
                <a:ea typeface="Calibri"/>
                <a:cs typeface="Times New Roman"/>
              </a:rPr>
              <a:t>Kerama</a:t>
            </a: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 Islands in the East China Sea southwest of Okinawa. Here the entire seafloor is covered by a wide variety of corals which produce calcium carbonate skeletons. A United States Geological Survey image by Curt </a:t>
            </a:r>
            <a:r>
              <a:rPr kumimoji="0" lang="en-US" sz="1200" b="0" i="0" u="none" strike="noStrike" kern="1200" cap="none" spc="0" normalizeH="0" baseline="0" noProof="0" dirty="0" err="1">
                <a:ln>
                  <a:noFill/>
                </a:ln>
                <a:solidFill>
                  <a:prstClr val="black"/>
                </a:solidFill>
                <a:effectLst/>
                <a:uLnTx/>
                <a:uFillTx/>
                <a:latin typeface="+mn-lt"/>
                <a:ea typeface="Calibri"/>
                <a:cs typeface="Times New Roman"/>
              </a:rPr>
              <a:t>Storlazzi</a:t>
            </a: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Limestone-Forming Environment: Marine</a:t>
            </a:r>
          </a:p>
          <a:p>
            <a:pPr marL="0" marR="0" lvl="0" indent="0" algn="l" defTabSz="914400" rtl="0" eaLnBrk="1" fontAlgn="auto" latinLnBrk="0" hangingPunct="1">
              <a:lnSpc>
                <a:spcPct val="115000"/>
              </a:lnSpc>
              <a:spcBef>
                <a:spcPts val="0"/>
              </a:spcBef>
              <a:spcAft>
                <a:spcPts val="100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Calibri"/>
              <a:cs typeface="Times New Roman"/>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Most </a:t>
            </a:r>
            <a:r>
              <a:rPr kumimoji="0" lang="en-US" sz="1200" b="0" i="0" u="none" strike="noStrike" kern="1200" cap="none" spc="0" normalizeH="0" baseline="0" noProof="0" dirty="0" err="1">
                <a:ln>
                  <a:noFill/>
                </a:ln>
                <a:solidFill>
                  <a:prstClr val="black"/>
                </a:solidFill>
                <a:effectLst/>
                <a:uLnTx/>
                <a:uFillTx/>
                <a:latin typeface="+mn-lt"/>
                <a:ea typeface="Calibri"/>
                <a:cs typeface="Times New Roman"/>
              </a:rPr>
              <a:t>limestones</a:t>
            </a: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 form in shallow, calm, warm marine waters. That type of environment is where organisms capable of forming calcium carbonate shells and skeletons can easily extract the needed ingredients from ocean water. When these animals die, their shell and skeletal debris accumulate as a sediment that might be </a:t>
            </a:r>
            <a:r>
              <a:rPr kumimoji="0" lang="en-US" sz="1200" b="0" i="0" u="none" strike="noStrike" kern="1200" cap="none" spc="0" normalizeH="0" baseline="0" noProof="0" dirty="0" err="1">
                <a:ln>
                  <a:noFill/>
                </a:ln>
                <a:solidFill>
                  <a:prstClr val="black"/>
                </a:solidFill>
                <a:effectLst/>
                <a:uLnTx/>
                <a:uFillTx/>
                <a:latin typeface="+mn-lt"/>
                <a:ea typeface="Calibri"/>
                <a:cs typeface="Times New Roman"/>
              </a:rPr>
              <a:t>lithified</a:t>
            </a: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 into limestone. Their waste products can also contribute to the sediment mass. </a:t>
            </a:r>
            <a:r>
              <a:rPr kumimoji="0" lang="en-US" sz="1200" b="0" i="0" u="none" strike="noStrike" kern="1200" cap="none" spc="0" normalizeH="0" baseline="0" noProof="0" dirty="0" err="1">
                <a:ln>
                  <a:noFill/>
                </a:ln>
                <a:solidFill>
                  <a:prstClr val="black"/>
                </a:solidFill>
                <a:effectLst/>
                <a:uLnTx/>
                <a:uFillTx/>
                <a:latin typeface="+mn-lt"/>
                <a:ea typeface="Calibri"/>
                <a:cs typeface="Times New Roman"/>
              </a:rPr>
              <a:t>Limestones</a:t>
            </a: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 formed from this type of sediment are biological sedimentary rocks. Their biological origin is often revealed in the rock by the presence of fossils.</a:t>
            </a:r>
          </a:p>
          <a:p>
            <a:pPr marL="0" marR="0" lvl="0" indent="0" algn="l" defTabSz="914400" rtl="0" eaLnBrk="1" fontAlgn="auto" latinLnBrk="0" hangingPunct="1">
              <a:lnSpc>
                <a:spcPct val="115000"/>
              </a:lnSpc>
              <a:spcBef>
                <a:spcPts val="0"/>
              </a:spcBef>
              <a:spcAft>
                <a:spcPts val="100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Calibri"/>
              <a:cs typeface="Times New Roman"/>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Some </a:t>
            </a:r>
            <a:r>
              <a:rPr kumimoji="0" lang="en-US" sz="1200" b="0" i="0" u="none" strike="noStrike" kern="1200" cap="none" spc="0" normalizeH="0" baseline="0" noProof="0" dirty="0" err="1">
                <a:ln>
                  <a:noFill/>
                </a:ln>
                <a:solidFill>
                  <a:prstClr val="black"/>
                </a:solidFill>
                <a:effectLst/>
                <a:uLnTx/>
                <a:uFillTx/>
                <a:latin typeface="+mn-lt"/>
                <a:ea typeface="Calibri"/>
                <a:cs typeface="Times New Roman"/>
              </a:rPr>
              <a:t>limestones</a:t>
            </a: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 can form by direct precipitation of calcium carbonate from marine or fresh water. </a:t>
            </a:r>
            <a:r>
              <a:rPr kumimoji="0" lang="en-US" sz="1200" b="0" i="0" u="none" strike="noStrike" kern="1200" cap="none" spc="0" normalizeH="0" baseline="0" noProof="0" dirty="0" err="1">
                <a:ln>
                  <a:noFill/>
                </a:ln>
                <a:solidFill>
                  <a:prstClr val="black"/>
                </a:solidFill>
                <a:effectLst/>
                <a:uLnTx/>
                <a:uFillTx/>
                <a:latin typeface="+mn-lt"/>
                <a:ea typeface="Calibri"/>
                <a:cs typeface="Times New Roman"/>
              </a:rPr>
              <a:t>Limestones</a:t>
            </a: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 formed this way are chemical sedimentary rocks. They are thought to be less abundant than biological </a:t>
            </a:r>
            <a:r>
              <a:rPr kumimoji="0" lang="en-US" sz="1200" b="0" i="0" u="none" strike="noStrike" kern="1200" cap="none" spc="0" normalizeH="0" baseline="0" noProof="0" dirty="0" err="1">
                <a:ln>
                  <a:noFill/>
                </a:ln>
                <a:solidFill>
                  <a:prstClr val="black"/>
                </a:solidFill>
                <a:effectLst/>
                <a:uLnTx/>
                <a:uFillTx/>
                <a:latin typeface="+mn-lt"/>
                <a:ea typeface="Calibri"/>
                <a:cs typeface="Times New Roman"/>
              </a:rPr>
              <a:t>limestones</a:t>
            </a: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Today Earth has many limestone-forming environments. Most of them are found in shallow water areas between 30 degrees north latitude and 30 degrees south latitude. Limestone is forming in the Caribbean Sea, Indian Ocean, Persian Gulf, Gulf of Mexico, around Pacific Ocean islands, and within the Indonesian archipelago.</a:t>
            </a:r>
          </a:p>
          <a:p>
            <a:pPr marL="0" marR="0" lvl="0" indent="0" algn="l" defTabSz="914400" rtl="0" eaLnBrk="1" fontAlgn="auto" latinLnBrk="0" hangingPunct="1">
              <a:lnSpc>
                <a:spcPct val="115000"/>
              </a:lnSpc>
              <a:spcBef>
                <a:spcPts val="0"/>
              </a:spcBef>
              <a:spcAft>
                <a:spcPts val="100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Calibri"/>
              <a:cs typeface="Times New Roman"/>
            </a:endParaRPr>
          </a:p>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5</a:t>
            </a:fld>
            <a:endParaRPr lang="en-US"/>
          </a:p>
        </p:txBody>
      </p:sp>
    </p:spTree>
    <p:extLst>
      <p:ext uri="{BB962C8B-B14F-4D97-AF65-F5344CB8AC3E}">
        <p14:creationId xmlns:p14="http://schemas.microsoft.com/office/powerpoint/2010/main" val="32225135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Limestone is a sedimentary rock. It forms predominantly on the sea floor where material rich in calcium carbonate ('calcareous' material) accumulates. This calcareous material may be organic, chemical or detrital in origin.</a:t>
            </a:r>
          </a:p>
          <a:p>
            <a:endParaRPr lang="en-GB" dirty="0"/>
          </a:p>
          <a:p>
            <a:r>
              <a:rPr lang="en-US" b="1" dirty="0"/>
              <a:t>Organic</a:t>
            </a:r>
          </a:p>
          <a:p>
            <a:r>
              <a:rPr lang="en-US" dirty="0"/>
              <a:t>The sediment that goes to make up limestone may have been derived from the dead remains of marine organisms such as:</a:t>
            </a:r>
          </a:p>
          <a:p>
            <a:r>
              <a:rPr lang="en-US" dirty="0"/>
              <a:t>•	</a:t>
            </a:r>
            <a:r>
              <a:rPr lang="en-US" dirty="0" err="1"/>
              <a:t>bryozoa</a:t>
            </a:r>
            <a:endParaRPr lang="en-US" dirty="0"/>
          </a:p>
          <a:p>
            <a:r>
              <a:rPr lang="en-US" dirty="0"/>
              <a:t>•	corals</a:t>
            </a:r>
          </a:p>
          <a:p>
            <a:r>
              <a:rPr lang="en-US" dirty="0"/>
              <a:t>•	crinoids</a:t>
            </a:r>
          </a:p>
          <a:p>
            <a:r>
              <a:rPr lang="en-US" dirty="0"/>
              <a:t>•	microscopic algae </a:t>
            </a:r>
          </a:p>
          <a:p>
            <a:r>
              <a:rPr lang="en-US" dirty="0"/>
              <a:t>•	shells</a:t>
            </a:r>
          </a:p>
          <a:p>
            <a:r>
              <a:rPr lang="en-US" dirty="0"/>
              <a:t>These organisms remove calcium carbonate (CaCO3) from the sea water to construct shells or skeletons. </a:t>
            </a:r>
          </a:p>
          <a:p>
            <a:r>
              <a:rPr lang="en-US" dirty="0"/>
              <a:t>CaCo3 cement, which may be fine grained (called </a:t>
            </a:r>
            <a:r>
              <a:rPr lang="en-US" dirty="0" err="1"/>
              <a:t>micrite</a:t>
            </a:r>
            <a:r>
              <a:rPr lang="en-US" dirty="0"/>
              <a:t>) or coarse grained (called </a:t>
            </a:r>
            <a:r>
              <a:rPr lang="en-US" dirty="0" err="1"/>
              <a:t>sparite</a:t>
            </a:r>
            <a:r>
              <a:rPr lang="en-US" dirty="0"/>
              <a:t>), holds the fossils (such as </a:t>
            </a:r>
            <a:r>
              <a:rPr lang="en-US" dirty="0" err="1"/>
              <a:t>coccoliths</a:t>
            </a:r>
            <a:r>
              <a:rPr lang="en-US" dirty="0"/>
              <a:t> and foraminifera) together to form a limestone. </a:t>
            </a:r>
          </a:p>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6</a:t>
            </a:fld>
            <a:endParaRPr lang="en-US"/>
          </a:p>
        </p:txBody>
      </p:sp>
    </p:spTree>
    <p:extLst>
      <p:ext uri="{BB962C8B-B14F-4D97-AF65-F5344CB8AC3E}">
        <p14:creationId xmlns:p14="http://schemas.microsoft.com/office/powerpoint/2010/main" val="27523525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Chemical precipitation is an important method by which </a:t>
            </a:r>
            <a:r>
              <a:rPr lang="en-US" dirty="0" err="1"/>
              <a:t>limestones</a:t>
            </a:r>
            <a:r>
              <a:rPr lang="en-US" dirty="0"/>
              <a:t> form. </a:t>
            </a:r>
          </a:p>
          <a:p>
            <a:r>
              <a:rPr lang="en-US" dirty="0"/>
              <a:t>The warm, shallow waters of the Bahamas and the Red Sea, for example, are saturated with CaCO3. Gentle water currents constantly wash grains of sand and shell fragments backwards and forwards. As the grains roll around, they act as nuclei for the precipitation of aragonite, which builds up in concentric layers to form small spheres (called </a:t>
            </a:r>
            <a:r>
              <a:rPr lang="en-US" dirty="0" err="1"/>
              <a:t>ooids</a:t>
            </a:r>
            <a:r>
              <a:rPr lang="en-US" dirty="0"/>
              <a:t>). </a:t>
            </a:r>
          </a:p>
          <a:p>
            <a:endParaRPr lang="en-US" dirty="0"/>
          </a:p>
          <a:p>
            <a:r>
              <a:rPr lang="en-US" dirty="0"/>
              <a:t>The Jurassic </a:t>
            </a:r>
            <a:r>
              <a:rPr lang="en-US" dirty="0" err="1"/>
              <a:t>limestones</a:t>
            </a:r>
            <a:r>
              <a:rPr lang="en-US" dirty="0"/>
              <a:t> of Central England (e.g. the Lincolnshire Limestone) are formed of </a:t>
            </a:r>
            <a:r>
              <a:rPr lang="en-US" dirty="0" err="1"/>
              <a:t>ooids</a:t>
            </a:r>
            <a:r>
              <a:rPr lang="en-US" dirty="0"/>
              <a:t> just like those of the Bahamas and Red Sea, although in this case the aragonite has changed to calcite.</a:t>
            </a:r>
          </a:p>
          <a:p>
            <a:endParaRPr lang="en-GB" dirty="0"/>
          </a:p>
          <a:p>
            <a:r>
              <a:rPr lang="en-US" dirty="0"/>
              <a:t>Chemical precipitation is an important method by which </a:t>
            </a:r>
            <a:r>
              <a:rPr lang="en-US" dirty="0" err="1"/>
              <a:t>limestones</a:t>
            </a:r>
            <a:r>
              <a:rPr lang="en-US" dirty="0"/>
              <a:t> form. </a:t>
            </a:r>
          </a:p>
          <a:p>
            <a:r>
              <a:rPr lang="en-US" dirty="0"/>
              <a:t>The warm, shallow waters of the Bahamas and the Red Sea, for example, are saturated with CaCO3. Gentle water currents constantly wash grains of sand and shell fragments backwards and forwards. As the grains roll around, they act as nuclei for the precipitation of aragonite, which builds up in concentric layers to form small spheres (called </a:t>
            </a:r>
            <a:r>
              <a:rPr lang="en-US" dirty="0" err="1"/>
              <a:t>ooids</a:t>
            </a:r>
            <a:r>
              <a:rPr lang="en-US" dirty="0"/>
              <a:t>). </a:t>
            </a:r>
          </a:p>
          <a:p>
            <a:endParaRPr lang="en-US" dirty="0"/>
          </a:p>
          <a:p>
            <a:r>
              <a:rPr lang="en-US" dirty="0"/>
              <a:t>The Jurassic </a:t>
            </a:r>
            <a:r>
              <a:rPr lang="en-US" dirty="0" err="1"/>
              <a:t>limestones</a:t>
            </a:r>
            <a:r>
              <a:rPr lang="en-US" dirty="0"/>
              <a:t> of Central England (e.g. the Lincolnshire Limestone) are formed of </a:t>
            </a:r>
            <a:r>
              <a:rPr lang="en-US" dirty="0" err="1"/>
              <a:t>ooids</a:t>
            </a:r>
            <a:r>
              <a:rPr lang="en-US" dirty="0"/>
              <a:t> just like those of the Bahamas and Red Sea, although in this case the aragonite has changed to calcite.</a:t>
            </a:r>
          </a:p>
          <a:p>
            <a:endParaRPr lang="en-US" dirty="0"/>
          </a:p>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7</a:t>
            </a:fld>
            <a:endParaRPr lang="en-US"/>
          </a:p>
        </p:txBody>
      </p:sp>
    </p:spTree>
    <p:extLst>
      <p:ext uri="{BB962C8B-B14F-4D97-AF65-F5344CB8AC3E}">
        <p14:creationId xmlns:p14="http://schemas.microsoft.com/office/powerpoint/2010/main" val="20748168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Some </a:t>
            </a:r>
            <a:r>
              <a:rPr lang="en-US" dirty="0" err="1"/>
              <a:t>limestones</a:t>
            </a:r>
            <a:r>
              <a:rPr lang="en-US" dirty="0"/>
              <a:t> are made of, or incorporate fragments of, pre-existing </a:t>
            </a:r>
            <a:r>
              <a:rPr lang="en-US" dirty="0" err="1"/>
              <a:t>limestones</a:t>
            </a:r>
            <a:r>
              <a:rPr lang="en-US" dirty="0"/>
              <a:t> (detritus). </a:t>
            </a:r>
          </a:p>
          <a:p>
            <a:endParaRPr lang="en-US" dirty="0"/>
          </a:p>
          <a:p>
            <a:r>
              <a:rPr lang="en-US" dirty="0"/>
              <a:t>In shallow waters, fringing reefs, barrier reefs, atolls and limestone shorelines are eroded by the sea. The resultant sediment is transported by currents and deposited on the flanks of the reefs and in sheltered lagoons. </a:t>
            </a:r>
          </a:p>
          <a:p>
            <a:endParaRPr lang="en-US" dirty="0"/>
          </a:p>
          <a:p>
            <a:r>
              <a:rPr lang="en-US" dirty="0"/>
              <a:t>Where currents are very gentle, lime muds settle around larger fragments and eventually cement them together. </a:t>
            </a:r>
          </a:p>
          <a:p>
            <a:r>
              <a:rPr lang="en-US" dirty="0"/>
              <a:t>Where currents are stronger, the lime mud may be washed away to leave only the larger grains, pieces of reef and, perhaps, banks of shells. Later, </a:t>
            </a:r>
            <a:r>
              <a:rPr lang="en-US" dirty="0" err="1"/>
              <a:t>diagenesis</a:t>
            </a:r>
            <a:r>
              <a:rPr lang="en-US" dirty="0"/>
              <a:t> takes place to form the rock we know as limestone.</a:t>
            </a:r>
          </a:p>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8</a:t>
            </a:fld>
            <a:endParaRPr lang="en-US"/>
          </a:p>
        </p:txBody>
      </p:sp>
    </p:spTree>
    <p:extLst>
      <p:ext uri="{BB962C8B-B14F-4D97-AF65-F5344CB8AC3E}">
        <p14:creationId xmlns:p14="http://schemas.microsoft.com/office/powerpoint/2010/main" val="41806892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Broadly speaking, there are three classifications of </a:t>
            </a:r>
            <a:r>
              <a:rPr lang="en-US" dirty="0" err="1"/>
              <a:t>limestones</a:t>
            </a:r>
            <a:r>
              <a:rPr lang="en-US" dirty="0"/>
              <a:t>, according to how they formed:</a:t>
            </a:r>
          </a:p>
          <a:p>
            <a:r>
              <a:rPr lang="en-US" dirty="0"/>
              <a:t>•	shelf</a:t>
            </a:r>
          </a:p>
          <a:p>
            <a:r>
              <a:rPr lang="en-US" dirty="0"/>
              <a:t>•	basin</a:t>
            </a:r>
          </a:p>
          <a:p>
            <a:r>
              <a:rPr lang="en-US" dirty="0"/>
              <a:t>•	reef</a:t>
            </a:r>
          </a:p>
          <a:p>
            <a:endParaRPr lang="en-GB" dirty="0"/>
          </a:p>
          <a:p>
            <a:r>
              <a:rPr lang="en-GB" b="1" dirty="0"/>
              <a:t>Shelf limestone</a:t>
            </a:r>
          </a:p>
          <a:p>
            <a:r>
              <a:rPr lang="en-US" dirty="0"/>
              <a:t>Shelf </a:t>
            </a:r>
            <a:r>
              <a:rPr lang="en-US" dirty="0" err="1"/>
              <a:t>limestones</a:t>
            </a:r>
            <a:r>
              <a:rPr lang="en-US" dirty="0"/>
              <a:t> are massive, hard and pale grey in </a:t>
            </a:r>
            <a:r>
              <a:rPr lang="en-US" dirty="0" err="1"/>
              <a:t>colour</a:t>
            </a:r>
            <a:r>
              <a:rPr lang="en-US" dirty="0"/>
              <a:t>. They are made up of fragments of shells and skeletons of marine organisms (such as crinoids, corals and brachiopods) and held together by calcite cement. Shelf </a:t>
            </a:r>
            <a:r>
              <a:rPr lang="en-US" dirty="0" err="1"/>
              <a:t>limestones</a:t>
            </a:r>
            <a:r>
              <a:rPr lang="en-US" dirty="0"/>
              <a:t> were originally deposited in very shallow seas.</a:t>
            </a:r>
          </a:p>
          <a:p>
            <a:endParaRPr lang="en-GB" dirty="0"/>
          </a:p>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9</a:t>
            </a:fld>
            <a:endParaRPr lang="en-US"/>
          </a:p>
        </p:txBody>
      </p:sp>
    </p:spTree>
    <p:extLst>
      <p:ext uri="{BB962C8B-B14F-4D97-AF65-F5344CB8AC3E}">
        <p14:creationId xmlns:p14="http://schemas.microsoft.com/office/powerpoint/2010/main" val="9918363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Basin </a:t>
            </a:r>
            <a:r>
              <a:rPr lang="en-US" dirty="0" err="1"/>
              <a:t>limestones</a:t>
            </a:r>
            <a:r>
              <a:rPr lang="en-US" dirty="0"/>
              <a:t> are much darker in </a:t>
            </a:r>
            <a:r>
              <a:rPr lang="en-US" dirty="0" err="1"/>
              <a:t>colour</a:t>
            </a:r>
            <a:r>
              <a:rPr lang="en-US" dirty="0"/>
              <a:t> and more thinly bedded than shelf limestone. They contain horizons of shale or mudstone, which were originally deposited as muds. Basin </a:t>
            </a:r>
            <a:r>
              <a:rPr lang="en-US" dirty="0" err="1"/>
              <a:t>limestones</a:t>
            </a:r>
            <a:r>
              <a:rPr lang="en-US" dirty="0"/>
              <a:t> have very few fossils and are believed to have accumulated in much deeper waters than the shelf limestone.</a:t>
            </a:r>
          </a:p>
        </p:txBody>
      </p:sp>
      <p:sp>
        <p:nvSpPr>
          <p:cNvPr id="4" name="Slide Number Placeholder 3"/>
          <p:cNvSpPr>
            <a:spLocks noGrp="1"/>
          </p:cNvSpPr>
          <p:nvPr>
            <p:ph type="sldNum" sz="quarter" idx="10"/>
          </p:nvPr>
        </p:nvSpPr>
        <p:spPr/>
        <p:txBody>
          <a:bodyPr/>
          <a:lstStyle/>
          <a:p>
            <a:fld id="{7550D1CF-FD55-47A1-93CF-C64A07910EC4}" type="slidenum">
              <a:rPr lang="en-US" smtClean="0"/>
              <a:t>10</a:t>
            </a:fld>
            <a:endParaRPr lang="en-US"/>
          </a:p>
        </p:txBody>
      </p:sp>
    </p:spTree>
    <p:extLst>
      <p:ext uri="{BB962C8B-B14F-4D97-AF65-F5344CB8AC3E}">
        <p14:creationId xmlns:p14="http://schemas.microsoft.com/office/powerpoint/2010/main" val="16370050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lnSpc>
                <a:spcPct val="115000"/>
              </a:lnSpc>
              <a:spcBef>
                <a:spcPts val="0"/>
              </a:spcBef>
              <a:spcAft>
                <a:spcPts val="1000"/>
              </a:spcAft>
            </a:pPr>
            <a:r>
              <a:rPr lang="en-US" sz="1200" dirty="0">
                <a:effectLst/>
                <a:latin typeface="Verdana"/>
                <a:ea typeface="Times New Roman"/>
                <a:cs typeface="Times New Roman"/>
              </a:rPr>
              <a:t>Reef </a:t>
            </a:r>
            <a:r>
              <a:rPr lang="en-US" sz="1200" dirty="0" err="1">
                <a:effectLst/>
                <a:latin typeface="Verdana"/>
                <a:ea typeface="Times New Roman"/>
                <a:cs typeface="Times New Roman"/>
              </a:rPr>
              <a:t>limestones</a:t>
            </a:r>
            <a:r>
              <a:rPr lang="en-US" sz="1200" dirty="0">
                <a:effectLst/>
                <a:latin typeface="Verdana"/>
                <a:ea typeface="Times New Roman"/>
                <a:cs typeface="Times New Roman"/>
              </a:rPr>
              <a:t> are white to pale grey in </a:t>
            </a:r>
            <a:r>
              <a:rPr lang="en-US" sz="1200" dirty="0" err="1">
                <a:effectLst/>
                <a:latin typeface="Verdana"/>
                <a:ea typeface="Times New Roman"/>
                <a:cs typeface="Times New Roman"/>
              </a:rPr>
              <a:t>colour</a:t>
            </a:r>
            <a:r>
              <a:rPr lang="en-US" sz="1200" dirty="0">
                <a:effectLst/>
                <a:latin typeface="Verdana"/>
                <a:ea typeface="Times New Roman"/>
                <a:cs typeface="Times New Roman"/>
              </a:rPr>
              <a:t> and are very </a:t>
            </a:r>
            <a:r>
              <a:rPr lang="en-US" sz="1200" dirty="0" err="1">
                <a:effectLst/>
                <a:latin typeface="Verdana"/>
                <a:ea typeface="Times New Roman"/>
                <a:cs typeface="Times New Roman"/>
              </a:rPr>
              <a:t>fossiliferous</a:t>
            </a:r>
            <a:r>
              <a:rPr lang="en-US" sz="1200" dirty="0">
                <a:effectLst/>
                <a:latin typeface="Verdana"/>
                <a:ea typeface="Times New Roman"/>
                <a:cs typeface="Times New Roman"/>
              </a:rPr>
              <a:t>, but lack bedding. They occur as isolated patches within the other two </a:t>
            </a:r>
            <a:r>
              <a:rPr lang="en-US" sz="1200" dirty="0" err="1">
                <a:effectLst/>
                <a:latin typeface="Verdana"/>
                <a:ea typeface="Times New Roman"/>
                <a:cs typeface="Times New Roman"/>
              </a:rPr>
              <a:t>limestones</a:t>
            </a:r>
            <a:r>
              <a:rPr lang="en-US" sz="1200" dirty="0">
                <a:effectLst/>
                <a:latin typeface="Verdana"/>
                <a:ea typeface="Times New Roman"/>
                <a:cs typeface="Times New Roman"/>
              </a:rPr>
              <a:t>, between one and several hundred </a:t>
            </a:r>
            <a:r>
              <a:rPr lang="en-US" sz="1200" dirty="0" err="1">
                <a:effectLst/>
                <a:latin typeface="Verdana"/>
                <a:ea typeface="Times New Roman"/>
                <a:cs typeface="Times New Roman"/>
              </a:rPr>
              <a:t>metres</a:t>
            </a:r>
            <a:r>
              <a:rPr lang="en-US" sz="1200" dirty="0">
                <a:effectLst/>
                <a:latin typeface="Verdana"/>
                <a:ea typeface="Times New Roman"/>
                <a:cs typeface="Times New Roman"/>
              </a:rPr>
              <a:t> across. They probably formed in shallow tropical seas in a similar way to coral reefs today.</a:t>
            </a:r>
            <a:endParaRPr lang="en-US" sz="1200" dirty="0">
              <a:effectLst/>
              <a:latin typeface="+mn-lt"/>
              <a:ea typeface="Calibri"/>
              <a:cs typeface="Times New Roman"/>
            </a:endParaRPr>
          </a:p>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11</a:t>
            </a:fld>
            <a:endParaRPr lang="en-US"/>
          </a:p>
        </p:txBody>
      </p:sp>
    </p:spTree>
    <p:extLst>
      <p:ext uri="{BB962C8B-B14F-4D97-AF65-F5344CB8AC3E}">
        <p14:creationId xmlns:p14="http://schemas.microsoft.com/office/powerpoint/2010/main" val="15019904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Diagenesis</a:t>
            </a:r>
            <a:r>
              <a:rPr lang="en-US" dirty="0"/>
              <a:t> is the process by which soft sediments turn to rock. </a:t>
            </a:r>
          </a:p>
          <a:p>
            <a:endParaRPr lang="en-GB" dirty="0"/>
          </a:p>
          <a:p>
            <a:r>
              <a:rPr lang="en-US" dirty="0" err="1"/>
              <a:t>Limestones</a:t>
            </a:r>
            <a:r>
              <a:rPr lang="en-US" dirty="0"/>
              <a:t> originate as soft lime muds, shells and other fragments of the organisms living in the water. When these sediments are buried under others, they are compacted, the water is squeezed out of pore spaces and, in some cases, mineral grains are physically re-</a:t>
            </a:r>
            <a:r>
              <a:rPr lang="en-US" dirty="0" err="1"/>
              <a:t>organised</a:t>
            </a:r>
            <a:r>
              <a:rPr lang="en-US" dirty="0"/>
              <a:t> or chemically changed by the pressure. </a:t>
            </a:r>
          </a:p>
          <a:p>
            <a:endParaRPr lang="en-US" dirty="0"/>
          </a:p>
          <a:p>
            <a:r>
              <a:rPr lang="en-US" dirty="0"/>
              <a:t>Later, </a:t>
            </a:r>
            <a:r>
              <a:rPr lang="en-US" dirty="0" err="1"/>
              <a:t>mineralised</a:t>
            </a:r>
            <a:r>
              <a:rPr lang="en-US" dirty="0"/>
              <a:t> waters percolate through and minerals precipitate into the pore spaces, cementing everything together to form a rock.</a:t>
            </a:r>
          </a:p>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12</a:t>
            </a:fld>
            <a:endParaRPr lang="en-US"/>
          </a:p>
        </p:txBody>
      </p:sp>
    </p:spTree>
    <p:extLst>
      <p:ext uri="{BB962C8B-B14F-4D97-AF65-F5344CB8AC3E}">
        <p14:creationId xmlns:p14="http://schemas.microsoft.com/office/powerpoint/2010/main" val="28229145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Sediments are deposited in horizontal layers. When these layers undergo </a:t>
            </a:r>
            <a:r>
              <a:rPr lang="en-US" dirty="0" err="1"/>
              <a:t>diagenesis</a:t>
            </a:r>
            <a:r>
              <a:rPr lang="en-US" dirty="0"/>
              <a:t> they form 'beds' of sedimentary rocks. These beds may be thin (as in Jurassic and Cretaceous </a:t>
            </a:r>
            <a:r>
              <a:rPr lang="en-US" dirty="0" err="1"/>
              <a:t>limestones</a:t>
            </a:r>
            <a:r>
              <a:rPr lang="en-US" dirty="0"/>
              <a:t>) or massive (as in the case of Carboniferous </a:t>
            </a:r>
            <a:r>
              <a:rPr lang="en-US" dirty="0" err="1"/>
              <a:t>limestones</a:t>
            </a:r>
            <a:r>
              <a:rPr lang="en-US" dirty="0"/>
              <a:t>). The different beds are separated from each other by 'bedding planes', which represent a change in conditions, or an interruption in sedimentation, when the sediments were accumulating in the sea.</a:t>
            </a:r>
          </a:p>
        </p:txBody>
      </p:sp>
      <p:sp>
        <p:nvSpPr>
          <p:cNvPr id="4" name="Slide Number Placeholder 3"/>
          <p:cNvSpPr>
            <a:spLocks noGrp="1"/>
          </p:cNvSpPr>
          <p:nvPr>
            <p:ph type="sldNum" sz="quarter" idx="10"/>
          </p:nvPr>
        </p:nvSpPr>
        <p:spPr/>
        <p:txBody>
          <a:bodyPr/>
          <a:lstStyle/>
          <a:p>
            <a:fld id="{7550D1CF-FD55-47A1-93CF-C64A07910EC4}" type="slidenum">
              <a:rPr lang="en-US" smtClean="0"/>
              <a:t>13</a:t>
            </a:fld>
            <a:endParaRPr lang="en-US"/>
          </a:p>
        </p:txBody>
      </p:sp>
    </p:spTree>
    <p:extLst>
      <p:ext uri="{BB962C8B-B14F-4D97-AF65-F5344CB8AC3E}">
        <p14:creationId xmlns:p14="http://schemas.microsoft.com/office/powerpoint/2010/main" val="8042644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1000"/>
              </a:spcAft>
            </a:pPr>
            <a:r>
              <a:rPr lang="en-US" sz="1200" b="1" dirty="0">
                <a:effectLst/>
                <a:latin typeface="Times New Roman"/>
                <a:ea typeface="Times New Roman"/>
                <a:cs typeface="Times New Roman"/>
              </a:rPr>
              <a:t>USES OF LIMESTONE</a:t>
            </a:r>
            <a:endParaRPr lang="en-US" sz="1100" dirty="0">
              <a:effectLst/>
              <a:latin typeface="+mn-lt"/>
              <a:ea typeface="Calibri"/>
              <a:cs typeface="Times New Roman"/>
            </a:endParaRPr>
          </a:p>
          <a:p>
            <a:pPr marL="0" marR="0">
              <a:lnSpc>
                <a:spcPct val="115000"/>
              </a:lnSpc>
              <a:spcBef>
                <a:spcPts val="0"/>
              </a:spcBef>
              <a:spcAft>
                <a:spcPts val="1000"/>
              </a:spcAft>
            </a:pPr>
            <a:r>
              <a:rPr lang="en-US" sz="1200" dirty="0">
                <a:effectLst/>
                <a:latin typeface="Times New Roman"/>
                <a:ea typeface="Times New Roman"/>
                <a:cs typeface="Times New Roman"/>
              </a:rPr>
              <a:t>Limestone is a commonly occurring rock which can be used not only as a building material but also for making many other useful substances including lime, cement and glass.</a:t>
            </a:r>
            <a:endParaRPr lang="en-US" sz="1100" dirty="0">
              <a:effectLst/>
              <a:latin typeface="+mn-lt"/>
              <a:ea typeface="Calibri"/>
              <a:cs typeface="Times New Roman"/>
            </a:endParaRPr>
          </a:p>
          <a:p>
            <a:pPr marL="0" marR="0">
              <a:lnSpc>
                <a:spcPct val="115000"/>
              </a:lnSpc>
              <a:spcBef>
                <a:spcPts val="0"/>
              </a:spcBef>
              <a:spcAft>
                <a:spcPts val="1000"/>
              </a:spcAft>
            </a:pPr>
            <a:r>
              <a:rPr lang="en-US" sz="1200" dirty="0">
                <a:effectLst/>
                <a:latin typeface="Times New Roman"/>
                <a:ea typeface="Times New Roman"/>
                <a:cs typeface="Times New Roman"/>
              </a:rPr>
              <a:t>If limestone is powdered it can be used to </a:t>
            </a:r>
            <a:r>
              <a:rPr lang="en-US" sz="1200" dirty="0" err="1">
                <a:effectLst/>
                <a:latin typeface="Times New Roman"/>
                <a:ea typeface="Times New Roman"/>
                <a:cs typeface="Times New Roman"/>
              </a:rPr>
              <a:t>neutralise</a:t>
            </a:r>
            <a:r>
              <a:rPr lang="en-US" sz="1200" dirty="0">
                <a:effectLst/>
                <a:latin typeface="Times New Roman"/>
                <a:ea typeface="Times New Roman"/>
                <a:cs typeface="Times New Roman"/>
              </a:rPr>
              <a:t> the acidity in lakes caused by acid rain and to </a:t>
            </a:r>
            <a:r>
              <a:rPr lang="en-US" sz="1200" dirty="0" err="1">
                <a:effectLst/>
                <a:latin typeface="Times New Roman"/>
                <a:ea typeface="Times New Roman"/>
                <a:cs typeface="Times New Roman"/>
              </a:rPr>
              <a:t>neutralise</a:t>
            </a:r>
            <a:r>
              <a:rPr lang="en-US" sz="1200" dirty="0">
                <a:effectLst/>
                <a:latin typeface="Times New Roman"/>
                <a:ea typeface="Times New Roman"/>
                <a:cs typeface="Times New Roman"/>
              </a:rPr>
              <a:t> acidic soils.</a:t>
            </a:r>
          </a:p>
          <a:p>
            <a:pPr marL="0" marR="0">
              <a:lnSpc>
                <a:spcPct val="115000"/>
              </a:lnSpc>
              <a:spcBef>
                <a:spcPts val="0"/>
              </a:spcBef>
              <a:spcAft>
                <a:spcPts val="1000"/>
              </a:spcAft>
            </a:pPr>
            <a:endParaRPr lang="en-US" sz="1100" dirty="0">
              <a:effectLst/>
              <a:latin typeface="+mn-lt"/>
              <a:ea typeface="Calibri"/>
              <a:cs typeface="Times New Roman"/>
            </a:endParaRPr>
          </a:p>
          <a:p>
            <a:pPr marL="0" marR="0">
              <a:lnSpc>
                <a:spcPct val="115000"/>
              </a:lnSpc>
              <a:spcBef>
                <a:spcPts val="0"/>
              </a:spcBef>
              <a:spcAft>
                <a:spcPts val="1000"/>
              </a:spcAft>
            </a:pPr>
            <a:r>
              <a:rPr lang="en-US" sz="1200" dirty="0">
                <a:effectLst/>
                <a:latin typeface="Times New Roman"/>
                <a:ea typeface="Times New Roman"/>
                <a:cs typeface="Times New Roman"/>
              </a:rPr>
              <a:t>Cement is produced by roasting powdered limestone with powdered clay in a rotary kiln. When cement is mixed with water, sand and crushed rock, a slow chemical reaction produces a hard, stone-like building material called concrete.</a:t>
            </a:r>
          </a:p>
          <a:p>
            <a:pPr marL="0" marR="0">
              <a:lnSpc>
                <a:spcPct val="115000"/>
              </a:lnSpc>
              <a:spcBef>
                <a:spcPts val="0"/>
              </a:spcBef>
              <a:spcAft>
                <a:spcPts val="1000"/>
              </a:spcAft>
            </a:pPr>
            <a:endParaRPr lang="en-US" sz="1100" dirty="0">
              <a:effectLst/>
              <a:latin typeface="+mn-lt"/>
              <a:ea typeface="Calibri"/>
              <a:cs typeface="Times New Roman"/>
            </a:endParaRPr>
          </a:p>
          <a:p>
            <a:pPr marL="0" marR="0">
              <a:lnSpc>
                <a:spcPct val="115000"/>
              </a:lnSpc>
              <a:spcBef>
                <a:spcPts val="0"/>
              </a:spcBef>
              <a:spcAft>
                <a:spcPts val="1000"/>
              </a:spcAft>
            </a:pPr>
            <a:r>
              <a:rPr lang="en-US" sz="1200" dirty="0">
                <a:effectLst/>
                <a:latin typeface="Times New Roman"/>
                <a:ea typeface="Times New Roman"/>
                <a:cs typeface="Times New Roman"/>
              </a:rPr>
              <a:t>Glass is made by heating a mixture of limestone, sand and soda (sodium carbonate).</a:t>
            </a:r>
          </a:p>
          <a:p>
            <a:pPr marL="0" marR="0">
              <a:lnSpc>
                <a:spcPct val="115000"/>
              </a:lnSpc>
              <a:spcBef>
                <a:spcPts val="0"/>
              </a:spcBef>
              <a:spcAft>
                <a:spcPts val="1000"/>
              </a:spcAft>
            </a:pPr>
            <a:endParaRPr lang="en-GB" sz="1200" dirty="0">
              <a:effectLst/>
              <a:latin typeface="Times New Roman"/>
              <a:ea typeface="Calibri"/>
              <a:cs typeface="Times New Roman"/>
            </a:endParaRPr>
          </a:p>
          <a:p>
            <a:pPr marL="0" marR="0">
              <a:lnSpc>
                <a:spcPct val="115000"/>
              </a:lnSpc>
              <a:spcBef>
                <a:spcPts val="0"/>
              </a:spcBef>
              <a:spcAft>
                <a:spcPts val="1000"/>
              </a:spcAft>
            </a:pPr>
            <a:r>
              <a:rPr lang="en-US" sz="1100" dirty="0">
                <a:effectLst/>
                <a:latin typeface="+mn-lt"/>
                <a:ea typeface="Calibri"/>
                <a:cs typeface="Times New Roman"/>
              </a:rPr>
              <a:t>Dimension Stone: Limestone is often cut into blocks and slabs of specific dimensions for use in construction and in architecture. It is used for facing stone, floor tiles, stair treads, window sills, and many other purposes. </a:t>
            </a:r>
          </a:p>
          <a:p>
            <a:pPr marL="0" marR="0">
              <a:lnSpc>
                <a:spcPct val="115000"/>
              </a:lnSpc>
              <a:spcBef>
                <a:spcPts val="0"/>
              </a:spcBef>
              <a:spcAft>
                <a:spcPts val="1000"/>
              </a:spcAft>
            </a:pPr>
            <a:endParaRPr lang="en-US" sz="1100" dirty="0">
              <a:effectLst/>
              <a:latin typeface="+mn-lt"/>
              <a:ea typeface="Calibri"/>
              <a:cs typeface="Times New Roman"/>
            </a:endParaRPr>
          </a:p>
          <a:p>
            <a:pPr marL="0" marR="0">
              <a:lnSpc>
                <a:spcPct val="115000"/>
              </a:lnSpc>
              <a:spcBef>
                <a:spcPts val="0"/>
              </a:spcBef>
              <a:spcAft>
                <a:spcPts val="1000"/>
              </a:spcAft>
            </a:pPr>
            <a:r>
              <a:rPr lang="en-US" sz="1100" dirty="0">
                <a:effectLst/>
                <a:latin typeface="+mn-lt"/>
                <a:ea typeface="Calibri"/>
                <a:cs typeface="Times New Roman"/>
              </a:rPr>
              <a:t>Roofing Granules: Crushed to a fine particle size, crushed limestone is used as a weather and heat-resistant coating on asphalt-impregnated shingles and roofing. It is also used as a top coat on built-up roofs. </a:t>
            </a:r>
          </a:p>
          <a:p>
            <a:pPr marL="0" marR="0">
              <a:lnSpc>
                <a:spcPct val="115000"/>
              </a:lnSpc>
              <a:spcBef>
                <a:spcPts val="0"/>
              </a:spcBef>
              <a:spcAft>
                <a:spcPts val="1000"/>
              </a:spcAft>
            </a:pPr>
            <a:endParaRPr lang="en-US" sz="1100" dirty="0">
              <a:effectLst/>
              <a:latin typeface="+mn-lt"/>
              <a:ea typeface="Calibri"/>
              <a:cs typeface="Times New Roman"/>
            </a:endParaRPr>
          </a:p>
          <a:p>
            <a:pPr marL="0" marR="0">
              <a:lnSpc>
                <a:spcPct val="115000"/>
              </a:lnSpc>
              <a:spcBef>
                <a:spcPts val="0"/>
              </a:spcBef>
              <a:spcAft>
                <a:spcPts val="1000"/>
              </a:spcAft>
            </a:pPr>
            <a:r>
              <a:rPr lang="en-US" sz="1100" dirty="0">
                <a:effectLst/>
                <a:latin typeface="+mn-lt"/>
                <a:ea typeface="Calibri"/>
                <a:cs typeface="Times New Roman"/>
              </a:rPr>
              <a:t>Flux Stone: Crushed limestone is used in smelting and other metal refining processes. In the heat of smelting, limestone combines with impurities and can be removed from the process as a slag. </a:t>
            </a:r>
          </a:p>
          <a:p>
            <a:pPr marL="0" marR="0">
              <a:lnSpc>
                <a:spcPct val="115000"/>
              </a:lnSpc>
              <a:spcBef>
                <a:spcPts val="0"/>
              </a:spcBef>
              <a:spcAft>
                <a:spcPts val="1000"/>
              </a:spcAft>
            </a:pPr>
            <a:endParaRPr lang="en-US" sz="1100" dirty="0">
              <a:effectLst/>
              <a:latin typeface="+mn-lt"/>
              <a:ea typeface="Calibri"/>
              <a:cs typeface="Times New Roman"/>
            </a:endParaRPr>
          </a:p>
          <a:p>
            <a:pPr marL="0" marR="0">
              <a:lnSpc>
                <a:spcPct val="115000"/>
              </a:lnSpc>
              <a:spcBef>
                <a:spcPts val="0"/>
              </a:spcBef>
              <a:spcAft>
                <a:spcPts val="1000"/>
              </a:spcAft>
            </a:pPr>
            <a:r>
              <a:rPr lang="en-US" sz="1100" dirty="0">
                <a:effectLst/>
                <a:latin typeface="+mn-lt"/>
                <a:ea typeface="Calibri"/>
                <a:cs typeface="Times New Roman"/>
              </a:rPr>
              <a:t>Lime: If calcium carbonate (CaC03) is heated to high temperature in a kiln, the products will be a release of carbon dioxide gas (CO2) and calcium oxide (</a:t>
            </a:r>
            <a:r>
              <a:rPr lang="en-US" sz="1100" dirty="0" err="1">
                <a:effectLst/>
                <a:latin typeface="+mn-lt"/>
                <a:ea typeface="Calibri"/>
                <a:cs typeface="Times New Roman"/>
              </a:rPr>
              <a:t>CaO</a:t>
            </a:r>
            <a:r>
              <a:rPr lang="en-US" sz="1100" dirty="0">
                <a:effectLst/>
                <a:latin typeface="+mn-lt"/>
                <a:ea typeface="Calibri"/>
                <a:cs typeface="Times New Roman"/>
              </a:rPr>
              <a:t>). The calcium oxide is a powerful acid-neutralization agent. It is widely used as a soil treatment agent (faster acting than </a:t>
            </a:r>
            <a:r>
              <a:rPr lang="en-US" sz="1100" dirty="0" err="1">
                <a:effectLst/>
                <a:latin typeface="+mn-lt"/>
                <a:ea typeface="Calibri"/>
                <a:cs typeface="Times New Roman"/>
              </a:rPr>
              <a:t>aglime</a:t>
            </a:r>
            <a:r>
              <a:rPr lang="en-US" sz="1100" dirty="0">
                <a:effectLst/>
                <a:latin typeface="+mn-lt"/>
                <a:ea typeface="Calibri"/>
                <a:cs typeface="Times New Roman"/>
              </a:rPr>
              <a:t>) in agriculture and as an acid-neutralization agent by the chemical industry. </a:t>
            </a:r>
          </a:p>
          <a:p>
            <a:pPr marL="0" marR="0">
              <a:lnSpc>
                <a:spcPct val="115000"/>
              </a:lnSpc>
              <a:spcBef>
                <a:spcPts val="0"/>
              </a:spcBef>
              <a:spcAft>
                <a:spcPts val="1000"/>
              </a:spcAft>
            </a:pPr>
            <a:endParaRPr lang="en-US" sz="1100" dirty="0">
              <a:effectLst/>
              <a:latin typeface="+mn-lt"/>
              <a:ea typeface="Calibri"/>
              <a:cs typeface="Times New Roman"/>
            </a:endParaRPr>
          </a:p>
          <a:p>
            <a:pPr marL="0" marR="0">
              <a:lnSpc>
                <a:spcPct val="115000"/>
              </a:lnSpc>
              <a:spcBef>
                <a:spcPts val="0"/>
              </a:spcBef>
              <a:spcAft>
                <a:spcPts val="1000"/>
              </a:spcAft>
            </a:pPr>
            <a:r>
              <a:rPr lang="en-US" sz="1100" dirty="0">
                <a:effectLst/>
                <a:latin typeface="+mn-lt"/>
                <a:ea typeface="Calibri"/>
                <a:cs typeface="Times New Roman"/>
              </a:rPr>
              <a:t>Animal Feed Filler: Chickens need calcium carbonate to produce strong egg shells, so calcium carbonate is often offered to them as a dietary supplement in the form of "chicken grits." It is also added to the feed of some dairy cattle who must replace large amounts of calcium lost when the animal is milked. </a:t>
            </a:r>
          </a:p>
          <a:p>
            <a:pPr marL="0" marR="0">
              <a:lnSpc>
                <a:spcPct val="115000"/>
              </a:lnSpc>
              <a:spcBef>
                <a:spcPts val="0"/>
              </a:spcBef>
              <a:spcAft>
                <a:spcPts val="1000"/>
              </a:spcAft>
            </a:pPr>
            <a:endParaRPr lang="en-US" sz="1100" dirty="0">
              <a:effectLst/>
              <a:latin typeface="+mn-lt"/>
              <a:ea typeface="Calibri"/>
              <a:cs typeface="Times New Roman"/>
            </a:endParaRPr>
          </a:p>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15</a:t>
            </a:fld>
            <a:endParaRPr lang="en-US"/>
          </a:p>
        </p:txBody>
      </p:sp>
    </p:spTree>
    <p:extLst>
      <p:ext uri="{BB962C8B-B14F-4D97-AF65-F5344CB8AC3E}">
        <p14:creationId xmlns:p14="http://schemas.microsoft.com/office/powerpoint/2010/main" val="29052544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FBFC268A-8899-4E14-BF9C-7FD1E9BC2DA0}" type="datetimeFigureOut">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2894173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BFC268A-8899-4E14-BF9C-7FD1E9BC2DA0}" type="datetimeFigureOut">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9638649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FC268A-8899-4E14-BF9C-7FD1E9BC2DA0}" type="datetimeFigureOut">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254275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BFC268A-8899-4E14-BF9C-7FD1E9BC2DA0}" type="datetimeFigureOut">
              <a:rPr lang="en-US" smtClean="0"/>
              <a:t>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41863351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BFC268A-8899-4E14-BF9C-7FD1E9BC2DA0}" type="datetimeFigureOut">
              <a:rPr lang="en-US" smtClean="0"/>
              <a:t>1/13/2023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2009198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BFC268A-8899-4E14-BF9C-7FD1E9BC2DA0}" type="datetimeFigureOut">
              <a:rPr lang="en-US" smtClean="0"/>
              <a:t>1/13/2023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615805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FC268A-8899-4E14-BF9C-7FD1E9BC2DA0}" type="datetimeFigureOut">
              <a:rPr lang="en-US" smtClean="0"/>
              <a:t>1/13/2023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299748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BFC268A-8899-4E14-BF9C-7FD1E9BC2DA0}" type="datetimeFigureOut">
              <a:rPr lang="en-US" smtClean="0"/>
              <a:t>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5956747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BFC268A-8899-4E14-BF9C-7FD1E9BC2DA0}" type="datetimeFigureOut">
              <a:rPr lang="en-US" smtClean="0"/>
              <a:t>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2659324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BFC268A-8899-4E14-BF9C-7FD1E9BC2DA0}" type="datetimeFigureOut">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30044972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BFC268A-8899-4E14-BF9C-7FD1E9BC2DA0}" type="datetimeFigureOut">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37206130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FC268A-8899-4E14-BF9C-7FD1E9BC2DA0}" type="datetimeFigureOut">
              <a:rPr lang="en-US" smtClean="0"/>
              <a:t>1/13/2023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580AFB-C802-42E9-9E04-413B52A9207B}" type="slidenum">
              <a:rPr lang="en-US" smtClean="0"/>
              <a:t>‹#›</a:t>
            </a:fld>
            <a:endParaRPr lang="en-US"/>
          </a:p>
        </p:txBody>
      </p:sp>
    </p:spTree>
    <p:extLst>
      <p:ext uri="{BB962C8B-B14F-4D97-AF65-F5344CB8AC3E}">
        <p14:creationId xmlns:p14="http://schemas.microsoft.com/office/powerpoint/2010/main" val="1057155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662426.jpg"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2" Type="http://schemas.openxmlformats.org/officeDocument/2006/relationships/hyperlink" Target="https://www.bbc.co.uk/programmes/p011t6d1"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500032.jpg"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210367.jpg"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006257.jpg"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005669.jpg"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005662.jpg"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005581.jpg"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4.xml.rels><?xml version="1.0" encoding="UTF-8" standalone="yes"?>
<Relationships xmlns="http://schemas.openxmlformats.org/package/2006/relationships"><Relationship Id="rId2" Type="http://schemas.openxmlformats.org/officeDocument/2006/relationships/hyperlink" Target="https://www.sciencelearn.org.nz/videos/1128-limestone-diagenesi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2263" y="304800"/>
            <a:ext cx="7772400" cy="1470025"/>
          </a:xfrm>
        </p:spPr>
        <p:txBody>
          <a:bodyPr/>
          <a:lstStyle/>
          <a:p>
            <a:r>
              <a:rPr lang="en-GB" dirty="0"/>
              <a:t>South Wales limestone</a:t>
            </a:r>
            <a:endParaRPr lang="en-US" dirty="0"/>
          </a:p>
        </p:txBody>
      </p:sp>
      <p:sp>
        <p:nvSpPr>
          <p:cNvPr id="3" name="Subtitle 2"/>
          <p:cNvSpPr>
            <a:spLocks noGrp="1"/>
          </p:cNvSpPr>
          <p:nvPr>
            <p:ph type="subTitle" idx="1"/>
          </p:nvPr>
        </p:nvSpPr>
        <p:spPr/>
        <p:txBody>
          <a:bodyPr/>
          <a:lstStyle/>
          <a:p>
            <a:endParaRPr lang="en-US"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1999" y="1402332"/>
            <a:ext cx="7332663" cy="5419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987839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Limestone?</a:t>
            </a:r>
            <a:endParaRPr lang="en-US" dirty="0"/>
          </a:p>
        </p:txBody>
      </p:sp>
      <p:pic>
        <p:nvPicPr>
          <p:cNvPr id="4" name="Content Placeholder 3" descr="Limestone landscape around Llangollen, North Wales.">
            <a:hlinkClick r:id="rId3" tooltip="&quot;Limestone landscape around Llangollen, North Wales. © NERC P662426&quot;"/>
          </p:cNvPr>
          <p:cNvPicPr>
            <a:picLocks noGrp="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533400" y="1600200"/>
            <a:ext cx="7772400" cy="4114799"/>
          </a:xfrm>
          <a:prstGeom prst="rect">
            <a:avLst/>
          </a:prstGeom>
          <a:noFill/>
          <a:ln>
            <a:noFill/>
          </a:ln>
        </p:spPr>
      </p:pic>
      <p:sp>
        <p:nvSpPr>
          <p:cNvPr id="5" name="Rectangle 4"/>
          <p:cNvSpPr/>
          <p:nvPr/>
        </p:nvSpPr>
        <p:spPr>
          <a:xfrm>
            <a:off x="533400" y="5791200"/>
            <a:ext cx="4572000" cy="646331"/>
          </a:xfrm>
          <a:prstGeom prst="rect">
            <a:avLst/>
          </a:prstGeom>
        </p:spPr>
        <p:txBody>
          <a:bodyPr>
            <a:spAutoFit/>
          </a:bodyPr>
          <a:lstStyle/>
          <a:p>
            <a:r>
              <a:rPr lang="en-US" dirty="0"/>
              <a:t>Limestone landscape around </a:t>
            </a:r>
            <a:r>
              <a:rPr lang="en-US" dirty="0" err="1"/>
              <a:t>Llangollen</a:t>
            </a:r>
            <a:r>
              <a:rPr lang="en-US" dirty="0"/>
              <a:t>, North Wales. </a:t>
            </a:r>
          </a:p>
        </p:txBody>
      </p:sp>
    </p:spTree>
    <p:extLst>
      <p:ext uri="{BB962C8B-B14F-4D97-AF65-F5344CB8AC3E}">
        <p14:creationId xmlns:p14="http://schemas.microsoft.com/office/powerpoint/2010/main" val="24467081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shallows seas of UK in which limestone deposited</a:t>
            </a:r>
            <a:endParaRPr lang="en-US" dirty="0"/>
          </a:p>
        </p:txBody>
      </p:sp>
      <p:sp>
        <p:nvSpPr>
          <p:cNvPr id="3" name="Content Placeholder 2"/>
          <p:cNvSpPr>
            <a:spLocks noGrp="1"/>
          </p:cNvSpPr>
          <p:nvPr>
            <p:ph idx="1"/>
          </p:nvPr>
        </p:nvSpPr>
        <p:spPr/>
        <p:txBody>
          <a:bodyPr/>
          <a:lstStyle/>
          <a:p>
            <a:r>
              <a:rPr lang="en-GB" dirty="0">
                <a:hlinkClick r:id="rId2"/>
              </a:rPr>
              <a:t>Environment introduction to Limestone in the UK during Carboniferous period</a:t>
            </a:r>
            <a:endParaRPr lang="en-US" dirty="0"/>
          </a:p>
        </p:txBody>
      </p:sp>
    </p:spTree>
    <p:extLst>
      <p:ext uri="{BB962C8B-B14F-4D97-AF65-F5344CB8AC3E}">
        <p14:creationId xmlns:p14="http://schemas.microsoft.com/office/powerpoint/2010/main" val="28186348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The UK in </a:t>
            </a:r>
            <a:r>
              <a:rPr lang="en-US" dirty="0" err="1"/>
              <a:t>Carboniferious</a:t>
            </a:r>
            <a:r>
              <a:rPr lang="en-US" dirty="0"/>
              <a:t> times</a:t>
            </a:r>
          </a:p>
        </p:txBody>
      </p:sp>
      <p:sp>
        <p:nvSpPr>
          <p:cNvPr id="3" name="Content Placeholder 2"/>
          <p:cNvSpPr>
            <a:spLocks noGrp="1"/>
          </p:cNvSpPr>
          <p:nvPr>
            <p:ph idx="1"/>
          </p:nvPr>
        </p:nvSpPr>
        <p:spPr/>
        <p:txBody>
          <a:bodyPr/>
          <a:lstStyle/>
          <a:p>
            <a:endParaRPr lang="en-US" dirty="0"/>
          </a:p>
        </p:txBody>
      </p:sp>
      <p:pic>
        <p:nvPicPr>
          <p:cNvPr id="4" name="Picture 3" descr="C:\Users\se046\AppData\Local\Microsoft\Windows\Temporary Internet Files\Content.Word\New Picture (7).bmp"/>
          <p:cNvPicPr/>
          <p:nvPr/>
        </p:nvPicPr>
        <p:blipFill>
          <a:blip r:embed="rId3">
            <a:extLst>
              <a:ext uri="{28A0092B-C50C-407E-A947-70E740481C1C}">
                <a14:useLocalDpi xmlns:a14="http://schemas.microsoft.com/office/drawing/2010/main" val="0"/>
              </a:ext>
            </a:extLst>
          </a:blip>
          <a:srcRect/>
          <a:stretch>
            <a:fillRect/>
          </a:stretch>
        </p:blipFill>
        <p:spPr bwMode="auto">
          <a:xfrm>
            <a:off x="1143000" y="1143000"/>
            <a:ext cx="7239000" cy="5562600"/>
          </a:xfrm>
          <a:prstGeom prst="rect">
            <a:avLst/>
          </a:prstGeom>
          <a:noFill/>
          <a:ln>
            <a:noFill/>
          </a:ln>
        </p:spPr>
      </p:pic>
    </p:spTree>
    <p:extLst>
      <p:ext uri="{BB962C8B-B14F-4D97-AF65-F5344CB8AC3E}">
        <p14:creationId xmlns:p14="http://schemas.microsoft.com/office/powerpoint/2010/main" val="38796763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formation</a:t>
            </a:r>
            <a:endParaRPr lang="en-US" dirty="0"/>
          </a:p>
        </p:txBody>
      </p:sp>
      <p:pic>
        <p:nvPicPr>
          <p:cNvPr id="4" name="Content Placeholder 3" descr="C:\Users\se046\AppData\Local\Microsoft\Windows\Temporary Internet Files\Content.Word\New Picture (2).bmp"/>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100176" y="1600200"/>
            <a:ext cx="6943647" cy="4525963"/>
          </a:xfrm>
          <a:prstGeom prst="rect">
            <a:avLst/>
          </a:prstGeom>
          <a:noFill/>
          <a:ln>
            <a:noFill/>
          </a:ln>
        </p:spPr>
      </p:pic>
    </p:spTree>
    <p:extLst>
      <p:ext uri="{BB962C8B-B14F-4D97-AF65-F5344CB8AC3E}">
        <p14:creationId xmlns:p14="http://schemas.microsoft.com/office/powerpoint/2010/main" val="36111105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formation</a:t>
            </a:r>
            <a:endParaRPr lang="en-US" dirty="0"/>
          </a:p>
        </p:txBody>
      </p:sp>
      <p:sp>
        <p:nvSpPr>
          <p:cNvPr id="3" name="Content Placeholder 2"/>
          <p:cNvSpPr>
            <a:spLocks noGrp="1"/>
          </p:cNvSpPr>
          <p:nvPr>
            <p:ph idx="1"/>
          </p:nvPr>
        </p:nvSpPr>
        <p:spPr/>
        <p:txBody>
          <a:bodyPr/>
          <a:lstStyle/>
          <a:p>
            <a:pPr marL="0" indent="0">
              <a:buNone/>
            </a:pPr>
            <a:r>
              <a:rPr lang="en-GB" dirty="0"/>
              <a:t>The calcareous material making up limestone could be organic, chemical or detrital in origin.</a:t>
            </a:r>
          </a:p>
          <a:p>
            <a:r>
              <a:rPr lang="en-GB" dirty="0"/>
              <a:t>Organic</a:t>
            </a:r>
          </a:p>
          <a:p>
            <a:pPr marL="0" indent="0">
              <a:buNone/>
            </a:pPr>
            <a:endParaRPr lang="en-US" dirty="0"/>
          </a:p>
        </p:txBody>
      </p:sp>
    </p:spTree>
    <p:extLst>
      <p:ext uri="{BB962C8B-B14F-4D97-AF65-F5344CB8AC3E}">
        <p14:creationId xmlns:p14="http://schemas.microsoft.com/office/powerpoint/2010/main" val="17457080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formation</a:t>
            </a:r>
            <a:endParaRPr lang="en-US" dirty="0"/>
          </a:p>
        </p:txBody>
      </p:sp>
      <p:sp>
        <p:nvSpPr>
          <p:cNvPr id="3" name="Content Placeholder 2"/>
          <p:cNvSpPr>
            <a:spLocks noGrp="1"/>
          </p:cNvSpPr>
          <p:nvPr>
            <p:ph idx="1"/>
          </p:nvPr>
        </p:nvSpPr>
        <p:spPr/>
        <p:txBody>
          <a:bodyPr/>
          <a:lstStyle/>
          <a:p>
            <a:pPr marL="0" indent="0">
              <a:buNone/>
            </a:pPr>
            <a:r>
              <a:rPr lang="en-GB" dirty="0"/>
              <a:t>Chemical </a:t>
            </a:r>
            <a:r>
              <a:rPr lang="en-GB" dirty="0" err="1"/>
              <a:t>limestones</a:t>
            </a:r>
            <a:endParaRPr lang="en-GB" dirty="0"/>
          </a:p>
          <a:p>
            <a:pPr marL="0" indent="0">
              <a:buNone/>
            </a:pPr>
            <a:endParaRPr lang="en-US" dirty="0"/>
          </a:p>
        </p:txBody>
      </p:sp>
      <p:pic>
        <p:nvPicPr>
          <p:cNvPr id="4" name="Picture 3" descr="Ooidal thin section">
            <a:hlinkClick r:id="rId3" tooltip="&quot;Ooidal thin section. © NERC P500032&quot;"/>
          </p:cNvPr>
          <p:cNvPicPr/>
          <p:nvPr/>
        </p:nvPicPr>
        <p:blipFill>
          <a:blip r:embed="rId4">
            <a:extLst>
              <a:ext uri="{28A0092B-C50C-407E-A947-70E740481C1C}">
                <a14:useLocalDpi xmlns:a14="http://schemas.microsoft.com/office/drawing/2010/main" val="0"/>
              </a:ext>
            </a:extLst>
          </a:blip>
          <a:srcRect/>
          <a:stretch>
            <a:fillRect/>
          </a:stretch>
        </p:blipFill>
        <p:spPr bwMode="auto">
          <a:xfrm>
            <a:off x="1524000" y="2209800"/>
            <a:ext cx="5715000" cy="4164964"/>
          </a:xfrm>
          <a:prstGeom prst="rect">
            <a:avLst/>
          </a:prstGeom>
          <a:noFill/>
          <a:ln>
            <a:noFill/>
          </a:ln>
        </p:spPr>
      </p:pic>
      <p:sp>
        <p:nvSpPr>
          <p:cNvPr id="5" name="Rectangle 4"/>
          <p:cNvSpPr/>
          <p:nvPr/>
        </p:nvSpPr>
        <p:spPr>
          <a:xfrm>
            <a:off x="2318115" y="6454964"/>
            <a:ext cx="2063385" cy="369332"/>
          </a:xfrm>
          <a:prstGeom prst="rect">
            <a:avLst/>
          </a:prstGeom>
        </p:spPr>
        <p:txBody>
          <a:bodyPr wrap="none">
            <a:spAutoFit/>
          </a:bodyPr>
          <a:lstStyle/>
          <a:p>
            <a:r>
              <a:rPr lang="en-US" dirty="0" err="1"/>
              <a:t>Ooidal</a:t>
            </a:r>
            <a:r>
              <a:rPr lang="en-US" dirty="0"/>
              <a:t> thin section. </a:t>
            </a:r>
          </a:p>
        </p:txBody>
      </p:sp>
    </p:spTree>
    <p:extLst>
      <p:ext uri="{BB962C8B-B14F-4D97-AF65-F5344CB8AC3E}">
        <p14:creationId xmlns:p14="http://schemas.microsoft.com/office/powerpoint/2010/main" val="42268510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formation</a:t>
            </a:r>
            <a:endParaRPr lang="en-US" dirty="0"/>
          </a:p>
        </p:txBody>
      </p:sp>
      <p:sp>
        <p:nvSpPr>
          <p:cNvPr id="3" name="Content Placeholder 2"/>
          <p:cNvSpPr>
            <a:spLocks noGrp="1"/>
          </p:cNvSpPr>
          <p:nvPr>
            <p:ph idx="1"/>
          </p:nvPr>
        </p:nvSpPr>
        <p:spPr/>
        <p:txBody>
          <a:bodyPr/>
          <a:lstStyle/>
          <a:p>
            <a:pPr marL="0" indent="0">
              <a:buNone/>
            </a:pPr>
            <a:r>
              <a:rPr lang="en-GB" dirty="0"/>
              <a:t>Detrital </a:t>
            </a:r>
            <a:r>
              <a:rPr lang="en-GB" dirty="0" err="1"/>
              <a:t>limestones</a:t>
            </a:r>
            <a:endParaRPr lang="en-GB" dirty="0"/>
          </a:p>
        </p:txBody>
      </p:sp>
      <p:pic>
        <p:nvPicPr>
          <p:cNvPr id="4" name="Picture 3" descr="Standish Quarry, near Randwick, Gloucestershire">
            <a:hlinkClick r:id="rId3" tooltip="&quot;Standish Quarry, near Randwick, Gloucestershire. Pale pebbles of oolite occur in a darker ooidal and shelly detrital limestone. © NERC P210367&quot;"/>
          </p:cNvPr>
          <p:cNvPicPr/>
          <p:nvPr/>
        </p:nvPicPr>
        <p:blipFill>
          <a:blip r:embed="rId4">
            <a:extLst>
              <a:ext uri="{28A0092B-C50C-407E-A947-70E740481C1C}">
                <a14:useLocalDpi xmlns:a14="http://schemas.microsoft.com/office/drawing/2010/main" val="0"/>
              </a:ext>
            </a:extLst>
          </a:blip>
          <a:srcRect/>
          <a:stretch>
            <a:fillRect/>
          </a:stretch>
        </p:blipFill>
        <p:spPr bwMode="auto">
          <a:xfrm>
            <a:off x="4953000" y="1600200"/>
            <a:ext cx="3933729" cy="5013301"/>
          </a:xfrm>
          <a:prstGeom prst="rect">
            <a:avLst/>
          </a:prstGeom>
          <a:noFill/>
          <a:ln>
            <a:noFill/>
          </a:ln>
        </p:spPr>
      </p:pic>
      <p:sp>
        <p:nvSpPr>
          <p:cNvPr id="5" name="Rectangle 4"/>
          <p:cNvSpPr/>
          <p:nvPr/>
        </p:nvSpPr>
        <p:spPr>
          <a:xfrm>
            <a:off x="15815" y="5917114"/>
            <a:ext cx="4572000" cy="923330"/>
          </a:xfrm>
          <a:prstGeom prst="rect">
            <a:avLst/>
          </a:prstGeom>
        </p:spPr>
        <p:txBody>
          <a:bodyPr>
            <a:spAutoFit/>
          </a:bodyPr>
          <a:lstStyle/>
          <a:p>
            <a:r>
              <a:rPr lang="en-US" dirty="0"/>
              <a:t>Standish Quarry, near </a:t>
            </a:r>
            <a:r>
              <a:rPr lang="en-US" dirty="0" err="1"/>
              <a:t>Randwick</a:t>
            </a:r>
            <a:r>
              <a:rPr lang="en-US" dirty="0"/>
              <a:t>, Gloucestershire. Pale pebbles of </a:t>
            </a:r>
            <a:r>
              <a:rPr lang="en-US" dirty="0" err="1"/>
              <a:t>oolite</a:t>
            </a:r>
            <a:r>
              <a:rPr lang="en-US" dirty="0"/>
              <a:t> occur in a darker </a:t>
            </a:r>
            <a:r>
              <a:rPr lang="en-US" dirty="0" err="1"/>
              <a:t>ooidal</a:t>
            </a:r>
            <a:r>
              <a:rPr lang="en-US" dirty="0"/>
              <a:t> and shelly detrital limestone. </a:t>
            </a:r>
          </a:p>
        </p:txBody>
      </p:sp>
    </p:spTree>
    <p:extLst>
      <p:ext uri="{BB962C8B-B14F-4D97-AF65-F5344CB8AC3E}">
        <p14:creationId xmlns:p14="http://schemas.microsoft.com/office/powerpoint/2010/main" val="22150175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classification</a:t>
            </a:r>
            <a:endParaRPr lang="en-US" dirty="0"/>
          </a:p>
        </p:txBody>
      </p:sp>
      <p:sp>
        <p:nvSpPr>
          <p:cNvPr id="3" name="Content Placeholder 2"/>
          <p:cNvSpPr>
            <a:spLocks noGrp="1"/>
          </p:cNvSpPr>
          <p:nvPr>
            <p:ph idx="1"/>
          </p:nvPr>
        </p:nvSpPr>
        <p:spPr/>
        <p:txBody>
          <a:bodyPr/>
          <a:lstStyle/>
          <a:p>
            <a:pPr marL="0" indent="0">
              <a:buNone/>
            </a:pPr>
            <a:r>
              <a:rPr lang="en-GB" dirty="0"/>
              <a:t>There are three classifications of limestone</a:t>
            </a:r>
          </a:p>
          <a:p>
            <a:r>
              <a:rPr lang="en-GB" dirty="0"/>
              <a:t>Shelf </a:t>
            </a:r>
            <a:r>
              <a:rPr lang="en-GB" dirty="0" err="1"/>
              <a:t>limestones</a:t>
            </a:r>
            <a:endParaRPr lang="en-GB" dirty="0"/>
          </a:p>
          <a:p>
            <a:endParaRPr lang="en-US" dirty="0"/>
          </a:p>
        </p:txBody>
      </p:sp>
      <p:pic>
        <p:nvPicPr>
          <p:cNvPr id="4" name="Picture 3" descr="Shelf limestone">
            <a:hlinkClick r:id="rId3" tooltip="&quot;Shelf limestone. Hillhead Quarry, Buxton, Derbyshire. © NERC P006257&quot;"/>
          </p:cNvPr>
          <p:cNvPicPr/>
          <p:nvPr/>
        </p:nvPicPr>
        <p:blipFill>
          <a:blip r:embed="rId4">
            <a:extLst>
              <a:ext uri="{28A0092B-C50C-407E-A947-70E740481C1C}">
                <a14:useLocalDpi xmlns:a14="http://schemas.microsoft.com/office/drawing/2010/main" val="0"/>
              </a:ext>
            </a:extLst>
          </a:blip>
          <a:srcRect/>
          <a:stretch>
            <a:fillRect/>
          </a:stretch>
        </p:blipFill>
        <p:spPr bwMode="auto">
          <a:xfrm>
            <a:off x="1447800" y="2667000"/>
            <a:ext cx="6477000" cy="3740784"/>
          </a:xfrm>
          <a:prstGeom prst="rect">
            <a:avLst/>
          </a:prstGeom>
          <a:noFill/>
          <a:ln>
            <a:noFill/>
          </a:ln>
        </p:spPr>
      </p:pic>
      <p:sp>
        <p:nvSpPr>
          <p:cNvPr id="5" name="Rectangle 4"/>
          <p:cNvSpPr/>
          <p:nvPr/>
        </p:nvSpPr>
        <p:spPr>
          <a:xfrm>
            <a:off x="609600" y="6407784"/>
            <a:ext cx="6096000" cy="369332"/>
          </a:xfrm>
          <a:prstGeom prst="rect">
            <a:avLst/>
          </a:prstGeom>
        </p:spPr>
        <p:txBody>
          <a:bodyPr wrap="square">
            <a:spAutoFit/>
          </a:bodyPr>
          <a:lstStyle/>
          <a:p>
            <a:r>
              <a:rPr lang="en-US" dirty="0"/>
              <a:t>Shelf limestone. </a:t>
            </a:r>
            <a:r>
              <a:rPr lang="en-US" dirty="0" err="1"/>
              <a:t>Hillhead</a:t>
            </a:r>
            <a:r>
              <a:rPr lang="en-US" dirty="0"/>
              <a:t> Quarry, Buxton, Derbyshire. </a:t>
            </a:r>
          </a:p>
        </p:txBody>
      </p:sp>
    </p:spTree>
    <p:extLst>
      <p:ext uri="{BB962C8B-B14F-4D97-AF65-F5344CB8AC3E}">
        <p14:creationId xmlns:p14="http://schemas.microsoft.com/office/powerpoint/2010/main" val="19629628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classification</a:t>
            </a:r>
            <a:endParaRPr lang="en-US" dirty="0"/>
          </a:p>
        </p:txBody>
      </p:sp>
      <p:sp>
        <p:nvSpPr>
          <p:cNvPr id="3" name="Content Placeholder 2"/>
          <p:cNvSpPr>
            <a:spLocks noGrp="1"/>
          </p:cNvSpPr>
          <p:nvPr>
            <p:ph idx="1"/>
          </p:nvPr>
        </p:nvSpPr>
        <p:spPr/>
        <p:txBody>
          <a:bodyPr/>
          <a:lstStyle/>
          <a:p>
            <a:pPr marL="0" indent="0">
              <a:buNone/>
            </a:pPr>
            <a:r>
              <a:rPr lang="en-GB" dirty="0"/>
              <a:t>Basin </a:t>
            </a:r>
            <a:r>
              <a:rPr lang="en-GB" dirty="0" err="1"/>
              <a:t>Limestones</a:t>
            </a:r>
            <a:endParaRPr lang="en-US" dirty="0"/>
          </a:p>
        </p:txBody>
      </p:sp>
      <p:pic>
        <p:nvPicPr>
          <p:cNvPr id="4" name="Picture 3" descr="Basin limestone">
            <a:hlinkClick r:id="rId3" tooltip="&quot;Basin limestone. Rain Gill Limestones, Black House, Slaidburn. © NERC P005669&quot;"/>
          </p:cNvPr>
          <p:cNvPicPr/>
          <p:nvPr/>
        </p:nvPicPr>
        <p:blipFill>
          <a:blip r:embed="rId4">
            <a:extLst>
              <a:ext uri="{28A0092B-C50C-407E-A947-70E740481C1C}">
                <a14:useLocalDpi xmlns:a14="http://schemas.microsoft.com/office/drawing/2010/main" val="0"/>
              </a:ext>
            </a:extLst>
          </a:blip>
          <a:srcRect/>
          <a:stretch>
            <a:fillRect/>
          </a:stretch>
        </p:blipFill>
        <p:spPr bwMode="auto">
          <a:xfrm>
            <a:off x="990601" y="2209800"/>
            <a:ext cx="6934200" cy="4226044"/>
          </a:xfrm>
          <a:prstGeom prst="rect">
            <a:avLst/>
          </a:prstGeom>
          <a:noFill/>
          <a:ln>
            <a:noFill/>
          </a:ln>
        </p:spPr>
      </p:pic>
      <p:sp>
        <p:nvSpPr>
          <p:cNvPr id="5" name="Rectangle 4"/>
          <p:cNvSpPr/>
          <p:nvPr/>
        </p:nvSpPr>
        <p:spPr>
          <a:xfrm>
            <a:off x="1015044" y="6435844"/>
            <a:ext cx="6934199" cy="369332"/>
          </a:xfrm>
          <a:prstGeom prst="rect">
            <a:avLst/>
          </a:prstGeom>
        </p:spPr>
        <p:txBody>
          <a:bodyPr wrap="square">
            <a:spAutoFit/>
          </a:bodyPr>
          <a:lstStyle/>
          <a:p>
            <a:r>
              <a:rPr lang="en-US" dirty="0"/>
              <a:t>Basin limestone. Rain Gill </a:t>
            </a:r>
            <a:r>
              <a:rPr lang="en-US" dirty="0" err="1"/>
              <a:t>Limestones</a:t>
            </a:r>
            <a:r>
              <a:rPr lang="en-US" dirty="0"/>
              <a:t>, Black House, </a:t>
            </a:r>
            <a:r>
              <a:rPr lang="en-US" dirty="0" err="1"/>
              <a:t>Slaidburn</a:t>
            </a:r>
            <a:r>
              <a:rPr lang="en-US" dirty="0"/>
              <a:t>. </a:t>
            </a:r>
          </a:p>
        </p:txBody>
      </p:sp>
    </p:spTree>
    <p:extLst>
      <p:ext uri="{BB962C8B-B14F-4D97-AF65-F5344CB8AC3E}">
        <p14:creationId xmlns:p14="http://schemas.microsoft.com/office/powerpoint/2010/main" val="42282915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classification</a:t>
            </a:r>
            <a:endParaRPr lang="en-US" dirty="0"/>
          </a:p>
        </p:txBody>
      </p:sp>
      <p:sp>
        <p:nvSpPr>
          <p:cNvPr id="3" name="Content Placeholder 2"/>
          <p:cNvSpPr>
            <a:spLocks noGrp="1"/>
          </p:cNvSpPr>
          <p:nvPr>
            <p:ph idx="1"/>
          </p:nvPr>
        </p:nvSpPr>
        <p:spPr/>
        <p:txBody>
          <a:bodyPr/>
          <a:lstStyle/>
          <a:p>
            <a:pPr marL="0" indent="0">
              <a:buNone/>
            </a:pPr>
            <a:r>
              <a:rPr lang="en-GB" dirty="0"/>
              <a:t>Reef Limestone</a:t>
            </a:r>
            <a:endParaRPr lang="en-US" dirty="0"/>
          </a:p>
        </p:txBody>
      </p:sp>
      <p:pic>
        <p:nvPicPr>
          <p:cNvPr id="4" name="Picture 3" descr="Reef limestone">
            <a:hlinkClick r:id="rId3" tooltip="&quot;Reef limestone. Hammerton Hall, Slaidburn. © NERC P005662&quot;"/>
          </p:cNvPr>
          <p:cNvPicPr/>
          <p:nvPr/>
        </p:nvPicPr>
        <p:blipFill>
          <a:blip r:embed="rId4">
            <a:extLst>
              <a:ext uri="{28A0092B-C50C-407E-A947-70E740481C1C}">
                <a14:useLocalDpi xmlns:a14="http://schemas.microsoft.com/office/drawing/2010/main" val="0"/>
              </a:ext>
            </a:extLst>
          </a:blip>
          <a:srcRect/>
          <a:stretch>
            <a:fillRect/>
          </a:stretch>
        </p:blipFill>
        <p:spPr bwMode="auto">
          <a:xfrm>
            <a:off x="762000" y="2133600"/>
            <a:ext cx="6934200" cy="3886200"/>
          </a:xfrm>
          <a:prstGeom prst="rect">
            <a:avLst/>
          </a:prstGeom>
          <a:noFill/>
          <a:ln>
            <a:noFill/>
          </a:ln>
        </p:spPr>
      </p:pic>
      <p:sp>
        <p:nvSpPr>
          <p:cNvPr id="5" name="Rectangle 4"/>
          <p:cNvSpPr/>
          <p:nvPr/>
        </p:nvSpPr>
        <p:spPr>
          <a:xfrm>
            <a:off x="2448821" y="6172200"/>
            <a:ext cx="4246355" cy="369332"/>
          </a:xfrm>
          <a:prstGeom prst="rect">
            <a:avLst/>
          </a:prstGeom>
        </p:spPr>
        <p:txBody>
          <a:bodyPr wrap="none">
            <a:spAutoFit/>
          </a:bodyPr>
          <a:lstStyle/>
          <a:p>
            <a:r>
              <a:rPr lang="en-US" dirty="0"/>
              <a:t>Reef limestone. </a:t>
            </a:r>
            <a:r>
              <a:rPr lang="en-US" dirty="0" err="1"/>
              <a:t>Hammerton</a:t>
            </a:r>
            <a:r>
              <a:rPr lang="en-US" dirty="0"/>
              <a:t> Hall, </a:t>
            </a:r>
            <a:r>
              <a:rPr lang="en-US" dirty="0" err="1"/>
              <a:t>Slaidburn</a:t>
            </a:r>
            <a:endParaRPr lang="en-US" dirty="0"/>
          </a:p>
        </p:txBody>
      </p:sp>
    </p:spTree>
    <p:extLst>
      <p:ext uri="{BB962C8B-B14F-4D97-AF65-F5344CB8AC3E}">
        <p14:creationId xmlns:p14="http://schemas.microsoft.com/office/powerpoint/2010/main" val="1898869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From sediment to rock </a:t>
            </a:r>
            <a:endParaRPr lang="en-US" dirty="0"/>
          </a:p>
        </p:txBody>
      </p:sp>
      <p:sp>
        <p:nvSpPr>
          <p:cNvPr id="3" name="Content Placeholder 2"/>
          <p:cNvSpPr>
            <a:spLocks noGrp="1"/>
          </p:cNvSpPr>
          <p:nvPr>
            <p:ph idx="1"/>
          </p:nvPr>
        </p:nvSpPr>
        <p:spPr/>
        <p:txBody>
          <a:bodyPr/>
          <a:lstStyle/>
          <a:p>
            <a:r>
              <a:rPr lang="en-US" dirty="0" err="1"/>
              <a:t>Diagenesis</a:t>
            </a:r>
            <a:r>
              <a:rPr lang="en-US" dirty="0"/>
              <a:t> is the process by which soft sediments turn to rock. </a:t>
            </a:r>
          </a:p>
          <a:p>
            <a:r>
              <a:rPr lang="en-GB" dirty="0"/>
              <a:t>Soft muds, shells and other fragments buried and compacted</a:t>
            </a:r>
          </a:p>
          <a:p>
            <a:r>
              <a:rPr lang="en-GB" dirty="0"/>
              <a:t>Mineral grains reorganised chemically due to pressure</a:t>
            </a:r>
            <a:endParaRPr lang="en-US" dirty="0"/>
          </a:p>
        </p:txBody>
      </p:sp>
    </p:spTree>
    <p:extLst>
      <p:ext uri="{BB962C8B-B14F-4D97-AF65-F5344CB8AC3E}">
        <p14:creationId xmlns:p14="http://schemas.microsoft.com/office/powerpoint/2010/main" val="20635551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From sediment to rock</a:t>
            </a:r>
            <a:endParaRPr lang="en-US" dirty="0"/>
          </a:p>
        </p:txBody>
      </p:sp>
      <p:sp>
        <p:nvSpPr>
          <p:cNvPr id="3" name="Content Placeholder 2"/>
          <p:cNvSpPr>
            <a:spLocks noGrp="1"/>
          </p:cNvSpPr>
          <p:nvPr>
            <p:ph idx="1"/>
          </p:nvPr>
        </p:nvSpPr>
        <p:spPr/>
        <p:txBody>
          <a:bodyPr/>
          <a:lstStyle/>
          <a:p>
            <a:r>
              <a:rPr lang="en-GB" dirty="0"/>
              <a:t>Sediments deposited in horizontal layers called beds.</a:t>
            </a:r>
            <a:endParaRPr lang="en-US" dirty="0"/>
          </a:p>
        </p:txBody>
      </p:sp>
      <p:pic>
        <p:nvPicPr>
          <p:cNvPr id="4" name="Picture 3" descr="P005581">
            <a:hlinkClick r:id="rId3" tooltip="&quot;Bedding planes. © NERC P005581&quot;"/>
          </p:cNvPr>
          <p:cNvPicPr/>
          <p:nvPr/>
        </p:nvPicPr>
        <p:blipFill>
          <a:blip r:embed="rId4">
            <a:extLst>
              <a:ext uri="{28A0092B-C50C-407E-A947-70E740481C1C}">
                <a14:useLocalDpi xmlns:a14="http://schemas.microsoft.com/office/drawing/2010/main" val="0"/>
              </a:ext>
            </a:extLst>
          </a:blip>
          <a:srcRect/>
          <a:stretch>
            <a:fillRect/>
          </a:stretch>
        </p:blipFill>
        <p:spPr bwMode="auto">
          <a:xfrm>
            <a:off x="1066800" y="2664761"/>
            <a:ext cx="6248400" cy="3862863"/>
          </a:xfrm>
          <a:prstGeom prst="rect">
            <a:avLst/>
          </a:prstGeom>
          <a:noFill/>
          <a:ln>
            <a:noFill/>
          </a:ln>
        </p:spPr>
      </p:pic>
      <p:sp>
        <p:nvSpPr>
          <p:cNvPr id="5" name="Rectangle 4"/>
          <p:cNvSpPr/>
          <p:nvPr/>
        </p:nvSpPr>
        <p:spPr>
          <a:xfrm>
            <a:off x="304800" y="6488668"/>
            <a:ext cx="8839200" cy="369332"/>
          </a:xfrm>
          <a:prstGeom prst="rect">
            <a:avLst/>
          </a:prstGeom>
        </p:spPr>
        <p:txBody>
          <a:bodyPr wrap="square">
            <a:spAutoFit/>
          </a:bodyPr>
          <a:lstStyle/>
          <a:p>
            <a:r>
              <a:rPr lang="en-US" dirty="0" err="1"/>
              <a:t>Limestones</a:t>
            </a:r>
            <a:r>
              <a:rPr lang="en-US" dirty="0"/>
              <a:t> bedding planes are evident at </a:t>
            </a:r>
            <a:r>
              <a:rPr lang="en-US" dirty="0" err="1"/>
              <a:t>Scaleber</a:t>
            </a:r>
            <a:r>
              <a:rPr lang="en-US" dirty="0"/>
              <a:t> Quarry, near Settle, North Yorkshire.</a:t>
            </a:r>
          </a:p>
        </p:txBody>
      </p:sp>
    </p:spTree>
    <p:extLst>
      <p:ext uri="{BB962C8B-B14F-4D97-AF65-F5344CB8AC3E}">
        <p14:creationId xmlns:p14="http://schemas.microsoft.com/office/powerpoint/2010/main" val="35598472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a:t>
            </a:r>
            <a:r>
              <a:rPr lang="en-GB"/>
              <a:t>diagenesis</a:t>
            </a:r>
            <a:r>
              <a:rPr lang="en-GB" dirty="0"/>
              <a:t> videos</a:t>
            </a:r>
            <a:endParaRPr lang="en-US" dirty="0"/>
          </a:p>
        </p:txBody>
      </p:sp>
      <p:sp>
        <p:nvSpPr>
          <p:cNvPr id="3" name="Content Placeholder 2"/>
          <p:cNvSpPr>
            <a:spLocks noGrp="1"/>
          </p:cNvSpPr>
          <p:nvPr>
            <p:ph idx="1"/>
          </p:nvPr>
        </p:nvSpPr>
        <p:spPr/>
        <p:txBody>
          <a:bodyPr/>
          <a:lstStyle/>
          <a:p>
            <a:r>
              <a:rPr lang="en-GB" dirty="0">
                <a:hlinkClick r:id="rId2"/>
              </a:rPr>
              <a:t>Video of </a:t>
            </a:r>
            <a:r>
              <a:rPr lang="en-GB" dirty="0" err="1">
                <a:hlinkClick r:id="rId2"/>
              </a:rPr>
              <a:t>diagenesis</a:t>
            </a:r>
            <a:endParaRPr lang="en-US" dirty="0"/>
          </a:p>
        </p:txBody>
      </p:sp>
    </p:spTree>
    <p:extLst>
      <p:ext uri="{BB962C8B-B14F-4D97-AF65-F5344CB8AC3E}">
        <p14:creationId xmlns:p14="http://schemas.microsoft.com/office/powerpoint/2010/main" val="35790848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Uses of Limestone</a:t>
            </a:r>
            <a:endParaRPr lang="en-US" dirty="0"/>
          </a:p>
        </p:txBody>
      </p:sp>
      <p:sp>
        <p:nvSpPr>
          <p:cNvPr id="3" name="Content Placeholder 2"/>
          <p:cNvSpPr>
            <a:spLocks noGrp="1"/>
          </p:cNvSpPr>
          <p:nvPr>
            <p:ph idx="1"/>
          </p:nvPr>
        </p:nvSpPr>
        <p:spPr/>
        <p:txBody>
          <a:bodyPr>
            <a:normAutofit fontScale="92500" lnSpcReduction="10000"/>
          </a:bodyPr>
          <a:lstStyle/>
          <a:p>
            <a:r>
              <a:rPr lang="en-GB" dirty="0"/>
              <a:t>In South Wales it was used as Flux in the iron smelting process to help deoxidise the iron ore to pig iron. In places like </a:t>
            </a:r>
            <a:r>
              <a:rPr lang="en-GB" dirty="0" err="1"/>
              <a:t>Blaenafan</a:t>
            </a:r>
            <a:r>
              <a:rPr lang="en-GB" dirty="0"/>
              <a:t> and Merthyr</a:t>
            </a:r>
          </a:p>
          <a:p>
            <a:r>
              <a:rPr lang="en-GB" dirty="0"/>
              <a:t>Cement</a:t>
            </a:r>
          </a:p>
          <a:p>
            <a:r>
              <a:rPr lang="en-GB" dirty="0"/>
              <a:t>Glass</a:t>
            </a:r>
          </a:p>
          <a:p>
            <a:r>
              <a:rPr lang="en-GB" dirty="0"/>
              <a:t>Dimension stone</a:t>
            </a:r>
          </a:p>
          <a:p>
            <a:r>
              <a:rPr lang="en-GB" dirty="0"/>
              <a:t>Roofing granules</a:t>
            </a:r>
          </a:p>
          <a:p>
            <a:r>
              <a:rPr lang="en-GB" dirty="0"/>
              <a:t>Lime</a:t>
            </a:r>
          </a:p>
          <a:p>
            <a:r>
              <a:rPr lang="en-GB" dirty="0"/>
              <a:t>Animal feed filler</a:t>
            </a:r>
          </a:p>
          <a:p>
            <a:endParaRPr lang="en-US" dirty="0"/>
          </a:p>
        </p:txBody>
      </p:sp>
    </p:spTree>
    <p:extLst>
      <p:ext uri="{BB962C8B-B14F-4D97-AF65-F5344CB8AC3E}">
        <p14:creationId xmlns:p14="http://schemas.microsoft.com/office/powerpoint/2010/main" val="27527407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64</TotalTime>
  <Words>2313</Words>
  <Application>Microsoft Office PowerPoint</Application>
  <PresentationFormat>On-screen Show (4:3)</PresentationFormat>
  <Paragraphs>139</Paragraphs>
  <Slides>15</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Times New Roman</vt:lpstr>
      <vt:lpstr>Verdana</vt:lpstr>
      <vt:lpstr>Office Theme</vt:lpstr>
      <vt:lpstr>South Wales limestone</vt:lpstr>
      <vt:lpstr>What is Limestone?</vt:lpstr>
      <vt:lpstr>The shallows seas of UK in which limestone deposited</vt:lpstr>
      <vt:lpstr>The UK in Carboniferious times</vt:lpstr>
      <vt:lpstr>Limestone formation</vt:lpstr>
      <vt:lpstr>Limestone formation</vt:lpstr>
      <vt:lpstr>Limestone formation</vt:lpstr>
      <vt:lpstr>Limestone formation</vt:lpstr>
      <vt:lpstr>Limestone classification</vt:lpstr>
      <vt:lpstr>Limestone classification</vt:lpstr>
      <vt:lpstr>Limestone classification</vt:lpstr>
      <vt:lpstr>From sediment to rock </vt:lpstr>
      <vt:lpstr>From sediment to rock</vt:lpstr>
      <vt:lpstr>Limestone diagenesis videos</vt:lpstr>
      <vt:lpstr>Uses of Limestone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Anthony Burns</cp:lastModifiedBy>
  <cp:revision>15</cp:revision>
  <dcterms:created xsi:type="dcterms:W3CDTF">2018-02-05T09:49:37Z</dcterms:created>
  <dcterms:modified xsi:type="dcterms:W3CDTF">2023-01-13T10:29:33Z</dcterms:modified>
</cp:coreProperties>
</file>