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732" r:id="rId1"/>
  </p:sldMasterIdLst>
  <p:notesMasterIdLst>
    <p:notesMasterId r:id="rId4"/>
  </p:notesMasterIdLst>
  <p:sldIdLst>
    <p:sldId id="256" r:id="rId2"/>
    <p:sldId id="257" r:id="rId3"/>
  </p:sldIdLst>
  <p:sldSz cx="7559675"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p:cViewPr>
        <p:scale>
          <a:sx n="135" d="100"/>
          <a:sy n="135" d="100"/>
        </p:scale>
        <p:origin x="614" y="-3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87A2EF-99A5-4446-B9C8-4D3D72FBBA4D}" type="datetimeFigureOut">
              <a:rPr lang="en-US" smtClean="0"/>
              <a:t>10/18/2025</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7E13B0-9E43-4603-BE7F-420EC9A9BB2A}" type="slidenum">
              <a:rPr lang="en-US" smtClean="0"/>
              <a:t>‹#›</a:t>
            </a:fld>
            <a:endParaRPr lang="en-US"/>
          </a:p>
        </p:txBody>
      </p:sp>
    </p:spTree>
    <p:extLst>
      <p:ext uri="{BB962C8B-B14F-4D97-AF65-F5344CB8AC3E}">
        <p14:creationId xmlns:p14="http://schemas.microsoft.com/office/powerpoint/2010/main" val="3916954310"/>
      </p:ext>
    </p:extLst>
  </p:cSld>
  <p:clrMap bg1="lt1" tx1="dk1" bg2="lt2" tx2="dk2" accent1="accent1" accent2="accent2" accent3="accent3" accent4="accent4" accent5="accent5" accent6="accent6" hlink="hlink" folHlink="folHlink"/>
  <p:notesStyle>
    <a:lvl1pPr marL="0" algn="l" defTabSz="646481" rtl="0" eaLnBrk="1" latinLnBrk="0" hangingPunct="1">
      <a:defRPr sz="848" kern="1200">
        <a:solidFill>
          <a:schemeClr val="tx1"/>
        </a:solidFill>
        <a:latin typeface="+mn-lt"/>
        <a:ea typeface="+mn-ea"/>
        <a:cs typeface="+mn-cs"/>
      </a:defRPr>
    </a:lvl1pPr>
    <a:lvl2pPr marL="323240" algn="l" defTabSz="646481" rtl="0" eaLnBrk="1" latinLnBrk="0" hangingPunct="1">
      <a:defRPr sz="848" kern="1200">
        <a:solidFill>
          <a:schemeClr val="tx1"/>
        </a:solidFill>
        <a:latin typeface="+mn-lt"/>
        <a:ea typeface="+mn-ea"/>
        <a:cs typeface="+mn-cs"/>
      </a:defRPr>
    </a:lvl2pPr>
    <a:lvl3pPr marL="646481" algn="l" defTabSz="646481" rtl="0" eaLnBrk="1" latinLnBrk="0" hangingPunct="1">
      <a:defRPr sz="848" kern="1200">
        <a:solidFill>
          <a:schemeClr val="tx1"/>
        </a:solidFill>
        <a:latin typeface="+mn-lt"/>
        <a:ea typeface="+mn-ea"/>
        <a:cs typeface="+mn-cs"/>
      </a:defRPr>
    </a:lvl3pPr>
    <a:lvl4pPr marL="969721" algn="l" defTabSz="646481" rtl="0" eaLnBrk="1" latinLnBrk="0" hangingPunct="1">
      <a:defRPr sz="848" kern="1200">
        <a:solidFill>
          <a:schemeClr val="tx1"/>
        </a:solidFill>
        <a:latin typeface="+mn-lt"/>
        <a:ea typeface="+mn-ea"/>
        <a:cs typeface="+mn-cs"/>
      </a:defRPr>
    </a:lvl4pPr>
    <a:lvl5pPr marL="1292962" algn="l" defTabSz="646481" rtl="0" eaLnBrk="1" latinLnBrk="0" hangingPunct="1">
      <a:defRPr sz="848" kern="1200">
        <a:solidFill>
          <a:schemeClr val="tx1"/>
        </a:solidFill>
        <a:latin typeface="+mn-lt"/>
        <a:ea typeface="+mn-ea"/>
        <a:cs typeface="+mn-cs"/>
      </a:defRPr>
    </a:lvl5pPr>
    <a:lvl6pPr marL="1616202" algn="l" defTabSz="646481" rtl="0" eaLnBrk="1" latinLnBrk="0" hangingPunct="1">
      <a:defRPr sz="848" kern="1200">
        <a:solidFill>
          <a:schemeClr val="tx1"/>
        </a:solidFill>
        <a:latin typeface="+mn-lt"/>
        <a:ea typeface="+mn-ea"/>
        <a:cs typeface="+mn-cs"/>
      </a:defRPr>
    </a:lvl6pPr>
    <a:lvl7pPr marL="1939442" algn="l" defTabSz="646481" rtl="0" eaLnBrk="1" latinLnBrk="0" hangingPunct="1">
      <a:defRPr sz="848" kern="1200">
        <a:solidFill>
          <a:schemeClr val="tx1"/>
        </a:solidFill>
        <a:latin typeface="+mn-lt"/>
        <a:ea typeface="+mn-ea"/>
        <a:cs typeface="+mn-cs"/>
      </a:defRPr>
    </a:lvl7pPr>
    <a:lvl8pPr marL="2262683" algn="l" defTabSz="646481" rtl="0" eaLnBrk="1" latinLnBrk="0" hangingPunct="1">
      <a:defRPr sz="848" kern="1200">
        <a:solidFill>
          <a:schemeClr val="tx1"/>
        </a:solidFill>
        <a:latin typeface="+mn-lt"/>
        <a:ea typeface="+mn-ea"/>
        <a:cs typeface="+mn-cs"/>
      </a:defRPr>
    </a:lvl8pPr>
    <a:lvl9pPr marL="2585923" algn="l" defTabSz="646481" rtl="0" eaLnBrk="1" latinLnBrk="0" hangingPunct="1">
      <a:defRPr sz="84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7E13B0-9E43-4603-BE7F-420EC9A9BB2A}" type="slidenum">
              <a:rPr lang="en-US" smtClean="0"/>
              <a:t>1</a:t>
            </a:fld>
            <a:endParaRPr lang="en-US"/>
          </a:p>
        </p:txBody>
      </p:sp>
    </p:spTree>
    <p:extLst>
      <p:ext uri="{BB962C8B-B14F-4D97-AF65-F5344CB8AC3E}">
        <p14:creationId xmlns:p14="http://schemas.microsoft.com/office/powerpoint/2010/main" val="264605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7E13B0-9E43-4603-BE7F-420EC9A9BB2A}" type="slidenum">
              <a:rPr lang="en-US" smtClean="0"/>
              <a:t>2</a:t>
            </a:fld>
            <a:endParaRPr lang="en-US"/>
          </a:p>
        </p:txBody>
      </p:sp>
    </p:spTree>
    <p:extLst>
      <p:ext uri="{BB962C8B-B14F-4D97-AF65-F5344CB8AC3E}">
        <p14:creationId xmlns:p14="http://schemas.microsoft.com/office/powerpoint/2010/main" val="9215659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7559677" cy="10691815"/>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1"/>
            <a:ext cx="1905669" cy="10691815"/>
            <a:chOff x="0" y="0"/>
            <a:chExt cx="2305051" cy="6858001"/>
          </a:xfrm>
          <a:gradFill flip="none" rotWithShape="1">
            <a:gsLst>
              <a:gs pos="0">
                <a:schemeClr val="tx2"/>
              </a:gs>
              <a:gs pos="100000">
                <a:schemeClr val="tx2">
                  <a:lumMod val="5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570996" y="1749795"/>
            <a:ext cx="5451234" cy="3722335"/>
          </a:xfrm>
        </p:spPr>
        <p:txBody>
          <a:bodyPr anchor="b">
            <a:normAutofit/>
          </a:bodyPr>
          <a:lstStyle>
            <a:lvl1pPr algn="l">
              <a:defRPr sz="3968"/>
            </a:lvl1pPr>
          </a:lstStyle>
          <a:p>
            <a:r>
              <a:rPr lang="en-US"/>
              <a:t>Click to edit Master title style</a:t>
            </a:r>
            <a:endParaRPr lang="en-US" dirty="0"/>
          </a:p>
        </p:txBody>
      </p:sp>
      <p:sp>
        <p:nvSpPr>
          <p:cNvPr id="3" name="Subtitle 2"/>
          <p:cNvSpPr>
            <a:spLocks noGrp="1"/>
          </p:cNvSpPr>
          <p:nvPr>
            <p:ph type="subTitle" idx="1"/>
          </p:nvPr>
        </p:nvSpPr>
        <p:spPr>
          <a:xfrm>
            <a:off x="1570996" y="5615678"/>
            <a:ext cx="5451234" cy="2581379"/>
          </a:xfrm>
        </p:spPr>
        <p:txBody>
          <a:bodyPr>
            <a:normAutofit/>
          </a:bodyPr>
          <a:lstStyle>
            <a:lvl1pPr marL="0" indent="0" algn="l">
              <a:buNone/>
              <a:defRPr sz="1653" cap="all" baseline="0">
                <a:solidFill>
                  <a:schemeClr val="tx2"/>
                </a:solidFill>
              </a:defRPr>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a:xfrm>
            <a:off x="4795939" y="8434656"/>
            <a:ext cx="1700927" cy="569240"/>
          </a:xfrm>
        </p:spPr>
        <p:txBody>
          <a:bodyPr/>
          <a:lstStyle/>
          <a:p>
            <a:fld id="{DEECEF6E-5BE5-4C98-9CB7-AF48FBCE7059}" type="datetimeFigureOut">
              <a:rPr lang="en-GB" smtClean="0"/>
              <a:t>18/10/2025</a:t>
            </a:fld>
            <a:endParaRPr lang="en-GB"/>
          </a:p>
        </p:txBody>
      </p:sp>
      <p:sp>
        <p:nvSpPr>
          <p:cNvPr id="5" name="Footer Placeholder 4"/>
          <p:cNvSpPr>
            <a:spLocks noGrp="1"/>
          </p:cNvSpPr>
          <p:nvPr>
            <p:ph type="ftr" sz="quarter" idx="11"/>
          </p:nvPr>
        </p:nvSpPr>
        <p:spPr>
          <a:xfrm>
            <a:off x="1570995" y="8434656"/>
            <a:ext cx="3177697" cy="569240"/>
          </a:xfrm>
        </p:spPr>
        <p:txBody>
          <a:bodyPr/>
          <a:lstStyle/>
          <a:p>
            <a:endParaRPr lang="en-GB"/>
          </a:p>
        </p:txBody>
      </p:sp>
      <p:sp>
        <p:nvSpPr>
          <p:cNvPr id="6" name="Slide Number Placeholder 5"/>
          <p:cNvSpPr>
            <a:spLocks noGrp="1"/>
          </p:cNvSpPr>
          <p:nvPr>
            <p:ph type="sldNum" sz="quarter" idx="12"/>
          </p:nvPr>
        </p:nvSpPr>
        <p:spPr>
          <a:xfrm>
            <a:off x="6544115" y="8434653"/>
            <a:ext cx="478116" cy="569240"/>
          </a:xfrm>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411634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707736" y="964287"/>
            <a:ext cx="6142235" cy="2305132"/>
          </a:xfrm>
        </p:spPr>
        <p:txBody>
          <a:bodyPr/>
          <a:lstStyle/>
          <a:p>
            <a:r>
              <a:rPr lang="en-US"/>
              <a:t>Click to edit Master title style</a:t>
            </a:r>
            <a:endParaRPr lang="en-US" dirty="0"/>
          </a:p>
        </p:txBody>
      </p:sp>
      <p:sp>
        <p:nvSpPr>
          <p:cNvPr id="48" name="Content Placeholder 2"/>
          <p:cNvSpPr>
            <a:spLocks noGrp="1"/>
          </p:cNvSpPr>
          <p:nvPr>
            <p:ph idx="1"/>
          </p:nvPr>
        </p:nvSpPr>
        <p:spPr>
          <a:xfrm>
            <a:off x="707736" y="3507013"/>
            <a:ext cx="6142235" cy="55216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4623680" y="9172193"/>
            <a:ext cx="1700927" cy="569240"/>
          </a:xfrm>
        </p:spPr>
        <p:txBody>
          <a:bodyPr/>
          <a:lstStyle/>
          <a:p>
            <a:fld id="{DEECEF6E-5BE5-4C98-9CB7-AF48FBCE7059}" type="datetimeFigureOut">
              <a:rPr lang="en-GB" smtClean="0"/>
              <a:t>18/10/2025</a:t>
            </a:fld>
            <a:endParaRPr lang="en-GB"/>
          </a:p>
        </p:txBody>
      </p:sp>
      <p:sp>
        <p:nvSpPr>
          <p:cNvPr id="50" name="Footer Placeholder 4"/>
          <p:cNvSpPr>
            <a:spLocks noGrp="1"/>
          </p:cNvSpPr>
          <p:nvPr>
            <p:ph type="ftr" sz="quarter" idx="11"/>
          </p:nvPr>
        </p:nvSpPr>
        <p:spPr>
          <a:xfrm>
            <a:off x="707735" y="9172192"/>
            <a:ext cx="3868697" cy="569240"/>
          </a:xfrm>
        </p:spPr>
        <p:txBody>
          <a:bodyPr/>
          <a:lstStyle/>
          <a:p>
            <a:endParaRPr lang="en-GB"/>
          </a:p>
        </p:txBody>
      </p:sp>
      <p:sp>
        <p:nvSpPr>
          <p:cNvPr id="51" name="Slide Number Placeholder 5"/>
          <p:cNvSpPr>
            <a:spLocks noGrp="1"/>
          </p:cNvSpPr>
          <p:nvPr>
            <p:ph type="sldNum" sz="quarter" idx="12"/>
          </p:nvPr>
        </p:nvSpPr>
        <p:spPr>
          <a:xfrm>
            <a:off x="6371855" y="9172190"/>
            <a:ext cx="478116" cy="569240"/>
          </a:xfrm>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8858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734" y="2212615"/>
            <a:ext cx="6142236" cy="4447496"/>
          </a:xfrm>
        </p:spPr>
        <p:txBody>
          <a:bodyPr anchor="b">
            <a:normAutofit/>
          </a:bodyPr>
          <a:lstStyle>
            <a:lvl1pPr>
              <a:defRPr sz="2976"/>
            </a:lvl1pPr>
          </a:lstStyle>
          <a:p>
            <a:r>
              <a:rPr lang="en-US"/>
              <a:t>Click to edit Master title style</a:t>
            </a:r>
            <a:endParaRPr lang="en-US" dirty="0"/>
          </a:p>
        </p:txBody>
      </p:sp>
      <p:sp>
        <p:nvSpPr>
          <p:cNvPr id="3" name="Text Placeholder 2"/>
          <p:cNvSpPr>
            <a:spLocks noGrp="1"/>
          </p:cNvSpPr>
          <p:nvPr>
            <p:ph type="body" idx="1"/>
          </p:nvPr>
        </p:nvSpPr>
        <p:spPr>
          <a:xfrm>
            <a:off x="707734" y="6897704"/>
            <a:ext cx="6142236" cy="2143314"/>
          </a:xfrm>
        </p:spPr>
        <p:txBody>
          <a:bodyPr>
            <a:normAutofit/>
          </a:bodyPr>
          <a:lstStyle>
            <a:lvl1pPr marL="0" indent="0">
              <a:buNone/>
              <a:defRPr sz="1488" cap="all" baseline="0">
                <a:solidFill>
                  <a:schemeClr val="tx1">
                    <a:tint val="75000"/>
                  </a:schemeClr>
                </a:solidFill>
              </a:defRPr>
            </a:lvl1pPr>
            <a:lvl2pPr marL="377967" indent="0">
              <a:buNone/>
              <a:defRPr sz="1488">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ECEF6E-5BE5-4C98-9CB7-AF48FBCE7059}"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508108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07734" y="3507011"/>
            <a:ext cx="3024855" cy="55216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7086" y="3507011"/>
            <a:ext cx="3022885" cy="55216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ECEF6E-5BE5-4C98-9CB7-AF48FBCE7059}"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846428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07734" y="965237"/>
            <a:ext cx="6142236" cy="230418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91968" y="3507011"/>
            <a:ext cx="2840623" cy="1284502"/>
          </a:xfrm>
        </p:spPr>
        <p:txBody>
          <a:bodyPr anchor="b"/>
          <a:lstStyle>
            <a:lvl1pPr marL="0" indent="0">
              <a:lnSpc>
                <a:spcPct val="90000"/>
              </a:lnSpc>
              <a:buNone/>
              <a:defRPr sz="1984"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4" name="Content Placeholder 3"/>
          <p:cNvSpPr>
            <a:spLocks noGrp="1"/>
          </p:cNvSpPr>
          <p:nvPr>
            <p:ph sz="half" idx="2"/>
          </p:nvPr>
        </p:nvSpPr>
        <p:spPr>
          <a:xfrm>
            <a:off x="707735" y="4791514"/>
            <a:ext cx="3024856" cy="42371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011317" y="3507010"/>
            <a:ext cx="2838652" cy="1284502"/>
          </a:xfrm>
        </p:spPr>
        <p:txBody>
          <a:bodyPr anchor="b"/>
          <a:lstStyle>
            <a:lvl1pPr marL="0" indent="0">
              <a:lnSpc>
                <a:spcPct val="90000"/>
              </a:lnSpc>
              <a:buNone/>
              <a:defRPr sz="1984"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7085" y="4791514"/>
            <a:ext cx="3022885" cy="42371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ECEF6E-5BE5-4C98-9CB7-AF48FBCE7059}" type="datetimeFigureOut">
              <a:rPr lang="en-GB" smtClean="0"/>
              <a:t>18/10/2025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476664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ECEF6E-5BE5-4C98-9CB7-AF48FBCE7059}" type="datetimeFigureOut">
              <a:rPr lang="en-GB" smtClean="0"/>
              <a:t>18/10/2025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415683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ECEF6E-5BE5-4C98-9CB7-AF48FBCE7059}" type="datetimeFigureOut">
              <a:rPr lang="en-GB" smtClean="0"/>
              <a:t>18/10/2025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790364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017" y="950385"/>
            <a:ext cx="2390944" cy="2556625"/>
          </a:xfrm>
        </p:spPr>
        <p:txBody>
          <a:bodyPr anchor="b"/>
          <a:lstStyle>
            <a:lvl1pPr>
              <a:defRPr sz="2645"/>
            </a:lvl1pPr>
          </a:lstStyle>
          <a:p>
            <a:r>
              <a:rPr lang="en-US"/>
              <a:t>Click to edit Master title style</a:t>
            </a:r>
            <a:endParaRPr lang="en-US" dirty="0"/>
          </a:p>
        </p:txBody>
      </p:sp>
      <p:sp>
        <p:nvSpPr>
          <p:cNvPr id="3" name="Content Placeholder 2"/>
          <p:cNvSpPr>
            <a:spLocks noGrp="1"/>
          </p:cNvSpPr>
          <p:nvPr>
            <p:ph idx="1"/>
          </p:nvPr>
        </p:nvSpPr>
        <p:spPr>
          <a:xfrm>
            <a:off x="3197113" y="923983"/>
            <a:ext cx="3652857" cy="810465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11017" y="3507011"/>
            <a:ext cx="2390944" cy="5521631"/>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DEECEF6E-5BE5-4C98-9CB7-AF48FBCE7059}"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295591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7737" y="950383"/>
            <a:ext cx="3103536" cy="2556628"/>
          </a:xfrm>
        </p:spPr>
        <p:txBody>
          <a:bodyPr anchor="b"/>
          <a:lstStyle>
            <a:lvl1pPr>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3995505" y="950383"/>
            <a:ext cx="2854466" cy="807826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2645"/>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707735" y="3507011"/>
            <a:ext cx="3103538" cy="5521631"/>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DEECEF6E-5BE5-4C98-9CB7-AF48FBCE7059}"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486758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7734" y="6711094"/>
            <a:ext cx="6146176" cy="1277397"/>
          </a:xfrm>
        </p:spPr>
        <p:txBody>
          <a:bodyPr anchor="b">
            <a:normAutofit/>
          </a:bodyPr>
          <a:lstStyle>
            <a:lvl1pPr>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707734" y="945435"/>
            <a:ext cx="6146176" cy="5144446"/>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645"/>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707706" y="7988490"/>
            <a:ext cx="6145249" cy="1063993"/>
          </a:xfrm>
        </p:spPr>
        <p:txBody>
          <a:bodyPr>
            <a:normAutofit/>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DEECEF6E-5BE5-4C98-9CB7-AF48FBCE7059}"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230881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07763" y="950383"/>
            <a:ext cx="6142208" cy="5345907"/>
          </a:xfrm>
        </p:spPr>
        <p:txBody>
          <a:bodyPr anchor="ctr">
            <a:normAutofit/>
          </a:bodyPr>
          <a:lstStyle>
            <a:lvl1pPr>
              <a:defRPr sz="2976"/>
            </a:lvl1pPr>
          </a:lstStyle>
          <a:p>
            <a:r>
              <a:rPr lang="en-US"/>
              <a:t>Click to edit Master title style</a:t>
            </a:r>
            <a:endParaRPr lang="en-US" dirty="0"/>
          </a:p>
        </p:txBody>
      </p:sp>
      <p:sp>
        <p:nvSpPr>
          <p:cNvPr id="4" name="Text Placeholder 3"/>
          <p:cNvSpPr>
            <a:spLocks noGrp="1"/>
          </p:cNvSpPr>
          <p:nvPr>
            <p:ph type="body" sz="half" idx="2"/>
          </p:nvPr>
        </p:nvSpPr>
        <p:spPr>
          <a:xfrm>
            <a:off x="707734" y="6890280"/>
            <a:ext cx="6141280" cy="2138361"/>
          </a:xfrm>
        </p:spPr>
        <p:txBody>
          <a:bodyPr anchor="ctr">
            <a:normAutofit/>
          </a:bodyPr>
          <a:lstStyle>
            <a:lvl1pPr marL="0" indent="0">
              <a:buNone/>
              <a:defRPr sz="1488"/>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DEECEF6E-5BE5-4C98-9CB7-AF48FBCE7059}"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490344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6727" y="950384"/>
            <a:ext cx="5768191" cy="4284877"/>
          </a:xfrm>
        </p:spPr>
        <p:txBody>
          <a:bodyPr anchor="ctr">
            <a:normAutofit/>
          </a:bodyPr>
          <a:lstStyle>
            <a:lvl1pPr>
              <a:defRPr sz="2976"/>
            </a:lvl1pPr>
          </a:lstStyle>
          <a:p>
            <a:r>
              <a:rPr lang="en-US"/>
              <a:t>Click to edit Master title style</a:t>
            </a:r>
            <a:endParaRPr lang="en-US" dirty="0"/>
          </a:p>
        </p:txBody>
      </p:sp>
      <p:sp>
        <p:nvSpPr>
          <p:cNvPr id="12" name="Text Placeholder 3"/>
          <p:cNvSpPr>
            <a:spLocks noGrp="1"/>
          </p:cNvSpPr>
          <p:nvPr>
            <p:ph type="body" sz="half" idx="13"/>
          </p:nvPr>
        </p:nvSpPr>
        <p:spPr>
          <a:xfrm>
            <a:off x="1066890" y="5246997"/>
            <a:ext cx="5426881" cy="855856"/>
          </a:xfrm>
        </p:spPr>
        <p:txBody>
          <a:bodyPr anchor="t">
            <a:normAutofit/>
          </a:bodyPr>
          <a:lstStyle>
            <a:lvl1pPr marL="0" indent="0">
              <a:buNone/>
              <a:defRPr sz="1157"/>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4" name="Text Placeholder 3"/>
          <p:cNvSpPr>
            <a:spLocks noGrp="1"/>
          </p:cNvSpPr>
          <p:nvPr>
            <p:ph type="body" sz="half" idx="2"/>
          </p:nvPr>
        </p:nvSpPr>
        <p:spPr>
          <a:xfrm>
            <a:off x="707734" y="6719284"/>
            <a:ext cx="6142238" cy="2322166"/>
          </a:xfrm>
        </p:spPr>
        <p:txBody>
          <a:bodyPr anchor="ctr">
            <a:normAutofit/>
          </a:bodyPr>
          <a:lstStyle>
            <a:lvl1pPr marL="0" indent="0">
              <a:buNone/>
              <a:defRPr sz="1488"/>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DEECEF6E-5BE5-4C98-9CB7-AF48FBCE7059}"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9EAF05-E94A-4A03-A578-6D08A4793B34}" type="slidenum">
              <a:rPr lang="en-GB" smtClean="0"/>
              <a:t>‹#›</a:t>
            </a:fld>
            <a:endParaRPr lang="en-GB"/>
          </a:p>
        </p:txBody>
      </p:sp>
      <p:sp>
        <p:nvSpPr>
          <p:cNvPr id="52" name="TextBox 51"/>
          <p:cNvSpPr txBox="1"/>
          <p:nvPr/>
        </p:nvSpPr>
        <p:spPr>
          <a:xfrm>
            <a:off x="575887" y="1120096"/>
            <a:ext cx="377984" cy="911682"/>
          </a:xfrm>
          <a:prstGeom prst="rect">
            <a:avLst/>
          </a:prstGeom>
        </p:spPr>
        <p:txBody>
          <a:bodyPr vert="horz" lIns="75597" tIns="37798" rIns="75597" bIns="377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614" dirty="0">
                <a:solidFill>
                  <a:schemeClr val="tx1"/>
                </a:solidFill>
                <a:effectLst/>
              </a:rPr>
              <a:t>“</a:t>
            </a:r>
          </a:p>
        </p:txBody>
      </p:sp>
      <p:sp>
        <p:nvSpPr>
          <p:cNvPr id="53" name="TextBox 52"/>
          <p:cNvSpPr txBox="1"/>
          <p:nvPr/>
        </p:nvSpPr>
        <p:spPr>
          <a:xfrm>
            <a:off x="6462987" y="4310668"/>
            <a:ext cx="377984" cy="911682"/>
          </a:xfrm>
          <a:prstGeom prst="rect">
            <a:avLst/>
          </a:prstGeom>
        </p:spPr>
        <p:txBody>
          <a:bodyPr vert="horz" lIns="75597" tIns="37798" rIns="75597" bIns="377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614" dirty="0">
                <a:solidFill>
                  <a:schemeClr val="tx1"/>
                </a:solidFill>
                <a:effectLst/>
              </a:rPr>
              <a:t>”</a:t>
            </a:r>
          </a:p>
        </p:txBody>
      </p:sp>
    </p:spTree>
    <p:extLst>
      <p:ext uri="{BB962C8B-B14F-4D97-AF65-F5344CB8AC3E}">
        <p14:creationId xmlns:p14="http://schemas.microsoft.com/office/powerpoint/2010/main" val="1150475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07734" y="3327032"/>
            <a:ext cx="6142237" cy="3916021"/>
          </a:xfrm>
        </p:spPr>
        <p:txBody>
          <a:bodyPr anchor="b">
            <a:normAutofit/>
          </a:bodyPr>
          <a:lstStyle>
            <a:lvl1pPr>
              <a:defRPr sz="2976"/>
            </a:lvl1pPr>
          </a:lstStyle>
          <a:p>
            <a:r>
              <a:rPr lang="en-US"/>
              <a:t>Click to edit Master title style</a:t>
            </a:r>
            <a:endParaRPr lang="en-US" dirty="0"/>
          </a:p>
        </p:txBody>
      </p:sp>
      <p:sp>
        <p:nvSpPr>
          <p:cNvPr id="4" name="Text Placeholder 3"/>
          <p:cNvSpPr>
            <a:spLocks noGrp="1"/>
          </p:cNvSpPr>
          <p:nvPr>
            <p:ph type="body" sz="half" idx="2"/>
          </p:nvPr>
        </p:nvSpPr>
        <p:spPr>
          <a:xfrm>
            <a:off x="707706" y="7261414"/>
            <a:ext cx="6141309" cy="1778296"/>
          </a:xfrm>
        </p:spPr>
        <p:txBody>
          <a:bodyPr anchor="t">
            <a:normAutofit/>
          </a:bodyPr>
          <a:lstStyle>
            <a:lvl1pPr marL="0" indent="0">
              <a:buNone/>
              <a:defRPr sz="1488"/>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DEECEF6E-5BE5-4C98-9CB7-AF48FBCE7059}"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980317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707736" y="950383"/>
            <a:ext cx="6142235" cy="2969948"/>
          </a:xfrm>
        </p:spPr>
        <p:txBody>
          <a:bodyPr/>
          <a:lstStyle/>
          <a:p>
            <a:r>
              <a:rPr lang="en-US"/>
              <a:t>Click to edit Master title style</a:t>
            </a:r>
            <a:endParaRPr lang="en-US" dirty="0"/>
          </a:p>
        </p:txBody>
      </p:sp>
      <p:sp>
        <p:nvSpPr>
          <p:cNvPr id="7" name="Text Placeholder 2"/>
          <p:cNvSpPr>
            <a:spLocks noGrp="1"/>
          </p:cNvSpPr>
          <p:nvPr>
            <p:ph type="body" idx="1"/>
          </p:nvPr>
        </p:nvSpPr>
        <p:spPr>
          <a:xfrm>
            <a:off x="707734" y="4169562"/>
            <a:ext cx="1982244" cy="1069181"/>
          </a:xfrm>
        </p:spPr>
        <p:txBody>
          <a:bodyPr anchor="b">
            <a:noAutofit/>
          </a:bodyPr>
          <a:lstStyle>
            <a:lvl1pPr marL="0" indent="0">
              <a:lnSpc>
                <a:spcPct val="90000"/>
              </a:lnSpc>
              <a:buNone/>
              <a:defRPr sz="1653"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8" name="Text Placeholder 3"/>
          <p:cNvSpPr>
            <a:spLocks noGrp="1"/>
          </p:cNvSpPr>
          <p:nvPr>
            <p:ph type="body" sz="half" idx="15"/>
          </p:nvPr>
        </p:nvSpPr>
        <p:spPr>
          <a:xfrm>
            <a:off x="707735" y="5238744"/>
            <a:ext cx="1981217" cy="3789897"/>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9" name="Text Placeholder 4"/>
          <p:cNvSpPr>
            <a:spLocks noGrp="1"/>
          </p:cNvSpPr>
          <p:nvPr>
            <p:ph type="body" sz="quarter" idx="3"/>
          </p:nvPr>
        </p:nvSpPr>
        <p:spPr>
          <a:xfrm>
            <a:off x="2799391" y="4174508"/>
            <a:ext cx="1974485" cy="1069181"/>
          </a:xfrm>
        </p:spPr>
        <p:txBody>
          <a:bodyPr anchor="b">
            <a:noAutofit/>
          </a:bodyPr>
          <a:lstStyle>
            <a:lvl1pPr marL="0" indent="0">
              <a:lnSpc>
                <a:spcPct val="90000"/>
              </a:lnSpc>
              <a:buNone/>
              <a:defRPr sz="1653"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10" name="Text Placeholder 3"/>
          <p:cNvSpPr>
            <a:spLocks noGrp="1"/>
          </p:cNvSpPr>
          <p:nvPr>
            <p:ph type="body" sz="half" idx="16"/>
          </p:nvPr>
        </p:nvSpPr>
        <p:spPr>
          <a:xfrm>
            <a:off x="2799390" y="5243689"/>
            <a:ext cx="1975038" cy="3789897"/>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11" name="Text Placeholder 4"/>
          <p:cNvSpPr>
            <a:spLocks noGrp="1"/>
          </p:cNvSpPr>
          <p:nvPr>
            <p:ph type="body" sz="quarter" idx="13"/>
          </p:nvPr>
        </p:nvSpPr>
        <p:spPr>
          <a:xfrm>
            <a:off x="4868923" y="4169562"/>
            <a:ext cx="1981047" cy="1069181"/>
          </a:xfrm>
        </p:spPr>
        <p:txBody>
          <a:bodyPr anchor="b">
            <a:noAutofit/>
          </a:bodyPr>
          <a:lstStyle>
            <a:lvl1pPr marL="0" indent="0">
              <a:lnSpc>
                <a:spcPct val="90000"/>
              </a:lnSpc>
              <a:buNone/>
              <a:defRPr sz="1653"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12" name="Text Placeholder 3"/>
          <p:cNvSpPr>
            <a:spLocks noGrp="1"/>
          </p:cNvSpPr>
          <p:nvPr>
            <p:ph type="body" sz="half" idx="17"/>
          </p:nvPr>
        </p:nvSpPr>
        <p:spPr>
          <a:xfrm>
            <a:off x="4868923" y="5238744"/>
            <a:ext cx="1981047" cy="3789897"/>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3" name="Date Placeholder 2"/>
          <p:cNvSpPr>
            <a:spLocks noGrp="1"/>
          </p:cNvSpPr>
          <p:nvPr>
            <p:ph type="dt" sz="half" idx="10"/>
          </p:nvPr>
        </p:nvSpPr>
        <p:spPr/>
        <p:txBody>
          <a:bodyPr/>
          <a:lstStyle/>
          <a:p>
            <a:fld id="{DEECEF6E-5BE5-4C98-9CB7-AF48FBCE7059}" type="datetimeFigureOut">
              <a:rPr lang="en-GB" smtClean="0"/>
              <a:t>18/10/2025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4056798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707735" y="950383"/>
            <a:ext cx="6142235" cy="296994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707736" y="6866888"/>
            <a:ext cx="1981215" cy="898409"/>
          </a:xfrm>
        </p:spPr>
        <p:txBody>
          <a:bodyPr anchor="b">
            <a:noAutofit/>
          </a:bodyPr>
          <a:lstStyle>
            <a:lvl1pPr marL="0" indent="0">
              <a:lnSpc>
                <a:spcPct val="90000"/>
              </a:lnSpc>
              <a:buNone/>
              <a:defRPr sz="1653"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20" name="Picture Placeholder 2"/>
          <p:cNvSpPr>
            <a:spLocks noGrp="1" noChangeAspect="1"/>
          </p:cNvSpPr>
          <p:nvPr>
            <p:ph type="pic" idx="15"/>
          </p:nvPr>
        </p:nvSpPr>
        <p:spPr>
          <a:xfrm>
            <a:off x="707736" y="4157924"/>
            <a:ext cx="1981215" cy="2375958"/>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488"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707736" y="7765299"/>
            <a:ext cx="1981215" cy="1275040"/>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22" name="Text Placeholder 4"/>
          <p:cNvSpPr>
            <a:spLocks noGrp="1"/>
          </p:cNvSpPr>
          <p:nvPr>
            <p:ph type="body" sz="quarter" idx="3"/>
          </p:nvPr>
        </p:nvSpPr>
        <p:spPr>
          <a:xfrm>
            <a:off x="2783447" y="6866888"/>
            <a:ext cx="1984415" cy="898409"/>
          </a:xfrm>
        </p:spPr>
        <p:txBody>
          <a:bodyPr anchor="b">
            <a:noAutofit/>
          </a:bodyPr>
          <a:lstStyle>
            <a:lvl1pPr marL="0" indent="0">
              <a:lnSpc>
                <a:spcPct val="90000"/>
              </a:lnSpc>
              <a:buNone/>
              <a:defRPr sz="1653"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23" name="Picture Placeholder 2"/>
          <p:cNvSpPr>
            <a:spLocks noGrp="1" noChangeAspect="1"/>
          </p:cNvSpPr>
          <p:nvPr>
            <p:ph type="pic" idx="21"/>
          </p:nvPr>
        </p:nvSpPr>
        <p:spPr>
          <a:xfrm>
            <a:off x="2783447" y="4157924"/>
            <a:ext cx="1983509" cy="2375958"/>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488"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2782541" y="7765295"/>
            <a:ext cx="1984415" cy="1263346"/>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25" name="Text Placeholder 4"/>
          <p:cNvSpPr>
            <a:spLocks noGrp="1"/>
          </p:cNvSpPr>
          <p:nvPr>
            <p:ph type="body" sz="quarter" idx="13"/>
          </p:nvPr>
        </p:nvSpPr>
        <p:spPr>
          <a:xfrm>
            <a:off x="4869001" y="6866886"/>
            <a:ext cx="1978426" cy="898409"/>
          </a:xfrm>
        </p:spPr>
        <p:txBody>
          <a:bodyPr anchor="b">
            <a:noAutofit/>
          </a:bodyPr>
          <a:lstStyle>
            <a:lvl1pPr marL="0" indent="0">
              <a:lnSpc>
                <a:spcPct val="90000"/>
              </a:lnSpc>
              <a:buNone/>
              <a:defRPr sz="1653" b="0" cap="all" baseline="0">
                <a:solidFill>
                  <a:schemeClr val="tx1"/>
                </a:solidFill>
              </a:defRPr>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26" name="Picture Placeholder 2"/>
          <p:cNvSpPr>
            <a:spLocks noGrp="1" noChangeAspect="1"/>
          </p:cNvSpPr>
          <p:nvPr>
            <p:ph type="pic" idx="22"/>
          </p:nvPr>
        </p:nvSpPr>
        <p:spPr>
          <a:xfrm>
            <a:off x="4868924" y="4157924"/>
            <a:ext cx="1981047" cy="2375958"/>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488"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4868923" y="7765293"/>
            <a:ext cx="1981047" cy="1263350"/>
          </a:xfrm>
        </p:spPr>
        <p:txBody>
          <a:bodyPr anchor="t">
            <a:normAutofit/>
          </a:bodyPr>
          <a:lstStyle>
            <a:lvl1pPr marL="0" indent="0">
              <a:buNone/>
              <a:defRPr sz="1157"/>
            </a:lvl1pPr>
            <a:lvl2pPr marL="377967" indent="0">
              <a:buNone/>
              <a:defRPr sz="992"/>
            </a:lvl2pPr>
            <a:lvl3pPr marL="755934" indent="0">
              <a:buNone/>
              <a:defRPr sz="827"/>
            </a:lvl3pPr>
            <a:lvl4pPr marL="1133902" indent="0">
              <a:buNone/>
              <a:defRPr sz="744"/>
            </a:lvl4pPr>
            <a:lvl5pPr marL="1511869" indent="0">
              <a:buNone/>
              <a:defRPr sz="744"/>
            </a:lvl5pPr>
            <a:lvl6pPr marL="1889836" indent="0">
              <a:buNone/>
              <a:defRPr sz="744"/>
            </a:lvl6pPr>
            <a:lvl7pPr marL="2267803" indent="0">
              <a:buNone/>
              <a:defRPr sz="744"/>
            </a:lvl7pPr>
            <a:lvl8pPr marL="2645771" indent="0">
              <a:buNone/>
              <a:defRPr sz="744"/>
            </a:lvl8pPr>
            <a:lvl9pPr marL="3023738" indent="0">
              <a:buNone/>
              <a:defRPr sz="744"/>
            </a:lvl9pPr>
          </a:lstStyle>
          <a:p>
            <a:pPr lvl="0"/>
            <a:r>
              <a:rPr lang="en-US"/>
              <a:t>Click to edit Master text styles</a:t>
            </a:r>
          </a:p>
        </p:txBody>
      </p:sp>
      <p:sp>
        <p:nvSpPr>
          <p:cNvPr id="3" name="Date Placeholder 2"/>
          <p:cNvSpPr>
            <a:spLocks noGrp="1"/>
          </p:cNvSpPr>
          <p:nvPr>
            <p:ph type="dt" sz="half" idx="10"/>
          </p:nvPr>
        </p:nvSpPr>
        <p:spPr/>
        <p:txBody>
          <a:bodyPr/>
          <a:lstStyle/>
          <a:p>
            <a:fld id="{DEECEF6E-5BE5-4C98-9CB7-AF48FBCE7059}" type="datetimeFigureOut">
              <a:rPr lang="en-GB" smtClean="0"/>
              <a:t>18/10/2025</a:t>
            </a:fld>
            <a:endParaRPr lang="en-GB"/>
          </a:p>
        </p:txBody>
      </p:sp>
      <p:sp>
        <p:nvSpPr>
          <p:cNvPr id="4" name="Footer Placeholder 3"/>
          <p:cNvSpPr>
            <a:spLocks noGrp="1"/>
          </p:cNvSpPr>
          <p:nvPr>
            <p:ph type="ftr" sz="quarter" idx="11"/>
          </p:nvPr>
        </p:nvSpPr>
        <p:spPr/>
        <p:txBody>
          <a:bodyPr/>
          <a:lstStyle>
            <a:lvl1pPr>
              <a:defRPr cap="all" baseline="0"/>
            </a:lvl1pPr>
          </a:lstStyle>
          <a:p>
            <a:endParaRPr lang="en-GB"/>
          </a:p>
        </p:txBody>
      </p:sp>
      <p:sp>
        <p:nvSpPr>
          <p:cNvPr id="5" name="Slide Number Placeholder 4"/>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4182922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ECEF6E-5BE5-4C98-9CB7-AF48FBCE7059}"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275859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606760" y="950384"/>
            <a:ext cx="1243211" cy="80782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07734" y="950384"/>
            <a:ext cx="4804530" cy="80782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ECEF6E-5BE5-4C98-9CB7-AF48FBCE7059}"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12740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7559677" cy="10691815"/>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1812" y="1"/>
            <a:ext cx="7475161" cy="10691815"/>
            <a:chOff x="-14288" y="0"/>
            <a:chExt cx="9041774"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8352798"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707736" y="964287"/>
            <a:ext cx="6142235" cy="2305132"/>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707736" y="3507013"/>
            <a:ext cx="6142235" cy="552163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623680" y="9172193"/>
            <a:ext cx="1700927" cy="569240"/>
          </a:xfrm>
          <a:prstGeom prst="rect">
            <a:avLst/>
          </a:prstGeom>
        </p:spPr>
        <p:txBody>
          <a:bodyPr vert="horz" lIns="91440" tIns="45720" rIns="91440" bIns="45720" rtlCol="0" anchor="ctr"/>
          <a:lstStyle>
            <a:lvl1pPr algn="r">
              <a:defRPr sz="868">
                <a:solidFill>
                  <a:schemeClr val="tx1">
                    <a:tint val="75000"/>
                  </a:schemeClr>
                </a:solidFill>
              </a:defRPr>
            </a:lvl1pPr>
          </a:lstStyle>
          <a:p>
            <a:fld id="{DEECEF6E-5BE5-4C98-9CB7-AF48FBCE7059}" type="datetimeFigureOut">
              <a:rPr lang="en-GB" smtClean="0"/>
              <a:t>18/10/2025</a:t>
            </a:fld>
            <a:endParaRPr lang="en-GB"/>
          </a:p>
        </p:txBody>
      </p:sp>
      <p:sp>
        <p:nvSpPr>
          <p:cNvPr id="5" name="Footer Placeholder 4"/>
          <p:cNvSpPr>
            <a:spLocks noGrp="1"/>
          </p:cNvSpPr>
          <p:nvPr>
            <p:ph type="ftr" sz="quarter" idx="3"/>
          </p:nvPr>
        </p:nvSpPr>
        <p:spPr>
          <a:xfrm>
            <a:off x="707735" y="9172192"/>
            <a:ext cx="3868697" cy="569240"/>
          </a:xfrm>
          <a:prstGeom prst="rect">
            <a:avLst/>
          </a:prstGeom>
        </p:spPr>
        <p:txBody>
          <a:bodyPr vert="horz" lIns="91440" tIns="45720" rIns="91440" bIns="45720" rtlCol="0" anchor="ctr"/>
          <a:lstStyle>
            <a:lvl1pPr algn="l">
              <a:defRPr sz="86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371855" y="9172190"/>
            <a:ext cx="478116" cy="569240"/>
          </a:xfrm>
          <a:prstGeom prst="rect">
            <a:avLst/>
          </a:prstGeom>
        </p:spPr>
        <p:txBody>
          <a:bodyPr vert="horz" lIns="91440" tIns="45720" rIns="91440" bIns="45720" rtlCol="0" anchor="ctr"/>
          <a:lstStyle>
            <a:lvl1pPr algn="r">
              <a:defRPr sz="868">
                <a:solidFill>
                  <a:schemeClr val="tx1">
                    <a:tint val="75000"/>
                  </a:schemeClr>
                </a:solidFill>
              </a:defRPr>
            </a:lvl1pPr>
          </a:lstStyle>
          <a:p>
            <a:fld id="{6E9EAF05-E94A-4A03-A578-6D08A4793B34}" type="slidenum">
              <a:rPr lang="en-GB" smtClean="0"/>
              <a:t>‹#›</a:t>
            </a:fld>
            <a:endParaRPr lang="en-GB"/>
          </a:p>
        </p:txBody>
      </p:sp>
    </p:spTree>
    <p:extLst>
      <p:ext uri="{BB962C8B-B14F-4D97-AF65-F5344CB8AC3E}">
        <p14:creationId xmlns:p14="http://schemas.microsoft.com/office/powerpoint/2010/main" val="409803369"/>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755934" rtl="0" eaLnBrk="1" latinLnBrk="0" hangingPunct="1">
        <a:lnSpc>
          <a:spcPct val="90000"/>
        </a:lnSpc>
        <a:spcBef>
          <a:spcPct val="0"/>
        </a:spcBef>
        <a:buNone/>
        <a:defRPr sz="2976" kern="1200" cap="all" baseline="0">
          <a:solidFill>
            <a:schemeClr val="tx1"/>
          </a:solidFill>
          <a:latin typeface="+mj-lt"/>
          <a:ea typeface="+mj-ea"/>
          <a:cs typeface="+mj-cs"/>
        </a:defRPr>
      </a:lvl1pPr>
    </p:titleStyle>
    <p:bodyStyle>
      <a:lvl1pPr marL="188984" indent="-188984" algn="l" defTabSz="755934" rtl="0" eaLnBrk="1" latinLnBrk="0" hangingPunct="1">
        <a:lnSpc>
          <a:spcPct val="120000"/>
        </a:lnSpc>
        <a:spcBef>
          <a:spcPts val="827"/>
        </a:spcBef>
        <a:buSzPct val="125000"/>
        <a:buFont typeface="Arial" panose="020B0604020202020204" pitchFamily="34" charset="0"/>
        <a:buChar char="•"/>
        <a:defRPr sz="1984" kern="1200">
          <a:solidFill>
            <a:schemeClr val="tx1"/>
          </a:solidFill>
          <a:latin typeface="+mn-lt"/>
          <a:ea typeface="+mn-ea"/>
          <a:cs typeface="+mn-cs"/>
        </a:defRPr>
      </a:lvl1pPr>
      <a:lvl2pPr marL="566951" indent="-188984" algn="l" defTabSz="755934" rtl="0" eaLnBrk="1" latinLnBrk="0" hangingPunct="1">
        <a:lnSpc>
          <a:spcPct val="120000"/>
        </a:lnSpc>
        <a:spcBef>
          <a:spcPts val="413"/>
        </a:spcBef>
        <a:buSzPct val="125000"/>
        <a:buFont typeface="Arial" panose="020B0604020202020204" pitchFamily="34" charset="0"/>
        <a:buChar char="•"/>
        <a:defRPr sz="1653" kern="1200">
          <a:solidFill>
            <a:schemeClr val="tx1"/>
          </a:solidFill>
          <a:latin typeface="+mn-lt"/>
          <a:ea typeface="+mn-ea"/>
          <a:cs typeface="+mn-cs"/>
        </a:defRPr>
      </a:lvl2pPr>
      <a:lvl3pPr marL="944918" indent="-188984" algn="l" defTabSz="755934" rtl="0" eaLnBrk="1" latinLnBrk="0" hangingPunct="1">
        <a:lnSpc>
          <a:spcPct val="120000"/>
        </a:lnSpc>
        <a:spcBef>
          <a:spcPts val="413"/>
        </a:spcBef>
        <a:buSzPct val="125000"/>
        <a:buFont typeface="Arial" panose="020B0604020202020204" pitchFamily="34" charset="0"/>
        <a:buChar char="•"/>
        <a:defRPr sz="1488" kern="1200">
          <a:solidFill>
            <a:schemeClr val="tx1"/>
          </a:solidFill>
          <a:latin typeface="+mn-lt"/>
          <a:ea typeface="+mn-ea"/>
          <a:cs typeface="+mn-cs"/>
        </a:defRPr>
      </a:lvl3pPr>
      <a:lvl4pPr marL="1322885" indent="-188984" algn="l" defTabSz="755934" rtl="0" eaLnBrk="1" latinLnBrk="0" hangingPunct="1">
        <a:lnSpc>
          <a:spcPct val="120000"/>
        </a:lnSpc>
        <a:spcBef>
          <a:spcPts val="413"/>
        </a:spcBef>
        <a:buSzPct val="125000"/>
        <a:buFont typeface="Arial" panose="020B0604020202020204" pitchFamily="34" charset="0"/>
        <a:buChar char="•"/>
        <a:defRPr sz="1323" kern="1200">
          <a:solidFill>
            <a:schemeClr val="tx1"/>
          </a:solidFill>
          <a:latin typeface="+mn-lt"/>
          <a:ea typeface="+mn-ea"/>
          <a:cs typeface="+mn-cs"/>
        </a:defRPr>
      </a:lvl4pPr>
      <a:lvl5pPr marL="1700853" indent="-188984" algn="l" defTabSz="755934" rtl="0" eaLnBrk="1" latinLnBrk="0" hangingPunct="1">
        <a:lnSpc>
          <a:spcPct val="120000"/>
        </a:lnSpc>
        <a:spcBef>
          <a:spcPts val="413"/>
        </a:spcBef>
        <a:buSzPct val="125000"/>
        <a:buFont typeface="Arial" panose="020B0604020202020204" pitchFamily="34" charset="0"/>
        <a:buChar char="•"/>
        <a:defRPr sz="1323" kern="1200">
          <a:solidFill>
            <a:schemeClr val="tx1"/>
          </a:solidFill>
          <a:latin typeface="+mn-lt"/>
          <a:ea typeface="+mn-ea"/>
          <a:cs typeface="+mn-cs"/>
        </a:defRPr>
      </a:lvl5pPr>
      <a:lvl6pPr marL="2078820" indent="-188984" algn="l" defTabSz="755934" rtl="0" eaLnBrk="1" latinLnBrk="0" hangingPunct="1">
        <a:lnSpc>
          <a:spcPct val="120000"/>
        </a:lnSpc>
        <a:spcBef>
          <a:spcPts val="413"/>
        </a:spcBef>
        <a:buSzPct val="125000"/>
        <a:buFont typeface="Arial" panose="020B0604020202020204" pitchFamily="34" charset="0"/>
        <a:buChar char="•"/>
        <a:defRPr sz="1157" kern="1200">
          <a:solidFill>
            <a:schemeClr val="tx1"/>
          </a:solidFill>
          <a:latin typeface="+mn-lt"/>
          <a:ea typeface="+mn-ea"/>
          <a:cs typeface="+mn-cs"/>
        </a:defRPr>
      </a:lvl6pPr>
      <a:lvl7pPr marL="2456787" indent="-188984" algn="l" defTabSz="755934" rtl="0" eaLnBrk="1" latinLnBrk="0" hangingPunct="1">
        <a:lnSpc>
          <a:spcPct val="120000"/>
        </a:lnSpc>
        <a:spcBef>
          <a:spcPts val="413"/>
        </a:spcBef>
        <a:buSzPct val="125000"/>
        <a:buFont typeface="Arial" panose="020B0604020202020204" pitchFamily="34" charset="0"/>
        <a:buChar char="•"/>
        <a:defRPr sz="1157" kern="1200">
          <a:solidFill>
            <a:schemeClr val="tx1"/>
          </a:solidFill>
          <a:latin typeface="+mn-lt"/>
          <a:ea typeface="+mn-ea"/>
          <a:cs typeface="+mn-cs"/>
        </a:defRPr>
      </a:lvl7pPr>
      <a:lvl8pPr marL="2834754" indent="-188984" algn="l" defTabSz="755934" rtl="0" eaLnBrk="1" latinLnBrk="0" hangingPunct="1">
        <a:lnSpc>
          <a:spcPct val="120000"/>
        </a:lnSpc>
        <a:spcBef>
          <a:spcPts val="413"/>
        </a:spcBef>
        <a:buSzPct val="125000"/>
        <a:buFont typeface="Arial" panose="020B0604020202020204" pitchFamily="34" charset="0"/>
        <a:buChar char="•"/>
        <a:defRPr sz="1157" kern="1200">
          <a:solidFill>
            <a:schemeClr val="tx1"/>
          </a:solidFill>
          <a:latin typeface="+mn-lt"/>
          <a:ea typeface="+mn-ea"/>
          <a:cs typeface="+mn-cs"/>
        </a:defRPr>
      </a:lvl8pPr>
      <a:lvl9pPr marL="3212722" indent="-188984" algn="l" defTabSz="755934" rtl="0" eaLnBrk="1" latinLnBrk="0" hangingPunct="1">
        <a:lnSpc>
          <a:spcPct val="120000"/>
        </a:lnSpc>
        <a:spcBef>
          <a:spcPts val="413"/>
        </a:spcBef>
        <a:buSzPct val="125000"/>
        <a:buFont typeface="Arial" panose="020B0604020202020204" pitchFamily="34" charset="0"/>
        <a:buChar char="•"/>
        <a:defRPr sz="1157"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24E15B-A7FF-04FC-FADD-543045C350A6}"/>
              </a:ext>
            </a:extLst>
          </p:cNvPr>
          <p:cNvSpPr txBox="1"/>
          <p:nvPr/>
        </p:nvSpPr>
        <p:spPr>
          <a:xfrm>
            <a:off x="676888" y="931094"/>
            <a:ext cx="6349323" cy="7313733"/>
          </a:xfrm>
          <a:prstGeom prst="rect">
            <a:avLst/>
          </a:prstGeom>
          <a:noFill/>
        </p:spPr>
        <p:txBody>
          <a:bodyPr wrap="square">
            <a:spAutoFit/>
          </a:bodyPr>
          <a:lstStyle/>
          <a:p>
            <a:pPr algn="ctr">
              <a:lnSpc>
                <a:spcPct val="150000"/>
              </a:lnSpc>
              <a:spcAft>
                <a:spcPts val="424"/>
              </a:spcAft>
            </a:pPr>
            <a:r>
              <a:rPr lang="en-GB" sz="2828" b="1" kern="100" dirty="0">
                <a:latin typeface="Times New Roman" panose="02020603050405020304" pitchFamily="18" charset="0"/>
                <a:ea typeface="Calibri" panose="020F0502020204030204" pitchFamily="34" charset="0"/>
              </a:rPr>
              <a:t>Programme: </a:t>
            </a:r>
            <a:r>
              <a:rPr lang="en-US" sz="2828" kern="100" dirty="0">
                <a:latin typeface="Times New Roman" panose="02020603050405020304" pitchFamily="18" charset="0"/>
                <a:ea typeface="Calibri" panose="020F0502020204030204" pitchFamily="34" charset="0"/>
              </a:rPr>
              <a:t>BA (Hons) Leadership and Management Skills for the Workplace</a:t>
            </a:r>
            <a:endParaRPr lang="en-GB" sz="2828" kern="100" dirty="0">
              <a:latin typeface="Times New Roman" panose="02020603050405020304" pitchFamily="18" charset="0"/>
              <a:ea typeface="Calibri" panose="020F0502020204030204" pitchFamily="34" charset="0"/>
            </a:endParaRPr>
          </a:p>
          <a:p>
            <a:pPr algn="ctr">
              <a:lnSpc>
                <a:spcPct val="150000"/>
              </a:lnSpc>
              <a:spcAft>
                <a:spcPts val="424"/>
              </a:spcAft>
            </a:pPr>
            <a:r>
              <a:rPr lang="en-GB" sz="2828" b="1" kern="100" dirty="0">
                <a:latin typeface="Times New Roman" panose="02020603050405020304" pitchFamily="18" charset="0"/>
                <a:ea typeface="Calibri" panose="020F0502020204030204" pitchFamily="34" charset="0"/>
              </a:rPr>
              <a:t>Module Code: </a:t>
            </a:r>
            <a:r>
              <a:rPr lang="en-GB" sz="2828" kern="100" dirty="0" err="1">
                <a:latin typeface="Times New Roman" panose="02020603050405020304" pitchFamily="18" charset="0"/>
                <a:ea typeface="Calibri" panose="020F0502020204030204" pitchFamily="34" charset="0"/>
              </a:rPr>
              <a:t>LCLM</a:t>
            </a:r>
            <a:r>
              <a:rPr lang="en-GB" sz="2828" kern="100" dirty="0">
                <a:latin typeface="Times New Roman" panose="02020603050405020304" pitchFamily="18" charset="0"/>
                <a:ea typeface="Calibri" panose="020F0502020204030204" pitchFamily="34" charset="0"/>
              </a:rPr>
              <a:t> 5006</a:t>
            </a:r>
            <a:endParaRPr lang="en-US" sz="2545" kern="100" dirty="0">
              <a:latin typeface="Times New Roman" panose="02020603050405020304" pitchFamily="18" charset="0"/>
              <a:ea typeface="Calibri" panose="020F0502020204030204" pitchFamily="34" charset="0"/>
            </a:endParaRPr>
          </a:p>
          <a:p>
            <a:pPr algn="ctr">
              <a:lnSpc>
                <a:spcPct val="150000"/>
              </a:lnSpc>
              <a:spcAft>
                <a:spcPts val="424"/>
              </a:spcAft>
            </a:pPr>
            <a:r>
              <a:rPr lang="en-GB" sz="2828" b="1" kern="100" dirty="0">
                <a:latin typeface="Times New Roman" panose="02020603050405020304" pitchFamily="18" charset="0"/>
                <a:ea typeface="Calibri" panose="020F0502020204030204" pitchFamily="34" charset="0"/>
              </a:rPr>
              <a:t>Module Title: </a:t>
            </a:r>
            <a:r>
              <a:rPr lang="en-GB" sz="2828" kern="100" dirty="0">
                <a:latin typeface="Times New Roman" panose="02020603050405020304" pitchFamily="18" charset="0"/>
                <a:ea typeface="Calibri" panose="020F0502020204030204" pitchFamily="34" charset="0"/>
              </a:rPr>
              <a:t>Developing Emotional Intelligence Skills</a:t>
            </a:r>
          </a:p>
          <a:p>
            <a:pPr algn="ctr">
              <a:lnSpc>
                <a:spcPct val="150000"/>
              </a:lnSpc>
              <a:spcAft>
                <a:spcPts val="424"/>
              </a:spcAft>
            </a:pPr>
            <a:r>
              <a:rPr lang="en-GB" sz="2828" b="1" kern="100" dirty="0">
                <a:latin typeface="Times New Roman" panose="02020603050405020304" pitchFamily="18" charset="0"/>
                <a:ea typeface="Calibri" panose="020F0502020204030204" pitchFamily="34" charset="0"/>
              </a:rPr>
              <a:t>Assignment Title: </a:t>
            </a:r>
            <a:r>
              <a:rPr lang="en-GB" sz="2828" kern="100" dirty="0">
                <a:latin typeface="Times New Roman" panose="02020603050405020304" pitchFamily="18" charset="0"/>
                <a:ea typeface="Calibri" panose="020F0502020204030204" pitchFamily="34" charset="0"/>
              </a:rPr>
              <a:t>C1- Poster Presentation</a:t>
            </a:r>
            <a:endParaRPr lang="en-US" sz="2545" kern="100" dirty="0">
              <a:latin typeface="Times New Roman" panose="02020603050405020304" pitchFamily="18" charset="0"/>
              <a:ea typeface="Calibri" panose="020F0502020204030204" pitchFamily="34" charset="0"/>
            </a:endParaRPr>
          </a:p>
          <a:p>
            <a:pPr algn="ctr">
              <a:lnSpc>
                <a:spcPct val="150000"/>
              </a:lnSpc>
              <a:spcAft>
                <a:spcPts val="424"/>
              </a:spcAft>
            </a:pPr>
            <a:r>
              <a:rPr lang="en-GB" sz="2828" b="1" kern="100" dirty="0">
                <a:latin typeface="Times New Roman" panose="02020603050405020304" pitchFamily="18" charset="0"/>
                <a:ea typeface="Calibri" panose="020F0502020204030204" pitchFamily="34" charset="0"/>
              </a:rPr>
              <a:t>Student </a:t>
            </a:r>
            <a:r>
              <a:rPr lang="en-GB" sz="2828" b="1" kern="100" dirty="0" err="1">
                <a:latin typeface="Times New Roman" panose="02020603050405020304" pitchFamily="18" charset="0"/>
                <a:ea typeface="Calibri" panose="020F0502020204030204" pitchFamily="34" charset="0"/>
              </a:rPr>
              <a:t>Name:musa</a:t>
            </a:r>
            <a:r>
              <a:rPr lang="en-GB" sz="2828" b="1" kern="100" dirty="0">
                <a:latin typeface="Times New Roman" panose="02020603050405020304" pitchFamily="18" charset="0"/>
                <a:ea typeface="Calibri" panose="020F0502020204030204" pitchFamily="34" charset="0"/>
              </a:rPr>
              <a:t> </a:t>
            </a:r>
            <a:r>
              <a:rPr lang="en-GB" sz="2828" b="1" kern="100" dirty="0" err="1">
                <a:latin typeface="Times New Roman" panose="02020603050405020304" pitchFamily="18" charset="0"/>
                <a:ea typeface="Calibri" panose="020F0502020204030204" pitchFamily="34" charset="0"/>
              </a:rPr>
              <a:t>touray</a:t>
            </a:r>
            <a:endParaRPr lang="en-US" sz="2545" kern="100" dirty="0">
              <a:latin typeface="Times New Roman" panose="02020603050405020304" pitchFamily="18" charset="0"/>
              <a:ea typeface="Calibri" panose="020F0502020204030204" pitchFamily="34" charset="0"/>
            </a:endParaRPr>
          </a:p>
          <a:p>
            <a:pPr algn="ctr">
              <a:lnSpc>
                <a:spcPct val="150000"/>
              </a:lnSpc>
              <a:spcAft>
                <a:spcPts val="424"/>
              </a:spcAft>
            </a:pPr>
            <a:r>
              <a:rPr lang="en-GB" sz="2828" b="1" kern="100" dirty="0">
                <a:latin typeface="Times New Roman" panose="02020603050405020304" pitchFamily="18" charset="0"/>
                <a:ea typeface="Calibri" panose="020F0502020204030204" pitchFamily="34" charset="0"/>
              </a:rPr>
              <a:t>Student ID:2011091 </a:t>
            </a:r>
          </a:p>
          <a:p>
            <a:pPr algn="ctr">
              <a:lnSpc>
                <a:spcPct val="150000"/>
              </a:lnSpc>
              <a:spcAft>
                <a:spcPts val="424"/>
              </a:spcAft>
            </a:pPr>
            <a:r>
              <a:rPr lang="en-GB" sz="2828" b="1" kern="100" dirty="0">
                <a:latin typeface="Times New Roman" panose="02020603050405020304" pitchFamily="18" charset="0"/>
                <a:ea typeface="Calibri" panose="020F0502020204030204" pitchFamily="34" charset="0"/>
              </a:rPr>
              <a:t>Date:18/10/2025</a:t>
            </a:r>
            <a:endParaRPr lang="en-US" sz="2545" kern="100" dirty="0">
              <a:latin typeface="Times New Roman" panose="02020603050405020304" pitchFamily="18" charset="0"/>
              <a:ea typeface="Calibri" panose="020F0502020204030204" pitchFamily="34" charset="0"/>
            </a:endParaRPr>
          </a:p>
          <a:p>
            <a:pPr>
              <a:buNone/>
            </a:pPr>
            <a:br>
              <a:rPr lang="en-GB" sz="1272" b="1" dirty="0">
                <a:latin typeface="Times New Roman" panose="02020603050405020304" pitchFamily="18" charset="0"/>
                <a:ea typeface="Calibri" panose="020F0502020204030204" pitchFamily="34" charset="0"/>
              </a:rPr>
            </a:br>
            <a:endParaRPr lang="en-US" sz="900" dirty="0"/>
          </a:p>
        </p:txBody>
      </p:sp>
    </p:spTree>
    <p:extLst>
      <p:ext uri="{BB962C8B-B14F-4D97-AF65-F5344CB8AC3E}">
        <p14:creationId xmlns:p14="http://schemas.microsoft.com/office/powerpoint/2010/main" val="1116660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4BD69-3752-C38A-C05E-CB444736B08C}"/>
              </a:ext>
            </a:extLst>
          </p:cNvPr>
          <p:cNvSpPr>
            <a:spLocks noGrp="1"/>
          </p:cNvSpPr>
          <p:nvPr>
            <p:ph type="title"/>
          </p:nvPr>
        </p:nvSpPr>
        <p:spPr>
          <a:xfrm>
            <a:off x="506858" y="0"/>
            <a:ext cx="6517228" cy="329329"/>
          </a:xfrm>
        </p:spPr>
        <p:txBody>
          <a:bodyPr>
            <a:noAutofit/>
          </a:bodyPr>
          <a:lstStyle/>
          <a:p>
            <a:pPr algn="ctr">
              <a:lnSpc>
                <a:spcPct val="100000"/>
              </a:lnSpc>
              <a:spcBef>
                <a:spcPts val="0"/>
              </a:spcBef>
            </a:pPr>
            <a:r>
              <a:rPr lang="en-GB" sz="1800" b="1" cap="none" dirty="0"/>
              <a:t>Emotions Impact Emotional Intelligence  </a:t>
            </a:r>
          </a:p>
        </p:txBody>
      </p:sp>
      <p:sp>
        <p:nvSpPr>
          <p:cNvPr id="5" name="TextBox 4">
            <a:extLst>
              <a:ext uri="{FF2B5EF4-FFF2-40B4-BE49-F238E27FC236}">
                <a16:creationId xmlns:a16="http://schemas.microsoft.com/office/drawing/2014/main" id="{109AA125-568A-EABD-CC6A-69158B8FE8D0}"/>
              </a:ext>
            </a:extLst>
          </p:cNvPr>
          <p:cNvSpPr txBox="1"/>
          <p:nvPr/>
        </p:nvSpPr>
        <p:spPr>
          <a:xfrm>
            <a:off x="-19702" y="329329"/>
            <a:ext cx="3806721" cy="1677382"/>
          </a:xfrm>
          <a:prstGeom prst="rect">
            <a:avLst/>
          </a:prstGeom>
          <a:noFill/>
        </p:spPr>
        <p:txBody>
          <a:bodyPr wrap="square">
            <a:spAutoFit/>
          </a:bodyPr>
          <a:lstStyle/>
          <a:p>
            <a:pPr algn="ctr"/>
            <a:r>
              <a:rPr lang="en-US" sz="1100" b="1" dirty="0"/>
              <a:t>Introduction</a:t>
            </a:r>
          </a:p>
          <a:p>
            <a:pPr algn="just">
              <a:buFont typeface="Arial" panose="020B0604020202020204" pitchFamily="34" charset="0"/>
              <a:buChar char="•"/>
            </a:pPr>
            <a:r>
              <a:rPr lang="en-US" sz="700" dirty="0"/>
              <a:t>Emotional intelligence primarily defines the ability to identify, comprehend, influence and manage emotions of both one's own as well as other people around them  (Matthews, Zeidner and Roberts, 2021). </a:t>
            </a:r>
          </a:p>
          <a:p>
            <a:pPr algn="just">
              <a:buFont typeface="Arial" panose="020B0604020202020204" pitchFamily="34" charset="0"/>
              <a:buChar char="•"/>
            </a:pPr>
            <a:r>
              <a:rPr lang="en-US" sz="700" dirty="0"/>
              <a:t>This is a significant skill that is extremely important for all individuals, especially for students, as it enhances academic performance by improving resilience and focus, fosters positive communication and relationships, improves teamwork, and builds vital skills (Malone, 2021).</a:t>
            </a:r>
          </a:p>
          <a:p>
            <a:pPr algn="just">
              <a:buFont typeface="Arial" panose="020B0604020202020204" pitchFamily="34" charset="0"/>
              <a:buChar char="•"/>
            </a:pPr>
            <a:r>
              <a:rPr lang="en-US" sz="700" dirty="0"/>
              <a:t>In terms of this, Daniel Goleman’s quote, "If you are tuned out of your own emotions, you will be poor at reading them in other people", highlights a decisive truth. This mainly highlights that self-awareness is the basis of emotional intelligence by stating that if individuals cannot understand their own emotional conditions, then they cannot respond or interpret others' emotions effectively (Edis, 2024). </a:t>
            </a:r>
          </a:p>
          <a:p>
            <a:pPr algn="just">
              <a:buFont typeface="Arial" panose="020B0604020202020204" pitchFamily="34" charset="0"/>
              <a:buChar char="•"/>
            </a:pPr>
            <a:r>
              <a:rPr lang="en-US" sz="700" dirty="0"/>
              <a:t>Here, this poster aims to explore how personal emotions can shape and impact emotional intelligence, particularly in academic settings, and provide some strategies for students to foster EI for academic and personal success.</a:t>
            </a:r>
          </a:p>
        </p:txBody>
      </p:sp>
      <p:sp>
        <p:nvSpPr>
          <p:cNvPr id="8" name="TextBox 7">
            <a:extLst>
              <a:ext uri="{FF2B5EF4-FFF2-40B4-BE49-F238E27FC236}">
                <a16:creationId xmlns:a16="http://schemas.microsoft.com/office/drawing/2014/main" id="{3B728824-0A3C-2834-73CD-852B9F498ECE}"/>
              </a:ext>
            </a:extLst>
          </p:cNvPr>
          <p:cNvSpPr txBox="1"/>
          <p:nvPr/>
        </p:nvSpPr>
        <p:spPr>
          <a:xfrm>
            <a:off x="-12457" y="2992232"/>
            <a:ext cx="3777929" cy="907941"/>
          </a:xfrm>
          <a:prstGeom prst="rect">
            <a:avLst/>
          </a:prstGeom>
          <a:noFill/>
        </p:spPr>
        <p:txBody>
          <a:bodyPr wrap="square">
            <a:spAutoFit/>
          </a:bodyPr>
          <a:lstStyle/>
          <a:p>
            <a:pPr algn="ctr"/>
            <a:r>
              <a:rPr lang="en-US" sz="1100" b="1" dirty="0"/>
              <a:t>Research Method</a:t>
            </a:r>
          </a:p>
          <a:p>
            <a:pPr algn="just"/>
            <a:r>
              <a:rPr lang="en-US" sz="700" dirty="0"/>
              <a:t>To create this poster, qualitative secondary data have been collected from different secondary sources, which include books, psychology journals, scholarly articles, emotional intelligence frameworks, as well as student feedback. I have also reflected on my personal academic experiences as well as surveyed other peers' views to effectively understand some common emotional challenges confronted by other students. This combination of research methods comprehensively supports ensuring an evidence-based and balanced discussion (Mukherjee, 2020).</a:t>
            </a:r>
          </a:p>
        </p:txBody>
      </p:sp>
      <p:sp>
        <p:nvSpPr>
          <p:cNvPr id="10" name="TextBox 9">
            <a:extLst>
              <a:ext uri="{FF2B5EF4-FFF2-40B4-BE49-F238E27FC236}">
                <a16:creationId xmlns:a16="http://schemas.microsoft.com/office/drawing/2014/main" id="{ECFA6B18-B727-B712-5290-AA9EFB49605D}"/>
              </a:ext>
            </a:extLst>
          </p:cNvPr>
          <p:cNvSpPr txBox="1"/>
          <p:nvPr/>
        </p:nvSpPr>
        <p:spPr>
          <a:xfrm>
            <a:off x="3733151" y="329329"/>
            <a:ext cx="3853407" cy="907941"/>
          </a:xfrm>
          <a:prstGeom prst="rect">
            <a:avLst/>
          </a:prstGeom>
          <a:noFill/>
        </p:spPr>
        <p:txBody>
          <a:bodyPr wrap="square">
            <a:spAutoFit/>
          </a:bodyPr>
          <a:lstStyle/>
          <a:p>
            <a:pPr algn="ctr"/>
            <a:r>
              <a:rPr lang="en-US" sz="1100" b="1" dirty="0"/>
              <a:t>Ways to Develop Emotional Intelligence</a:t>
            </a:r>
          </a:p>
          <a:p>
            <a:pPr algn="just"/>
            <a:r>
              <a:rPr lang="en-US" sz="700" dirty="0"/>
              <a:t>Developing the ability of emotional intelligence is a substantial and dynamic procedure that involves significant intentional effort, practice and reflection. According to the Emotional Intelligence Framework offered by Daniel Goleman, EI mainly encompasses five core components, which are self-awareness, motivation, self-regulation, empathy, and social skills, that serve as a roadmap for an individual's personal growth (Ramdas, 2024). Effective ways to develop emotional intelligence, as per these components, are as follows,</a:t>
            </a:r>
          </a:p>
        </p:txBody>
      </p:sp>
      <p:sp>
        <p:nvSpPr>
          <p:cNvPr id="12" name="TextBox 11">
            <a:extLst>
              <a:ext uri="{FF2B5EF4-FFF2-40B4-BE49-F238E27FC236}">
                <a16:creationId xmlns:a16="http://schemas.microsoft.com/office/drawing/2014/main" id="{C086E7A7-A241-D21E-F692-A4959E0C107A}"/>
              </a:ext>
            </a:extLst>
          </p:cNvPr>
          <p:cNvSpPr txBox="1"/>
          <p:nvPr/>
        </p:nvSpPr>
        <p:spPr>
          <a:xfrm>
            <a:off x="3752954" y="2168431"/>
            <a:ext cx="3806721" cy="2785378"/>
          </a:xfrm>
          <a:prstGeom prst="rect">
            <a:avLst/>
          </a:prstGeom>
          <a:noFill/>
        </p:spPr>
        <p:txBody>
          <a:bodyPr wrap="square">
            <a:spAutoFit/>
          </a:bodyPr>
          <a:lstStyle/>
          <a:p>
            <a:pPr algn="just"/>
            <a:r>
              <a:rPr lang="en-US" sz="700" i="1" dirty="0"/>
              <a:t>Self-Awareness: </a:t>
            </a:r>
            <a:r>
              <a:rPr lang="en-US" sz="700" dirty="0"/>
              <a:t>Self-awareness primarily defines the individual's ability to distinguish and understand their emotions (Malone, 2021). Developing this ability mainly encompasses being honest with own feelings and understanding how they potentially influence your behaviour. Additionally, using strategies like being mindful, meditation, journaling, and emotional check-ins can support increasing self-awareness. For example, while a student identifies feeling anxious before any exam or presentations can focus on exploring the root cause and then preparing strategies for managing it.</a:t>
            </a:r>
          </a:p>
          <a:p>
            <a:pPr algn="just"/>
            <a:r>
              <a:rPr lang="en-US" sz="700" i="1" dirty="0"/>
              <a:t>Self-Regulation: </a:t>
            </a:r>
            <a:r>
              <a:rPr lang="en-US" sz="700" dirty="0"/>
              <a:t>Self-regulation primarily defines the individual's ability to manage their emotions constructively, mostly through preventing impulsive reactions and encouraging thoughtful responses (Dutta et al., 2025). In terms of this, using strategies like doing breathing exercises, using the pause-and-reflect technique, cognitive reframing, and practice relaxation are some effective ways to develop this.</a:t>
            </a:r>
          </a:p>
          <a:p>
            <a:pPr algn="just"/>
            <a:r>
              <a:rPr lang="en-US" sz="700" i="1" dirty="0"/>
              <a:t>Motivation: </a:t>
            </a:r>
            <a:r>
              <a:rPr lang="en-US" sz="700" dirty="0"/>
              <a:t>Motivation primarily defines the individual's drive to accomplish goals and sustain a positive attitude and interests despite diverse setbacks (Gonzales, 2022). Some effective ways to develop and enhance motivation are setting clear goals, finding internal motivation, </a:t>
            </a:r>
            <a:r>
              <a:rPr lang="en-US" sz="700" dirty="0" err="1"/>
              <a:t>visualising</a:t>
            </a:r>
            <a:r>
              <a:rPr lang="en-US" sz="700" dirty="0"/>
              <a:t> success, rewarding progress and celebrating small wins that can boost further motivation. For example,  while a student struggles with slowness, a small reward system can motivate them to complete tasks.</a:t>
            </a:r>
          </a:p>
          <a:p>
            <a:pPr algn="just"/>
            <a:r>
              <a:rPr lang="en-US" sz="700" i="1" dirty="0"/>
              <a:t>Empathy: </a:t>
            </a:r>
            <a:r>
              <a:rPr lang="en-US" sz="700" dirty="0"/>
              <a:t>Empathy primarily defines the individual's ability to comprehend and share others' feelings, which supports fostering compassion and connection with others (Matthews, Zeidner and Roberts, 2021). Some effective ways, such as asking open-ended questions,  active listening, and </a:t>
            </a:r>
            <a:r>
              <a:rPr lang="en-US" sz="700" dirty="0" err="1"/>
              <a:t>practising</a:t>
            </a:r>
            <a:r>
              <a:rPr lang="en-US" sz="700" dirty="0"/>
              <a:t> perspective-taking, can highly support enhancing empathy.</a:t>
            </a:r>
          </a:p>
          <a:p>
            <a:pPr algn="just"/>
            <a:r>
              <a:rPr lang="en-US" sz="700" i="1" dirty="0"/>
              <a:t>Social Skills: </a:t>
            </a:r>
            <a:r>
              <a:rPr lang="en-US" sz="700" dirty="0"/>
              <a:t>Social skills primarily define the individual's ability to make and manage relationships with others effectively (Ramdas, 2024). Some effective ways to enhance these skills are ensuring effective communication, conflict resolution and collaboration. Additionally, using strategies like giving and receiving constructive feedback, </a:t>
            </a:r>
            <a:r>
              <a:rPr lang="en-US" sz="700" dirty="0" err="1"/>
              <a:t>practising</a:t>
            </a:r>
            <a:r>
              <a:rPr lang="en-US" sz="700" dirty="0"/>
              <a:t> assertiveness and engaging more in group activities can support building social competence.</a:t>
            </a:r>
          </a:p>
        </p:txBody>
      </p:sp>
      <p:pic>
        <p:nvPicPr>
          <p:cNvPr id="13" name="Picture 12">
            <a:extLst>
              <a:ext uri="{FF2B5EF4-FFF2-40B4-BE49-F238E27FC236}">
                <a16:creationId xmlns:a16="http://schemas.microsoft.com/office/drawing/2014/main" id="{5EC3A1DD-313C-315F-7EA4-0216F1D64EB4}"/>
              </a:ext>
            </a:extLst>
          </p:cNvPr>
          <p:cNvPicPr>
            <a:picLocks noChangeAspect="1"/>
          </p:cNvPicPr>
          <p:nvPr/>
        </p:nvPicPr>
        <p:blipFill>
          <a:blip r:embed="rId3"/>
          <a:stretch>
            <a:fillRect/>
          </a:stretch>
        </p:blipFill>
        <p:spPr>
          <a:xfrm>
            <a:off x="3777120" y="1188381"/>
            <a:ext cx="3772655" cy="818512"/>
          </a:xfrm>
          <a:prstGeom prst="rect">
            <a:avLst/>
          </a:prstGeom>
        </p:spPr>
      </p:pic>
      <p:sp>
        <p:nvSpPr>
          <p:cNvPr id="15" name="TextBox 14">
            <a:extLst>
              <a:ext uri="{FF2B5EF4-FFF2-40B4-BE49-F238E27FC236}">
                <a16:creationId xmlns:a16="http://schemas.microsoft.com/office/drawing/2014/main" id="{F05962AD-0435-88A1-E8D7-9D891F735E48}"/>
              </a:ext>
            </a:extLst>
          </p:cNvPr>
          <p:cNvSpPr txBox="1"/>
          <p:nvPr/>
        </p:nvSpPr>
        <p:spPr>
          <a:xfrm>
            <a:off x="4440431" y="2018680"/>
            <a:ext cx="2583655" cy="215444"/>
          </a:xfrm>
          <a:prstGeom prst="rect">
            <a:avLst/>
          </a:prstGeom>
          <a:noFill/>
        </p:spPr>
        <p:txBody>
          <a:bodyPr wrap="square">
            <a:spAutoFit/>
          </a:bodyPr>
          <a:lstStyle/>
          <a:p>
            <a:pPr algn="ctr"/>
            <a:r>
              <a:rPr lang="en-GB" sz="700" dirty="0"/>
              <a:t>Source: (Ramdas, 2024</a:t>
            </a:r>
            <a:r>
              <a:rPr lang="en-GB" sz="800" dirty="0"/>
              <a:t>).</a:t>
            </a:r>
          </a:p>
        </p:txBody>
      </p:sp>
      <p:pic>
        <p:nvPicPr>
          <p:cNvPr id="16" name="Picture 15">
            <a:extLst>
              <a:ext uri="{FF2B5EF4-FFF2-40B4-BE49-F238E27FC236}">
                <a16:creationId xmlns:a16="http://schemas.microsoft.com/office/drawing/2014/main" id="{913ECB09-45DD-AD2D-89DE-66B9AC6DF069}"/>
              </a:ext>
            </a:extLst>
          </p:cNvPr>
          <p:cNvPicPr>
            <a:picLocks noChangeAspect="1"/>
          </p:cNvPicPr>
          <p:nvPr/>
        </p:nvPicPr>
        <p:blipFill>
          <a:blip r:embed="rId4"/>
          <a:stretch>
            <a:fillRect/>
          </a:stretch>
        </p:blipFill>
        <p:spPr>
          <a:xfrm>
            <a:off x="19803" y="1992650"/>
            <a:ext cx="1876425" cy="1014494"/>
          </a:xfrm>
          <a:prstGeom prst="rect">
            <a:avLst/>
          </a:prstGeom>
        </p:spPr>
      </p:pic>
      <p:pic>
        <p:nvPicPr>
          <p:cNvPr id="17" name="Picture 16">
            <a:extLst>
              <a:ext uri="{FF2B5EF4-FFF2-40B4-BE49-F238E27FC236}">
                <a16:creationId xmlns:a16="http://schemas.microsoft.com/office/drawing/2014/main" id="{A5F47DFE-6206-3C24-98D1-4C4CD22C6B6B}"/>
              </a:ext>
            </a:extLst>
          </p:cNvPr>
          <p:cNvPicPr>
            <a:picLocks noChangeAspect="1"/>
          </p:cNvPicPr>
          <p:nvPr/>
        </p:nvPicPr>
        <p:blipFill>
          <a:blip r:embed="rId5"/>
          <a:stretch>
            <a:fillRect/>
          </a:stretch>
        </p:blipFill>
        <p:spPr>
          <a:xfrm>
            <a:off x="1892584" y="1992650"/>
            <a:ext cx="1878278" cy="1021288"/>
          </a:xfrm>
          <a:prstGeom prst="rect">
            <a:avLst/>
          </a:prstGeom>
        </p:spPr>
      </p:pic>
      <p:sp>
        <p:nvSpPr>
          <p:cNvPr id="19" name="TextBox 18">
            <a:extLst>
              <a:ext uri="{FF2B5EF4-FFF2-40B4-BE49-F238E27FC236}">
                <a16:creationId xmlns:a16="http://schemas.microsoft.com/office/drawing/2014/main" id="{DC501D93-FB43-7178-AE0E-DA5613D88AB8}"/>
              </a:ext>
            </a:extLst>
          </p:cNvPr>
          <p:cNvSpPr txBox="1"/>
          <p:nvPr/>
        </p:nvSpPr>
        <p:spPr>
          <a:xfrm>
            <a:off x="-62279" y="4921926"/>
            <a:ext cx="3877571" cy="3016210"/>
          </a:xfrm>
          <a:prstGeom prst="rect">
            <a:avLst/>
          </a:prstGeom>
          <a:noFill/>
        </p:spPr>
        <p:txBody>
          <a:bodyPr wrap="square">
            <a:spAutoFit/>
          </a:bodyPr>
          <a:lstStyle/>
          <a:p>
            <a:pPr algn="ctr"/>
            <a:r>
              <a:rPr lang="en-US" sz="1100" b="1" dirty="0"/>
              <a:t>Reflecting on My Experience as a Student in Terms of Controlling Emotions and Developing Mindfulness </a:t>
            </a:r>
          </a:p>
          <a:p>
            <a:pPr algn="just"/>
            <a:r>
              <a:rPr lang="en-US" sz="700" dirty="0"/>
              <a:t>Academic life habitually involves different emotional highs and lows, such as frustration throughout group work, stress before exams, and anxiety about meeting deadlines (Joanna et al., 2025). For students, effectively managing these emotions is vital for upholding motivation, focus, and well-being. Additionally, emotional intelligence supports students in responding thoughtfully instead of reacting impulsively, and mindfulness also performs the vital role within this process by developing emotional clarity and present-moment awareness (Gonzales, 2022). As a student, I have also undergone emotional highs and lows and faced self-doubt, stress, and anxiety, particularly throughout group projects and exams. In terms of this, I have used some effective strategies that supported me in controlling my emotions and cultivating mindfulness, which are as follows,</a:t>
            </a:r>
          </a:p>
          <a:p>
            <a:pPr algn="just"/>
            <a:r>
              <a:rPr lang="en-US" sz="700" b="1" dirty="0"/>
              <a:t>Strategies For Emotional Control</a:t>
            </a:r>
          </a:p>
          <a:p>
            <a:pPr algn="just"/>
            <a:r>
              <a:rPr lang="en-US" sz="700" dirty="0" err="1"/>
              <a:t>Recognising</a:t>
            </a:r>
            <a:r>
              <a:rPr lang="en-US" sz="700" dirty="0"/>
              <a:t> Causes: I focus on initially identifying the causes that impact my emotions to adopt an effective strategy. For instance, I observed that strict deadlines frequently increase my anxiety. For this, planning activities before and breaking responsibilities into smaller steps highly supports reducing emotional overwhelm (Dutta et al., 2025).</a:t>
            </a:r>
          </a:p>
          <a:p>
            <a:pPr algn="just"/>
            <a:r>
              <a:rPr lang="en-US" sz="700" dirty="0"/>
              <a:t>Emotional Labelling: To control my emotions, I </a:t>
            </a:r>
            <a:r>
              <a:rPr lang="en-US" sz="700" dirty="0" err="1"/>
              <a:t>emphasise</a:t>
            </a:r>
            <a:r>
              <a:rPr lang="en-US" sz="700" dirty="0"/>
              <a:t> using emotional labelling, like without saying “I’m stressed,” I focus on identifying precise emotions such as “I’m afraid of failing” or “I feel overwhelmed”. This supports me responding more effectively.</a:t>
            </a:r>
          </a:p>
          <a:p>
            <a:pPr algn="just"/>
            <a:r>
              <a:rPr lang="en-US" sz="700" b="1" dirty="0"/>
              <a:t>Mindfulness Practices</a:t>
            </a:r>
          </a:p>
          <a:p>
            <a:pPr algn="just"/>
            <a:r>
              <a:rPr lang="en-US" sz="700" dirty="0"/>
              <a:t>Meditation: I ensure to Practice at least 10 minutes of directed meditation every day that supports improving emotional clarity and focus (Malone, 2021).</a:t>
            </a:r>
          </a:p>
          <a:p>
            <a:pPr algn="just"/>
            <a:r>
              <a:rPr lang="en-US" sz="700" dirty="0"/>
              <a:t>Body Scans: Frequently scanning and identifying physical sensations supported me in noticing tension and releasing it.</a:t>
            </a:r>
          </a:p>
          <a:p>
            <a:pPr algn="just"/>
            <a:r>
              <a:rPr lang="en-US" sz="700" dirty="0"/>
              <a:t>Digital Detoxify: Decreasing screen time formerly bed improved my sleep, as well as emotional regulation.</a:t>
            </a:r>
          </a:p>
        </p:txBody>
      </p:sp>
      <p:pic>
        <p:nvPicPr>
          <p:cNvPr id="20" name="Picture 19">
            <a:extLst>
              <a:ext uri="{FF2B5EF4-FFF2-40B4-BE49-F238E27FC236}">
                <a16:creationId xmlns:a16="http://schemas.microsoft.com/office/drawing/2014/main" id="{C2CED804-14C3-FE19-D5C1-4AD88C9E6CBE}"/>
              </a:ext>
            </a:extLst>
          </p:cNvPr>
          <p:cNvPicPr>
            <a:picLocks noChangeAspect="1"/>
          </p:cNvPicPr>
          <p:nvPr/>
        </p:nvPicPr>
        <p:blipFill>
          <a:blip r:embed="rId6"/>
          <a:stretch>
            <a:fillRect/>
          </a:stretch>
        </p:blipFill>
        <p:spPr>
          <a:xfrm>
            <a:off x="3806944" y="4885694"/>
            <a:ext cx="1952868" cy="1138774"/>
          </a:xfrm>
          <a:prstGeom prst="rect">
            <a:avLst/>
          </a:prstGeom>
        </p:spPr>
      </p:pic>
      <p:pic>
        <p:nvPicPr>
          <p:cNvPr id="21" name="Picture 20">
            <a:extLst>
              <a:ext uri="{FF2B5EF4-FFF2-40B4-BE49-F238E27FC236}">
                <a16:creationId xmlns:a16="http://schemas.microsoft.com/office/drawing/2014/main" id="{091D361F-60AD-FA9B-9133-942E99302CFD}"/>
              </a:ext>
            </a:extLst>
          </p:cNvPr>
          <p:cNvPicPr>
            <a:picLocks noChangeAspect="1"/>
          </p:cNvPicPr>
          <p:nvPr/>
        </p:nvPicPr>
        <p:blipFill>
          <a:blip r:embed="rId7"/>
          <a:stretch>
            <a:fillRect/>
          </a:stretch>
        </p:blipFill>
        <p:spPr>
          <a:xfrm>
            <a:off x="1862425" y="3866196"/>
            <a:ext cx="1952868" cy="1021288"/>
          </a:xfrm>
          <a:prstGeom prst="rect">
            <a:avLst/>
          </a:prstGeom>
        </p:spPr>
      </p:pic>
      <p:pic>
        <p:nvPicPr>
          <p:cNvPr id="22" name="Picture 21">
            <a:extLst>
              <a:ext uri="{FF2B5EF4-FFF2-40B4-BE49-F238E27FC236}">
                <a16:creationId xmlns:a16="http://schemas.microsoft.com/office/drawing/2014/main" id="{302336C2-4957-B96B-5774-41978A0C19B7}"/>
              </a:ext>
            </a:extLst>
          </p:cNvPr>
          <p:cNvPicPr>
            <a:picLocks noChangeAspect="1"/>
          </p:cNvPicPr>
          <p:nvPr/>
        </p:nvPicPr>
        <p:blipFill>
          <a:blip r:embed="rId8"/>
          <a:stretch>
            <a:fillRect/>
          </a:stretch>
        </p:blipFill>
        <p:spPr>
          <a:xfrm>
            <a:off x="30578" y="3871221"/>
            <a:ext cx="1854873" cy="1014473"/>
          </a:xfrm>
          <a:prstGeom prst="rect">
            <a:avLst/>
          </a:prstGeom>
        </p:spPr>
      </p:pic>
      <p:sp>
        <p:nvSpPr>
          <p:cNvPr id="24" name="TextBox 23">
            <a:extLst>
              <a:ext uri="{FF2B5EF4-FFF2-40B4-BE49-F238E27FC236}">
                <a16:creationId xmlns:a16="http://schemas.microsoft.com/office/drawing/2014/main" id="{C922C6A3-D261-C278-BCFF-854ABF5232E8}"/>
              </a:ext>
            </a:extLst>
          </p:cNvPr>
          <p:cNvSpPr txBox="1"/>
          <p:nvPr/>
        </p:nvSpPr>
        <p:spPr>
          <a:xfrm>
            <a:off x="3716585" y="6011087"/>
            <a:ext cx="3806722" cy="2539157"/>
          </a:xfrm>
          <a:prstGeom prst="rect">
            <a:avLst/>
          </a:prstGeom>
          <a:noFill/>
        </p:spPr>
        <p:txBody>
          <a:bodyPr wrap="square">
            <a:spAutoFit/>
          </a:bodyPr>
          <a:lstStyle/>
          <a:p>
            <a:pPr algn="ctr"/>
            <a:r>
              <a:rPr lang="en-US" sz="1100" b="1" dirty="0"/>
              <a:t>Factors Can Be Considered For Succeeding in Studies, and Actions Can Be Taken To Address Emotional Intelligence Challenges </a:t>
            </a:r>
          </a:p>
          <a:p>
            <a:pPr algn="just"/>
            <a:r>
              <a:rPr lang="en-US" sz="700" dirty="0"/>
              <a:t>Academic success is not only about being intelligent, it also about effectively managing emotions. For students, managing emotions successfully can lead to improved performance, personal growth and stronger relationships (Matthews, Zeidner and Roberts, 2021). Here, some factors need to be considered for succeeding in studies, and actions to address emotional intelligence challenges are as follows,</a:t>
            </a:r>
          </a:p>
          <a:p>
            <a:pPr algn="just"/>
            <a:r>
              <a:rPr lang="en-US" sz="700" b="1" i="1" dirty="0"/>
              <a:t>Success Factors</a:t>
            </a:r>
          </a:p>
          <a:p>
            <a:pPr algn="just"/>
            <a:r>
              <a:rPr lang="en-US" sz="700" dirty="0"/>
              <a:t>Time Management: For this, setting priorities and </a:t>
            </a:r>
            <a:r>
              <a:rPr lang="en-US" sz="700" dirty="0" err="1"/>
              <a:t>organising</a:t>
            </a:r>
            <a:r>
              <a:rPr lang="en-US" sz="700" dirty="0"/>
              <a:t> tasks can reduce stress and increase efficiency.</a:t>
            </a:r>
          </a:p>
          <a:p>
            <a:pPr algn="just"/>
            <a:r>
              <a:rPr lang="en-US" sz="700" dirty="0"/>
              <a:t>Collaboration: Working collaboratively with peers highly enhances emotional support and learning performance (Ramdas, 2024).</a:t>
            </a:r>
          </a:p>
          <a:p>
            <a:pPr algn="just"/>
            <a:r>
              <a:rPr lang="en-US" sz="700" dirty="0"/>
              <a:t>Resilience: The capability to effectively bounce back from hindrances is vital for long-term success.</a:t>
            </a:r>
          </a:p>
          <a:p>
            <a:pPr algn="just"/>
            <a:r>
              <a:rPr lang="en-US" sz="700" b="1" i="1" dirty="0"/>
              <a:t>Emotional Intelligence Challenges and Their Solution</a:t>
            </a:r>
          </a:p>
          <a:p>
            <a:pPr algn="just"/>
            <a:r>
              <a:rPr lang="en-US" sz="700" dirty="0"/>
              <a:t>Test Anxiety: This potentially leads to poor performance. To mitigate this, ensuring proper preparation, practice, </a:t>
            </a:r>
            <a:r>
              <a:rPr lang="en-US" sz="700" dirty="0" err="1"/>
              <a:t>visualisation</a:t>
            </a:r>
            <a:r>
              <a:rPr lang="en-US" sz="700" dirty="0"/>
              <a:t>, and relaxation can be effective (Joanna et al., 2025).</a:t>
            </a:r>
          </a:p>
          <a:p>
            <a:pPr algn="just"/>
            <a:r>
              <a:rPr lang="en-US" sz="700" dirty="0"/>
              <a:t>Lack of Motivation: This potentially leads to missed deadlines. To mitigate this, setting meaningful goals and celebrating any small progress can be effective.</a:t>
            </a:r>
          </a:p>
          <a:p>
            <a:pPr algn="just"/>
            <a:r>
              <a:rPr lang="en-US" sz="700" dirty="0"/>
              <a:t>Conflict in Group Work: This can potentially reduce productivity. To mitigate this, ensuring assertive communication and maintaining empathy with others is essential (Malone, 2021).</a:t>
            </a:r>
          </a:p>
        </p:txBody>
      </p:sp>
      <p:pic>
        <p:nvPicPr>
          <p:cNvPr id="25" name="Picture 24">
            <a:extLst>
              <a:ext uri="{FF2B5EF4-FFF2-40B4-BE49-F238E27FC236}">
                <a16:creationId xmlns:a16="http://schemas.microsoft.com/office/drawing/2014/main" id="{2DA01925-184A-3414-E3C4-C0E8C987CBC5}"/>
              </a:ext>
            </a:extLst>
          </p:cNvPr>
          <p:cNvPicPr>
            <a:picLocks noChangeAspect="1"/>
          </p:cNvPicPr>
          <p:nvPr/>
        </p:nvPicPr>
        <p:blipFill>
          <a:blip r:embed="rId9"/>
          <a:srcRect t="9577"/>
          <a:stretch>
            <a:fillRect/>
          </a:stretch>
        </p:blipFill>
        <p:spPr>
          <a:xfrm>
            <a:off x="5752256" y="4885694"/>
            <a:ext cx="1781369" cy="1138774"/>
          </a:xfrm>
          <a:prstGeom prst="rect">
            <a:avLst/>
          </a:prstGeom>
        </p:spPr>
      </p:pic>
      <p:sp>
        <p:nvSpPr>
          <p:cNvPr id="27" name="TextBox 26">
            <a:extLst>
              <a:ext uri="{FF2B5EF4-FFF2-40B4-BE49-F238E27FC236}">
                <a16:creationId xmlns:a16="http://schemas.microsoft.com/office/drawing/2014/main" id="{7325235A-D8BF-9563-7700-C30B9E9A005E}"/>
              </a:ext>
            </a:extLst>
          </p:cNvPr>
          <p:cNvSpPr txBox="1"/>
          <p:nvPr/>
        </p:nvSpPr>
        <p:spPr>
          <a:xfrm>
            <a:off x="3765036" y="8564163"/>
            <a:ext cx="3733151" cy="800219"/>
          </a:xfrm>
          <a:prstGeom prst="rect">
            <a:avLst/>
          </a:prstGeom>
          <a:noFill/>
        </p:spPr>
        <p:txBody>
          <a:bodyPr wrap="square">
            <a:spAutoFit/>
          </a:bodyPr>
          <a:lstStyle/>
          <a:p>
            <a:pPr algn="ctr"/>
            <a:r>
              <a:rPr lang="en-US" sz="1100" b="1" dirty="0"/>
              <a:t>Conclusion</a:t>
            </a:r>
          </a:p>
          <a:p>
            <a:pPr algn="just"/>
            <a:r>
              <a:rPr lang="en-US" sz="700" dirty="0"/>
              <a:t>This poster has discussed that personal emotions significantly shape and impose a strong impact on emotional intelligence, particularly in academic settings. This poster has highlighted that emotional intelligence is vital for academic and personal growth. It has also been discussed that developing EI through emotional control, mindfulness, and strategic action can empower individuals to succeed not just in studies but also in life.</a:t>
            </a:r>
          </a:p>
        </p:txBody>
      </p:sp>
      <p:sp>
        <p:nvSpPr>
          <p:cNvPr id="29" name="TextBox 28">
            <a:extLst>
              <a:ext uri="{FF2B5EF4-FFF2-40B4-BE49-F238E27FC236}">
                <a16:creationId xmlns:a16="http://schemas.microsoft.com/office/drawing/2014/main" id="{5C233E3A-3A5F-2EEF-4805-04F48F37B2A6}"/>
              </a:ext>
            </a:extLst>
          </p:cNvPr>
          <p:cNvSpPr txBox="1"/>
          <p:nvPr/>
        </p:nvSpPr>
        <p:spPr>
          <a:xfrm>
            <a:off x="-35852" y="9313989"/>
            <a:ext cx="7569477" cy="1369606"/>
          </a:xfrm>
          <a:prstGeom prst="rect">
            <a:avLst/>
          </a:prstGeom>
          <a:noFill/>
        </p:spPr>
        <p:txBody>
          <a:bodyPr wrap="square">
            <a:spAutoFit/>
          </a:bodyPr>
          <a:lstStyle/>
          <a:p>
            <a:pPr algn="ctr"/>
            <a:r>
              <a:rPr lang="en-GB" sz="1100" dirty="0"/>
              <a:t>Reference list</a:t>
            </a:r>
          </a:p>
          <a:p>
            <a:pPr algn="just"/>
            <a:r>
              <a:rPr lang="en-GB" sz="800" dirty="0"/>
              <a:t>Dutta, P.K., Gupta, S., Kashyap, S., Gehlot, A., Karmakar, R. and Bhattacharya, P. (2025). Emotional Intelligence in the Digital Era. CRC Press.</a:t>
            </a:r>
          </a:p>
          <a:p>
            <a:pPr algn="just"/>
            <a:r>
              <a:rPr lang="en-GB" sz="800" dirty="0"/>
              <a:t>Edis, N. (2024). 30 Best Quotes About Emotional Intelligence. [online] </a:t>
            </a:r>
            <a:r>
              <a:rPr lang="en-GB" sz="800" dirty="0" err="1"/>
              <a:t>ThinkPsych</a:t>
            </a:r>
            <a:r>
              <a:rPr lang="en-GB" sz="800" dirty="0"/>
              <a:t>. Available at: https://thinkpsych.com/blogs/posts/30-best-quotes-about-emotional-intelligence?srsltid=AfmBOopHOUw3jmxuGQKEi2jMuOyLvEAb74R93WtyjyBba3pqBm-ZBewg [Accessed 6 Oct. 2025].</a:t>
            </a:r>
          </a:p>
          <a:p>
            <a:pPr algn="just"/>
            <a:r>
              <a:rPr lang="en-GB" sz="800" dirty="0"/>
              <a:t>Gonzales, M. (2022). Emotional Intelligence For Students, Parents, Teachers And School Leaders: A Handbook for the... Whole School Community. S.L.: Springer.</a:t>
            </a:r>
          </a:p>
          <a:p>
            <a:pPr algn="just"/>
            <a:r>
              <a:rPr lang="en-GB" sz="800" dirty="0"/>
              <a:t>Joanna, R.-S., Gupta, S.K., Shahbaz, M. and Launer, M. (2025). Enhancing Smart Universities with Emotional Intelligence. Taylor &amp; Francis.</a:t>
            </a:r>
          </a:p>
          <a:p>
            <a:pPr algn="just"/>
            <a:r>
              <a:rPr lang="en-GB" sz="800" dirty="0"/>
              <a:t>Malone, P. (2021). Emotional Intelligence in Talent Development. American Society for Training and Development.</a:t>
            </a:r>
          </a:p>
          <a:p>
            <a:pPr algn="just"/>
            <a:r>
              <a:rPr lang="en-GB" sz="800" dirty="0"/>
              <a:t>Matthews, G., Zeidner, M. and Roberts, R.D. (2021). Emotional intelligence 101. New York: Springer Pub.</a:t>
            </a:r>
          </a:p>
          <a:p>
            <a:pPr algn="just"/>
            <a:r>
              <a:rPr lang="en-GB" sz="800" dirty="0"/>
              <a:t>Mukherjee, S.P. (2020). A Guide to Research Methodology: an Overview of Research Problems, Tasks and Methods. New York, NY: CRC Press.</a:t>
            </a:r>
          </a:p>
          <a:p>
            <a:pPr algn="just"/>
            <a:r>
              <a:rPr lang="en-GB" sz="800" dirty="0"/>
              <a:t>Ramdas, M. (2024). Emotional Intelligence in Applied Settings: Approaches to Its Theoretical Model, Measurement, and Application. Frontiers Media SA.</a:t>
            </a:r>
          </a:p>
        </p:txBody>
      </p:sp>
      <p:pic>
        <p:nvPicPr>
          <p:cNvPr id="30" name="Picture 29">
            <a:extLst>
              <a:ext uri="{FF2B5EF4-FFF2-40B4-BE49-F238E27FC236}">
                <a16:creationId xmlns:a16="http://schemas.microsoft.com/office/drawing/2014/main" id="{B23F7936-3AB5-DC84-5436-B44C5C387465}"/>
              </a:ext>
            </a:extLst>
          </p:cNvPr>
          <p:cNvPicPr>
            <a:picLocks noChangeAspect="1"/>
          </p:cNvPicPr>
          <p:nvPr/>
        </p:nvPicPr>
        <p:blipFill>
          <a:blip r:embed="rId10"/>
          <a:stretch>
            <a:fillRect/>
          </a:stretch>
        </p:blipFill>
        <p:spPr>
          <a:xfrm>
            <a:off x="57021" y="7925869"/>
            <a:ext cx="3695933" cy="1438514"/>
          </a:xfrm>
          <a:prstGeom prst="rect">
            <a:avLst/>
          </a:prstGeom>
        </p:spPr>
      </p:pic>
    </p:spTree>
    <p:extLst>
      <p:ext uri="{BB962C8B-B14F-4D97-AF65-F5344CB8AC3E}">
        <p14:creationId xmlns:p14="http://schemas.microsoft.com/office/powerpoint/2010/main" val="29499218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234</TotalTime>
  <Words>1674</Words>
  <Application>Microsoft Office PowerPoint</Application>
  <PresentationFormat>Custom</PresentationFormat>
  <Paragraphs>56</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Times New Roman</vt:lpstr>
      <vt:lpstr>Tw Cen MT</vt:lpstr>
      <vt:lpstr>Circuit</vt:lpstr>
      <vt:lpstr>PowerPoint Presentation</vt:lpstr>
      <vt:lpstr>Emotions Impact Emotional Intelligence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Musa Touray (2011091)</cp:lastModifiedBy>
  <cp:revision>1</cp:revision>
  <dcterms:created xsi:type="dcterms:W3CDTF">2018-05-08T15:30:39Z</dcterms:created>
  <dcterms:modified xsi:type="dcterms:W3CDTF">2025-10-18T09:52:24Z</dcterms:modified>
</cp:coreProperties>
</file>