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sldIdLst>
    <p:sldId id="256" r:id="rId2"/>
    <p:sldId id="260" r:id="rId3"/>
    <p:sldId id="271" r:id="rId4"/>
    <p:sldId id="272" r:id="rId5"/>
    <p:sldId id="273" r:id="rId6"/>
    <p:sldId id="274" r:id="rId7"/>
    <p:sldId id="275" r:id="rId8"/>
    <p:sldId id="262" r:id="rId9"/>
    <p:sldId id="276" r:id="rId10"/>
    <p:sldId id="277" r:id="rId11"/>
    <p:sldId id="278" r:id="rId12"/>
    <p:sldId id="279" r:id="rId13"/>
    <p:sldId id="280" r:id="rId14"/>
    <p:sldId id="281" r:id="rId15"/>
    <p:sldId id="282" r:id="rId16"/>
    <p:sldId id="268" r:id="rId17"/>
    <p:sldId id="270" r:id="rId18"/>
    <p:sldId id="283" r:id="rId19"/>
    <p:sldId id="284" r:id="rId20"/>
    <p:sldId id="263" r:id="rId21"/>
    <p:sldId id="258" r:id="rId22"/>
    <p:sldId id="285" r:id="rId23"/>
    <p:sldId id="286" r:id="rId24"/>
    <p:sldId id="264" r:id="rId25"/>
    <p:sldId id="265" r:id="rId26"/>
    <p:sldId id="266" r:id="rId27"/>
    <p:sldId id="267"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474"/>
    <p:restoredTop sz="96327"/>
  </p:normalViewPr>
  <p:slideViewPr>
    <p:cSldViewPr snapToGrid="0" snapToObjects="1">
      <p:cViewPr varScale="1">
        <p:scale>
          <a:sx n="82" d="100"/>
          <a:sy n="82" d="100"/>
        </p:scale>
        <p:origin x="42" y="87"/>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Tuesday, September 1, 2026</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1868870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Tuesday, September 1, 2026</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5470280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Tuesday, September 1, 2026</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46555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Tuesday, September 1, 2026</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5391062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Tuesday, September 1, 2026</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8069275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Tuesday, September 1, 2026</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9260773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Tuesday, September 1, 2026</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0256366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Tuesday, September 1, 2026</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7299313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Tuesday, September 1, 2026</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67184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Tuesday, September 1, 2026</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4115863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Tuesday, September 1, 2026</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332898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Tuesday, September 1, 2026</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2539390530"/>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dsb.wikipedia.org/wiki/Wales" TargetMode="External"/><Relationship Id="rId2" Type="http://schemas.openxmlformats.org/officeDocument/2006/relationships/image" Target="../media/image2.GIF"/><Relationship Id="rId1" Type="http://schemas.openxmlformats.org/officeDocument/2006/relationships/slideLayout" Target="../slideLayouts/slideLayout8.xml"/><Relationship Id="rId4" Type="http://schemas.openxmlformats.org/officeDocument/2006/relationships/hyperlink" Target="https://creativecommons.org/licenses/by-sa/3.0/"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8.xml"/><Relationship Id="rId1" Type="http://schemas.openxmlformats.org/officeDocument/2006/relationships/video" Target="https://www.youtube.com/embed/0T3j6NrH5Rw?feature=oembed" TargetMode="External"/><Relationship Id="rId5" Type="http://schemas.openxmlformats.org/officeDocument/2006/relationships/hyperlink" Target="https://www.welshlanguagecommissioner.wales/" TargetMode="External"/><Relationship Id="rId4" Type="http://schemas.openxmlformats.org/officeDocument/2006/relationships/hyperlink" Target="https://www.visitwales.com/info/language/poetry-motion-discover-language-wales"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ri1Vw3w1_10" TargetMode="External"/><Relationship Id="rId2" Type="http://schemas.openxmlformats.org/officeDocument/2006/relationships/slideLayout" Target="../slideLayouts/slideLayout8.xml"/><Relationship Id="rId1" Type="http://schemas.openxmlformats.org/officeDocument/2006/relationships/video" Target="https://www.youtube.com/embed/ri1Vw3w1_10?feature=oembed" TargetMode="Externa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hyperlink" Target="https://www.google.com/search?client=safari&amp;rls=en&amp;q=the+sounde+of+celtic+languages&amp;ie=UTF-8&amp;oe=UTF-8#fpstate=ive&amp;vld=cid:145b3e3d,vid:Wwwclcz7_q4,st:0" TargetMode="External"/><Relationship Id="rId2" Type="http://schemas.openxmlformats.org/officeDocument/2006/relationships/slideLayout" Target="../slideLayouts/slideLayout4.xml"/><Relationship Id="rId1" Type="http://schemas.openxmlformats.org/officeDocument/2006/relationships/video" Target="https://www.youtube.com/embed/mlZq9RRM0EY?feature=oembed" TargetMode="Externa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VQmDvb_YK3Y" TargetMode="External"/><Relationship Id="rId2" Type="http://schemas.openxmlformats.org/officeDocument/2006/relationships/slideLayout" Target="../slideLayouts/slideLayout8.xml"/><Relationship Id="rId1" Type="http://schemas.openxmlformats.org/officeDocument/2006/relationships/video" Target="https://www.youtube.com/embed/VQmDvb_YK3Y?feature=oembed" TargetMode="Externa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hyperlink" Target="https://morris.cymru/testun/saunders-lewis-fate-of-the-language.html" TargetMode="External"/><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hyperlink" Target="https://www.gov.wales/cymraeg-belongs-us-all" TargetMode="External"/><Relationship Id="rId4" Type="http://schemas.openxmlformats.org/officeDocument/2006/relationships/hyperlink" Target="https://cymdeithas.cymru/sites/default/files/archif/pdf/tynged.pdf" TargetMode="External"/></Relationships>
</file>

<file path=ppt/slides/_rels/slide8.xml.rels><?xml version="1.0" encoding="UTF-8" standalone="yes"?>
<Relationships xmlns="http://schemas.openxmlformats.org/package/2006/relationships"><Relationship Id="rId2" Type="http://schemas.openxmlformats.org/officeDocument/2006/relationships/hyperlink" Target="https://parallel.cymru/tynged-yr-iaith/"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bbc.co.uk/wales/history/sites/themes/society/language_education.shtml"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flickr.com/photos/museumwales/2764499791/" TargetMode="External"/><Relationship Id="rId2" Type="http://schemas.openxmlformats.org/officeDocument/2006/relationships/image" Target="../media/image8.jpg"/><Relationship Id="rId1" Type="http://schemas.openxmlformats.org/officeDocument/2006/relationships/slideLayout" Target="../slideLayouts/slideLayout4.xml"/><Relationship Id="rId5" Type="http://schemas.openxmlformats.org/officeDocument/2006/relationships/hyperlink" Target="http://www.welshnot.com/about/" TargetMode="External"/><Relationship Id="rId4" Type="http://schemas.openxmlformats.org/officeDocument/2006/relationships/hyperlink" Target="http://www.bbc.co.uk/ahistoryoftheworld/objects/j35VCjYcS0CC3RGzvkLb-Q" TargetMode="External"/></Relationships>
</file>

<file path=ppt/slides/_rels/slide11.xml.rels><?xml version="1.0" encoding="UTF-8" standalone="yes"?>
<Relationships xmlns="http://schemas.openxmlformats.org/package/2006/relationships"><Relationship Id="rId2" Type="http://schemas.openxmlformats.org/officeDocument/2006/relationships/hyperlink" Target="https://www.legislation.gov.uk/ukpga/1993/38/content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gov.wales/sites/default/files/publications/2018-02/welsh-in-education-timeline.pdf"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colegcymraeg.ac.uk/en/"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hyperlink" Target="https://www.gov.wales/sites/default/files/publications/2018-02/welsh-in-education-action-plan-2017&#8211;21.pdf"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hyperlink" Target="https://curriculumforwales.gov.wales/2019/01/31/understanding-bilingualism-in-education-a-seed-for-bilingual-teaching-success/"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bangor.ac.uk/sites/default/files/2022-07/English-pages2.pdf"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research.bangor.ac.uk/portal/files/59480413/978_3_031_28819_7_37.pdf"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mercator-research.eu/fileadmin/mercator/documents/regional_dossiers/welsh_in_the_uk_2nd.pdf"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gov.wales/sites/default/files/consultations/2020-12/school-categories-according-to-welsh-medium-provision-non-statutory-guidance-draft.pdf"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estyn.gov.wales/system/files/2020-07/Bilingual%2520Teaching%2520in%2520FE.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6F292AA-C8DB-4CAA-97C9-456CF85406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6400202-3830-478A-8111-B846345FEFAC}"/>
              </a:ext>
            </a:extLst>
          </p:cNvPr>
          <p:cNvPicPr>
            <a:picLocks noChangeAspect="1"/>
          </p:cNvPicPr>
          <p:nvPr/>
        </p:nvPicPr>
        <p:blipFill rotWithShape="1">
          <a:blip r:embed="rId2"/>
          <a:srcRect l="24584" r="30760" b="-1"/>
          <a:stretch/>
        </p:blipFill>
        <p:spPr>
          <a:xfrm>
            <a:off x="-1" y="10"/>
            <a:ext cx="4587901" cy="6857990"/>
          </a:xfrm>
          <a:prstGeom prst="rect">
            <a:avLst/>
          </a:prstGeom>
        </p:spPr>
      </p:pic>
      <p:sp>
        <p:nvSpPr>
          <p:cNvPr id="11" name="Rectangle 10">
            <a:extLst>
              <a:ext uri="{FF2B5EF4-FFF2-40B4-BE49-F238E27FC236}">
                <a16:creationId xmlns:a16="http://schemas.microsoft.com/office/drawing/2014/main" id="{AA065953-3D69-4CD4-80C3-DF10DEB4C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902" y="-429"/>
            <a:ext cx="7604097" cy="6857571"/>
          </a:xfrm>
          <a:prstGeom prst="rect">
            <a:avLst/>
          </a:prstGeom>
          <a:gradFill>
            <a:gsLst>
              <a:gs pos="0">
                <a:schemeClr val="accent6">
                  <a:lumMod val="75000"/>
                  <a:alpha val="73000"/>
                </a:schemeClr>
              </a:gs>
              <a:gs pos="100000">
                <a:schemeClr val="accent2"/>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AB36DB5-F10D-4EDB-87E2-ECB9301FF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901" y="0"/>
            <a:ext cx="7604097" cy="6858000"/>
          </a:xfrm>
          <a:prstGeom prst="rect">
            <a:avLst/>
          </a:prstGeom>
          <a:gradFill>
            <a:gsLst>
              <a:gs pos="0">
                <a:schemeClr val="accent5">
                  <a:alpha val="37000"/>
                </a:schemeClr>
              </a:gs>
              <a:gs pos="98000">
                <a:schemeClr val="accent2">
                  <a:alpha val="66000"/>
                </a:scheme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46F195D-95DC-419E-BBC1-E2B601A60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599847" y="4355164"/>
            <a:ext cx="7592151" cy="2502836"/>
          </a:xfrm>
          <a:prstGeom prst="rect">
            <a:avLst/>
          </a:prstGeom>
          <a:gradFill>
            <a:gsLst>
              <a:gs pos="22000">
                <a:schemeClr val="accent6">
                  <a:alpha val="39000"/>
                </a:schemeClr>
              </a:gs>
              <a:gs pos="82000">
                <a:schemeClr val="accent5">
                  <a:alpha val="19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2256CF5B-1DAD-4912-86B9-FCA733692F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704304">
            <a:off x="6080918" y="830588"/>
            <a:ext cx="4998441" cy="4998441"/>
          </a:xfrm>
          <a:prstGeom prst="ellipse">
            <a:avLst/>
          </a:prstGeom>
          <a:gradFill>
            <a:gsLst>
              <a:gs pos="39000">
                <a:schemeClr val="accent4">
                  <a:lumMod val="20000"/>
                  <a:lumOff val="80000"/>
                  <a:alpha val="0"/>
                </a:schemeClr>
              </a:gs>
              <a:gs pos="100000">
                <a:schemeClr val="accent6">
                  <a:alpha val="18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081FB27-5D4D-8E41-B653-8FC11A417385}"/>
              </a:ext>
            </a:extLst>
          </p:cNvPr>
          <p:cNvSpPr>
            <a:spLocks noGrp="1"/>
          </p:cNvSpPr>
          <p:nvPr>
            <p:ph type="ctrTitle"/>
          </p:nvPr>
        </p:nvSpPr>
        <p:spPr>
          <a:xfrm>
            <a:off x="5275425" y="768485"/>
            <a:ext cx="6133656" cy="3169674"/>
          </a:xfrm>
        </p:spPr>
        <p:txBody>
          <a:bodyPr>
            <a:normAutofit/>
          </a:bodyPr>
          <a:lstStyle/>
          <a:p>
            <a:pPr algn="r"/>
            <a:r>
              <a:rPr lang="en-US">
                <a:solidFill>
                  <a:schemeClr val="bg1"/>
                </a:solidFill>
              </a:rPr>
              <a:t>Cymraeg </a:t>
            </a:r>
          </a:p>
        </p:txBody>
      </p:sp>
      <p:sp>
        <p:nvSpPr>
          <p:cNvPr id="3" name="Subtitle 2">
            <a:extLst>
              <a:ext uri="{FF2B5EF4-FFF2-40B4-BE49-F238E27FC236}">
                <a16:creationId xmlns:a16="http://schemas.microsoft.com/office/drawing/2014/main" id="{DECA4995-B92C-5040-95A4-2BEF7F5F2871}"/>
              </a:ext>
            </a:extLst>
          </p:cNvPr>
          <p:cNvSpPr>
            <a:spLocks noGrp="1"/>
          </p:cNvSpPr>
          <p:nvPr>
            <p:ph type="subTitle" idx="1"/>
          </p:nvPr>
        </p:nvSpPr>
        <p:spPr>
          <a:xfrm>
            <a:off x="5862918" y="4793128"/>
            <a:ext cx="5462494" cy="1141157"/>
          </a:xfrm>
        </p:spPr>
        <p:txBody>
          <a:bodyPr>
            <a:normAutofit/>
          </a:bodyPr>
          <a:lstStyle/>
          <a:p>
            <a:pPr algn="r"/>
            <a:r>
              <a:rPr lang="en-US" sz="1400">
                <a:solidFill>
                  <a:schemeClr val="bg1"/>
                </a:solidFill>
              </a:rPr>
              <a:t>Bilingualism – the Welsh Language in PCET </a:t>
            </a:r>
          </a:p>
        </p:txBody>
      </p:sp>
    </p:spTree>
    <p:extLst>
      <p:ext uri="{BB962C8B-B14F-4D97-AF65-F5344CB8AC3E}">
        <p14:creationId xmlns:p14="http://schemas.microsoft.com/office/powerpoint/2010/main" val="23514276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F63D7-32AE-D04B-9F07-908C88AEF565}"/>
              </a:ext>
            </a:extLst>
          </p:cNvPr>
          <p:cNvSpPr>
            <a:spLocks noGrp="1"/>
          </p:cNvSpPr>
          <p:nvPr>
            <p:ph type="title"/>
          </p:nvPr>
        </p:nvSpPr>
        <p:spPr>
          <a:xfrm>
            <a:off x="934278" y="517042"/>
            <a:ext cx="3932237" cy="940766"/>
          </a:xfrm>
        </p:spPr>
        <p:txBody>
          <a:bodyPr>
            <a:normAutofit fontScale="90000"/>
          </a:bodyPr>
          <a:lstStyle/>
          <a:p>
            <a:r>
              <a:rPr lang="en-US" dirty="0"/>
              <a:t>Welsh in Wales </a:t>
            </a:r>
          </a:p>
        </p:txBody>
      </p:sp>
      <p:sp>
        <p:nvSpPr>
          <p:cNvPr id="3" name="Content Placeholder 2">
            <a:extLst>
              <a:ext uri="{FF2B5EF4-FFF2-40B4-BE49-F238E27FC236}">
                <a16:creationId xmlns:a16="http://schemas.microsoft.com/office/drawing/2014/main" id="{1386F253-6CF4-7347-A001-A9C8EDE28106}"/>
              </a:ext>
            </a:extLst>
          </p:cNvPr>
          <p:cNvSpPr>
            <a:spLocks noGrp="1"/>
          </p:cNvSpPr>
          <p:nvPr>
            <p:ph idx="1"/>
          </p:nvPr>
        </p:nvSpPr>
        <p:spPr/>
        <p:txBody>
          <a:bodyPr/>
          <a:lstStyle/>
          <a:p>
            <a:endParaRPr lang="en-US" dirty="0"/>
          </a:p>
          <a:p>
            <a:endParaRPr lang="en-US" dirty="0"/>
          </a:p>
        </p:txBody>
      </p:sp>
      <p:sp>
        <p:nvSpPr>
          <p:cNvPr id="4" name="Text Placeholder 3">
            <a:extLst>
              <a:ext uri="{FF2B5EF4-FFF2-40B4-BE49-F238E27FC236}">
                <a16:creationId xmlns:a16="http://schemas.microsoft.com/office/drawing/2014/main" id="{FDE36C86-8546-4845-9C78-C08F4B3CA240}"/>
              </a:ext>
            </a:extLst>
          </p:cNvPr>
          <p:cNvSpPr>
            <a:spLocks noGrp="1"/>
          </p:cNvSpPr>
          <p:nvPr>
            <p:ph type="body" sz="half" idx="2"/>
          </p:nvPr>
        </p:nvSpPr>
        <p:spPr>
          <a:xfrm>
            <a:off x="543226" y="2156254"/>
            <a:ext cx="5647509" cy="3811588"/>
          </a:xfrm>
        </p:spPr>
        <p:txBody>
          <a:bodyPr/>
          <a:lstStyle/>
          <a:p>
            <a:pPr marL="457200" indent="-457200">
              <a:buFont typeface="Arial" panose="020B0604020202020204" pitchFamily="34" charset="0"/>
              <a:buChar char="•"/>
            </a:pPr>
            <a:r>
              <a:rPr lang="en-US" sz="2800" dirty="0"/>
              <a:t>1/5</a:t>
            </a:r>
            <a:r>
              <a:rPr lang="en-US" sz="2800" baseline="30000" dirty="0"/>
              <a:t>th</a:t>
            </a:r>
            <a:r>
              <a:rPr lang="en-US" sz="2800" dirty="0"/>
              <a:t> population speak Welsh </a:t>
            </a:r>
          </a:p>
          <a:p>
            <a:pPr marL="457200" indent="-457200">
              <a:buFont typeface="Arial" panose="020B0604020202020204" pitchFamily="34" charset="0"/>
              <a:buChar char="•"/>
            </a:pPr>
            <a:r>
              <a:rPr lang="en-US" sz="2800" dirty="0"/>
              <a:t>Higher percentage in younger generation </a:t>
            </a:r>
          </a:p>
          <a:p>
            <a:pPr marL="457200" indent="-457200">
              <a:buFont typeface="Arial" panose="020B0604020202020204" pitchFamily="34" charset="0"/>
              <a:buChar char="•"/>
            </a:pPr>
            <a:r>
              <a:rPr lang="en-US" sz="2800" dirty="0"/>
              <a:t>562k(19%) Census 2011</a:t>
            </a:r>
          </a:p>
          <a:p>
            <a:pPr marL="457200" indent="-457200">
              <a:buFont typeface="Arial" panose="020B0604020202020204" pitchFamily="34" charset="0"/>
              <a:buChar char="•"/>
            </a:pPr>
            <a:r>
              <a:rPr lang="en-US" sz="2800" dirty="0"/>
              <a:t>200k in rest of UK </a:t>
            </a:r>
          </a:p>
          <a:p>
            <a:endParaRPr lang="en-US" u="sng" dirty="0"/>
          </a:p>
          <a:p>
            <a:endParaRPr lang="en-US" dirty="0"/>
          </a:p>
          <a:p>
            <a:endParaRPr lang="en-US" dirty="0"/>
          </a:p>
        </p:txBody>
      </p:sp>
      <p:pic>
        <p:nvPicPr>
          <p:cNvPr id="6" name="Picture 5" descr="Map&#10;&#10;Description automatically generated">
            <a:extLst>
              <a:ext uri="{FF2B5EF4-FFF2-40B4-BE49-F238E27FC236}">
                <a16:creationId xmlns:a16="http://schemas.microsoft.com/office/drawing/2014/main" id="{674119C3-1E0B-8C44-B914-E46C3082111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953251" y="628650"/>
            <a:ext cx="4813300" cy="5600700"/>
          </a:xfrm>
          <a:prstGeom prst="rect">
            <a:avLst/>
          </a:prstGeom>
        </p:spPr>
      </p:pic>
      <p:sp>
        <p:nvSpPr>
          <p:cNvPr id="7" name="TextBox 6">
            <a:extLst>
              <a:ext uri="{FF2B5EF4-FFF2-40B4-BE49-F238E27FC236}">
                <a16:creationId xmlns:a16="http://schemas.microsoft.com/office/drawing/2014/main" id="{D227D4E0-A325-434E-9FA7-F391D5C35EC8}"/>
              </a:ext>
            </a:extLst>
          </p:cNvPr>
          <p:cNvSpPr txBox="1"/>
          <p:nvPr/>
        </p:nvSpPr>
        <p:spPr>
          <a:xfrm>
            <a:off x="6953251" y="6229350"/>
            <a:ext cx="4813300" cy="230832"/>
          </a:xfrm>
          <a:prstGeom prst="rect">
            <a:avLst/>
          </a:prstGeom>
          <a:noFill/>
        </p:spPr>
        <p:txBody>
          <a:bodyPr wrap="square" rtlCol="0">
            <a:spAutoFit/>
          </a:bodyPr>
          <a:lstStyle/>
          <a:p>
            <a:r>
              <a:rPr lang="en-US" sz="900">
                <a:hlinkClick r:id="rId3" tooltip="https://dsb.wikipedia.org/wiki/Wales"/>
              </a:rPr>
              <a:t>This Photo</a:t>
            </a:r>
            <a:r>
              <a:rPr lang="en-US" sz="900"/>
              <a:t> by Unknown Author is licensed under </a:t>
            </a:r>
            <a:r>
              <a:rPr lang="en-US" sz="900">
                <a:hlinkClick r:id="rId4" tooltip="https://creativecommons.org/licenses/by-sa/3.0/"/>
              </a:rPr>
              <a:t>CC BY-SA</a:t>
            </a:r>
            <a:endParaRPr lang="en-US" sz="900"/>
          </a:p>
        </p:txBody>
      </p:sp>
    </p:spTree>
    <p:extLst>
      <p:ext uri="{BB962C8B-B14F-4D97-AF65-F5344CB8AC3E}">
        <p14:creationId xmlns:p14="http://schemas.microsoft.com/office/powerpoint/2010/main" val="2839142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2632C-9B03-7140-BD25-636B0F28CAE4}"/>
              </a:ext>
            </a:extLst>
          </p:cNvPr>
          <p:cNvSpPr>
            <a:spLocks noGrp="1"/>
          </p:cNvSpPr>
          <p:nvPr>
            <p:ph type="title"/>
          </p:nvPr>
        </p:nvSpPr>
        <p:spPr>
          <a:xfrm>
            <a:off x="701344" y="710273"/>
            <a:ext cx="4352315" cy="2813320"/>
          </a:xfrm>
        </p:spPr>
        <p:txBody>
          <a:bodyPr vert="horz" lIns="91440" tIns="45720" rIns="91440" bIns="45720" rtlCol="0" anchor="ctr">
            <a:normAutofit/>
          </a:bodyPr>
          <a:lstStyle/>
          <a:p>
            <a:r>
              <a:rPr lang="en-US" sz="2400" kern="1200" dirty="0">
                <a:solidFill>
                  <a:schemeClr val="tx1"/>
                </a:solidFill>
                <a:latin typeface="+mj-lt"/>
                <a:ea typeface="+mj-ea"/>
                <a:cs typeface="+mj-cs"/>
              </a:rPr>
              <a:t>Welsh Language Commissioner </a:t>
            </a:r>
          </a:p>
        </p:txBody>
      </p:sp>
      <p:pic>
        <p:nvPicPr>
          <p:cNvPr id="5" name="Online Media 4" descr="Cymraeg - ffordd o fyw (isdeitlau Saesneg / English subtitles)">
            <a:hlinkClick r:id="" action="ppaction://media"/>
            <a:extLst>
              <a:ext uri="{FF2B5EF4-FFF2-40B4-BE49-F238E27FC236}">
                <a16:creationId xmlns:a16="http://schemas.microsoft.com/office/drawing/2014/main" id="{37A711FD-353C-5D43-9B97-5C924049B2FD}"/>
              </a:ext>
            </a:extLst>
          </p:cNvPr>
          <p:cNvPicPr>
            <a:picLocks noGrp="1" noRot="1" noChangeAspect="1"/>
          </p:cNvPicPr>
          <p:nvPr>
            <p:ph idx="1"/>
            <a:videoFile r:link="rId1"/>
          </p:nvPr>
        </p:nvPicPr>
        <p:blipFill>
          <a:blip r:embed="rId3"/>
          <a:stretch>
            <a:fillRect/>
          </a:stretch>
        </p:blipFill>
        <p:spPr>
          <a:xfrm>
            <a:off x="5282036" y="274759"/>
            <a:ext cx="6638414" cy="3750703"/>
          </a:xfrm>
          <a:prstGeom prst="rect">
            <a:avLst/>
          </a:prstGeom>
        </p:spPr>
      </p:pic>
      <p:sp>
        <p:nvSpPr>
          <p:cNvPr id="4" name="Text Placeholder 3">
            <a:extLst>
              <a:ext uri="{FF2B5EF4-FFF2-40B4-BE49-F238E27FC236}">
                <a16:creationId xmlns:a16="http://schemas.microsoft.com/office/drawing/2014/main" id="{ACCF2895-BEB1-2843-ACD9-F87ED578E335}"/>
              </a:ext>
            </a:extLst>
          </p:cNvPr>
          <p:cNvSpPr>
            <a:spLocks noGrp="1"/>
          </p:cNvSpPr>
          <p:nvPr>
            <p:ph type="body" sz="half" idx="2"/>
          </p:nvPr>
        </p:nvSpPr>
        <p:spPr>
          <a:xfrm>
            <a:off x="731519" y="4099034"/>
            <a:ext cx="10785191" cy="2196771"/>
          </a:xfrm>
        </p:spPr>
        <p:txBody>
          <a:bodyPr vert="horz" lIns="91440" tIns="45720" rIns="91440" bIns="45720" rtlCol="0" anchor="ctr">
            <a:normAutofit fontScale="92500" lnSpcReduction="20000"/>
          </a:bodyPr>
          <a:lstStyle/>
          <a:p>
            <a:pPr indent="-228600">
              <a:buFont typeface="Arial" panose="020B0604020202020204" pitchFamily="34" charset="0"/>
              <a:buChar char="•"/>
            </a:pPr>
            <a:endParaRPr lang="en-US" sz="2000" dirty="0"/>
          </a:p>
          <a:p>
            <a:r>
              <a:rPr lang="en-US" sz="2000" dirty="0">
                <a:solidFill>
                  <a:schemeClr val="tx2"/>
                </a:solidFill>
              </a:rPr>
              <a:t>- The Welsh Language Commissioner's office has produced a video, to present the benefits of adopting Welsh in commerce. The following link provides a brief history of the Welsh Language Click Here</a:t>
            </a:r>
            <a:r>
              <a:rPr lang="en-US" sz="2000" dirty="0">
                <a:solidFill>
                  <a:schemeClr val="tx2"/>
                </a:solidFill>
                <a:highlight>
                  <a:srgbClr val="FFFF00"/>
                </a:highlight>
              </a:rPr>
              <a:t>: </a:t>
            </a:r>
            <a:r>
              <a:rPr lang="en-US" sz="2000" dirty="0">
                <a:solidFill>
                  <a:srgbClr val="0070C0"/>
                </a:solidFill>
                <a:highlight>
                  <a:srgbClr val="FFFF00"/>
                </a:highlight>
                <a:hlinkClick r:id="rId4">
                  <a:extLst>
                    <a:ext uri="{A12FA001-AC4F-418D-AE19-62706E023703}">
                      <ahyp:hlinkClr xmlns:ahyp="http://schemas.microsoft.com/office/drawing/2018/hyperlinkcolor" val="tx"/>
                    </a:ext>
                  </a:extLst>
                </a:hlinkClick>
              </a:rPr>
              <a:t>Visit Wales </a:t>
            </a:r>
          </a:p>
          <a:p>
            <a:r>
              <a:rPr lang="en-US" sz="2000" dirty="0"/>
              <a:t>-You can view the Welsh Language Commissioners </a:t>
            </a:r>
            <a:r>
              <a:rPr lang="en-US" sz="2000" dirty="0">
                <a:solidFill>
                  <a:schemeClr val="tx2"/>
                </a:solidFill>
                <a:hlinkClick r:id="rId5">
                  <a:extLst>
                    <a:ext uri="{A12FA001-AC4F-418D-AE19-62706E023703}">
                      <ahyp:hlinkClr xmlns:ahyp="http://schemas.microsoft.com/office/drawing/2018/hyperlinkcolor" val="tx"/>
                    </a:ext>
                  </a:extLst>
                </a:hlinkClick>
              </a:rPr>
              <a:t>website</a:t>
            </a:r>
            <a:r>
              <a:rPr lang="en-US" sz="2000" dirty="0">
                <a:solidFill>
                  <a:srgbClr val="0070C0"/>
                </a:solidFill>
                <a:highlight>
                  <a:srgbClr val="FFFF00"/>
                </a:highlight>
                <a:hlinkClick r:id="rId5">
                  <a:extLst>
                    <a:ext uri="{A12FA001-AC4F-418D-AE19-62706E023703}">
                      <ahyp:hlinkClr xmlns:ahyp="http://schemas.microsoft.com/office/drawing/2018/hyperlinkcolor" val="tx"/>
                    </a:ext>
                  </a:extLst>
                </a:hlinkClick>
              </a:rPr>
              <a:t> Click here </a:t>
            </a:r>
            <a:r>
              <a:rPr lang="en-US" sz="2000" dirty="0"/>
              <a:t>– the office is responsible for the Welsh Measure (2011) a strategy to promote Welsh  </a:t>
            </a:r>
            <a:endParaRPr lang="en-US" sz="2000" dirty="0">
              <a:hlinkClick r:id="rId5"/>
            </a:endParaRPr>
          </a:p>
          <a:p>
            <a:endParaRPr lang="en-US" sz="2000" dirty="0"/>
          </a:p>
          <a:p>
            <a:pPr indent="-228600">
              <a:buFont typeface="Arial" panose="020B0604020202020204" pitchFamily="34" charset="0"/>
              <a:buChar char="•"/>
            </a:pPr>
            <a:endParaRPr lang="en-US" sz="2000" dirty="0"/>
          </a:p>
        </p:txBody>
      </p:sp>
    </p:spTree>
    <p:extLst>
      <p:ext uri="{BB962C8B-B14F-4D97-AF65-F5344CB8AC3E}">
        <p14:creationId xmlns:p14="http://schemas.microsoft.com/office/powerpoint/2010/main" val="4191507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B329BD9-261E-5446-808D-CDF40238E9FA}"/>
              </a:ext>
            </a:extLst>
          </p:cNvPr>
          <p:cNvSpPr>
            <a:spLocks noGrp="1"/>
          </p:cNvSpPr>
          <p:nvPr>
            <p:ph type="title"/>
          </p:nvPr>
        </p:nvSpPr>
        <p:spPr>
          <a:xfrm>
            <a:off x="1143001" y="1676400"/>
            <a:ext cx="3581399" cy="1216153"/>
          </a:xfrm>
        </p:spPr>
        <p:txBody>
          <a:bodyPr vert="horz" lIns="91440" tIns="45720" rIns="91440" bIns="45720" rtlCol="0" anchor="t">
            <a:noAutofit/>
          </a:bodyPr>
          <a:lstStyle/>
          <a:p>
            <a:r>
              <a:rPr lang="en-US" kern="1200" dirty="0">
                <a:solidFill>
                  <a:schemeClr val="tx1"/>
                </a:solidFill>
                <a:latin typeface="+mj-lt"/>
                <a:ea typeface="+mj-ea"/>
                <a:cs typeface="+mj-cs"/>
              </a:rPr>
              <a:t>Celtic languages </a:t>
            </a:r>
          </a:p>
        </p:txBody>
      </p:sp>
      <p:sp>
        <p:nvSpPr>
          <p:cNvPr id="5" name="Text Placeholder 4">
            <a:extLst>
              <a:ext uri="{FF2B5EF4-FFF2-40B4-BE49-F238E27FC236}">
                <a16:creationId xmlns:a16="http://schemas.microsoft.com/office/drawing/2014/main" id="{9ED6FCFC-AA5D-484D-9C67-A980DFD41AAB}"/>
              </a:ext>
            </a:extLst>
          </p:cNvPr>
          <p:cNvSpPr>
            <a:spLocks noGrp="1"/>
          </p:cNvSpPr>
          <p:nvPr>
            <p:ph type="body" sz="half" idx="2"/>
          </p:nvPr>
        </p:nvSpPr>
        <p:spPr>
          <a:xfrm>
            <a:off x="1143001" y="2892554"/>
            <a:ext cx="3581399" cy="2289046"/>
          </a:xfrm>
        </p:spPr>
        <p:txBody>
          <a:bodyPr vert="horz" lIns="91440" tIns="45720" rIns="91440" bIns="45720" rtlCol="0">
            <a:normAutofit/>
          </a:bodyPr>
          <a:lstStyle/>
          <a:p>
            <a:r>
              <a:rPr lang="en-US" sz="1800" dirty="0">
                <a:solidFill>
                  <a:schemeClr val="tx2">
                    <a:alpha val="55000"/>
                  </a:schemeClr>
                </a:solidFill>
              </a:rPr>
              <a:t>This brief video describes the origin of Welsh as a Celtic language from Europe</a:t>
            </a:r>
          </a:p>
          <a:p>
            <a:r>
              <a:rPr lang="en-US" sz="1800" dirty="0">
                <a:solidFill>
                  <a:srgbClr val="0070C0">
                    <a:alpha val="55000"/>
                  </a:srgbClr>
                </a:solidFill>
                <a:hlinkClick r:id="rId3">
                  <a:extLst>
                    <a:ext uri="{A12FA001-AC4F-418D-AE19-62706E023703}">
                      <ahyp:hlinkClr xmlns:ahyp="http://schemas.microsoft.com/office/drawing/2018/hyperlinkcolor" val="tx"/>
                    </a:ext>
                  </a:extLst>
                </a:hlinkClick>
              </a:rPr>
              <a:t>Access the video here </a:t>
            </a:r>
          </a:p>
        </p:txBody>
      </p:sp>
      <p:pic>
        <p:nvPicPr>
          <p:cNvPr id="6" name="Online Media 5" descr="The Celtic Languages">
            <a:hlinkClick r:id="" action="ppaction://media"/>
            <a:extLst>
              <a:ext uri="{FF2B5EF4-FFF2-40B4-BE49-F238E27FC236}">
                <a16:creationId xmlns:a16="http://schemas.microsoft.com/office/drawing/2014/main" id="{AA72BAD9-4BC2-304E-BAFA-430FDE6D4CE0}"/>
              </a:ext>
            </a:extLst>
          </p:cNvPr>
          <p:cNvPicPr>
            <a:picLocks noGrp="1" noRot="1" noChangeAspect="1"/>
          </p:cNvPicPr>
          <p:nvPr>
            <p:ph idx="1"/>
            <a:videoFile r:link="rId1"/>
          </p:nvPr>
        </p:nvPicPr>
        <p:blipFill>
          <a:blip r:embed="rId4"/>
          <a:stretch>
            <a:fillRect/>
          </a:stretch>
        </p:blipFill>
        <p:spPr>
          <a:xfrm>
            <a:off x="5410202" y="1836040"/>
            <a:ext cx="5638798" cy="3185920"/>
          </a:xfrm>
          <a:prstGeom prst="rect">
            <a:avLst/>
          </a:prstGeom>
        </p:spPr>
      </p:pic>
    </p:spTree>
    <p:extLst>
      <p:ext uri="{BB962C8B-B14F-4D97-AF65-F5344CB8AC3E}">
        <p14:creationId xmlns:p14="http://schemas.microsoft.com/office/powerpoint/2010/main" val="1494007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7B575D4-55DD-DB4E-8B11-065B69796C1C}"/>
              </a:ext>
            </a:extLst>
          </p:cNvPr>
          <p:cNvSpPr>
            <a:spLocks noGrp="1"/>
          </p:cNvSpPr>
          <p:nvPr>
            <p:ph type="title"/>
          </p:nvPr>
        </p:nvSpPr>
        <p:spPr>
          <a:xfrm>
            <a:off x="1143001" y="771940"/>
            <a:ext cx="4194312" cy="1216153"/>
          </a:xfrm>
        </p:spPr>
        <p:txBody>
          <a:bodyPr vert="horz" lIns="91440" tIns="45720" rIns="91440" bIns="45720" rtlCol="0" anchor="t">
            <a:normAutofit fontScale="90000"/>
          </a:bodyPr>
          <a:lstStyle/>
          <a:p>
            <a:r>
              <a:rPr lang="en-US" sz="4000" kern="1200" dirty="0">
                <a:solidFill>
                  <a:schemeClr val="tx1"/>
                </a:solidFill>
                <a:latin typeface="+mj-lt"/>
                <a:ea typeface="+mj-ea"/>
                <a:cs typeface="+mj-cs"/>
              </a:rPr>
              <a:t>Sounds or Celtic languages </a:t>
            </a:r>
          </a:p>
        </p:txBody>
      </p:sp>
      <p:sp>
        <p:nvSpPr>
          <p:cNvPr id="5" name="Content Placeholder 4">
            <a:extLst>
              <a:ext uri="{FF2B5EF4-FFF2-40B4-BE49-F238E27FC236}">
                <a16:creationId xmlns:a16="http://schemas.microsoft.com/office/drawing/2014/main" id="{FC0AF85B-E98C-7547-B385-F2C6CA8BDE86}"/>
              </a:ext>
            </a:extLst>
          </p:cNvPr>
          <p:cNvSpPr>
            <a:spLocks noGrp="1"/>
          </p:cNvSpPr>
          <p:nvPr>
            <p:ph sz="half" idx="1"/>
          </p:nvPr>
        </p:nvSpPr>
        <p:spPr>
          <a:xfrm>
            <a:off x="1143001" y="3429000"/>
            <a:ext cx="3786808" cy="1752599"/>
          </a:xfrm>
        </p:spPr>
        <p:txBody>
          <a:bodyPr vert="horz" lIns="91440" tIns="45720" rIns="91440" bIns="45720" rtlCol="0">
            <a:normAutofit/>
          </a:bodyPr>
          <a:lstStyle/>
          <a:p>
            <a:pPr marL="0" indent="0">
              <a:buNone/>
            </a:pPr>
            <a:r>
              <a:rPr lang="en-US" sz="1800" dirty="0">
                <a:solidFill>
                  <a:schemeClr val="tx1">
                    <a:alpha val="55000"/>
                  </a:schemeClr>
                </a:solidFill>
              </a:rPr>
              <a:t>This brief video, familiarizes with the sounds of the different Celtic languages</a:t>
            </a:r>
          </a:p>
          <a:p>
            <a:pPr marL="0" indent="0">
              <a:buNone/>
            </a:pPr>
            <a:r>
              <a:rPr lang="en-US" sz="1800" dirty="0">
                <a:solidFill>
                  <a:schemeClr val="tx1">
                    <a:alpha val="55000"/>
                  </a:schemeClr>
                </a:solidFill>
                <a:hlinkClick r:id="rId3"/>
              </a:rPr>
              <a:t>Access the video here </a:t>
            </a:r>
            <a:endParaRPr lang="en-US" sz="1800" dirty="0">
              <a:solidFill>
                <a:schemeClr val="tx1">
                  <a:alpha val="55000"/>
                </a:schemeClr>
              </a:solidFill>
            </a:endParaRPr>
          </a:p>
          <a:p>
            <a:pPr marL="0" indent="0">
              <a:buNone/>
            </a:pPr>
            <a:endParaRPr lang="en-US" sz="1800" dirty="0">
              <a:solidFill>
                <a:schemeClr val="tx1">
                  <a:alpha val="55000"/>
                </a:schemeClr>
              </a:solidFill>
            </a:endParaRPr>
          </a:p>
          <a:p>
            <a:pPr marL="0" indent="0">
              <a:buNone/>
            </a:pPr>
            <a:endParaRPr lang="en-US" sz="1800" dirty="0">
              <a:solidFill>
                <a:schemeClr val="tx1">
                  <a:alpha val="55000"/>
                </a:schemeClr>
              </a:solidFill>
            </a:endParaRPr>
          </a:p>
        </p:txBody>
      </p:sp>
      <p:pic>
        <p:nvPicPr>
          <p:cNvPr id="7" name="Online Media 6" descr="The Sound of Celtic Languages">
            <a:hlinkClick r:id="" action="ppaction://media"/>
            <a:extLst>
              <a:ext uri="{FF2B5EF4-FFF2-40B4-BE49-F238E27FC236}">
                <a16:creationId xmlns:a16="http://schemas.microsoft.com/office/drawing/2014/main" id="{39F66DA1-F5D1-6D48-8F66-3ADF733740B4}"/>
              </a:ext>
            </a:extLst>
          </p:cNvPr>
          <p:cNvPicPr>
            <a:picLocks noGrp="1" noRot="1" noChangeAspect="1"/>
          </p:cNvPicPr>
          <p:nvPr>
            <p:ph sz="half" idx="2"/>
            <a:videoFile r:link="rId1"/>
          </p:nvPr>
        </p:nvPicPr>
        <p:blipFill>
          <a:blip r:embed="rId4"/>
          <a:stretch>
            <a:fillRect/>
          </a:stretch>
        </p:blipFill>
        <p:spPr>
          <a:xfrm>
            <a:off x="5410202" y="1836040"/>
            <a:ext cx="5638798" cy="3185920"/>
          </a:xfrm>
          <a:prstGeom prst="rect">
            <a:avLst/>
          </a:prstGeom>
        </p:spPr>
      </p:pic>
    </p:spTree>
    <p:extLst>
      <p:ext uri="{BB962C8B-B14F-4D97-AF65-F5344CB8AC3E}">
        <p14:creationId xmlns:p14="http://schemas.microsoft.com/office/powerpoint/2010/main" val="1554809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4A7BA7D-C6BF-6C46-8796-334F8A1EF445}"/>
              </a:ext>
            </a:extLst>
          </p:cNvPr>
          <p:cNvSpPr>
            <a:spLocks noGrp="1"/>
          </p:cNvSpPr>
          <p:nvPr>
            <p:ph type="title"/>
          </p:nvPr>
        </p:nvSpPr>
        <p:spPr>
          <a:xfrm>
            <a:off x="1143001" y="1676400"/>
            <a:ext cx="3581399" cy="1216153"/>
          </a:xfrm>
        </p:spPr>
        <p:txBody>
          <a:bodyPr vert="horz" lIns="91440" tIns="45720" rIns="91440" bIns="45720" rtlCol="0" anchor="t">
            <a:normAutofit fontScale="90000"/>
          </a:bodyPr>
          <a:lstStyle/>
          <a:p>
            <a:r>
              <a:rPr lang="en-US" sz="4000" kern="1200">
                <a:solidFill>
                  <a:schemeClr val="tx1"/>
                </a:solidFill>
                <a:latin typeface="+mj-lt"/>
                <a:ea typeface="+mj-ea"/>
                <a:cs typeface="+mj-cs"/>
              </a:rPr>
              <a:t>History of Welsh </a:t>
            </a:r>
          </a:p>
        </p:txBody>
      </p:sp>
      <p:sp>
        <p:nvSpPr>
          <p:cNvPr id="5" name="Text Placeholder 4">
            <a:extLst>
              <a:ext uri="{FF2B5EF4-FFF2-40B4-BE49-F238E27FC236}">
                <a16:creationId xmlns:a16="http://schemas.microsoft.com/office/drawing/2014/main" id="{A5B40884-F310-A447-9108-2FE4E7D7C15E}"/>
              </a:ext>
            </a:extLst>
          </p:cNvPr>
          <p:cNvSpPr>
            <a:spLocks noGrp="1"/>
          </p:cNvSpPr>
          <p:nvPr>
            <p:ph type="body" sz="half" idx="2"/>
          </p:nvPr>
        </p:nvSpPr>
        <p:spPr>
          <a:xfrm>
            <a:off x="1143001" y="3429000"/>
            <a:ext cx="3581399" cy="1752599"/>
          </a:xfrm>
        </p:spPr>
        <p:txBody>
          <a:bodyPr vert="horz" lIns="91440" tIns="45720" rIns="91440" bIns="45720" rtlCol="0">
            <a:normAutofit/>
          </a:bodyPr>
          <a:lstStyle/>
          <a:p>
            <a:r>
              <a:rPr lang="en-US" sz="1800" dirty="0">
                <a:solidFill>
                  <a:schemeClr val="tx1">
                    <a:alpha val="55000"/>
                  </a:schemeClr>
                </a:solidFill>
              </a:rPr>
              <a:t>This video provides a brief history of the Welsh </a:t>
            </a:r>
            <a:endParaRPr lang="en-US" sz="1800" dirty="0">
              <a:solidFill>
                <a:schemeClr val="tx1">
                  <a:alpha val="55000"/>
                </a:schemeClr>
              </a:solidFill>
              <a:hlinkClick r:id="rId3"/>
            </a:endParaRPr>
          </a:p>
          <a:p>
            <a:r>
              <a:rPr lang="en-US" sz="1800" dirty="0">
                <a:solidFill>
                  <a:schemeClr val="tx1">
                    <a:alpha val="55000"/>
                  </a:schemeClr>
                </a:solidFill>
                <a:hlinkClick r:id="rId3"/>
              </a:rPr>
              <a:t>Click here </a:t>
            </a:r>
          </a:p>
          <a:p>
            <a:endParaRPr lang="en-US" sz="1800" dirty="0">
              <a:solidFill>
                <a:schemeClr val="tx1">
                  <a:alpha val="55000"/>
                </a:schemeClr>
              </a:solidFill>
            </a:endParaRPr>
          </a:p>
          <a:p>
            <a:pPr indent="-228600">
              <a:buFont typeface="Arial" panose="020B0604020202020204" pitchFamily="34" charset="0"/>
              <a:buChar char="•"/>
            </a:pPr>
            <a:endParaRPr lang="en-US" sz="1800" dirty="0">
              <a:solidFill>
                <a:schemeClr val="tx1">
                  <a:alpha val="55000"/>
                </a:schemeClr>
              </a:solidFill>
            </a:endParaRPr>
          </a:p>
        </p:txBody>
      </p:sp>
      <p:pic>
        <p:nvPicPr>
          <p:cNvPr id="6" name="Online Media 5" descr="About the Welsh language">
            <a:hlinkClick r:id="" action="ppaction://media"/>
            <a:extLst>
              <a:ext uri="{FF2B5EF4-FFF2-40B4-BE49-F238E27FC236}">
                <a16:creationId xmlns:a16="http://schemas.microsoft.com/office/drawing/2014/main" id="{DC3AFAD0-D536-0949-B04C-3C669D088287}"/>
              </a:ext>
            </a:extLst>
          </p:cNvPr>
          <p:cNvPicPr>
            <a:picLocks noGrp="1" noRot="1" noChangeAspect="1"/>
          </p:cNvPicPr>
          <p:nvPr>
            <p:ph idx="1"/>
            <a:videoFile r:link="rId1"/>
          </p:nvPr>
        </p:nvPicPr>
        <p:blipFill>
          <a:blip r:embed="rId4"/>
          <a:stretch>
            <a:fillRect/>
          </a:stretch>
        </p:blipFill>
        <p:spPr>
          <a:xfrm>
            <a:off x="5410202" y="1836040"/>
            <a:ext cx="5638798" cy="3185920"/>
          </a:xfrm>
          <a:prstGeom prst="rect">
            <a:avLst/>
          </a:prstGeom>
        </p:spPr>
      </p:pic>
    </p:spTree>
    <p:extLst>
      <p:ext uri="{BB962C8B-B14F-4D97-AF65-F5344CB8AC3E}">
        <p14:creationId xmlns:p14="http://schemas.microsoft.com/office/powerpoint/2010/main" val="570263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Graphical user interface, text, application&#10;&#10;Description automatically generated">
            <a:extLst>
              <a:ext uri="{FF2B5EF4-FFF2-40B4-BE49-F238E27FC236}">
                <a16:creationId xmlns:a16="http://schemas.microsoft.com/office/drawing/2014/main" id="{E2AE2EE8-8CFB-7A45-A3E5-C78D1036C0DD}"/>
              </a:ext>
            </a:extLst>
          </p:cNvPr>
          <p:cNvPicPr>
            <a:picLocks noChangeAspect="1"/>
          </p:cNvPicPr>
          <p:nvPr/>
        </p:nvPicPr>
        <p:blipFill>
          <a:blip r:embed="rId2"/>
          <a:stretch>
            <a:fillRect/>
          </a:stretch>
        </p:blipFill>
        <p:spPr>
          <a:xfrm>
            <a:off x="5977960" y="596347"/>
            <a:ext cx="5471918" cy="5078313"/>
          </a:xfrm>
          <a:prstGeom prst="rect">
            <a:avLst/>
          </a:prstGeom>
        </p:spPr>
      </p:pic>
      <p:sp>
        <p:nvSpPr>
          <p:cNvPr id="2" name="TextBox 1">
            <a:extLst>
              <a:ext uri="{FF2B5EF4-FFF2-40B4-BE49-F238E27FC236}">
                <a16:creationId xmlns:a16="http://schemas.microsoft.com/office/drawing/2014/main" id="{B267C497-458C-B13B-952F-54B1B7ADC522}"/>
              </a:ext>
            </a:extLst>
          </p:cNvPr>
          <p:cNvSpPr txBox="1"/>
          <p:nvPr/>
        </p:nvSpPr>
        <p:spPr>
          <a:xfrm>
            <a:off x="954157" y="1162878"/>
            <a:ext cx="4502426" cy="4801314"/>
          </a:xfrm>
          <a:prstGeom prst="rect">
            <a:avLst/>
          </a:prstGeom>
          <a:noFill/>
        </p:spPr>
        <p:txBody>
          <a:bodyPr wrap="square" rtlCol="0">
            <a:spAutoFit/>
          </a:bodyPr>
          <a:lstStyle/>
          <a:p>
            <a:r>
              <a:rPr lang="en-US" dirty="0"/>
              <a:t>- In 1962 Saunders Lewis broadcast his lecture ‘Fate of the Language’ which was a call to save the language </a:t>
            </a:r>
          </a:p>
          <a:p>
            <a:endParaRPr lang="en-US" dirty="0"/>
          </a:p>
          <a:p>
            <a:r>
              <a:rPr lang="en-US" dirty="0"/>
              <a:t>The transcript is provided below </a:t>
            </a:r>
          </a:p>
          <a:p>
            <a:r>
              <a:rPr lang="en-US" dirty="0">
                <a:hlinkClick r:id="rId3"/>
              </a:rPr>
              <a:t>English</a:t>
            </a:r>
            <a:endParaRPr lang="en-US" dirty="0"/>
          </a:p>
          <a:p>
            <a:endParaRPr lang="en-US" dirty="0"/>
          </a:p>
          <a:p>
            <a:r>
              <a:rPr lang="en-US" dirty="0">
                <a:hlinkClick r:id="rId4"/>
              </a:rPr>
              <a:t>Welsh </a:t>
            </a:r>
            <a:endParaRPr lang="en-US" dirty="0"/>
          </a:p>
          <a:p>
            <a:endParaRPr lang="en-US" dirty="0"/>
          </a:p>
          <a:p>
            <a:r>
              <a:rPr lang="en-US" dirty="0"/>
              <a:t>- The sentiments were echoed in 2022 by Jeremy Miles the Welsh Education Minister in his speech on 10th Feb 2022</a:t>
            </a:r>
          </a:p>
          <a:p>
            <a:endParaRPr lang="en-US" dirty="0"/>
          </a:p>
          <a:p>
            <a:r>
              <a:rPr lang="en-GB" b="1" i="0" u="none" strike="noStrike" dirty="0">
                <a:solidFill>
                  <a:srgbClr val="1F1F1F"/>
                </a:solidFill>
                <a:effectLst/>
                <a:latin typeface="Arial" panose="020B0604020202020204" pitchFamily="34" charset="0"/>
                <a:hlinkClick r:id="rId5"/>
              </a:rPr>
              <a:t>Cymraeg belongs to us all</a:t>
            </a:r>
            <a:endParaRPr lang="en-GB" b="1" i="0" u="none" strike="noStrike" dirty="0">
              <a:solidFill>
                <a:srgbClr val="1F1F1F"/>
              </a:solidFill>
              <a:effectLst/>
              <a:latin typeface="Arial" panose="020B0604020202020204" pitchFamily="34" charset="0"/>
            </a:endParaRPr>
          </a:p>
          <a:p>
            <a:endParaRPr lang="en-US" dirty="0"/>
          </a:p>
          <a:p>
            <a:endParaRPr lang="en-US" dirty="0"/>
          </a:p>
          <a:p>
            <a:endParaRPr lang="en-US" dirty="0"/>
          </a:p>
        </p:txBody>
      </p:sp>
    </p:spTree>
    <p:extLst>
      <p:ext uri="{BB962C8B-B14F-4D97-AF65-F5344CB8AC3E}">
        <p14:creationId xmlns:p14="http://schemas.microsoft.com/office/powerpoint/2010/main" val="31647774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2FC8E-09C5-B541-997D-CD8D8144CB24}"/>
              </a:ext>
            </a:extLst>
          </p:cNvPr>
          <p:cNvSpPr>
            <a:spLocks noGrp="1"/>
          </p:cNvSpPr>
          <p:nvPr>
            <p:ph type="title"/>
          </p:nvPr>
        </p:nvSpPr>
        <p:spPr>
          <a:xfrm>
            <a:off x="467140" y="682487"/>
            <a:ext cx="4038600" cy="3505200"/>
          </a:xfrm>
        </p:spPr>
        <p:txBody>
          <a:bodyPr anchor="t">
            <a:normAutofit/>
          </a:bodyPr>
          <a:lstStyle/>
          <a:p>
            <a:r>
              <a:rPr lang="en-US" sz="4000" dirty="0" err="1"/>
              <a:t>Tynged</a:t>
            </a:r>
            <a:r>
              <a:rPr lang="en-US" sz="4000" dirty="0"/>
              <a:t> y Iaith –Saunders Lewis </a:t>
            </a:r>
          </a:p>
        </p:txBody>
      </p:sp>
      <p:sp>
        <p:nvSpPr>
          <p:cNvPr id="3" name="Content Placeholder 2">
            <a:extLst>
              <a:ext uri="{FF2B5EF4-FFF2-40B4-BE49-F238E27FC236}">
                <a16:creationId xmlns:a16="http://schemas.microsoft.com/office/drawing/2014/main" id="{F39AF238-A388-8F43-9AD0-1C83897ABF1F}"/>
              </a:ext>
            </a:extLst>
          </p:cNvPr>
          <p:cNvSpPr>
            <a:spLocks noGrp="1"/>
          </p:cNvSpPr>
          <p:nvPr>
            <p:ph idx="1"/>
          </p:nvPr>
        </p:nvSpPr>
        <p:spPr>
          <a:xfrm>
            <a:off x="4184374" y="1070113"/>
            <a:ext cx="7093225" cy="3505200"/>
          </a:xfrm>
        </p:spPr>
        <p:txBody>
          <a:bodyPr>
            <a:normAutofit fontScale="70000" lnSpcReduction="20000"/>
          </a:bodyPr>
          <a:lstStyle/>
          <a:p>
            <a:pPr marL="0" indent="0">
              <a:buNone/>
            </a:pPr>
            <a:r>
              <a:rPr lang="en-GB" sz="3100" b="0" i="1" dirty="0">
                <a:solidFill>
                  <a:schemeClr val="tx2">
                    <a:alpha val="55000"/>
                  </a:schemeClr>
                </a:solidFill>
                <a:effectLst/>
                <a:latin typeface="Arimo"/>
              </a:rPr>
              <a:t>In ‘</a:t>
            </a:r>
            <a:r>
              <a:rPr lang="en-GB" sz="3100" b="0" i="1" dirty="0" err="1">
                <a:solidFill>
                  <a:schemeClr val="tx2">
                    <a:alpha val="55000"/>
                  </a:schemeClr>
                </a:solidFill>
                <a:effectLst/>
                <a:latin typeface="Arimo"/>
              </a:rPr>
              <a:t>Tynged</a:t>
            </a:r>
            <a:r>
              <a:rPr lang="en-GB" sz="3100" b="0" i="1" dirty="0">
                <a:solidFill>
                  <a:schemeClr val="tx2">
                    <a:alpha val="55000"/>
                  </a:schemeClr>
                </a:solidFill>
                <a:effectLst/>
                <a:latin typeface="Arimo"/>
              </a:rPr>
              <a:t> y </a:t>
            </a:r>
            <a:r>
              <a:rPr lang="en-GB" sz="3100" b="0" i="1" dirty="0" err="1">
                <a:solidFill>
                  <a:schemeClr val="tx2">
                    <a:alpha val="55000"/>
                  </a:schemeClr>
                </a:solidFill>
                <a:effectLst/>
                <a:latin typeface="Arimo"/>
              </a:rPr>
              <a:t>iaith</a:t>
            </a:r>
            <a:r>
              <a:rPr lang="en-GB" sz="3100" b="0" i="1" dirty="0">
                <a:solidFill>
                  <a:schemeClr val="tx2">
                    <a:alpha val="55000"/>
                  </a:schemeClr>
                </a:solidFill>
                <a:effectLst/>
                <a:latin typeface="Arimo"/>
              </a:rPr>
              <a:t>’ Lewis alluded to the Treachery of the Blue books –he drew attention to how Welsh had been viewed. </a:t>
            </a:r>
          </a:p>
          <a:p>
            <a:pPr marL="0" indent="0">
              <a:buNone/>
            </a:pPr>
            <a:endParaRPr lang="en-GB" b="0" i="1" dirty="0">
              <a:solidFill>
                <a:schemeClr val="tx1">
                  <a:alpha val="55000"/>
                </a:schemeClr>
              </a:solidFill>
              <a:effectLst/>
              <a:latin typeface="Arimo"/>
            </a:endParaRPr>
          </a:p>
          <a:p>
            <a:pPr marL="0" indent="0">
              <a:buNone/>
            </a:pPr>
            <a:r>
              <a:rPr lang="en-GB" sz="2900" b="0" i="1" dirty="0">
                <a:solidFill>
                  <a:schemeClr val="tx2">
                    <a:alpha val="55000"/>
                  </a:schemeClr>
                </a:solidFill>
                <a:effectLst/>
                <a:latin typeface="Arimo"/>
              </a:rPr>
              <a:t>‘Equally in his new as in his old home, his language keeps him under the hatches...His superiors are content simply to ignore his existence. He is left to live in an underworld of his own, and the march of society goes completely over his head</a:t>
            </a:r>
            <a:r>
              <a:rPr lang="en-GB" b="0" i="1" dirty="0">
                <a:solidFill>
                  <a:schemeClr val="tx2">
                    <a:alpha val="55000"/>
                  </a:schemeClr>
                </a:solidFill>
                <a:effectLst/>
                <a:latin typeface="Arimo"/>
              </a:rPr>
              <a:t>.”</a:t>
            </a:r>
          </a:p>
          <a:p>
            <a:pPr marL="0" indent="0" algn="r">
              <a:buNone/>
            </a:pPr>
            <a:r>
              <a:rPr lang="en-GB" sz="1500" i="1" dirty="0">
                <a:solidFill>
                  <a:schemeClr val="tx1">
                    <a:alpha val="55000"/>
                  </a:schemeClr>
                </a:solidFill>
                <a:latin typeface="Arimo"/>
              </a:rPr>
              <a:t>Saunders </a:t>
            </a:r>
            <a:r>
              <a:rPr lang="en-GB" sz="1500" b="0" i="1" dirty="0">
                <a:solidFill>
                  <a:schemeClr val="tx1">
                    <a:alpha val="55000"/>
                  </a:schemeClr>
                </a:solidFill>
                <a:effectLst/>
                <a:latin typeface="Arimo"/>
              </a:rPr>
              <a:t>Lewis's quote from the Blue Books </a:t>
            </a:r>
          </a:p>
          <a:p>
            <a:pPr marL="0" indent="0">
              <a:buNone/>
            </a:pPr>
            <a:endParaRPr lang="en-GB" sz="1900" i="1" dirty="0">
              <a:solidFill>
                <a:schemeClr val="tx1">
                  <a:alpha val="55000"/>
                </a:schemeClr>
              </a:solidFill>
              <a:latin typeface="Arimo"/>
            </a:endParaRPr>
          </a:p>
          <a:p>
            <a:r>
              <a:rPr lang="en-US" sz="1700" dirty="0">
                <a:solidFill>
                  <a:schemeClr val="tx1">
                    <a:alpha val="55000"/>
                  </a:schemeClr>
                </a:solidFill>
                <a:hlinkClick r:id="rId2"/>
              </a:rPr>
              <a:t>https://parallel.cymru/tynged-yr-iaith/</a:t>
            </a:r>
            <a:endParaRPr lang="en-US" sz="1700" dirty="0">
              <a:solidFill>
                <a:schemeClr val="tx1">
                  <a:alpha val="55000"/>
                </a:schemeClr>
              </a:solidFill>
            </a:endParaRPr>
          </a:p>
          <a:p>
            <a:endParaRPr lang="en-US" sz="1900" dirty="0">
              <a:solidFill>
                <a:schemeClr val="tx1">
                  <a:alpha val="55000"/>
                </a:schemeClr>
              </a:solidFill>
            </a:endParaRPr>
          </a:p>
          <a:p>
            <a:endParaRPr lang="en-US" sz="1900" dirty="0">
              <a:solidFill>
                <a:schemeClr val="tx1">
                  <a:alpha val="55000"/>
                </a:schemeClr>
              </a:solidFill>
            </a:endParaRPr>
          </a:p>
        </p:txBody>
      </p:sp>
    </p:spTree>
    <p:extLst>
      <p:ext uri="{BB962C8B-B14F-4D97-AF65-F5344CB8AC3E}">
        <p14:creationId xmlns:p14="http://schemas.microsoft.com/office/powerpoint/2010/main" val="27190121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1F0B5-7A51-8347-8533-6114E41B26F2}"/>
              </a:ext>
            </a:extLst>
          </p:cNvPr>
          <p:cNvSpPr>
            <a:spLocks noGrp="1"/>
          </p:cNvSpPr>
          <p:nvPr>
            <p:ph type="title"/>
          </p:nvPr>
        </p:nvSpPr>
        <p:spPr>
          <a:xfrm>
            <a:off x="447261" y="1676400"/>
            <a:ext cx="4505739" cy="3505200"/>
          </a:xfrm>
        </p:spPr>
        <p:txBody>
          <a:bodyPr anchor="t">
            <a:normAutofit fontScale="90000"/>
          </a:bodyPr>
          <a:lstStyle/>
          <a:p>
            <a:r>
              <a:rPr lang="en-US" sz="4000" dirty="0"/>
              <a:t>What was the ‘Treachery of the Blue Books’ -1847</a:t>
            </a:r>
          </a:p>
        </p:txBody>
      </p:sp>
      <p:sp>
        <p:nvSpPr>
          <p:cNvPr id="3" name="Content Placeholder 2">
            <a:extLst>
              <a:ext uri="{FF2B5EF4-FFF2-40B4-BE49-F238E27FC236}">
                <a16:creationId xmlns:a16="http://schemas.microsoft.com/office/drawing/2014/main" id="{752E65F5-5F74-1646-B19C-52DCD579D9BB}"/>
              </a:ext>
            </a:extLst>
          </p:cNvPr>
          <p:cNvSpPr>
            <a:spLocks noGrp="1"/>
          </p:cNvSpPr>
          <p:nvPr>
            <p:ph idx="1"/>
          </p:nvPr>
        </p:nvSpPr>
        <p:spPr>
          <a:xfrm>
            <a:off x="5181603" y="1113183"/>
            <a:ext cx="6079431" cy="4572000"/>
          </a:xfrm>
        </p:spPr>
        <p:txBody>
          <a:bodyPr>
            <a:normAutofit fontScale="92500" lnSpcReduction="10000"/>
          </a:bodyPr>
          <a:lstStyle/>
          <a:p>
            <a:r>
              <a:rPr lang="en-GB" sz="1500" b="0" i="0" dirty="0">
                <a:solidFill>
                  <a:schemeClr val="tx1">
                    <a:alpha val="55000"/>
                  </a:schemeClr>
                </a:solidFill>
                <a:effectLst/>
                <a:latin typeface="+mj-lt"/>
              </a:rPr>
              <a:t>Three monoglot Anglican barristers from England were appointed as commissioners to investigate education in Wales, Produced a report ‘Blue books” </a:t>
            </a:r>
          </a:p>
          <a:p>
            <a:r>
              <a:rPr lang="en-GB" sz="1500" b="0" i="0" dirty="0">
                <a:solidFill>
                  <a:schemeClr val="tx1">
                    <a:alpha val="55000"/>
                  </a:schemeClr>
                </a:solidFill>
                <a:effectLst/>
                <a:latin typeface="+mj-lt"/>
              </a:rPr>
              <a:t>Later named Treachery of the Blue Books </a:t>
            </a:r>
          </a:p>
          <a:p>
            <a:r>
              <a:rPr lang="en-GB" sz="1500" b="0" i="0" dirty="0">
                <a:solidFill>
                  <a:schemeClr val="tx1">
                    <a:alpha val="55000"/>
                  </a:schemeClr>
                </a:solidFill>
                <a:effectLst/>
                <a:latin typeface="+mj-lt"/>
              </a:rPr>
              <a:t>When published in 1847 it caused a furore - particularly certain passages in which the commissioners exceeded their educational brief to make disparaging remarks about the morals of the Welsh.</a:t>
            </a:r>
          </a:p>
          <a:p>
            <a:r>
              <a:rPr lang="en-GB" sz="1500" b="0" i="0" dirty="0">
                <a:solidFill>
                  <a:schemeClr val="tx1">
                    <a:alpha val="55000"/>
                  </a:schemeClr>
                </a:solidFill>
                <a:effectLst/>
                <a:latin typeface="+mj-lt"/>
              </a:rPr>
              <a:t>Predictably, the report found the provision of education in Wales to be extremely poor. </a:t>
            </a:r>
          </a:p>
          <a:p>
            <a:r>
              <a:rPr lang="en-GB" sz="1500" b="0" i="0" dirty="0">
                <a:solidFill>
                  <a:schemeClr val="tx1">
                    <a:alpha val="55000"/>
                  </a:schemeClr>
                </a:solidFill>
                <a:effectLst/>
                <a:latin typeface="+mj-lt"/>
              </a:rPr>
              <a:t>The commissioners saw the Welsh language as a drawback and noted that the moral and material condition of the people would only improve with the introduction of English.</a:t>
            </a:r>
          </a:p>
          <a:p>
            <a:endParaRPr lang="en-GB" sz="1500" b="0" i="0" dirty="0">
              <a:solidFill>
                <a:schemeClr val="tx1">
                  <a:alpha val="55000"/>
                </a:schemeClr>
              </a:solidFill>
              <a:effectLst/>
              <a:latin typeface="+mj-lt"/>
            </a:endParaRPr>
          </a:p>
          <a:p>
            <a:r>
              <a:rPr lang="en-GB" sz="1500" b="0" i="0" dirty="0">
                <a:solidFill>
                  <a:schemeClr val="tx1">
                    <a:alpha val="55000"/>
                  </a:schemeClr>
                </a:solidFill>
                <a:effectLst/>
                <a:latin typeface="+mj-lt"/>
              </a:rPr>
              <a:t>More can be found here : </a:t>
            </a:r>
          </a:p>
          <a:p>
            <a:r>
              <a:rPr lang="en-US" sz="1200" dirty="0">
                <a:solidFill>
                  <a:schemeClr val="tx1">
                    <a:alpha val="55000"/>
                  </a:schemeClr>
                </a:solidFill>
                <a:hlinkClick r:id="rId2"/>
              </a:rPr>
              <a:t>http://www.bbc.co.uk/wales/history/sites/themes/society/language_education.shtml</a:t>
            </a:r>
            <a:endParaRPr lang="en-US" sz="1200" dirty="0">
              <a:solidFill>
                <a:schemeClr val="tx1">
                  <a:alpha val="55000"/>
                </a:schemeClr>
              </a:solidFill>
            </a:endParaRPr>
          </a:p>
          <a:p>
            <a:endParaRPr lang="en-US" sz="1100" dirty="0">
              <a:solidFill>
                <a:schemeClr val="tx1">
                  <a:alpha val="55000"/>
                </a:schemeClr>
              </a:solidFill>
            </a:endParaRPr>
          </a:p>
        </p:txBody>
      </p:sp>
    </p:spTree>
    <p:extLst>
      <p:ext uri="{BB962C8B-B14F-4D97-AF65-F5344CB8AC3E}">
        <p14:creationId xmlns:p14="http://schemas.microsoft.com/office/powerpoint/2010/main" val="40418233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picture containing text, yellow&#10;&#10;Description automatically generated">
            <a:extLst>
              <a:ext uri="{FF2B5EF4-FFF2-40B4-BE49-F238E27FC236}">
                <a16:creationId xmlns:a16="http://schemas.microsoft.com/office/drawing/2014/main" id="{C045094B-8DBA-3240-8755-59DC5E325392}"/>
              </a:ext>
            </a:extLst>
          </p:cNvPr>
          <p:cNvPicPr>
            <a:picLocks noGrp="1" noChangeAspect="1"/>
          </p:cNvPicPr>
          <p:nvPr>
            <p:ph sz="half" idx="2"/>
          </p:nvPr>
        </p:nvPicPr>
        <p:blipFill rotWithShape="1">
          <a:blip r:embed="rId2">
            <a:extLst>
              <a:ext uri="{837473B0-CC2E-450A-ABE3-18F120FF3D39}">
                <a1611:picAttrSrcUrl xmlns:a1611="http://schemas.microsoft.com/office/drawing/2016/11/main" r:id="rId3"/>
              </a:ext>
            </a:extLst>
          </a:blip>
          <a:srcRect t="11447" r="1" b="14579"/>
          <a:stretch/>
        </p:blipFill>
        <p:spPr>
          <a:xfrm>
            <a:off x="653245" y="109330"/>
            <a:ext cx="11588329" cy="6857999"/>
          </a:xfrm>
          <a:prstGeom prst="rect">
            <a:avLst/>
          </a:prstGeom>
        </p:spPr>
      </p:pic>
      <p:sp>
        <p:nvSpPr>
          <p:cNvPr id="2" name="Title 1">
            <a:extLst>
              <a:ext uri="{FF2B5EF4-FFF2-40B4-BE49-F238E27FC236}">
                <a16:creationId xmlns:a16="http://schemas.microsoft.com/office/drawing/2014/main" id="{95AE1CE6-ECEF-1D44-9C2B-24DA7E433285}"/>
              </a:ext>
            </a:extLst>
          </p:cNvPr>
          <p:cNvSpPr>
            <a:spLocks noGrp="1"/>
          </p:cNvSpPr>
          <p:nvPr>
            <p:ph type="title"/>
          </p:nvPr>
        </p:nvSpPr>
        <p:spPr>
          <a:xfrm>
            <a:off x="1070920" y="388173"/>
            <a:ext cx="9954432" cy="1860757"/>
          </a:xfrm>
        </p:spPr>
        <p:txBody>
          <a:bodyPr vert="horz" lIns="91440" tIns="45720" rIns="91440" bIns="45720" rtlCol="0" anchor="ctr">
            <a:normAutofit/>
          </a:bodyPr>
          <a:lstStyle/>
          <a:p>
            <a:r>
              <a:rPr lang="en-US" dirty="0">
                <a:solidFill>
                  <a:schemeClr val="bg1"/>
                </a:solidFill>
              </a:rPr>
              <a:t>The ‘Welsh Not’ was in common use in Victorian Schools in Wales </a:t>
            </a:r>
          </a:p>
        </p:txBody>
      </p:sp>
      <p:sp>
        <p:nvSpPr>
          <p:cNvPr id="3" name="Content Placeholder 2">
            <a:extLst>
              <a:ext uri="{FF2B5EF4-FFF2-40B4-BE49-F238E27FC236}">
                <a16:creationId xmlns:a16="http://schemas.microsoft.com/office/drawing/2014/main" id="{4CEF9C4C-067C-2A4C-8EE9-B6D4F8E3DE52}"/>
              </a:ext>
            </a:extLst>
          </p:cNvPr>
          <p:cNvSpPr>
            <a:spLocks noGrp="1"/>
          </p:cNvSpPr>
          <p:nvPr>
            <p:ph sz="half" idx="1"/>
          </p:nvPr>
        </p:nvSpPr>
        <p:spPr>
          <a:xfrm>
            <a:off x="1166648" y="2026509"/>
            <a:ext cx="10561525" cy="4539830"/>
          </a:xfrm>
        </p:spPr>
        <p:txBody>
          <a:bodyPr vert="horz" lIns="91440" tIns="45720" rIns="91440" bIns="45720" rtlCol="0" anchor="ctr">
            <a:normAutofit/>
          </a:bodyPr>
          <a:lstStyle/>
          <a:p>
            <a:pPr marL="0" indent="0">
              <a:lnSpc>
                <a:spcPct val="150000"/>
              </a:lnSpc>
              <a:buNone/>
            </a:pPr>
            <a:r>
              <a:rPr lang="en-US" sz="1800" b="0" i="0" dirty="0">
                <a:solidFill>
                  <a:srgbClr val="7030A0"/>
                </a:solidFill>
                <a:effectLst/>
                <a:highlight>
                  <a:srgbClr val="FFFF00"/>
                </a:highlight>
              </a:rPr>
              <a:t>To improve pupils' knowledge of the English language, the Welsh education system of the late 19th century employed the 'Welsh Not' or 'Welsh Stick' as a method of discouraging children from speaking in their native tongue. This small piece of wood was given in turn to individuals overheard talking Welsh, and whoever was wearing it by the end of the week was often severely punished. </a:t>
            </a:r>
          </a:p>
          <a:p>
            <a:pPr marL="0" indent="0">
              <a:lnSpc>
                <a:spcPct val="150000"/>
              </a:lnSpc>
              <a:buNone/>
            </a:pPr>
            <a:r>
              <a:rPr lang="en-US" sz="1600" dirty="0">
                <a:solidFill>
                  <a:schemeClr val="accent4"/>
                </a:solidFill>
                <a:highlight>
                  <a:srgbClr val="FFFF00"/>
                </a:highlight>
                <a:hlinkClick r:id="rId4">
                  <a:extLst>
                    <a:ext uri="{A12FA001-AC4F-418D-AE19-62706E023703}">
                      <ahyp:hlinkClr xmlns:ahyp="http://schemas.microsoft.com/office/drawing/2018/hyperlinkcolor" val="tx"/>
                    </a:ext>
                  </a:extLst>
                </a:hlinkClick>
              </a:rPr>
              <a:t>More information here : </a:t>
            </a:r>
          </a:p>
          <a:p>
            <a:r>
              <a:rPr lang="en-US" sz="1500" dirty="0">
                <a:solidFill>
                  <a:schemeClr val="accent4"/>
                </a:solidFill>
                <a:highlight>
                  <a:srgbClr val="FFFF00"/>
                </a:highlight>
                <a:hlinkClick r:id="rId4">
                  <a:extLst>
                    <a:ext uri="{A12FA001-AC4F-418D-AE19-62706E023703}">
                      <ahyp:hlinkClr xmlns:ahyp="http://schemas.microsoft.com/office/drawing/2018/hyperlinkcolor" val="tx"/>
                    </a:ext>
                  </a:extLst>
                </a:hlinkClick>
              </a:rPr>
              <a:t>http://www.bbc.co.uk/ahistoryoftheworld/objects/j35VCjYcS0CC3RGzvkLb-Q</a:t>
            </a:r>
            <a:endParaRPr lang="en-US" sz="1500" dirty="0">
              <a:solidFill>
                <a:schemeClr val="accent4"/>
              </a:solidFill>
              <a:highlight>
                <a:srgbClr val="FFFF00"/>
              </a:highlight>
            </a:endParaRPr>
          </a:p>
          <a:p>
            <a:r>
              <a:rPr lang="en-US" sz="1500" dirty="0">
                <a:solidFill>
                  <a:schemeClr val="accent4"/>
                </a:solidFill>
                <a:highlight>
                  <a:srgbClr val="FFFF00"/>
                </a:highlight>
                <a:hlinkClick r:id="rId5">
                  <a:extLst>
                    <a:ext uri="{A12FA001-AC4F-418D-AE19-62706E023703}">
                      <ahyp:hlinkClr xmlns:ahyp="http://schemas.microsoft.com/office/drawing/2018/hyperlinkcolor" val="tx"/>
                    </a:ext>
                  </a:extLst>
                </a:hlinkClick>
              </a:rPr>
              <a:t>http://www.welshnot.com/about/</a:t>
            </a:r>
            <a:endParaRPr lang="en-US" sz="1500" dirty="0">
              <a:solidFill>
                <a:schemeClr val="accent4"/>
              </a:solidFill>
              <a:highlight>
                <a:srgbClr val="FFFF00"/>
              </a:highlight>
            </a:endParaRPr>
          </a:p>
          <a:p>
            <a:endParaRPr lang="en-US" sz="1500" dirty="0">
              <a:solidFill>
                <a:schemeClr val="bg1"/>
              </a:solidFill>
            </a:endParaRPr>
          </a:p>
        </p:txBody>
      </p:sp>
    </p:spTree>
    <p:extLst>
      <p:ext uri="{BB962C8B-B14F-4D97-AF65-F5344CB8AC3E}">
        <p14:creationId xmlns:p14="http://schemas.microsoft.com/office/powerpoint/2010/main" val="30930610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03399-F939-6A4B-BCF3-7C52F37CCE62}"/>
              </a:ext>
            </a:extLst>
          </p:cNvPr>
          <p:cNvSpPr>
            <a:spLocks noGrp="1"/>
          </p:cNvSpPr>
          <p:nvPr>
            <p:ph type="title"/>
          </p:nvPr>
        </p:nvSpPr>
        <p:spPr>
          <a:xfrm>
            <a:off x="874644" y="748748"/>
            <a:ext cx="4505740" cy="672548"/>
          </a:xfrm>
        </p:spPr>
        <p:txBody>
          <a:bodyPr anchor="t">
            <a:normAutofit/>
          </a:bodyPr>
          <a:lstStyle/>
          <a:p>
            <a:r>
              <a:rPr lang="en-US" sz="4000" dirty="0"/>
              <a:t>Milestones </a:t>
            </a:r>
          </a:p>
        </p:txBody>
      </p:sp>
      <p:sp>
        <p:nvSpPr>
          <p:cNvPr id="3" name="Content Placeholder 2">
            <a:extLst>
              <a:ext uri="{FF2B5EF4-FFF2-40B4-BE49-F238E27FC236}">
                <a16:creationId xmlns:a16="http://schemas.microsoft.com/office/drawing/2014/main" id="{C4EFCB8C-7EFF-D14E-AD65-92F6E0B92CCE}"/>
              </a:ext>
            </a:extLst>
          </p:cNvPr>
          <p:cNvSpPr>
            <a:spLocks noGrp="1"/>
          </p:cNvSpPr>
          <p:nvPr>
            <p:ph idx="1"/>
          </p:nvPr>
        </p:nvSpPr>
        <p:spPr>
          <a:xfrm>
            <a:off x="296563" y="1547190"/>
            <a:ext cx="9781716" cy="4161631"/>
          </a:xfrm>
        </p:spPr>
        <p:txBody>
          <a:bodyPr>
            <a:normAutofit lnSpcReduction="10000"/>
          </a:bodyPr>
          <a:lstStyle/>
          <a:p>
            <a:pPr marL="0" indent="0">
              <a:buNone/>
            </a:pPr>
            <a:r>
              <a:rPr lang="en-US" dirty="0">
                <a:solidFill>
                  <a:schemeClr val="tx1">
                    <a:alpha val="55000"/>
                  </a:schemeClr>
                </a:solidFill>
              </a:rPr>
              <a:t>Williams (2014) published a paper that spoke about a  revitalized language -a conscious effort to save Welsh to led by public education </a:t>
            </a:r>
          </a:p>
          <a:p>
            <a:pPr marL="0" indent="0">
              <a:buNone/>
            </a:pPr>
            <a:r>
              <a:rPr lang="en-US" dirty="0">
                <a:solidFill>
                  <a:schemeClr val="tx1">
                    <a:alpha val="55000"/>
                  </a:schemeClr>
                </a:solidFill>
              </a:rPr>
              <a:t>Three phases </a:t>
            </a:r>
          </a:p>
          <a:p>
            <a:pPr>
              <a:buFont typeface="+mj-lt"/>
              <a:buAutoNum type="arabicPeriod"/>
            </a:pPr>
            <a:r>
              <a:rPr lang="en-US" sz="1800" dirty="0">
                <a:solidFill>
                  <a:schemeClr val="accent2">
                    <a:lumMod val="50000"/>
                    <a:alpha val="55000"/>
                  </a:schemeClr>
                </a:solidFill>
              </a:rPr>
              <a:t>1912-62 Gaining recognition –promote growth in use of Welsh in education </a:t>
            </a:r>
          </a:p>
          <a:p>
            <a:pPr>
              <a:buFont typeface="+mj-lt"/>
              <a:buAutoNum type="arabicPeriod"/>
            </a:pPr>
            <a:r>
              <a:rPr lang="en-US" sz="1800" dirty="0">
                <a:solidFill>
                  <a:schemeClr val="accent2">
                    <a:lumMod val="50000"/>
                    <a:alpha val="55000"/>
                  </a:schemeClr>
                </a:solidFill>
              </a:rPr>
              <a:t>1962-1980’s Mobilization – Comprehensives, S4C , Welsh Lang Board </a:t>
            </a:r>
          </a:p>
          <a:p>
            <a:pPr>
              <a:buFont typeface="+mj-lt"/>
              <a:buAutoNum type="arabicPeriod"/>
            </a:pPr>
            <a:r>
              <a:rPr lang="en-US" sz="1800" dirty="0">
                <a:solidFill>
                  <a:schemeClr val="accent2">
                    <a:lumMod val="50000"/>
                    <a:alpha val="55000"/>
                  </a:schemeClr>
                </a:solidFill>
              </a:rPr>
              <a:t>1990’s onwards </a:t>
            </a:r>
          </a:p>
          <a:p>
            <a:r>
              <a:rPr lang="en-US" sz="1800" dirty="0">
                <a:solidFill>
                  <a:schemeClr val="accent2">
                    <a:lumMod val="50000"/>
                    <a:alpha val="55000"/>
                  </a:schemeClr>
                </a:solidFill>
              </a:rPr>
              <a:t>1988 Education Act</a:t>
            </a:r>
          </a:p>
          <a:p>
            <a:r>
              <a:rPr lang="en-US" sz="1800" dirty="0">
                <a:solidFill>
                  <a:schemeClr val="accent2">
                    <a:lumMod val="50000"/>
                    <a:alpha val="55000"/>
                  </a:schemeClr>
                </a:solidFill>
              </a:rPr>
              <a:t>1993 Welsh Language Act - </a:t>
            </a:r>
            <a:r>
              <a:rPr lang="en-US" sz="1800" dirty="0">
                <a:solidFill>
                  <a:schemeClr val="accent2">
                    <a:lumMod val="50000"/>
                    <a:alpha val="55000"/>
                  </a:schemeClr>
                </a:solidFill>
                <a:hlinkClick r:id="rId2">
                  <a:extLst>
                    <a:ext uri="{A12FA001-AC4F-418D-AE19-62706E023703}">
                      <ahyp:hlinkClr xmlns:ahyp="http://schemas.microsoft.com/office/drawing/2018/hyperlinkcolor" val="tx"/>
                    </a:ext>
                  </a:extLst>
                </a:hlinkClick>
              </a:rPr>
              <a:t>https://www.legislation.gov.uk/ukpga/1993/38/contents</a:t>
            </a:r>
            <a:endParaRPr lang="en-US" sz="1800" dirty="0">
              <a:solidFill>
                <a:schemeClr val="accent2">
                  <a:lumMod val="50000"/>
                  <a:alpha val="55000"/>
                </a:schemeClr>
              </a:solidFill>
            </a:endParaRPr>
          </a:p>
          <a:p>
            <a:r>
              <a:rPr lang="en-US" sz="1800" dirty="0">
                <a:solidFill>
                  <a:schemeClr val="accent2">
                    <a:lumMod val="50000"/>
                    <a:alpha val="55000"/>
                  </a:schemeClr>
                </a:solidFill>
              </a:rPr>
              <a:t>1999- Welsh Assembly</a:t>
            </a:r>
          </a:p>
          <a:p>
            <a:r>
              <a:rPr lang="en-US" dirty="0">
                <a:solidFill>
                  <a:schemeClr val="accent2">
                    <a:lumMod val="50000"/>
                    <a:alpha val="55000"/>
                  </a:schemeClr>
                </a:solidFill>
                <a:highlight>
                  <a:srgbClr val="FFFF00"/>
                </a:highlight>
              </a:rPr>
              <a:t>Source: </a:t>
            </a:r>
            <a:r>
              <a:rPr lang="en-US" sz="1200" dirty="0">
                <a:solidFill>
                  <a:schemeClr val="accent2">
                    <a:lumMod val="50000"/>
                    <a:alpha val="55000"/>
                  </a:schemeClr>
                </a:solidFill>
                <a:highlight>
                  <a:srgbClr val="FFFF00"/>
                </a:highlight>
              </a:rPr>
              <a:t>Williams C (2014) Chapter 10: The Lightening Veil : Language Revitalization in Wales – Review of Research in Education</a:t>
            </a:r>
          </a:p>
        </p:txBody>
      </p:sp>
    </p:spTree>
    <p:extLst>
      <p:ext uri="{BB962C8B-B14F-4D97-AF65-F5344CB8AC3E}">
        <p14:creationId xmlns:p14="http://schemas.microsoft.com/office/powerpoint/2010/main" val="40341210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0FE99-959C-AA4A-B96B-5839FE0A8E91}"/>
              </a:ext>
            </a:extLst>
          </p:cNvPr>
          <p:cNvSpPr>
            <a:spLocks noGrp="1"/>
          </p:cNvSpPr>
          <p:nvPr>
            <p:ph type="title"/>
          </p:nvPr>
        </p:nvSpPr>
        <p:spPr>
          <a:xfrm>
            <a:off x="1143001" y="1676400"/>
            <a:ext cx="4038600" cy="3505200"/>
          </a:xfrm>
        </p:spPr>
        <p:txBody>
          <a:bodyPr anchor="t">
            <a:normAutofit fontScale="90000"/>
          </a:bodyPr>
          <a:lstStyle/>
          <a:p>
            <a:r>
              <a:rPr lang="en-US" sz="4000" dirty="0"/>
              <a:t>In 1995 the Welsh Language Board was established </a:t>
            </a:r>
          </a:p>
        </p:txBody>
      </p:sp>
      <p:sp>
        <p:nvSpPr>
          <p:cNvPr id="3" name="Content Placeholder 2">
            <a:extLst>
              <a:ext uri="{FF2B5EF4-FFF2-40B4-BE49-F238E27FC236}">
                <a16:creationId xmlns:a16="http://schemas.microsoft.com/office/drawing/2014/main" id="{D9E18756-CAD8-D24E-89E4-63EEB97602CE}"/>
              </a:ext>
            </a:extLst>
          </p:cNvPr>
          <p:cNvSpPr>
            <a:spLocks noGrp="1"/>
          </p:cNvSpPr>
          <p:nvPr>
            <p:ph idx="1"/>
          </p:nvPr>
        </p:nvSpPr>
        <p:spPr>
          <a:xfrm>
            <a:off x="5181601" y="1676400"/>
            <a:ext cx="6248399" cy="3505200"/>
          </a:xfrm>
        </p:spPr>
        <p:txBody>
          <a:bodyPr>
            <a:normAutofit/>
          </a:bodyPr>
          <a:lstStyle/>
          <a:p>
            <a:pPr marL="0" indent="0">
              <a:buNone/>
            </a:pPr>
            <a:r>
              <a:rPr lang="en-GB" sz="2400" dirty="0">
                <a:solidFill>
                  <a:schemeClr val="tx1">
                    <a:alpha val="55000"/>
                  </a:schemeClr>
                </a:solidFill>
                <a:effectLst/>
                <a:latin typeface="AGaramondPro"/>
              </a:rPr>
              <a:t>Its aims were to</a:t>
            </a:r>
          </a:p>
          <a:p>
            <a:pPr marL="457200" indent="-457200">
              <a:buFont typeface="+mj-lt"/>
              <a:buAutoNum type="arabicPeriod"/>
            </a:pPr>
            <a:r>
              <a:rPr lang="en-GB" sz="2400" dirty="0">
                <a:solidFill>
                  <a:schemeClr val="tx1">
                    <a:alpha val="55000"/>
                  </a:schemeClr>
                </a:solidFill>
                <a:effectLst/>
                <a:latin typeface="AGaramondPro"/>
              </a:rPr>
              <a:t>increase the numbers of Welsh-speakers</a:t>
            </a:r>
          </a:p>
          <a:p>
            <a:pPr marL="457200" indent="-457200">
              <a:buFont typeface="+mj-lt"/>
              <a:buAutoNum type="arabicPeriod"/>
            </a:pPr>
            <a:r>
              <a:rPr lang="en-GB" sz="2400" dirty="0">
                <a:solidFill>
                  <a:schemeClr val="tx1">
                    <a:alpha val="55000"/>
                  </a:schemeClr>
                </a:solidFill>
                <a:effectLst/>
                <a:latin typeface="AGaramondPro"/>
              </a:rPr>
              <a:t>provide more opportunities to use the language </a:t>
            </a:r>
          </a:p>
          <a:p>
            <a:pPr marL="457200" indent="-457200">
              <a:buFont typeface="+mj-lt"/>
              <a:buAutoNum type="arabicPeriod"/>
            </a:pPr>
            <a:r>
              <a:rPr lang="en-GB" sz="2400" dirty="0">
                <a:solidFill>
                  <a:schemeClr val="tx1">
                    <a:alpha val="55000"/>
                  </a:schemeClr>
                </a:solidFill>
                <a:effectLst/>
                <a:latin typeface="AGaramondPro"/>
              </a:rPr>
              <a:t>change habits in relation to language usage</a:t>
            </a:r>
            <a:endParaRPr lang="en-GB" sz="2400" dirty="0">
              <a:solidFill>
                <a:schemeClr val="tx1">
                  <a:alpha val="55000"/>
                </a:schemeClr>
              </a:solidFill>
              <a:latin typeface="AGaramondPro"/>
            </a:endParaRPr>
          </a:p>
          <a:p>
            <a:pPr marL="457200" indent="-457200">
              <a:buFont typeface="+mj-lt"/>
              <a:buAutoNum type="arabicPeriod"/>
            </a:pPr>
            <a:r>
              <a:rPr lang="en-GB" sz="2400" dirty="0">
                <a:solidFill>
                  <a:schemeClr val="tx1">
                    <a:alpha val="55000"/>
                  </a:schemeClr>
                </a:solidFill>
                <a:effectLst/>
                <a:latin typeface="AGaramondPro"/>
              </a:rPr>
              <a:t>strengthen Welsh as a community language </a:t>
            </a:r>
            <a:endParaRPr lang="en-GB" sz="2400" dirty="0">
              <a:solidFill>
                <a:schemeClr val="tx1">
                  <a:alpha val="55000"/>
                </a:schemeClr>
              </a:solidFill>
            </a:endParaRPr>
          </a:p>
          <a:p>
            <a:endParaRPr lang="en-US" sz="2400" dirty="0">
              <a:solidFill>
                <a:schemeClr val="tx1">
                  <a:alpha val="55000"/>
                </a:schemeClr>
              </a:solidFill>
            </a:endParaRPr>
          </a:p>
        </p:txBody>
      </p:sp>
    </p:spTree>
    <p:extLst>
      <p:ext uri="{BB962C8B-B14F-4D97-AF65-F5344CB8AC3E}">
        <p14:creationId xmlns:p14="http://schemas.microsoft.com/office/powerpoint/2010/main" val="6953248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5476E-5A25-FB41-B7AA-5867A24BB968}"/>
              </a:ext>
            </a:extLst>
          </p:cNvPr>
          <p:cNvSpPr>
            <a:spLocks noGrp="1"/>
          </p:cNvSpPr>
          <p:nvPr>
            <p:ph type="title"/>
          </p:nvPr>
        </p:nvSpPr>
        <p:spPr>
          <a:xfrm>
            <a:off x="438666" y="477794"/>
            <a:ext cx="4195118" cy="3505200"/>
          </a:xfrm>
        </p:spPr>
        <p:txBody>
          <a:bodyPr anchor="t">
            <a:normAutofit/>
          </a:bodyPr>
          <a:lstStyle/>
          <a:p>
            <a:r>
              <a:rPr lang="en-US" sz="2800" dirty="0"/>
              <a:t>Since the 1960’s Welsh medium education has thrived  </a:t>
            </a:r>
          </a:p>
        </p:txBody>
      </p:sp>
      <p:sp>
        <p:nvSpPr>
          <p:cNvPr id="3" name="Content Placeholder 2">
            <a:extLst>
              <a:ext uri="{FF2B5EF4-FFF2-40B4-BE49-F238E27FC236}">
                <a16:creationId xmlns:a16="http://schemas.microsoft.com/office/drawing/2014/main" id="{74D2EB01-6AEF-AC4B-8AE4-394E09CA2501}"/>
              </a:ext>
            </a:extLst>
          </p:cNvPr>
          <p:cNvSpPr>
            <a:spLocks noGrp="1"/>
          </p:cNvSpPr>
          <p:nvPr>
            <p:ph idx="1"/>
          </p:nvPr>
        </p:nvSpPr>
        <p:spPr>
          <a:xfrm>
            <a:off x="5181601" y="1676400"/>
            <a:ext cx="5181599" cy="3505200"/>
          </a:xfrm>
        </p:spPr>
        <p:txBody>
          <a:bodyPr>
            <a:normAutofit/>
          </a:bodyPr>
          <a:lstStyle/>
          <a:p>
            <a:r>
              <a:rPr lang="en-US" sz="2400" dirty="0">
                <a:solidFill>
                  <a:schemeClr val="tx1">
                    <a:alpha val="55000"/>
                  </a:schemeClr>
                </a:solidFill>
              </a:rPr>
              <a:t>It has grown organically </a:t>
            </a:r>
          </a:p>
          <a:p>
            <a:r>
              <a:rPr lang="en-US" sz="2400" dirty="0">
                <a:solidFill>
                  <a:schemeClr val="tx1">
                    <a:alpha val="55000"/>
                  </a:schemeClr>
                </a:solidFill>
              </a:rPr>
              <a:t>Due to pioneering work in </a:t>
            </a:r>
            <a:r>
              <a:rPr lang="en-US" sz="2400" dirty="0" err="1">
                <a:solidFill>
                  <a:schemeClr val="tx1">
                    <a:alpha val="55000"/>
                  </a:schemeClr>
                </a:solidFill>
              </a:rPr>
              <a:t>Glamorgan</a:t>
            </a:r>
            <a:r>
              <a:rPr lang="en-US" sz="2400" dirty="0">
                <a:solidFill>
                  <a:schemeClr val="tx1">
                    <a:alpha val="55000"/>
                  </a:schemeClr>
                </a:solidFill>
              </a:rPr>
              <a:t> , </a:t>
            </a:r>
            <a:r>
              <a:rPr lang="en-US" sz="2400" dirty="0" err="1">
                <a:solidFill>
                  <a:schemeClr val="tx1">
                    <a:alpha val="55000"/>
                  </a:schemeClr>
                </a:solidFill>
              </a:rPr>
              <a:t>Clwyd</a:t>
            </a:r>
            <a:r>
              <a:rPr lang="en-US" sz="2400" dirty="0">
                <a:solidFill>
                  <a:schemeClr val="tx1">
                    <a:alpha val="55000"/>
                  </a:schemeClr>
                </a:solidFill>
              </a:rPr>
              <a:t> ands Gwynedd</a:t>
            </a:r>
          </a:p>
          <a:p>
            <a:r>
              <a:rPr lang="en-US" sz="2400" dirty="0">
                <a:solidFill>
                  <a:schemeClr val="tx1">
                    <a:alpha val="55000"/>
                  </a:schemeClr>
                </a:solidFill>
              </a:rPr>
              <a:t>Parental demand –rise of </a:t>
            </a:r>
            <a:r>
              <a:rPr lang="en-US" sz="2400" dirty="0" err="1">
                <a:solidFill>
                  <a:schemeClr val="tx1">
                    <a:alpha val="55000"/>
                  </a:schemeClr>
                </a:solidFill>
              </a:rPr>
              <a:t>Ysgolion</a:t>
            </a:r>
            <a:r>
              <a:rPr lang="en-US" sz="2400" dirty="0">
                <a:solidFill>
                  <a:schemeClr val="tx1">
                    <a:alpha val="55000"/>
                  </a:schemeClr>
                </a:solidFill>
              </a:rPr>
              <a:t> </a:t>
            </a:r>
            <a:r>
              <a:rPr lang="en-US" sz="2400" dirty="0" err="1">
                <a:solidFill>
                  <a:schemeClr val="tx1">
                    <a:alpha val="55000"/>
                  </a:schemeClr>
                </a:solidFill>
              </a:rPr>
              <a:t>Gyfun</a:t>
            </a:r>
            <a:r>
              <a:rPr lang="en-US" sz="2400" dirty="0">
                <a:solidFill>
                  <a:schemeClr val="tx1">
                    <a:alpha val="55000"/>
                  </a:schemeClr>
                </a:solidFill>
              </a:rPr>
              <a:t> /comprehensives </a:t>
            </a:r>
          </a:p>
          <a:p>
            <a:r>
              <a:rPr lang="en-US" sz="2400" dirty="0">
                <a:solidFill>
                  <a:schemeClr val="tx1">
                    <a:alpha val="55000"/>
                  </a:schemeClr>
                </a:solidFill>
              </a:rPr>
              <a:t>The growth of L2 delivery in al schools in Wales</a:t>
            </a:r>
          </a:p>
        </p:txBody>
      </p:sp>
    </p:spTree>
    <p:extLst>
      <p:ext uri="{BB962C8B-B14F-4D97-AF65-F5344CB8AC3E}">
        <p14:creationId xmlns:p14="http://schemas.microsoft.com/office/powerpoint/2010/main" val="14084599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85D58-0007-F544-8985-820EA14A6CE6}"/>
              </a:ext>
            </a:extLst>
          </p:cNvPr>
          <p:cNvSpPr>
            <a:spLocks noGrp="1"/>
          </p:cNvSpPr>
          <p:nvPr>
            <p:ph type="title"/>
          </p:nvPr>
        </p:nvSpPr>
        <p:spPr>
          <a:xfrm>
            <a:off x="1143001" y="576649"/>
            <a:ext cx="4038600" cy="967946"/>
          </a:xfrm>
        </p:spPr>
        <p:txBody>
          <a:bodyPr anchor="t">
            <a:normAutofit fontScale="90000"/>
          </a:bodyPr>
          <a:lstStyle/>
          <a:p>
            <a:r>
              <a:rPr lang="en-US" sz="3200" dirty="0"/>
              <a:t>Bilingualism today </a:t>
            </a:r>
          </a:p>
        </p:txBody>
      </p:sp>
      <p:sp>
        <p:nvSpPr>
          <p:cNvPr id="3" name="Content Placeholder 2">
            <a:extLst>
              <a:ext uri="{FF2B5EF4-FFF2-40B4-BE49-F238E27FC236}">
                <a16:creationId xmlns:a16="http://schemas.microsoft.com/office/drawing/2014/main" id="{3D98C6B5-135A-1D44-BC51-ECD07900CD87}"/>
              </a:ext>
            </a:extLst>
          </p:cNvPr>
          <p:cNvSpPr>
            <a:spLocks noGrp="1"/>
          </p:cNvSpPr>
          <p:nvPr>
            <p:ph idx="1"/>
          </p:nvPr>
        </p:nvSpPr>
        <p:spPr>
          <a:xfrm>
            <a:off x="3435179" y="1676400"/>
            <a:ext cx="8068962" cy="3505200"/>
          </a:xfrm>
        </p:spPr>
        <p:txBody>
          <a:bodyPr>
            <a:normAutofit fontScale="77500" lnSpcReduction="20000"/>
          </a:bodyPr>
          <a:lstStyle/>
          <a:p>
            <a:pPr marL="0" indent="0">
              <a:buNone/>
            </a:pPr>
            <a:r>
              <a:rPr lang="en-GB" sz="2300" dirty="0">
                <a:solidFill>
                  <a:schemeClr val="tx1">
                    <a:alpha val="55000"/>
                  </a:schemeClr>
                </a:solidFill>
                <a:effectLst/>
                <a:latin typeface="AGaramondPro"/>
              </a:rPr>
              <a:t>Currently the Welsh-medium education system is characterized by four strengths: </a:t>
            </a:r>
          </a:p>
          <a:p>
            <a:r>
              <a:rPr lang="en-GB" sz="2300" dirty="0">
                <a:solidFill>
                  <a:schemeClr val="tx1">
                    <a:alpha val="55000"/>
                  </a:schemeClr>
                </a:solidFill>
                <a:effectLst/>
                <a:latin typeface="AGaramondPro"/>
              </a:rPr>
              <a:t>the professional commitment of highly motivated teaching staff</a:t>
            </a:r>
          </a:p>
          <a:p>
            <a:r>
              <a:rPr lang="en-GB" sz="2300" dirty="0">
                <a:solidFill>
                  <a:schemeClr val="tx1">
                    <a:alpha val="55000"/>
                  </a:schemeClr>
                </a:solidFill>
                <a:effectLst/>
                <a:latin typeface="AGaramondPro"/>
              </a:rPr>
              <a:t>very strong parental support</a:t>
            </a:r>
          </a:p>
          <a:p>
            <a:r>
              <a:rPr lang="en-GB" sz="2300" dirty="0">
                <a:solidFill>
                  <a:schemeClr val="tx1">
                    <a:alpha val="55000"/>
                  </a:schemeClr>
                </a:solidFill>
                <a:effectLst/>
                <a:latin typeface="AGaramondPro"/>
              </a:rPr>
              <a:t>high academic achievement,</a:t>
            </a:r>
          </a:p>
          <a:p>
            <a:r>
              <a:rPr lang="en-GB" sz="2300" dirty="0">
                <a:solidFill>
                  <a:schemeClr val="tx1">
                    <a:alpha val="55000"/>
                  </a:schemeClr>
                </a:solidFill>
                <a:effectLst/>
                <a:latin typeface="AGaramondPro"/>
              </a:rPr>
              <a:t>and a supportive cultural and community basis to the educational provision that promotes a meaningful and rich school experience and rewards innovation and engagement.</a:t>
            </a:r>
          </a:p>
          <a:p>
            <a:pPr marL="0" indent="0">
              <a:buNone/>
            </a:pPr>
            <a:endParaRPr lang="en-GB" sz="2000" dirty="0">
              <a:solidFill>
                <a:schemeClr val="tx1">
                  <a:alpha val="55000"/>
                </a:schemeClr>
              </a:solidFill>
              <a:latin typeface="AGaramondPro"/>
            </a:endParaRPr>
          </a:p>
          <a:p>
            <a:r>
              <a:rPr lang="en-US" sz="1600" dirty="0">
                <a:solidFill>
                  <a:schemeClr val="accent2">
                    <a:lumMod val="50000"/>
                    <a:alpha val="55000"/>
                  </a:schemeClr>
                </a:solidFill>
                <a:highlight>
                  <a:srgbClr val="FFFF00"/>
                </a:highlight>
              </a:rPr>
              <a:t>Source: Williams C (2014) Chapter 10: The Lightening Veil : Language Revitalization in Wales – Review of Research in Education</a:t>
            </a:r>
          </a:p>
        </p:txBody>
      </p:sp>
    </p:spTree>
    <p:extLst>
      <p:ext uri="{BB962C8B-B14F-4D97-AF65-F5344CB8AC3E}">
        <p14:creationId xmlns:p14="http://schemas.microsoft.com/office/powerpoint/2010/main" val="12068910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43C93-7ACD-EC41-8153-72CAC8D71ECE}"/>
              </a:ext>
            </a:extLst>
          </p:cNvPr>
          <p:cNvSpPr>
            <a:spLocks noGrp="1"/>
          </p:cNvSpPr>
          <p:nvPr>
            <p:ph type="title"/>
          </p:nvPr>
        </p:nvSpPr>
        <p:spPr>
          <a:xfrm>
            <a:off x="1044146" y="317157"/>
            <a:ext cx="8062784" cy="1239794"/>
          </a:xfrm>
        </p:spPr>
        <p:txBody>
          <a:bodyPr anchor="t">
            <a:normAutofit/>
          </a:bodyPr>
          <a:lstStyle/>
          <a:p>
            <a:r>
              <a:rPr lang="en-US" sz="3200" dirty="0"/>
              <a:t>The ‘Iaith </a:t>
            </a:r>
            <a:r>
              <a:rPr lang="en-US" sz="3200" dirty="0" err="1"/>
              <a:t>Pawb</a:t>
            </a:r>
            <a:r>
              <a:rPr lang="en-US" sz="3200" dirty="0"/>
              <a:t>’ initiative  2004</a:t>
            </a:r>
          </a:p>
        </p:txBody>
      </p:sp>
      <p:sp>
        <p:nvSpPr>
          <p:cNvPr id="3" name="Content Placeholder 2">
            <a:extLst>
              <a:ext uri="{FF2B5EF4-FFF2-40B4-BE49-F238E27FC236}">
                <a16:creationId xmlns:a16="http://schemas.microsoft.com/office/drawing/2014/main" id="{7B40486E-8639-634A-B9DB-07B479EF6C3B}"/>
              </a:ext>
            </a:extLst>
          </p:cNvPr>
          <p:cNvSpPr>
            <a:spLocks noGrp="1"/>
          </p:cNvSpPr>
          <p:nvPr>
            <p:ph idx="1"/>
          </p:nvPr>
        </p:nvSpPr>
        <p:spPr>
          <a:xfrm>
            <a:off x="1927654" y="1960606"/>
            <a:ext cx="7558217" cy="3505200"/>
          </a:xfrm>
        </p:spPr>
        <p:txBody>
          <a:bodyPr>
            <a:normAutofit/>
          </a:bodyPr>
          <a:lstStyle/>
          <a:p>
            <a:pPr marL="457200" indent="-457200">
              <a:buAutoNum type="arabicPeriod"/>
            </a:pPr>
            <a:r>
              <a:rPr lang="en-GB" sz="2200" dirty="0">
                <a:solidFill>
                  <a:schemeClr val="tx1">
                    <a:alpha val="55000"/>
                  </a:schemeClr>
                </a:solidFill>
                <a:effectLst/>
                <a:latin typeface="AGaramondPro"/>
              </a:rPr>
              <a:t>Improve provision planning (pre-statutory and statutory) </a:t>
            </a:r>
          </a:p>
          <a:p>
            <a:pPr marL="457200" indent="-457200">
              <a:buAutoNum type="arabicPeriod"/>
            </a:pPr>
            <a:r>
              <a:rPr lang="en-GB" sz="2200" dirty="0">
                <a:solidFill>
                  <a:schemeClr val="tx1">
                    <a:alpha val="55000"/>
                  </a:schemeClr>
                </a:solidFill>
                <a:effectLst/>
                <a:latin typeface="AGaramondPro"/>
              </a:rPr>
              <a:t>Improve provision planning (post-14)</a:t>
            </a:r>
            <a:endParaRPr lang="en-GB" sz="2200" dirty="0">
              <a:solidFill>
                <a:schemeClr val="tx1">
                  <a:alpha val="55000"/>
                </a:schemeClr>
              </a:solidFill>
              <a:latin typeface="AGaramondPro"/>
            </a:endParaRPr>
          </a:p>
          <a:p>
            <a:pPr marL="457200" indent="-457200">
              <a:buAutoNum type="arabicPeriod"/>
            </a:pPr>
            <a:r>
              <a:rPr lang="en-GB" sz="2200" dirty="0">
                <a:solidFill>
                  <a:schemeClr val="tx1">
                    <a:alpha val="55000"/>
                  </a:schemeClr>
                </a:solidFill>
                <a:effectLst/>
                <a:latin typeface="AGaramondPro"/>
              </a:rPr>
              <a:t>Develop language skills and continuous</a:t>
            </a:r>
          </a:p>
          <a:p>
            <a:pPr marL="457200" indent="-457200">
              <a:buAutoNum type="arabicPeriod"/>
            </a:pPr>
            <a:r>
              <a:rPr lang="en-GB" sz="2200" dirty="0">
                <a:solidFill>
                  <a:schemeClr val="tx1">
                    <a:alpha val="55000"/>
                  </a:schemeClr>
                </a:solidFill>
                <a:effectLst/>
                <a:latin typeface="AGaramondPro"/>
              </a:rPr>
              <a:t>Ensure numbers and train practitioners</a:t>
            </a:r>
          </a:p>
          <a:p>
            <a:pPr marL="457200" indent="-457200">
              <a:buAutoNum type="arabicPeriod"/>
            </a:pPr>
            <a:r>
              <a:rPr lang="en-GB" sz="2200" dirty="0">
                <a:solidFill>
                  <a:schemeClr val="tx1">
                    <a:alpha val="55000"/>
                  </a:schemeClr>
                </a:solidFill>
                <a:effectLst/>
                <a:latin typeface="AGaramondPro"/>
              </a:rPr>
              <a:t>Centre support to improve qualifications</a:t>
            </a:r>
            <a:r>
              <a:rPr lang="en-GB" sz="2200" dirty="0">
                <a:solidFill>
                  <a:schemeClr val="tx1">
                    <a:alpha val="55000"/>
                  </a:schemeClr>
                </a:solidFill>
                <a:latin typeface="AGaramondPro"/>
              </a:rPr>
              <a:t> and educational </a:t>
            </a:r>
            <a:r>
              <a:rPr lang="en-GB" sz="2200" dirty="0">
                <a:solidFill>
                  <a:schemeClr val="tx1">
                    <a:alpha val="55000"/>
                  </a:schemeClr>
                </a:solidFill>
                <a:effectLst/>
                <a:latin typeface="AGaramondPro"/>
              </a:rPr>
              <a:t>resources </a:t>
            </a:r>
          </a:p>
          <a:p>
            <a:pPr marL="457200" indent="-457200">
              <a:buAutoNum type="arabicPeriod"/>
            </a:pPr>
            <a:r>
              <a:rPr lang="en-GB" sz="2200" dirty="0">
                <a:solidFill>
                  <a:schemeClr val="tx1">
                    <a:alpha val="55000"/>
                  </a:schemeClr>
                </a:solidFill>
                <a:effectLst/>
                <a:latin typeface="AGaramondPro"/>
              </a:rPr>
              <a:t>Contribute toward informal use </a:t>
            </a:r>
            <a:endParaRPr lang="en-GB" sz="2200" dirty="0">
              <a:solidFill>
                <a:schemeClr val="tx1">
                  <a:alpha val="55000"/>
                </a:schemeClr>
              </a:solidFill>
            </a:endParaRPr>
          </a:p>
          <a:p>
            <a:endParaRPr lang="en-US" sz="2200" dirty="0">
              <a:solidFill>
                <a:schemeClr val="tx1">
                  <a:alpha val="55000"/>
                </a:schemeClr>
              </a:solidFill>
            </a:endParaRPr>
          </a:p>
          <a:p>
            <a:endParaRPr lang="en-US" sz="2200" dirty="0">
              <a:solidFill>
                <a:schemeClr val="tx1">
                  <a:alpha val="55000"/>
                </a:schemeClr>
              </a:solidFill>
            </a:endParaRPr>
          </a:p>
        </p:txBody>
      </p:sp>
    </p:spTree>
    <p:extLst>
      <p:ext uri="{BB962C8B-B14F-4D97-AF65-F5344CB8AC3E}">
        <p14:creationId xmlns:p14="http://schemas.microsoft.com/office/powerpoint/2010/main" val="6013473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C39EA-6543-5D45-8B9F-CE7213C769D2}"/>
              </a:ext>
            </a:extLst>
          </p:cNvPr>
          <p:cNvSpPr>
            <a:spLocks noGrp="1"/>
          </p:cNvSpPr>
          <p:nvPr>
            <p:ph type="title"/>
          </p:nvPr>
        </p:nvSpPr>
        <p:spPr>
          <a:xfrm>
            <a:off x="1143001" y="1676400"/>
            <a:ext cx="4038600" cy="3505200"/>
          </a:xfrm>
        </p:spPr>
        <p:txBody>
          <a:bodyPr anchor="t">
            <a:normAutofit/>
          </a:bodyPr>
          <a:lstStyle/>
          <a:p>
            <a:r>
              <a:rPr lang="en-US" sz="4000"/>
              <a:t>Welsh in education timeline </a:t>
            </a:r>
          </a:p>
        </p:txBody>
      </p:sp>
      <p:sp>
        <p:nvSpPr>
          <p:cNvPr id="3" name="Content Placeholder 2">
            <a:extLst>
              <a:ext uri="{FF2B5EF4-FFF2-40B4-BE49-F238E27FC236}">
                <a16:creationId xmlns:a16="http://schemas.microsoft.com/office/drawing/2014/main" id="{B2585F23-AA32-4E42-8F77-678B2241FF61}"/>
              </a:ext>
            </a:extLst>
          </p:cNvPr>
          <p:cNvSpPr>
            <a:spLocks noGrp="1"/>
          </p:cNvSpPr>
          <p:nvPr>
            <p:ph idx="1"/>
          </p:nvPr>
        </p:nvSpPr>
        <p:spPr>
          <a:xfrm>
            <a:off x="5181601" y="1676400"/>
            <a:ext cx="6137188" cy="2487827"/>
          </a:xfrm>
        </p:spPr>
        <p:txBody>
          <a:bodyPr>
            <a:normAutofit fontScale="92500" lnSpcReduction="10000"/>
          </a:bodyPr>
          <a:lstStyle/>
          <a:p>
            <a:r>
              <a:rPr lang="en-US" sz="2400" dirty="0">
                <a:solidFill>
                  <a:schemeClr val="tx1">
                    <a:alpha val="55000"/>
                  </a:schemeClr>
                </a:solidFill>
              </a:rPr>
              <a:t>The graphic produced by ‘gov. </a:t>
            </a:r>
            <a:r>
              <a:rPr lang="en-US" sz="2400" dirty="0" err="1">
                <a:solidFill>
                  <a:schemeClr val="tx1">
                    <a:alpha val="55000"/>
                  </a:schemeClr>
                </a:solidFill>
              </a:rPr>
              <a:t>wales’</a:t>
            </a:r>
            <a:r>
              <a:rPr lang="en-US" sz="2400" dirty="0">
                <a:solidFill>
                  <a:schemeClr val="tx1">
                    <a:alpha val="55000"/>
                  </a:schemeClr>
                </a:solidFill>
              </a:rPr>
              <a:t> provides the timeline for the Welsh language strategy 2017-22. The graphic illustrates how integral the Welsh language strategy is to Education </a:t>
            </a:r>
            <a:endParaRPr lang="en-US" sz="2400" dirty="0">
              <a:solidFill>
                <a:schemeClr val="tx1">
                  <a:alpha val="55000"/>
                </a:schemeClr>
              </a:solidFill>
              <a:hlinkClick r:id="rId2"/>
            </a:endParaRPr>
          </a:p>
          <a:p>
            <a:r>
              <a:rPr lang="en-US" sz="2400" dirty="0">
                <a:solidFill>
                  <a:schemeClr val="tx1">
                    <a:alpha val="55000"/>
                  </a:schemeClr>
                </a:solidFill>
                <a:hlinkClick r:id="rId2"/>
              </a:rPr>
              <a:t>Access it here </a:t>
            </a:r>
          </a:p>
          <a:p>
            <a:endParaRPr lang="en-US" sz="2400" dirty="0">
              <a:solidFill>
                <a:schemeClr val="tx1">
                  <a:alpha val="55000"/>
                </a:schemeClr>
              </a:solidFill>
            </a:endParaRPr>
          </a:p>
        </p:txBody>
      </p:sp>
    </p:spTree>
    <p:extLst>
      <p:ext uri="{BB962C8B-B14F-4D97-AF65-F5344CB8AC3E}">
        <p14:creationId xmlns:p14="http://schemas.microsoft.com/office/powerpoint/2010/main" val="12052468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44F7CF35-8E20-A743-988F-F8CB957DC093}"/>
              </a:ext>
            </a:extLst>
          </p:cNvPr>
          <p:cNvPicPr>
            <a:picLocks noGrp="1" noChangeAspect="1"/>
          </p:cNvPicPr>
          <p:nvPr>
            <p:ph idx="1"/>
          </p:nvPr>
        </p:nvPicPr>
        <p:blipFill>
          <a:blip r:embed="rId2"/>
          <a:stretch>
            <a:fillRect/>
          </a:stretch>
        </p:blipFill>
        <p:spPr>
          <a:xfrm>
            <a:off x="4433179" y="827903"/>
            <a:ext cx="6671425" cy="5003570"/>
          </a:xfrm>
          <a:prstGeom prst="rect">
            <a:avLst/>
          </a:prstGeom>
          <a:ln>
            <a:noFill/>
          </a:ln>
        </p:spPr>
      </p:pic>
      <p:sp>
        <p:nvSpPr>
          <p:cNvPr id="2" name="TextBox 1">
            <a:extLst>
              <a:ext uri="{FF2B5EF4-FFF2-40B4-BE49-F238E27FC236}">
                <a16:creationId xmlns:a16="http://schemas.microsoft.com/office/drawing/2014/main" id="{B0FE7806-CF65-7AAC-4514-890B8D14E656}"/>
              </a:ext>
            </a:extLst>
          </p:cNvPr>
          <p:cNvSpPr txBox="1"/>
          <p:nvPr/>
        </p:nvSpPr>
        <p:spPr>
          <a:xfrm>
            <a:off x="383060" y="2520779"/>
            <a:ext cx="3632886" cy="1200329"/>
          </a:xfrm>
          <a:prstGeom prst="rect">
            <a:avLst/>
          </a:prstGeom>
          <a:noFill/>
        </p:spPr>
        <p:txBody>
          <a:bodyPr wrap="square" rtlCol="0">
            <a:spAutoFit/>
          </a:bodyPr>
          <a:lstStyle/>
          <a:p>
            <a:r>
              <a:rPr lang="en-US" dirty="0"/>
              <a:t>Welsh is now an underpinning to the Curriculum in Wales and will in due course impact the post-compulsory education sector. </a:t>
            </a:r>
          </a:p>
        </p:txBody>
      </p:sp>
      <p:sp>
        <p:nvSpPr>
          <p:cNvPr id="3" name="TextBox 2">
            <a:extLst>
              <a:ext uri="{FF2B5EF4-FFF2-40B4-BE49-F238E27FC236}">
                <a16:creationId xmlns:a16="http://schemas.microsoft.com/office/drawing/2014/main" id="{94C35F12-CDF4-D654-7257-276C7FB61297}"/>
              </a:ext>
            </a:extLst>
          </p:cNvPr>
          <p:cNvSpPr txBox="1"/>
          <p:nvPr/>
        </p:nvSpPr>
        <p:spPr>
          <a:xfrm>
            <a:off x="531341" y="716692"/>
            <a:ext cx="2644345" cy="369332"/>
          </a:xfrm>
          <a:prstGeom prst="rect">
            <a:avLst/>
          </a:prstGeom>
          <a:noFill/>
        </p:spPr>
        <p:txBody>
          <a:bodyPr wrap="square" rtlCol="0">
            <a:spAutoFit/>
          </a:bodyPr>
          <a:lstStyle/>
          <a:p>
            <a:r>
              <a:rPr lang="en-US" b="1" dirty="0"/>
              <a:t>Curriculum for Wales </a:t>
            </a:r>
          </a:p>
        </p:txBody>
      </p:sp>
    </p:spTree>
    <p:extLst>
      <p:ext uri="{BB962C8B-B14F-4D97-AF65-F5344CB8AC3E}">
        <p14:creationId xmlns:p14="http://schemas.microsoft.com/office/powerpoint/2010/main" val="39973232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F9DC7F32-1BD9-33E1-45E0-A02F11960FDC}"/>
              </a:ext>
            </a:extLst>
          </p:cNvPr>
          <p:cNvSpPr>
            <a:spLocks noGrp="1"/>
          </p:cNvSpPr>
          <p:nvPr>
            <p:ph idx="1"/>
          </p:nvPr>
        </p:nvSpPr>
        <p:spPr/>
        <p:txBody>
          <a:bodyPr/>
          <a:lstStyle/>
          <a:p>
            <a:r>
              <a:rPr lang="en-GB" b="0" i="0" u="none" strike="noStrike" dirty="0">
                <a:solidFill>
                  <a:srgbClr val="3E3E3E"/>
                </a:solidFill>
                <a:effectLst/>
                <a:latin typeface="Poppins" panose="020B0604020202020204" pitchFamily="34" charset="0"/>
              </a:rPr>
              <a:t>Coleg Cymraeg </a:t>
            </a:r>
            <a:r>
              <a:rPr lang="en-GB" b="0" i="0" u="none" strike="noStrike" dirty="0" err="1">
                <a:solidFill>
                  <a:srgbClr val="3E3E3E"/>
                </a:solidFill>
                <a:effectLst/>
                <a:latin typeface="Poppins" panose="020B0604020202020204" pitchFamily="34" charset="0"/>
              </a:rPr>
              <a:t>Cenedlaethol</a:t>
            </a:r>
            <a:r>
              <a:rPr lang="en-GB" b="0" i="0" u="none" strike="noStrike" dirty="0">
                <a:solidFill>
                  <a:srgbClr val="3E3E3E"/>
                </a:solidFill>
                <a:effectLst/>
                <a:latin typeface="Poppins" panose="020B0604020202020204" pitchFamily="34" charset="0"/>
              </a:rPr>
              <a:t> creates training and study opportunities through the medium of Welsh by working with further education colleges, universities, apprenticeship providers and employers. We inspire and encourage everyone to use their Welsh skills, to create a bilingual workforce.</a:t>
            </a:r>
          </a:p>
          <a:p>
            <a:pPr marL="0" indent="0">
              <a:buNone/>
            </a:pPr>
            <a:endParaRPr lang="en-GB" dirty="0">
              <a:solidFill>
                <a:srgbClr val="3E3E3E"/>
              </a:solidFill>
              <a:latin typeface="Poppins" panose="020B0604020202020204" pitchFamily="34" charset="0"/>
              <a:hlinkClick r:id="rId2"/>
            </a:endParaRPr>
          </a:p>
          <a:p>
            <a:r>
              <a:rPr lang="en-GB" dirty="0">
                <a:solidFill>
                  <a:srgbClr val="3E3E3E"/>
                </a:solidFill>
                <a:latin typeface="Poppins" panose="020B0604020202020204" pitchFamily="34" charset="0"/>
                <a:hlinkClick r:id="rId2"/>
              </a:rPr>
              <a:t>Access the Coleg Cenedlaethol Cymru website here </a:t>
            </a:r>
            <a:endParaRPr lang="en-US" dirty="0"/>
          </a:p>
          <a:p>
            <a:endParaRPr lang="en-US" dirty="0"/>
          </a:p>
        </p:txBody>
      </p:sp>
      <p:sp>
        <p:nvSpPr>
          <p:cNvPr id="10" name="Title 9">
            <a:extLst>
              <a:ext uri="{FF2B5EF4-FFF2-40B4-BE49-F238E27FC236}">
                <a16:creationId xmlns:a16="http://schemas.microsoft.com/office/drawing/2014/main" id="{F09CA5A1-2485-A731-0C6E-DB9C61BC95BD}"/>
              </a:ext>
            </a:extLst>
          </p:cNvPr>
          <p:cNvSpPr>
            <a:spLocks noGrp="1"/>
          </p:cNvSpPr>
          <p:nvPr>
            <p:ph type="title"/>
          </p:nvPr>
        </p:nvSpPr>
        <p:spPr/>
        <p:txBody>
          <a:bodyPr>
            <a:noAutofit/>
          </a:bodyPr>
          <a:lstStyle/>
          <a:p>
            <a:r>
              <a:rPr lang="en-US" sz="2800" dirty="0"/>
              <a:t>Support for Teachers and Students – Coleg </a:t>
            </a:r>
            <a:r>
              <a:rPr lang="en-US" sz="2800" dirty="0" err="1"/>
              <a:t>cymraeg</a:t>
            </a:r>
            <a:r>
              <a:rPr lang="en-US" sz="2800" dirty="0"/>
              <a:t> </a:t>
            </a:r>
            <a:r>
              <a:rPr lang="en-US" sz="2800" dirty="0" err="1"/>
              <a:t>Cenedlaethol</a:t>
            </a:r>
            <a:endParaRPr lang="en-US" sz="2800" dirty="0"/>
          </a:p>
        </p:txBody>
      </p:sp>
    </p:spTree>
    <p:extLst>
      <p:ext uri="{BB962C8B-B14F-4D97-AF65-F5344CB8AC3E}">
        <p14:creationId xmlns:p14="http://schemas.microsoft.com/office/powerpoint/2010/main" val="115092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bstract blurred public library with bookshelves">
            <a:extLst>
              <a:ext uri="{FF2B5EF4-FFF2-40B4-BE49-F238E27FC236}">
                <a16:creationId xmlns:a16="http://schemas.microsoft.com/office/drawing/2014/main" id="{52175963-EA1A-4F40-B2C7-13C49BDA0067}"/>
              </a:ext>
            </a:extLst>
          </p:cNvPr>
          <p:cNvPicPr>
            <a:picLocks noChangeAspect="1"/>
          </p:cNvPicPr>
          <p:nvPr/>
        </p:nvPicPr>
        <p:blipFill rotWithShape="1">
          <a:blip r:embed="rId2"/>
          <a:srcRect t="1310" b="14420"/>
          <a:stretch/>
        </p:blipFill>
        <p:spPr>
          <a:xfrm>
            <a:off x="20" y="10"/>
            <a:ext cx="12191980" cy="6857990"/>
          </a:xfrm>
          <a:prstGeom prst="rect">
            <a:avLst/>
          </a:prstGeom>
        </p:spPr>
      </p:pic>
      <p:sp>
        <p:nvSpPr>
          <p:cNvPr id="4" name="Title 3">
            <a:extLst>
              <a:ext uri="{FF2B5EF4-FFF2-40B4-BE49-F238E27FC236}">
                <a16:creationId xmlns:a16="http://schemas.microsoft.com/office/drawing/2014/main" id="{2261577D-6AD6-CB4E-BE3B-BE1F2C90D188}"/>
              </a:ext>
            </a:extLst>
          </p:cNvPr>
          <p:cNvSpPr>
            <a:spLocks noGrp="1"/>
          </p:cNvSpPr>
          <p:nvPr>
            <p:ph type="title"/>
          </p:nvPr>
        </p:nvSpPr>
        <p:spPr>
          <a:xfrm>
            <a:off x="3719385" y="3231931"/>
            <a:ext cx="8154678" cy="1834056"/>
          </a:xfrm>
        </p:spPr>
        <p:txBody>
          <a:bodyPr vert="horz" lIns="91440" tIns="45720" rIns="91440" bIns="45720" rtlCol="0" anchor="b">
            <a:normAutofit/>
          </a:bodyPr>
          <a:lstStyle/>
          <a:p>
            <a:pPr algn="ctr"/>
            <a:r>
              <a:rPr lang="en-US" sz="2800" dirty="0"/>
              <a:t>Bilingualism</a:t>
            </a:r>
          </a:p>
        </p:txBody>
      </p:sp>
      <p:sp>
        <p:nvSpPr>
          <p:cNvPr id="5" name="Text Placeholder 4">
            <a:extLst>
              <a:ext uri="{FF2B5EF4-FFF2-40B4-BE49-F238E27FC236}">
                <a16:creationId xmlns:a16="http://schemas.microsoft.com/office/drawing/2014/main" id="{08FA8CFB-BE78-FD42-AE5B-42B34E2CA952}"/>
              </a:ext>
            </a:extLst>
          </p:cNvPr>
          <p:cNvSpPr>
            <a:spLocks noGrp="1"/>
          </p:cNvSpPr>
          <p:nvPr>
            <p:ph type="body" idx="1"/>
          </p:nvPr>
        </p:nvSpPr>
        <p:spPr>
          <a:xfrm>
            <a:off x="7782910" y="5242675"/>
            <a:ext cx="4330262" cy="683284"/>
          </a:xfrm>
        </p:spPr>
        <p:txBody>
          <a:bodyPr vert="horz" lIns="91440" tIns="45720" rIns="91440" bIns="45720" rtlCol="0">
            <a:normAutofit/>
          </a:bodyPr>
          <a:lstStyle/>
          <a:p>
            <a:pPr algn="ctr"/>
            <a:r>
              <a:rPr lang="en-US" sz="2000">
                <a:solidFill>
                  <a:schemeClr val="tx1"/>
                </a:solidFill>
              </a:rPr>
              <a:t>Further reading</a:t>
            </a:r>
          </a:p>
        </p:txBody>
      </p:sp>
    </p:spTree>
    <p:extLst>
      <p:ext uri="{BB962C8B-B14F-4D97-AF65-F5344CB8AC3E}">
        <p14:creationId xmlns:p14="http://schemas.microsoft.com/office/powerpoint/2010/main" val="1808575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94D6B-4805-2448-BBE4-C3AC1B9E4BF8}"/>
              </a:ext>
            </a:extLst>
          </p:cNvPr>
          <p:cNvSpPr>
            <a:spLocks noGrp="1"/>
          </p:cNvSpPr>
          <p:nvPr>
            <p:ph type="title"/>
          </p:nvPr>
        </p:nvSpPr>
        <p:spPr/>
        <p:txBody>
          <a:bodyPr/>
          <a:lstStyle/>
          <a:p>
            <a:r>
              <a:rPr lang="en-US" dirty="0"/>
              <a:t>Welsh in Education –Action Plan 2017-21</a:t>
            </a:r>
          </a:p>
        </p:txBody>
      </p:sp>
      <p:sp>
        <p:nvSpPr>
          <p:cNvPr id="3" name="Content Placeholder 2">
            <a:extLst>
              <a:ext uri="{FF2B5EF4-FFF2-40B4-BE49-F238E27FC236}">
                <a16:creationId xmlns:a16="http://schemas.microsoft.com/office/drawing/2014/main" id="{F265112C-0E06-134A-BEC6-BE7F7BC73BE7}"/>
              </a:ext>
            </a:extLst>
          </p:cNvPr>
          <p:cNvSpPr>
            <a:spLocks noGrp="1"/>
          </p:cNvSpPr>
          <p:nvPr>
            <p:ph idx="1"/>
          </p:nvPr>
        </p:nvSpPr>
        <p:spPr/>
        <p:txBody>
          <a:bodyPr>
            <a:normAutofit/>
          </a:bodyPr>
          <a:lstStyle/>
          <a:p>
            <a:pPr marL="0" indent="0">
              <a:buNone/>
            </a:pPr>
            <a:endParaRPr lang="en-US" dirty="0">
              <a:solidFill>
                <a:schemeClr val="tx2"/>
              </a:solidFill>
            </a:endParaRPr>
          </a:p>
          <a:p>
            <a:pPr marL="0" indent="0">
              <a:buNone/>
            </a:pPr>
            <a:r>
              <a:rPr lang="en-US" dirty="0">
                <a:solidFill>
                  <a:schemeClr val="tx2"/>
                </a:solidFill>
              </a:rPr>
              <a:t>The purpose of the action plan is to set out the Welsh Government’s direction for the development of Welsh medium and Welsh language education for 2017-21, in support of the Vision </a:t>
            </a:r>
            <a:r>
              <a:rPr lang="en-US" b="1" i="1" dirty="0" err="1">
                <a:solidFill>
                  <a:schemeClr val="tx2"/>
                </a:solidFill>
              </a:rPr>
              <a:t>Cymraeg</a:t>
            </a:r>
            <a:r>
              <a:rPr lang="en-US" b="1" i="1" dirty="0">
                <a:solidFill>
                  <a:schemeClr val="tx2"/>
                </a:solidFill>
              </a:rPr>
              <a:t> 2050</a:t>
            </a:r>
          </a:p>
          <a:p>
            <a:endParaRPr lang="en-US" b="1" dirty="0">
              <a:solidFill>
                <a:schemeClr val="tx2"/>
              </a:solidFill>
            </a:endParaRPr>
          </a:p>
          <a:p>
            <a:pPr marL="0" indent="0">
              <a:buNone/>
            </a:pPr>
            <a:r>
              <a:rPr lang="en-US" dirty="0">
                <a:solidFill>
                  <a:schemeClr val="tx2"/>
                </a:solidFill>
                <a:highlight>
                  <a:srgbClr val="FFFF00"/>
                </a:highlight>
              </a:rPr>
              <a:t>THE REPORT CAN BE ACCESSED HERE: </a:t>
            </a:r>
            <a:r>
              <a:rPr lang="en-US" dirty="0">
                <a:highlight>
                  <a:srgbClr val="FFFF00"/>
                </a:highlight>
                <a:hlinkClick r:id="rId2"/>
              </a:rPr>
              <a:t>Welsh in Education –Action Plan 2017-21</a:t>
            </a:r>
            <a:endParaRPr lang="en-US" dirty="0">
              <a:highlight>
                <a:srgbClr val="FFFF00"/>
              </a:highlight>
            </a:endParaRPr>
          </a:p>
          <a:p>
            <a:r>
              <a:rPr lang="en-US" dirty="0"/>
              <a:t>There is a useful graphic on page 41- see </a:t>
            </a:r>
            <a:r>
              <a:rPr lang="en-US"/>
              <a:t>next slide.</a:t>
            </a:r>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646061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9CB6E3C-C247-634F-A731-1B7847420F74}"/>
              </a:ext>
            </a:extLst>
          </p:cNvPr>
          <p:cNvPicPr>
            <a:picLocks noGrp="1" noChangeAspect="1"/>
          </p:cNvPicPr>
          <p:nvPr>
            <p:ph idx="4294967295"/>
          </p:nvPr>
        </p:nvPicPr>
        <p:blipFill>
          <a:blip r:embed="rId2"/>
          <a:stretch>
            <a:fillRect/>
          </a:stretch>
        </p:blipFill>
        <p:spPr>
          <a:xfrm>
            <a:off x="1576795" y="0"/>
            <a:ext cx="9038409" cy="6391209"/>
          </a:xfrm>
        </p:spPr>
      </p:pic>
    </p:spTree>
    <p:extLst>
      <p:ext uri="{BB962C8B-B14F-4D97-AF65-F5344CB8AC3E}">
        <p14:creationId xmlns:p14="http://schemas.microsoft.com/office/powerpoint/2010/main" val="29559146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0B944-A2A9-8C49-9D97-6F5ACF4702D5}"/>
              </a:ext>
            </a:extLst>
          </p:cNvPr>
          <p:cNvSpPr>
            <a:spLocks noGrp="1"/>
          </p:cNvSpPr>
          <p:nvPr>
            <p:ph type="title"/>
          </p:nvPr>
        </p:nvSpPr>
        <p:spPr/>
        <p:txBody>
          <a:bodyPr>
            <a:normAutofit fontScale="90000"/>
          </a:bodyPr>
          <a:lstStyle/>
          <a:p>
            <a:r>
              <a:rPr lang="en-US" sz="2700" dirty="0"/>
              <a:t>Blog : </a:t>
            </a:r>
            <a:r>
              <a:rPr lang="en-GB" sz="2700" b="1" i="0" u="none" strike="noStrike" dirty="0">
                <a:solidFill>
                  <a:srgbClr val="444444"/>
                </a:solidFill>
                <a:effectLst/>
              </a:rPr>
              <a:t>Understanding bilingualism in education: a seed for bilingual teaching success</a:t>
            </a:r>
            <a:br>
              <a:rPr lang="en-GB" b="1" i="0" u="none" strike="noStrike" dirty="0">
                <a:solidFill>
                  <a:srgbClr val="444444"/>
                </a:solidFill>
                <a:effectLst/>
                <a:latin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F31BF5D7-2DDE-8745-9856-F39F0DF297A3}"/>
              </a:ext>
            </a:extLst>
          </p:cNvPr>
          <p:cNvSpPr>
            <a:spLocks noGrp="1"/>
          </p:cNvSpPr>
          <p:nvPr>
            <p:ph idx="1"/>
          </p:nvPr>
        </p:nvSpPr>
        <p:spPr>
          <a:xfrm>
            <a:off x="1099752" y="2029968"/>
            <a:ext cx="10241280" cy="2570947"/>
          </a:xfrm>
        </p:spPr>
        <p:txBody>
          <a:bodyPr>
            <a:normAutofit/>
          </a:bodyPr>
          <a:lstStyle/>
          <a:p>
            <a:r>
              <a:rPr lang="en-US" dirty="0"/>
              <a:t>This blog outlines the current debates around bilingual education and can be accessed here : </a:t>
            </a:r>
            <a:r>
              <a:rPr lang="en-GB" sz="2000" b="1" i="0" u="none" strike="noStrike" dirty="0">
                <a:solidFill>
                  <a:srgbClr val="444444"/>
                </a:solidFill>
                <a:effectLst/>
                <a:hlinkClick r:id="rId2"/>
              </a:rPr>
              <a:t>Understanding bilingualism in education: a seed for bilingual teaching success</a:t>
            </a:r>
            <a:endParaRPr lang="en-US" dirty="0"/>
          </a:p>
          <a:p>
            <a:r>
              <a:rPr lang="en-US" dirty="0"/>
              <a:t>The blog discusses Bilingual Teaching Methods and current research of young people being positive for Welsh  </a:t>
            </a:r>
          </a:p>
        </p:txBody>
      </p:sp>
    </p:spTree>
    <p:extLst>
      <p:ext uri="{BB962C8B-B14F-4D97-AF65-F5344CB8AC3E}">
        <p14:creationId xmlns:p14="http://schemas.microsoft.com/office/powerpoint/2010/main" val="9238474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5DAE4-FFF0-477E-097F-0500130321C8}"/>
              </a:ext>
            </a:extLst>
          </p:cNvPr>
          <p:cNvSpPr>
            <a:spLocks noGrp="1"/>
          </p:cNvSpPr>
          <p:nvPr>
            <p:ph type="title"/>
          </p:nvPr>
        </p:nvSpPr>
        <p:spPr/>
        <p:txBody>
          <a:bodyPr/>
          <a:lstStyle/>
          <a:p>
            <a:r>
              <a:rPr lang="en-US" dirty="0"/>
              <a:t>Resource Bilingual Teaching Methods</a:t>
            </a:r>
          </a:p>
        </p:txBody>
      </p:sp>
      <p:sp>
        <p:nvSpPr>
          <p:cNvPr id="3" name="Content Placeholder 2">
            <a:extLst>
              <a:ext uri="{FF2B5EF4-FFF2-40B4-BE49-F238E27FC236}">
                <a16:creationId xmlns:a16="http://schemas.microsoft.com/office/drawing/2014/main" id="{25C33813-63F1-A05A-43B9-70AC5FEFAF93}"/>
              </a:ext>
            </a:extLst>
          </p:cNvPr>
          <p:cNvSpPr>
            <a:spLocks noGrp="1"/>
          </p:cNvSpPr>
          <p:nvPr>
            <p:ph idx="1"/>
          </p:nvPr>
        </p:nvSpPr>
        <p:spPr/>
        <p:txBody>
          <a:bodyPr/>
          <a:lstStyle/>
          <a:p>
            <a:r>
              <a:rPr lang="en-US" dirty="0"/>
              <a:t>For professional interest here is a resource for teachers </a:t>
            </a:r>
          </a:p>
          <a:p>
            <a:endParaRPr lang="en-US" dirty="0"/>
          </a:p>
          <a:p>
            <a:r>
              <a:rPr lang="en-US" dirty="0">
                <a:hlinkClick r:id="rId2"/>
              </a:rPr>
              <a:t>Access it here </a:t>
            </a:r>
            <a:endParaRPr lang="en-US" dirty="0"/>
          </a:p>
          <a:p>
            <a:endParaRPr lang="en-US" dirty="0"/>
          </a:p>
        </p:txBody>
      </p:sp>
    </p:spTree>
    <p:extLst>
      <p:ext uri="{BB962C8B-B14F-4D97-AF65-F5344CB8AC3E}">
        <p14:creationId xmlns:p14="http://schemas.microsoft.com/office/powerpoint/2010/main" val="30088826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06111-3545-424E-8D31-13DED4A1E00B}"/>
              </a:ext>
            </a:extLst>
          </p:cNvPr>
          <p:cNvSpPr>
            <a:spLocks noGrp="1"/>
          </p:cNvSpPr>
          <p:nvPr>
            <p:ph type="title"/>
          </p:nvPr>
        </p:nvSpPr>
        <p:spPr/>
        <p:txBody>
          <a:bodyPr>
            <a:normAutofit/>
          </a:bodyPr>
          <a:lstStyle/>
          <a:p>
            <a:r>
              <a:rPr lang="en-US" sz="2800" dirty="0"/>
              <a:t>Bangor University </a:t>
            </a:r>
            <a:br>
              <a:rPr lang="en-US" sz="2800" dirty="0"/>
            </a:br>
            <a:r>
              <a:rPr lang="en-US" sz="2800" dirty="0"/>
              <a:t>Language Report- Welsh  (2023)</a:t>
            </a:r>
          </a:p>
        </p:txBody>
      </p:sp>
      <p:sp>
        <p:nvSpPr>
          <p:cNvPr id="3" name="Content Placeholder 2">
            <a:extLst>
              <a:ext uri="{FF2B5EF4-FFF2-40B4-BE49-F238E27FC236}">
                <a16:creationId xmlns:a16="http://schemas.microsoft.com/office/drawing/2014/main" id="{CE9AEECA-5A91-8D41-8968-187E2AB5C496}"/>
              </a:ext>
            </a:extLst>
          </p:cNvPr>
          <p:cNvSpPr>
            <a:spLocks noGrp="1"/>
          </p:cNvSpPr>
          <p:nvPr>
            <p:ph idx="1"/>
          </p:nvPr>
        </p:nvSpPr>
        <p:spPr/>
        <p:txBody>
          <a:bodyPr/>
          <a:lstStyle/>
          <a:p>
            <a:r>
              <a:rPr lang="en-GB" dirty="0"/>
              <a:t>Abstract In this chapter, based on </a:t>
            </a:r>
            <a:r>
              <a:rPr lang="en-GB" dirty="0" err="1"/>
              <a:t>Prys</a:t>
            </a:r>
            <a:r>
              <a:rPr lang="en-GB" dirty="0"/>
              <a:t> et al. (2022), an update to the META-NET White Paper (</a:t>
            </a:r>
            <a:r>
              <a:rPr lang="en-GB" dirty="0" err="1"/>
              <a:t>Evas</a:t>
            </a:r>
            <a:r>
              <a:rPr lang="en-GB" dirty="0"/>
              <a:t> 2014), we present Language Technology (LT) for the Welsh language, providing an overview of the status of Welsh in Wales and a summary of the Welsh writing system and typology. We describe key tools and our recommendations for Welsh LT and associated resource development. (</a:t>
            </a:r>
            <a:r>
              <a:rPr lang="en-GB" dirty="0" err="1"/>
              <a:t>Prys</a:t>
            </a:r>
            <a:r>
              <a:rPr lang="en-GB" dirty="0"/>
              <a:t> &amp; Watkins, 2023)</a:t>
            </a:r>
            <a:endParaRPr lang="en-US" dirty="0"/>
          </a:p>
          <a:p>
            <a:endParaRPr lang="en-US" dirty="0"/>
          </a:p>
          <a:p>
            <a:r>
              <a:rPr lang="en-US" dirty="0"/>
              <a:t>Access the report here</a:t>
            </a:r>
          </a:p>
          <a:p>
            <a:r>
              <a:rPr lang="en-US" dirty="0">
                <a:hlinkClick r:id="rId2"/>
              </a:rPr>
              <a:t>https://research.bangor.ac.uk/portal/files/59480413/978_3_031_28819_7_37.pdf</a:t>
            </a:r>
            <a:endParaRPr lang="en-US" dirty="0"/>
          </a:p>
          <a:p>
            <a:endParaRPr lang="en-US" dirty="0"/>
          </a:p>
        </p:txBody>
      </p:sp>
    </p:spTree>
    <p:extLst>
      <p:ext uri="{BB962C8B-B14F-4D97-AF65-F5344CB8AC3E}">
        <p14:creationId xmlns:p14="http://schemas.microsoft.com/office/powerpoint/2010/main" val="28802746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EAF32-9DA9-DC4C-B191-168A29D6C8AD}"/>
              </a:ext>
            </a:extLst>
          </p:cNvPr>
          <p:cNvSpPr>
            <a:spLocks noGrp="1"/>
          </p:cNvSpPr>
          <p:nvPr>
            <p:ph type="title"/>
          </p:nvPr>
        </p:nvSpPr>
        <p:spPr/>
        <p:txBody>
          <a:bodyPr/>
          <a:lstStyle/>
          <a:p>
            <a:r>
              <a:rPr lang="en-US" dirty="0"/>
              <a:t>Mercator Report (</a:t>
            </a:r>
            <a:r>
              <a:rPr lang="en-US" dirty="0" err="1"/>
              <a:t>Cymraeg</a:t>
            </a:r>
            <a:r>
              <a:rPr lang="en-US" dirty="0"/>
              <a:t>) (2014)</a:t>
            </a:r>
          </a:p>
        </p:txBody>
      </p:sp>
      <p:sp>
        <p:nvSpPr>
          <p:cNvPr id="3" name="Content Placeholder 2">
            <a:extLst>
              <a:ext uri="{FF2B5EF4-FFF2-40B4-BE49-F238E27FC236}">
                <a16:creationId xmlns:a16="http://schemas.microsoft.com/office/drawing/2014/main" id="{08B64B32-565E-8C47-9E94-78CC27D187DD}"/>
              </a:ext>
            </a:extLst>
          </p:cNvPr>
          <p:cNvSpPr>
            <a:spLocks noGrp="1"/>
          </p:cNvSpPr>
          <p:nvPr>
            <p:ph idx="1"/>
          </p:nvPr>
        </p:nvSpPr>
        <p:spPr/>
        <p:txBody>
          <a:bodyPr>
            <a:normAutofit/>
          </a:bodyPr>
          <a:lstStyle/>
          <a:p>
            <a:r>
              <a:rPr lang="en-GB" sz="1800" dirty="0">
                <a:effectLst/>
                <a:latin typeface="ArialMT"/>
              </a:rPr>
              <a:t>Regional dossiers aim at providing a concise description of and basic statistics on minority language education in a specific region of Europe. Aspects that are addressed include features of the education system, recent educational policies, main actors, legal arrangements, and support structures, as well as quantitative aspects, such as the number of schools, teachers, pupils, and financial investments. This kind of information can serve several purposes and can be relevant for different target groups. </a:t>
            </a:r>
            <a:endParaRPr lang="en-GB" dirty="0"/>
          </a:p>
          <a:p>
            <a:r>
              <a:rPr lang="en-US" dirty="0">
                <a:hlinkClick r:id="rId2"/>
              </a:rPr>
              <a:t>Access it here : https://www.mercator-research.eu/fileadmin/mercator/documents/regional_dossiers/welsh_in_the_uk_2nd.pdf</a:t>
            </a:r>
            <a:endParaRPr lang="en-US" dirty="0"/>
          </a:p>
          <a:p>
            <a:endParaRPr lang="en-US" dirty="0"/>
          </a:p>
        </p:txBody>
      </p:sp>
    </p:spTree>
    <p:extLst>
      <p:ext uri="{BB962C8B-B14F-4D97-AF65-F5344CB8AC3E}">
        <p14:creationId xmlns:p14="http://schemas.microsoft.com/office/powerpoint/2010/main" val="33190104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E4F87-B84E-5D40-BE41-5FADD59721E5}"/>
              </a:ext>
            </a:extLst>
          </p:cNvPr>
          <p:cNvSpPr>
            <a:spLocks noGrp="1"/>
          </p:cNvSpPr>
          <p:nvPr>
            <p:ph type="title"/>
          </p:nvPr>
        </p:nvSpPr>
        <p:spPr/>
        <p:txBody>
          <a:bodyPr>
            <a:normAutofit fontScale="90000"/>
          </a:bodyPr>
          <a:lstStyle/>
          <a:p>
            <a:r>
              <a:rPr lang="en-GB" sz="3200" dirty="0"/>
              <a:t>School categories according to Welsh-medium provision (2020)</a:t>
            </a:r>
            <a:endParaRPr lang="en-US" sz="3200" dirty="0"/>
          </a:p>
        </p:txBody>
      </p:sp>
      <p:sp>
        <p:nvSpPr>
          <p:cNvPr id="3" name="Content Placeholder 2">
            <a:extLst>
              <a:ext uri="{FF2B5EF4-FFF2-40B4-BE49-F238E27FC236}">
                <a16:creationId xmlns:a16="http://schemas.microsoft.com/office/drawing/2014/main" id="{95C12590-B89A-4F40-B9CD-7A89D66EED98}"/>
              </a:ext>
            </a:extLst>
          </p:cNvPr>
          <p:cNvSpPr>
            <a:spLocks noGrp="1"/>
          </p:cNvSpPr>
          <p:nvPr>
            <p:ph idx="1"/>
          </p:nvPr>
        </p:nvSpPr>
        <p:spPr/>
        <p:txBody>
          <a:bodyPr/>
          <a:lstStyle/>
          <a:p>
            <a:r>
              <a:rPr lang="en-US" dirty="0"/>
              <a:t>A Welsh Government document setting out school categorization, again something of interest to PCET to understand the demographics of learners that will stream into PCET from Welsh Schools </a:t>
            </a:r>
            <a:endParaRPr lang="en-US" dirty="0">
              <a:hlinkClick r:id="rId2"/>
            </a:endParaRPr>
          </a:p>
          <a:p>
            <a:r>
              <a:rPr lang="en-US" dirty="0">
                <a:hlinkClick r:id="rId2"/>
              </a:rPr>
              <a:t>Access the report here : https://gov.wales/sites/default/files/consultations/2020-12/school-categories-according-to-welsh-medium-provision-non-statutory-guidance-draft.pdf</a:t>
            </a:r>
            <a:endParaRPr lang="en-US" dirty="0"/>
          </a:p>
          <a:p>
            <a:endParaRPr lang="en-US" dirty="0"/>
          </a:p>
        </p:txBody>
      </p:sp>
    </p:spTree>
    <p:extLst>
      <p:ext uri="{BB962C8B-B14F-4D97-AF65-F5344CB8AC3E}">
        <p14:creationId xmlns:p14="http://schemas.microsoft.com/office/powerpoint/2010/main" val="26187117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9284D-6157-EA4F-B708-E71DD0293DC6}"/>
              </a:ext>
            </a:extLst>
          </p:cNvPr>
          <p:cNvSpPr>
            <a:spLocks noGrp="1"/>
          </p:cNvSpPr>
          <p:nvPr>
            <p:ph type="title"/>
          </p:nvPr>
        </p:nvSpPr>
        <p:spPr/>
        <p:txBody>
          <a:bodyPr>
            <a:normAutofit/>
          </a:bodyPr>
          <a:lstStyle/>
          <a:p>
            <a:r>
              <a:rPr lang="en-GB" sz="2400" dirty="0"/>
              <a:t>Welsh-medium and bilingual teaching and learning in further education –Estyn 2017</a:t>
            </a:r>
            <a:endParaRPr lang="en-US" sz="2400" dirty="0"/>
          </a:p>
        </p:txBody>
      </p:sp>
      <p:sp>
        <p:nvSpPr>
          <p:cNvPr id="3" name="Content Placeholder 2">
            <a:extLst>
              <a:ext uri="{FF2B5EF4-FFF2-40B4-BE49-F238E27FC236}">
                <a16:creationId xmlns:a16="http://schemas.microsoft.com/office/drawing/2014/main" id="{9DD62AE6-898D-6340-A3DC-C388DAE2EF52}"/>
              </a:ext>
            </a:extLst>
          </p:cNvPr>
          <p:cNvSpPr>
            <a:spLocks noGrp="1"/>
          </p:cNvSpPr>
          <p:nvPr>
            <p:ph idx="1"/>
          </p:nvPr>
        </p:nvSpPr>
        <p:spPr>
          <a:xfrm>
            <a:off x="1371600" y="2112264"/>
            <a:ext cx="10241280" cy="2941650"/>
          </a:xfrm>
        </p:spPr>
        <p:txBody>
          <a:bodyPr/>
          <a:lstStyle/>
          <a:p>
            <a:r>
              <a:rPr lang="en-US" dirty="0"/>
              <a:t>An Estyn report into WWlsh Medium and Bilingual education in FE </a:t>
            </a:r>
            <a:endParaRPr lang="en-US" dirty="0">
              <a:hlinkClick r:id="rId2"/>
            </a:endParaRPr>
          </a:p>
          <a:p>
            <a:r>
              <a:rPr lang="en-US" dirty="0">
                <a:hlinkClick r:id="rId2"/>
              </a:rPr>
              <a:t>You can access the report here </a:t>
            </a:r>
          </a:p>
          <a:p>
            <a:r>
              <a:rPr lang="en-US" dirty="0">
                <a:hlinkClick r:id="rId2"/>
              </a:rPr>
              <a:t>https://www.estyn.gov.wales/system/files/2020-07/Bilingual%2520Teaching%2520in%2520FE.pdf</a:t>
            </a:r>
            <a:endParaRPr lang="en-US" dirty="0"/>
          </a:p>
          <a:p>
            <a:pPr marL="0" indent="0">
              <a:buNone/>
            </a:pPr>
            <a:r>
              <a:rPr lang="en-US" dirty="0"/>
              <a:t>Note the data sets pages 18/19</a:t>
            </a:r>
          </a:p>
          <a:p>
            <a:r>
              <a:rPr lang="en-US" dirty="0" err="1"/>
              <a:t>Estyn</a:t>
            </a:r>
            <a:r>
              <a:rPr lang="en-US" dirty="0"/>
              <a:t> are the Welsh Government inspectors</a:t>
            </a:r>
          </a:p>
        </p:txBody>
      </p:sp>
    </p:spTree>
    <p:extLst>
      <p:ext uri="{BB962C8B-B14F-4D97-AF65-F5344CB8AC3E}">
        <p14:creationId xmlns:p14="http://schemas.microsoft.com/office/powerpoint/2010/main" val="3181686479"/>
      </p:ext>
    </p:extLst>
  </p:cSld>
  <p:clrMapOvr>
    <a:masterClrMapping/>
  </p:clrMapOvr>
</p:sld>
</file>

<file path=ppt/theme/theme1.xml><?xml version="1.0" encoding="utf-8"?>
<a:theme xmlns:a="http://schemas.openxmlformats.org/drawingml/2006/main" name="GradientRiseVTI">
  <a:themeElements>
    <a:clrScheme name="AnalogousFromDarkSeed_2SEEDS">
      <a:dk1>
        <a:srgbClr val="000000"/>
      </a:dk1>
      <a:lt1>
        <a:srgbClr val="FFFFFF"/>
      </a:lt1>
      <a:dk2>
        <a:srgbClr val="302B1B"/>
      </a:dk2>
      <a:lt2>
        <a:srgbClr val="F0F1F3"/>
      </a:lt2>
      <a:accent1>
        <a:srgbClr val="C69C16"/>
      </a:accent1>
      <a:accent2>
        <a:srgbClr val="E66B29"/>
      </a:accent2>
      <a:accent3>
        <a:srgbClr val="91AB1F"/>
      </a:accent3>
      <a:accent4>
        <a:srgbClr val="3D42DB"/>
      </a:accent4>
      <a:accent5>
        <a:srgbClr val="7229E6"/>
      </a:accent5>
      <a:accent6>
        <a:srgbClr val="AF18D5"/>
      </a:accent6>
      <a:hlink>
        <a:srgbClr val="349E50"/>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docProps/app.xml><?xml version="1.0" encoding="utf-8"?>
<Properties xmlns="http://schemas.openxmlformats.org/officeDocument/2006/extended-properties" xmlns:vt="http://schemas.openxmlformats.org/officeDocument/2006/docPropsVTypes">
  <TotalTime>0</TotalTime>
  <Words>1512</Words>
  <Application>Microsoft Office PowerPoint</Application>
  <PresentationFormat>Widescreen</PresentationFormat>
  <Paragraphs>133</Paragraphs>
  <Slides>27</Slides>
  <Notes>0</Notes>
  <HiddenSlides>0</HiddenSlides>
  <MMClips>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AGaramondPro</vt:lpstr>
      <vt:lpstr>ArialMT</vt:lpstr>
      <vt:lpstr>Arimo</vt:lpstr>
      <vt:lpstr>Arial</vt:lpstr>
      <vt:lpstr>Avenir Next LT Pro</vt:lpstr>
      <vt:lpstr>Poppins</vt:lpstr>
      <vt:lpstr>GradientRiseVTI</vt:lpstr>
      <vt:lpstr>Cymraeg </vt:lpstr>
      <vt:lpstr>Welsh in Wales </vt:lpstr>
      <vt:lpstr>Welsh Language Commissioner </vt:lpstr>
      <vt:lpstr>Celtic languages </vt:lpstr>
      <vt:lpstr>Sounds or Celtic languages </vt:lpstr>
      <vt:lpstr>History of Welsh </vt:lpstr>
      <vt:lpstr>PowerPoint Presentation</vt:lpstr>
      <vt:lpstr>Tynged y Iaith –Saunders Lewis </vt:lpstr>
      <vt:lpstr>What was the ‘Treachery of the Blue Books’ -1847</vt:lpstr>
      <vt:lpstr>The ‘Welsh Not’ was in common use in Victorian Schools in Wales </vt:lpstr>
      <vt:lpstr>Milestones </vt:lpstr>
      <vt:lpstr>In 1995 the Welsh Language Board was established </vt:lpstr>
      <vt:lpstr>Since the 1960’s Welsh medium education has thrived  </vt:lpstr>
      <vt:lpstr>Bilingualism today </vt:lpstr>
      <vt:lpstr>The ‘Iaith Pawb’ initiative  2004</vt:lpstr>
      <vt:lpstr>Welsh in education timeline </vt:lpstr>
      <vt:lpstr>PowerPoint Presentation</vt:lpstr>
      <vt:lpstr>Support for Teachers and Students – Coleg cymraeg Cenedlaethol</vt:lpstr>
      <vt:lpstr>Bilingualism</vt:lpstr>
      <vt:lpstr>Welsh in Education –Action Plan 2017-21</vt:lpstr>
      <vt:lpstr>PowerPoint Presentation</vt:lpstr>
      <vt:lpstr>Blog : Understanding bilingualism in education: a seed for bilingual teaching success </vt:lpstr>
      <vt:lpstr>Resource Bilingual Teaching Methods</vt:lpstr>
      <vt:lpstr>Bangor University  Language Report- Welsh  (2023)</vt:lpstr>
      <vt:lpstr>Mercator Report (Cymraeg) (2014)</vt:lpstr>
      <vt:lpstr>School categories according to Welsh-medium provision (2020)</vt:lpstr>
      <vt:lpstr>Welsh-medium and bilingual teaching and learning in further education –Estyn 2017</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Cymraeg</dc:title>
  <dc:creator>Mark Flagg</dc:creator>
  <cp:lastModifiedBy>Marion Phillips</cp:lastModifiedBy>
  <cp:revision>7</cp:revision>
  <dcterms:created xsi:type="dcterms:W3CDTF">2021-11-22T10:40:26Z</dcterms:created>
  <dcterms:modified xsi:type="dcterms:W3CDTF">2026-09-01T08:34:45Z</dcterms:modified>
</cp:coreProperties>
</file>