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2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9FC65-71B6-44EE-9B5E-688EAF0FE426}" type="datetimeFigureOut">
              <a:rPr lang="en-HK" smtClean="0"/>
              <a:t>6/15/2019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BED1530-6819-4A66-960E-2C288B3333EA}" type="slidenum">
              <a:rPr lang="en-HK" smtClean="0"/>
              <a:t>‹#›</a:t>
            </a:fld>
            <a:endParaRPr lang="en-HK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8960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9FC65-71B6-44EE-9B5E-688EAF0FE426}" type="datetimeFigureOut">
              <a:rPr lang="en-HK" smtClean="0"/>
              <a:t>6/15/2019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D1530-6819-4A66-960E-2C288B3333EA}" type="slidenum">
              <a:rPr lang="en-HK" smtClean="0"/>
              <a:t>‹#›</a:t>
            </a:fld>
            <a:endParaRPr lang="en-HK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4174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9FC65-71B6-44EE-9B5E-688EAF0FE426}" type="datetimeFigureOut">
              <a:rPr lang="en-HK" smtClean="0"/>
              <a:t>6/15/2019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D1530-6819-4A66-960E-2C288B3333EA}" type="slidenum">
              <a:rPr lang="en-HK" smtClean="0"/>
              <a:t>‹#›</a:t>
            </a:fld>
            <a:endParaRPr lang="en-HK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8869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9FC65-71B6-44EE-9B5E-688EAF0FE426}" type="datetimeFigureOut">
              <a:rPr lang="en-HK" smtClean="0"/>
              <a:t>6/15/2019</a:t>
            </a:fld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D1530-6819-4A66-960E-2C288B3333EA}" type="slidenum">
              <a:rPr lang="en-HK" smtClean="0"/>
              <a:t>‹#›</a:t>
            </a:fld>
            <a:endParaRPr lang="en-HK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6012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9FC65-71B6-44EE-9B5E-688EAF0FE426}" type="datetimeFigureOut">
              <a:rPr lang="en-HK" smtClean="0"/>
              <a:t>6/15/2019</a:t>
            </a:fld>
            <a:endParaRPr lang="en-H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D1530-6819-4A66-960E-2C288B3333EA}" type="slidenum">
              <a:rPr lang="en-HK" smtClean="0"/>
              <a:t>‹#›</a:t>
            </a:fld>
            <a:endParaRPr lang="en-HK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512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9FC65-71B6-44EE-9B5E-688EAF0FE426}" type="datetimeFigureOut">
              <a:rPr lang="en-HK" smtClean="0"/>
              <a:t>6/15/2019</a:t>
            </a:fld>
            <a:endParaRPr lang="en-H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D1530-6819-4A66-960E-2C288B3333EA}" type="slidenum">
              <a:rPr lang="en-HK" smtClean="0"/>
              <a:t>‹#›</a:t>
            </a:fld>
            <a:endParaRPr lang="en-HK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3962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9FC65-71B6-44EE-9B5E-688EAF0FE426}" type="datetimeFigureOut">
              <a:rPr lang="en-HK" smtClean="0"/>
              <a:t>6/15/2019</a:t>
            </a:fld>
            <a:endParaRPr lang="en-H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D1530-6819-4A66-960E-2C288B3333EA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4065425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9FC65-71B6-44EE-9B5E-688EAF0FE426}" type="datetimeFigureOut">
              <a:rPr lang="en-HK" smtClean="0"/>
              <a:t>6/15/2019</a:t>
            </a:fld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D1530-6819-4A66-960E-2C288B3333EA}" type="slidenum">
              <a:rPr lang="en-HK" smtClean="0"/>
              <a:t>‹#›</a:t>
            </a:fld>
            <a:endParaRPr lang="en-HK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3058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D19FC65-71B6-44EE-9B5E-688EAF0FE426}" type="datetimeFigureOut">
              <a:rPr lang="en-HK" smtClean="0"/>
              <a:t>6/15/2019</a:t>
            </a:fld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D1530-6819-4A66-960E-2C288B3333EA}" type="slidenum">
              <a:rPr lang="en-HK" smtClean="0"/>
              <a:t>‹#›</a:t>
            </a:fld>
            <a:endParaRPr lang="en-HK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2673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9FC65-71B6-44EE-9B5E-688EAF0FE426}" type="datetimeFigureOut">
              <a:rPr lang="en-HK" smtClean="0"/>
              <a:t>6/15/2019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D1530-6819-4A66-960E-2C288B3333EA}" type="slidenum">
              <a:rPr lang="en-HK" smtClean="0"/>
              <a:t>‹#›</a:t>
            </a:fld>
            <a:endParaRPr lang="en-HK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9503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9FC65-71B6-44EE-9B5E-688EAF0FE426}" type="datetimeFigureOut">
              <a:rPr lang="en-HK" smtClean="0"/>
              <a:t>6/15/2019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D1530-6819-4A66-960E-2C288B3333EA}" type="slidenum">
              <a:rPr lang="en-HK" smtClean="0"/>
              <a:t>‹#›</a:t>
            </a:fld>
            <a:endParaRPr lang="en-HK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0123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9FC65-71B6-44EE-9B5E-688EAF0FE426}" type="datetimeFigureOut">
              <a:rPr lang="en-HK" smtClean="0"/>
              <a:t>6/15/2019</a:t>
            </a:fld>
            <a:endParaRPr lang="en-H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H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BED1530-6819-4A66-960E-2C288B3333EA}" type="slidenum">
              <a:rPr lang="en-HK" smtClean="0"/>
              <a:t>‹#›</a:t>
            </a:fld>
            <a:endParaRPr lang="en-HK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1097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454B2E-D2DB-42C2-A224-BCEC47B86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8B61146-1CF0-40E1-B66E-C22BD9207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標題 1">
            <a:extLst>
              <a:ext uri="{FF2B5EF4-FFF2-40B4-BE49-F238E27FC236}">
                <a16:creationId xmlns:a16="http://schemas.microsoft.com/office/drawing/2014/main" id="{A9AFA523-9668-41CA-A212-784F67E77C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64987" y="802298"/>
            <a:ext cx="9089865" cy="3822329"/>
          </a:xfrm>
        </p:spPr>
        <p:txBody>
          <a:bodyPr>
            <a:normAutofit/>
          </a:bodyPr>
          <a:lstStyle/>
          <a:p>
            <a:r>
              <a:rPr lang="en-HK" sz="3600" dirty="0"/>
              <a:t>SBPD 7004 - </a:t>
            </a:r>
            <a:r>
              <a:rPr lang="en-US" altLang="zh-HK" sz="3600" dirty="0"/>
              <a:t>How 3-H approach was applied in making the acquisition of a brokerage firm by another competitor </a:t>
            </a:r>
            <a:r>
              <a:rPr lang="en-US" altLang="zh-HK" sz="3600"/>
              <a:t>a success</a:t>
            </a:r>
            <a:br>
              <a:rPr lang="zh-TW" altLang="zh-HK" dirty="0"/>
            </a:br>
            <a:r>
              <a:rPr lang="en-HK" dirty="0"/>
              <a:t> 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FAD02B7D-651D-4C02-A4CB-BC3E5F5B31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4988" y="4941662"/>
            <a:ext cx="9089864" cy="977621"/>
          </a:xfrm>
        </p:spPr>
        <p:txBody>
          <a:bodyPr>
            <a:normAutofit/>
          </a:bodyPr>
          <a:lstStyle/>
          <a:p>
            <a:r>
              <a:rPr lang="en-HK" dirty="0"/>
              <a:t>Salem </a:t>
            </a:r>
            <a:r>
              <a:rPr lang="en-HK" dirty="0" err="1"/>
              <a:t>Kattoura</a:t>
            </a:r>
            <a:endParaRPr lang="en-HK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AE5065C-30A9-480A-9E93-74CC14902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76728" y="4735528"/>
            <a:ext cx="86430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2F948680-1810-4961-805C-D0C28E7E9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782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標題 2">
            <a:extLst>
              <a:ext uri="{FF2B5EF4-FFF2-40B4-BE49-F238E27FC236}">
                <a16:creationId xmlns:a16="http://schemas.microsoft.com/office/drawing/2014/main" id="{FAD02B7D-651D-4C02-A4CB-BC3E5F5B31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8031" y="772886"/>
            <a:ext cx="9089864" cy="5462083"/>
          </a:xfrm>
        </p:spPr>
        <p:txBody>
          <a:bodyPr>
            <a:normAutofit/>
          </a:bodyPr>
          <a:lstStyle/>
          <a:p>
            <a:r>
              <a:rPr lang="en-HK" dirty="0"/>
              <a:t>Introduction to Multibank Group</a:t>
            </a:r>
          </a:p>
          <a:p>
            <a:r>
              <a:rPr lang="en-HK" dirty="0"/>
              <a:t>Industry at hand</a:t>
            </a:r>
          </a:p>
          <a:p>
            <a:r>
              <a:rPr lang="en-HK" dirty="0"/>
              <a:t>Project at hand:</a:t>
            </a:r>
          </a:p>
          <a:p>
            <a:r>
              <a:rPr lang="en-HK" dirty="0"/>
              <a:t>Acquisition of Aetos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HK" dirty="0"/>
              <a:t>143 employees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HK" dirty="0"/>
              <a:t>35,000 active clients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HK" dirty="0"/>
              <a:t>Different technology </a:t>
            </a:r>
            <a:r>
              <a:rPr lang="en-HK" dirty="0" err="1"/>
              <a:t>softwares</a:t>
            </a:r>
            <a:endParaRPr lang="en-HK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1011506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標題 2">
            <a:extLst>
              <a:ext uri="{FF2B5EF4-FFF2-40B4-BE49-F238E27FC236}">
                <a16:creationId xmlns:a16="http://schemas.microsoft.com/office/drawing/2014/main" id="{FAD02B7D-651D-4C02-A4CB-BC3E5F5B31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1068" y="778329"/>
            <a:ext cx="9089864" cy="5462083"/>
          </a:xfrm>
        </p:spPr>
        <p:txBody>
          <a:bodyPr>
            <a:normAutofit/>
          </a:bodyPr>
          <a:lstStyle/>
          <a:p>
            <a:pPr algn="ctr"/>
            <a:r>
              <a:rPr lang="en-US" altLang="zh-TW" dirty="0"/>
              <a:t>3-H framework:</a:t>
            </a:r>
          </a:p>
          <a:p>
            <a:endParaRPr lang="en-US" dirty="0"/>
          </a:p>
          <a:p>
            <a:r>
              <a:rPr lang="en-US" b="1" dirty="0"/>
              <a:t>H1 Heart:</a:t>
            </a:r>
            <a:endParaRPr lang="en-HK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HK" dirty="0"/>
              <a:t>Leadership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HK" dirty="0"/>
              <a:t>Motivation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HK" dirty="0"/>
              <a:t>Company culture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HK" dirty="0"/>
              <a:t>Transition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441444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標題 2">
            <a:extLst>
              <a:ext uri="{FF2B5EF4-FFF2-40B4-BE49-F238E27FC236}">
                <a16:creationId xmlns:a16="http://schemas.microsoft.com/office/drawing/2014/main" id="{FAD02B7D-651D-4C02-A4CB-BC3E5F5B31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8031" y="772886"/>
            <a:ext cx="9089864" cy="5462083"/>
          </a:xfrm>
        </p:spPr>
        <p:txBody>
          <a:bodyPr>
            <a:normAutofit/>
          </a:bodyPr>
          <a:lstStyle/>
          <a:p>
            <a:r>
              <a:rPr lang="en-HK" b="1" u="sng" dirty="0"/>
              <a:t>H 2 </a:t>
            </a:r>
            <a:r>
              <a:rPr lang="en-US" altLang="zh-TW" b="1" u="sng" dirty="0"/>
              <a:t>HEAD:</a:t>
            </a:r>
          </a:p>
          <a:p>
            <a:endParaRPr lang="en-US" altLang="zh-TW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dirty="0"/>
              <a:t>STRATEGIC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SWOT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PORTER’s 5 force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Macro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Competitive advantage</a:t>
            </a:r>
            <a:endParaRPr lang="en-HK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HK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2885598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標題 2">
            <a:extLst>
              <a:ext uri="{FF2B5EF4-FFF2-40B4-BE49-F238E27FC236}">
                <a16:creationId xmlns:a16="http://schemas.microsoft.com/office/drawing/2014/main" id="{FAD02B7D-651D-4C02-A4CB-BC3E5F5B31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8031" y="772886"/>
            <a:ext cx="9089864" cy="5462083"/>
          </a:xfrm>
        </p:spPr>
        <p:txBody>
          <a:bodyPr>
            <a:normAutofit/>
          </a:bodyPr>
          <a:lstStyle/>
          <a:p>
            <a:r>
              <a:rPr lang="en-HK" b="1" u="sng" dirty="0"/>
              <a:t>H 3 </a:t>
            </a:r>
            <a:r>
              <a:rPr lang="en-US" altLang="zh-TW" b="1" u="sng" dirty="0" err="1"/>
              <a:t>HanD</a:t>
            </a:r>
            <a:r>
              <a:rPr lang="en-US" altLang="zh-TW" b="1" u="sng" dirty="0"/>
              <a:t>:</a:t>
            </a:r>
          </a:p>
          <a:p>
            <a:endParaRPr lang="en-US" altLang="zh-TW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dirty="0"/>
              <a:t>Having the right people in the right 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Economies of scale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Team heads and transition team already had experience in </a:t>
            </a:r>
            <a:r>
              <a:rPr lang="en-US" dirty="0" err="1"/>
              <a:t>m&amp;A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HK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31342134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標題 2">
            <a:extLst>
              <a:ext uri="{FF2B5EF4-FFF2-40B4-BE49-F238E27FC236}">
                <a16:creationId xmlns:a16="http://schemas.microsoft.com/office/drawing/2014/main" id="{FAD02B7D-651D-4C02-A4CB-BC3E5F5B31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8031" y="772886"/>
            <a:ext cx="9089864" cy="5462083"/>
          </a:xfrm>
        </p:spPr>
        <p:txBody>
          <a:bodyPr>
            <a:normAutofit/>
          </a:bodyPr>
          <a:lstStyle/>
          <a:p>
            <a:r>
              <a:rPr lang="en-HK" altLang="zh-TW" b="1" u="sng" dirty="0"/>
              <a:t>Success of </a:t>
            </a:r>
            <a:r>
              <a:rPr lang="en-HK" altLang="zh-TW" b="1" u="sng" dirty="0" err="1"/>
              <a:t>acquistion</a:t>
            </a:r>
            <a:r>
              <a:rPr lang="en-US" altLang="zh-TW" b="1" u="sng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dirty="0"/>
              <a:t>8 months in project breakeven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More market share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High client retention ratio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Lower client acquisition cost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HK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12822569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標題 2">
            <a:extLst>
              <a:ext uri="{FF2B5EF4-FFF2-40B4-BE49-F238E27FC236}">
                <a16:creationId xmlns:a16="http://schemas.microsoft.com/office/drawing/2014/main" id="{FAD02B7D-651D-4C02-A4CB-BC3E5F5B31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8031" y="772886"/>
            <a:ext cx="9089864" cy="5462083"/>
          </a:xfrm>
        </p:spPr>
        <p:txBody>
          <a:bodyPr>
            <a:normAutofit/>
          </a:bodyPr>
          <a:lstStyle/>
          <a:p>
            <a:r>
              <a:rPr lang="en-US" altLang="zh-TW" b="1" u="sng" dirty="0"/>
              <a:t>Key issues:</a:t>
            </a:r>
          </a:p>
          <a:p>
            <a:endParaRPr lang="en-US" altLang="zh-TW" b="1" u="sng" dirty="0"/>
          </a:p>
          <a:p>
            <a:r>
              <a:rPr lang="en-US" altLang="zh-HK" b="1" dirty="0"/>
              <a:t>Integration of employees:</a:t>
            </a:r>
            <a:endParaRPr lang="zh-TW" altLang="zh-HK" dirty="0"/>
          </a:p>
          <a:p>
            <a:pPr lvl="0"/>
            <a:r>
              <a:rPr lang="en-US" altLang="zh-HK" dirty="0"/>
              <a:t>Aetos Employees Fear of losing their job</a:t>
            </a:r>
            <a:endParaRPr lang="zh-TW" altLang="zh-HK" dirty="0"/>
          </a:p>
          <a:p>
            <a:pPr lvl="0"/>
            <a:r>
              <a:rPr lang="en-US" altLang="zh-HK" dirty="0"/>
              <a:t>Multibank Employees Fear of having them replaced by new employees</a:t>
            </a:r>
            <a:endParaRPr lang="zh-TW" altLang="zh-HK" dirty="0"/>
          </a:p>
          <a:p>
            <a:pPr lvl="0"/>
            <a:r>
              <a:rPr lang="en-US" altLang="zh-HK" dirty="0"/>
              <a:t>Different corporate culture</a:t>
            </a:r>
            <a:endParaRPr lang="zh-TW" altLang="zh-HK" dirty="0"/>
          </a:p>
          <a:p>
            <a:r>
              <a:rPr lang="en-US" altLang="zh-HK" b="1" dirty="0"/>
              <a:t>Integration of Clients:</a:t>
            </a:r>
            <a:endParaRPr lang="zh-TW" altLang="zh-HK" dirty="0"/>
          </a:p>
          <a:p>
            <a:pPr lvl="0"/>
            <a:r>
              <a:rPr lang="en-US" altLang="zh-HK" dirty="0"/>
              <a:t>Difference in product offerings (spreads, bonuses, leverage)</a:t>
            </a:r>
            <a:endParaRPr lang="zh-TW" altLang="zh-HK" dirty="0"/>
          </a:p>
          <a:p>
            <a:pPr lvl="0"/>
            <a:r>
              <a:rPr lang="en-US" altLang="zh-HK" dirty="0"/>
              <a:t>Difference in service provided (payment solutions…</a:t>
            </a:r>
            <a:r>
              <a:rPr lang="en-US" altLang="zh-HK" dirty="0" err="1"/>
              <a:t>etc</a:t>
            </a:r>
            <a:r>
              <a:rPr lang="en-US" altLang="zh-HK" dirty="0"/>
              <a:t>)</a:t>
            </a:r>
            <a:endParaRPr lang="zh-TW" altLang="zh-HK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HK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26605079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標題 2">
            <a:extLst>
              <a:ext uri="{FF2B5EF4-FFF2-40B4-BE49-F238E27FC236}">
                <a16:creationId xmlns:a16="http://schemas.microsoft.com/office/drawing/2014/main" id="{FAD02B7D-651D-4C02-A4CB-BC3E5F5B31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8031" y="772886"/>
            <a:ext cx="9089864" cy="5462083"/>
          </a:xfrm>
        </p:spPr>
        <p:txBody>
          <a:bodyPr>
            <a:normAutofit/>
          </a:bodyPr>
          <a:lstStyle/>
          <a:p>
            <a:r>
              <a:rPr lang="en-US" altLang="zh-HK" b="1" i="1" u="sng" dirty="0"/>
              <a:t>Key Strengths:</a:t>
            </a:r>
            <a:endParaRPr lang="zh-TW" altLang="zh-HK" dirty="0"/>
          </a:p>
          <a:p>
            <a:r>
              <a:rPr lang="en-US" altLang="zh-HK" b="1" dirty="0"/>
              <a:t>Team Spirit:</a:t>
            </a:r>
            <a:endParaRPr lang="zh-TW" altLang="zh-HK" dirty="0"/>
          </a:p>
          <a:p>
            <a:pPr lvl="0"/>
            <a:r>
              <a:rPr lang="en-US" altLang="zh-HK" dirty="0"/>
              <a:t>Team is like a family</a:t>
            </a:r>
            <a:endParaRPr lang="zh-TW" altLang="zh-HK" dirty="0"/>
          </a:p>
          <a:p>
            <a:pPr lvl="0"/>
            <a:r>
              <a:rPr lang="en-US" altLang="zh-HK" dirty="0"/>
              <a:t>Management is very communicative and close to employees</a:t>
            </a:r>
            <a:endParaRPr lang="zh-TW" altLang="zh-HK" dirty="0"/>
          </a:p>
          <a:p>
            <a:pPr lvl="0"/>
            <a:r>
              <a:rPr lang="en-US" altLang="zh-HK" dirty="0"/>
              <a:t>A lot of team bonding activities </a:t>
            </a:r>
            <a:endParaRPr lang="zh-TW" altLang="zh-HK" dirty="0"/>
          </a:p>
          <a:p>
            <a:r>
              <a:rPr lang="en-US" altLang="zh-HK" b="1" dirty="0"/>
              <a:t>Good Leadership</a:t>
            </a:r>
            <a:endParaRPr lang="zh-TW" altLang="zh-HK" dirty="0"/>
          </a:p>
          <a:p>
            <a:pPr lvl="0"/>
            <a:r>
              <a:rPr lang="en-US" altLang="zh-HK" dirty="0"/>
              <a:t>Proper policies and procedure</a:t>
            </a:r>
            <a:endParaRPr lang="zh-TW" altLang="zh-HK" dirty="0"/>
          </a:p>
          <a:p>
            <a:pPr lvl="0"/>
            <a:r>
              <a:rPr lang="en-US" altLang="zh-HK" dirty="0"/>
              <a:t>Team heads already had an experience in acquisitions</a:t>
            </a:r>
            <a:endParaRPr lang="zh-TW" altLang="zh-HK" dirty="0"/>
          </a:p>
          <a:p>
            <a:pPr lvl="0"/>
            <a:r>
              <a:rPr lang="en-US" altLang="zh-HK" dirty="0"/>
              <a:t>Providing Training for employees</a:t>
            </a:r>
            <a:endParaRPr lang="zh-TW" altLang="zh-HK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HK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565367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標題 2">
            <a:extLst>
              <a:ext uri="{FF2B5EF4-FFF2-40B4-BE49-F238E27FC236}">
                <a16:creationId xmlns:a16="http://schemas.microsoft.com/office/drawing/2014/main" id="{FAD02B7D-651D-4C02-A4CB-BC3E5F5B31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8031" y="772886"/>
            <a:ext cx="9089864" cy="5462083"/>
          </a:xfrm>
        </p:spPr>
        <p:txBody>
          <a:bodyPr>
            <a:normAutofit/>
          </a:bodyPr>
          <a:lstStyle/>
          <a:p>
            <a:r>
              <a:rPr lang="en-US" altLang="zh-TW" b="1" u="sng" dirty="0"/>
              <a:t>Methodology: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dirty="0"/>
              <a:t>self experiences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dirty="0"/>
              <a:t>Informal interviews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TW" dirty="0"/>
              <a:t>Questionnaire</a:t>
            </a:r>
          </a:p>
          <a:p>
            <a:r>
              <a:rPr lang="en-US" altLang="zh-TW" b="1" u="sng" dirty="0"/>
              <a:t>hypothesis:</a:t>
            </a:r>
          </a:p>
          <a:p>
            <a:r>
              <a:rPr lang="en-US" altLang="zh-TW" dirty="0"/>
              <a:t>H1 heart was the major factor of success for the </a:t>
            </a:r>
            <a:r>
              <a:rPr lang="en-US" altLang="zh-TW" dirty="0" err="1"/>
              <a:t>acquistion</a:t>
            </a:r>
            <a:endParaRPr lang="en-US" altLang="zh-TW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HK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HK" dirty="0"/>
          </a:p>
        </p:txBody>
      </p:sp>
    </p:spTree>
    <p:extLst>
      <p:ext uri="{BB962C8B-B14F-4D97-AF65-F5344CB8AC3E}">
        <p14:creationId xmlns:p14="http://schemas.microsoft.com/office/powerpoint/2010/main" val="3628130494"/>
      </p:ext>
    </p:extLst>
  </p:cSld>
  <p:clrMapOvr>
    <a:masterClrMapping/>
  </p:clrMapOvr>
</p:sld>
</file>

<file path=ppt/theme/theme1.xml><?xml version="1.0" encoding="utf-8"?>
<a:theme xmlns:a="http://schemas.openxmlformats.org/drawingml/2006/main" name="圖庫">
  <a:themeElements>
    <a:clrScheme name="圖庫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圖庫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圖庫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235</Words>
  <Application>Microsoft Office PowerPoint</Application>
  <PresentationFormat>Widescreen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Gill Sans MT</vt:lpstr>
      <vt:lpstr>圖庫</vt:lpstr>
      <vt:lpstr>SBPD 7004 - How 3-H approach was applied in making the acquisition of a brokerage firm by another competitor a success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 7004 - How 3-H approach was applied in making the acquisition of a brokerage firm by another competitor</dc:title>
  <dc:creator>Natural, Kan Chi Yin (CDD)</dc:creator>
  <cp:lastModifiedBy>HKMA</cp:lastModifiedBy>
  <cp:revision>6</cp:revision>
  <dcterms:created xsi:type="dcterms:W3CDTF">2019-06-04T05:35:12Z</dcterms:created>
  <dcterms:modified xsi:type="dcterms:W3CDTF">2019-06-15T07:53:40Z</dcterms:modified>
</cp:coreProperties>
</file>