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5"/>
  </p:notesMasterIdLst>
  <p:sldIdLst>
    <p:sldId id="282" r:id="rId2"/>
    <p:sldId id="323" r:id="rId3"/>
    <p:sldId id="322" r:id="rId4"/>
    <p:sldId id="300" r:id="rId5"/>
    <p:sldId id="310" r:id="rId6"/>
    <p:sldId id="311" r:id="rId7"/>
    <p:sldId id="321" r:id="rId8"/>
    <p:sldId id="324" r:id="rId9"/>
    <p:sldId id="325" r:id="rId10"/>
    <p:sldId id="326" r:id="rId11"/>
    <p:sldId id="327" r:id="rId12"/>
    <p:sldId id="328" r:id="rId13"/>
    <p:sldId id="329" r:id="rId1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34569" autoAdjust="0"/>
    <p:restoredTop sz="92473" autoAdjust="0"/>
  </p:normalViewPr>
  <p:slideViewPr>
    <p:cSldViewPr>
      <p:cViewPr>
        <p:scale>
          <a:sx n="72" d="100"/>
          <a:sy n="72" d="100"/>
        </p:scale>
        <p:origin x="416" y="96"/>
      </p:cViewPr>
      <p:guideLst>
        <p:guide orient="horz" pos="1620"/>
        <p:guide pos="2880"/>
      </p:guideLst>
    </p:cSldViewPr>
  </p:slideViewPr>
  <p:outlineViewPr>
    <p:cViewPr>
      <p:scale>
        <a:sx n="33" d="100"/>
        <a:sy n="33" d="100"/>
      </p:scale>
      <p:origin x="0" y="9078"/>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HWA PATEL" userId="f3da3b17e56a3c95" providerId="LiveId" clId="{3AEFED6E-1B80-4AAF-B094-22841A4729D5}"/>
    <pc:docChg chg="delSld">
      <pc:chgData name="NISHWA PATEL" userId="f3da3b17e56a3c95" providerId="LiveId" clId="{3AEFED6E-1B80-4AAF-B094-22841A4729D5}" dt="2023-07-12T08:44:24.977" v="0" actId="2696"/>
      <pc:docMkLst>
        <pc:docMk/>
      </pc:docMkLst>
      <pc:sldChg chg="del">
        <pc:chgData name="NISHWA PATEL" userId="f3da3b17e56a3c95" providerId="LiveId" clId="{3AEFED6E-1B80-4AAF-B094-22841A4729D5}" dt="2023-07-12T08:44:24.977" v="0" actId="2696"/>
        <pc:sldMkLst>
          <pc:docMk/>
          <pc:sldMk cId="3684733666" sldId="32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947472-E8D2-44FD-8EDC-91EDF4576D17}" type="datetimeFigureOut">
              <a:rPr lang="en-US" smtClean="0"/>
              <a:pPr/>
              <a:t>7/12/2023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E23F00-4DB8-4A17-81A4-861FCAB0FD17}" type="slidenum">
              <a:rPr lang="en-US" smtClean="0"/>
              <a:pPr/>
              <a:t>‹#›</a:t>
            </a:fld>
            <a:endParaRPr lang="en-US"/>
          </a:p>
        </p:txBody>
      </p:sp>
    </p:spTree>
    <p:extLst>
      <p:ext uri="{BB962C8B-B14F-4D97-AF65-F5344CB8AC3E}">
        <p14:creationId xmlns:p14="http://schemas.microsoft.com/office/powerpoint/2010/main" val="1268002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High competition in the market, changing consumer behaviours, challenges regarding digitisation and sustainability issues impacts different business sectors in the post-pandemic situation. British Airways, a leading airline organisation, also faced technological issues, marketing issues and sustainability issues in the post-pandemic situation. As argued by </a:t>
            </a:r>
            <a:r>
              <a:rPr lang="en-GB" sz="1200" kern="1200" dirty="0" err="1">
                <a:solidFill>
                  <a:schemeClr val="tx1"/>
                </a:solidFill>
                <a:latin typeface="+mn-lt"/>
                <a:ea typeface="+mn-ea"/>
                <a:cs typeface="+mn-cs"/>
              </a:rPr>
              <a:t>Dangol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(2020), social responsibility issues mostly impact the business organisation during the post-pandemic era. The market competition in this era is increasing gradually and the lack of information technology (IT) raises major challenges for the company to manage its marketing operations.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British Airways (BA) did not meet the expectation of consumers during the post-pandemic situation which is a major reason for market failure. Expensive ticket price is also a major reason for the market failure of this company whereas other companies like </a:t>
            </a:r>
            <a:r>
              <a:rPr lang="en-GB" sz="1200" kern="1200" dirty="0" err="1">
                <a:solidFill>
                  <a:schemeClr val="tx1"/>
                </a:solidFill>
                <a:latin typeface="+mn-lt"/>
                <a:ea typeface="+mn-ea"/>
                <a:cs typeface="+mn-cs"/>
              </a:rPr>
              <a:t>Easyjet</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Ryanair</a:t>
            </a:r>
            <a:r>
              <a:rPr lang="en-GB" sz="1200" kern="1200" dirty="0">
                <a:solidFill>
                  <a:schemeClr val="tx1"/>
                </a:solidFill>
                <a:latin typeface="+mn-lt"/>
                <a:ea typeface="+mn-ea"/>
                <a:cs typeface="+mn-cs"/>
              </a:rPr>
              <a:t> offer good quality airline services at lowest cost for consumers (Sarah, 2020). The BA faced challenges in maintaining brand promise towards the customers and raised major marketing challenges effectively.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management of BA forcibly pulled a large number of advertisements due to labour shortage issues and created delays in passenger services resulting in a major market failure (campaignlive.co.uk, 2022). During the post-pandemic situation, BA faced major financial issues to maintain its marketing operations to recover from all the issues. BA faced huge financial issues and conflicts with its own staff that raised the negative brand reputation of this company (Theo, 2020).  This airline organisation also faced technological issues in the post-pandemic situation that also negatively impacted the brand reputation. BA faced computer issues and cancelled thousands of tickets that dispute the plan of a large number of travellers. It indicates the digitization challenges of this company create a major reason behind the market failure.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During the post-pandemic period, consumers' perception is rapidly changing towards sustainable business products and services. British Airways produces around 230,000 tonnes of CO2 a year which negatively impacts environmental sustainability (mediacentre.britishairways.com, 2022). This high pollution rate increases the environmental concern and CSR challenges for this airline company in this competitive market. Around 84% of consumers blamed consumer behaviour after the pandemic situation has been changed (Erick, 2022). The changing consumer behaviours also negatively impact the marketing strategies of BA during this crisis.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Allocation of resources including human resources, and technological resources play a crucial role in business organisations to cope with the marketing challenges during this post-pandemic situation. As argued by Tong and Kwan (2022), allocating resources is a major concern to mitigate the cyber security issues in the airline industry. Technology advancement strategy is important for BA to mitigate all technical issues faced by the company during </a:t>
            </a:r>
            <a:r>
              <a:rPr lang="en-GB" sz="1200" kern="1200" dirty="0" err="1">
                <a:solidFill>
                  <a:schemeClr val="tx1"/>
                </a:solidFill>
                <a:latin typeface="+mn-lt"/>
                <a:ea typeface="+mn-ea"/>
                <a:cs typeface="+mn-cs"/>
              </a:rPr>
              <a:t>covid</a:t>
            </a:r>
            <a:r>
              <a:rPr lang="en-GB" sz="1200" kern="1200" dirty="0">
                <a:solidFill>
                  <a:schemeClr val="tx1"/>
                </a:solidFill>
                <a:latin typeface="+mn-lt"/>
                <a:ea typeface="+mn-ea"/>
                <a:cs typeface="+mn-cs"/>
              </a:rPr>
              <a:t> and post-pandemic situations. The management of BA introduced robotic technology to give proper guidance to consumers within the airport (mediacentre.britishairways.com, 2019). This technological resource will help to increase brand reputation, customer satisfaction and sustainable business practices. BA also introduced smart biometric technologies to allow customers to travel without showing their passports (mediacentre.britishairways.com, 2022). This technological resource can help BA to give better satisfaction for customers to recover their brand reputation challenges faced during a pandemic.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Allocation of human resources is also important for BA to minimise the conflicts between labourers and the shortage of labours. The HR management of BA introduced strict human resource policies within the organisation instead of focusing on the flexibility of employees (Jessica, 2020). BA implemented strict policies for improving the customer experience and reducing the brand reputation issues faced during the post-pandemic situation.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management of BA announced an investment of around £6.5bn in the future to provide premium quality cabin menus to offer luxury experiences for customers (mediacentre.britishairways.com, 2019). Therefore, the allocation of financial resources gives advantages to this company to mitigate all the blame regarding customer services during the post-pandemic situation. Managing technological resources and financial resources helps to improve the R&amp;D of BA to deliver good quality customer service for achieving competitive advantages among other competitors like </a:t>
            </a:r>
            <a:r>
              <a:rPr lang="en-GB" sz="1200" kern="1200" dirty="0" err="1">
                <a:solidFill>
                  <a:schemeClr val="tx1"/>
                </a:solidFill>
                <a:latin typeface="+mn-lt"/>
                <a:ea typeface="+mn-ea"/>
                <a:cs typeface="+mn-cs"/>
              </a:rPr>
              <a:t>Easyjet</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Ryanair</a:t>
            </a:r>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competitive strategies of British Airways should be focusing on customer service, which is a key factor in the aviation industry for achieving a good competitive advantage. Management of this airline organisation implemented the </a:t>
            </a:r>
            <a:r>
              <a:rPr lang="en-GB" sz="1200" b="1" i="1" kern="1200" dirty="0">
                <a:solidFill>
                  <a:schemeClr val="tx1"/>
                </a:solidFill>
                <a:latin typeface="+mn-lt"/>
                <a:ea typeface="+mn-ea"/>
                <a:cs typeface="+mn-cs"/>
              </a:rPr>
              <a:t>technology advancement strategies</a:t>
            </a:r>
            <a:r>
              <a:rPr lang="en-GB" sz="1200" kern="1200" dirty="0">
                <a:solidFill>
                  <a:schemeClr val="tx1"/>
                </a:solidFill>
                <a:latin typeface="+mn-lt"/>
                <a:ea typeface="+mn-ea"/>
                <a:cs typeface="+mn-cs"/>
              </a:rPr>
              <a:t> by introducing robotic technology, and biometric technology to gain high competitive benefits within the aviation industry. The introduction of biometric technology with a facial recognition system will help BA to complete the broadening process of around 400 passengers in 20 minutes (</a:t>
            </a:r>
            <a:r>
              <a:rPr lang="en-GB" sz="1200" kern="1200" dirty="0" err="1">
                <a:solidFill>
                  <a:schemeClr val="tx1"/>
                </a:solidFill>
                <a:latin typeface="+mn-lt"/>
                <a:ea typeface="+mn-ea"/>
                <a:cs typeface="+mn-cs"/>
              </a:rPr>
              <a:t>Ioannou</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 This gives a greater competitive advantage and reduces the waiting time of customers to give them a better customer experience after the pandemic situation.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a:t>
            </a:r>
            <a:r>
              <a:rPr lang="en-GB" sz="1200" b="1" i="1" kern="1200" dirty="0">
                <a:solidFill>
                  <a:schemeClr val="tx1"/>
                </a:solidFill>
                <a:latin typeface="+mn-lt"/>
                <a:ea typeface="+mn-ea"/>
                <a:cs typeface="+mn-cs"/>
              </a:rPr>
              <a:t>sustainability strategy</a:t>
            </a:r>
            <a:r>
              <a:rPr lang="en-GB" sz="1200" kern="1200" dirty="0">
                <a:solidFill>
                  <a:schemeClr val="tx1"/>
                </a:solidFill>
                <a:latin typeface="+mn-lt"/>
                <a:ea typeface="+mn-ea"/>
                <a:cs typeface="+mn-cs"/>
              </a:rPr>
              <a:t> of BA also allows them to gain competitive advantages during the post-pandemic period where the majority of consumers become environmentally concerned. The management of BA is highly aimed to reduce carbon emissions and achieve a net zero mission by 2050. British Airways also invested in introducing modern aircraft that are 40% more efficient than old aircraft regarding the emission of CO2 (britishairways.com, 2023). The company is also invested to purchase “sustainable aviation fuel” (SAF) to maintain its commitment towards environmental sustainability effectively.</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British Airways create a road map and </a:t>
            </a:r>
            <a:r>
              <a:rPr lang="en-GB" sz="1200" b="1" i="1" kern="1200" dirty="0">
                <a:solidFill>
                  <a:schemeClr val="tx1"/>
                </a:solidFill>
                <a:latin typeface="+mn-lt"/>
                <a:ea typeface="+mn-ea"/>
                <a:cs typeface="+mn-cs"/>
              </a:rPr>
              <a:t>strategies to improve customer experience</a:t>
            </a:r>
            <a:r>
              <a:rPr lang="en-GB" sz="1200" kern="1200" dirty="0">
                <a:solidFill>
                  <a:schemeClr val="tx1"/>
                </a:solidFill>
                <a:latin typeface="+mn-lt"/>
                <a:ea typeface="+mn-ea"/>
                <a:cs typeface="+mn-cs"/>
              </a:rPr>
              <a:t> that will help to achieve competitive advantages effectively. The competition in the aviation market is high therefore it is important to improve customer experience to gain competitive advantages. The management of BA makes effective plans to increase customer experience including refunding ticket prices after cancellation, reducing flight cancellation, and meeting the needs of consumers. As argued by Pei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 the application of advanced technologies will help to provide a unique and differentiated customer experience. Therefore, it is necessary to focus on customer service, infrastructure, and technological support to gain competitive advantages.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Developing sustainable strategies is important to maintain the corporate social responsibilities (CSR) of an organisation. As cited by Pei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 CSR indicates several sustainable practices of a brand that place social good over interests of the firm. Maintaining CSR and green marketing strategies helps to reduce the impacts on the environment and achieve sustainable development goals. The management of BA has a charity (Flying Start) that helps to support community people in the world. BA invested around £26 million to support disadvantaged young people in the UK. This airline organisation is committed to increasing the number of senior representatives by 40% by 2025 to mitigate gender discrimination (britishairways.com, 2021). Mitigating gender discrimination within the organisation is an important strategy for maintaining corporate strategy.</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management has an effective strategy to introduce SAF in replacing traditional fuel to reduce carbon emissions by 80% and achieve net zero emissions by 2050 (britishairways.com, 2021). This strategy can help to protect the environment and allows marketers to move forward towards green marketing.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reduction of carbon footprint and supporting community people is a major strategy for BA to improve their green marketing significantly. BA is the first airline company that offers volunteers for their carbon footprint project to customers (</a:t>
            </a:r>
            <a:r>
              <a:rPr lang="en-GB" sz="1200" kern="1200" dirty="0" err="1">
                <a:solidFill>
                  <a:schemeClr val="tx1"/>
                </a:solidFill>
                <a:latin typeface="+mn-lt"/>
                <a:ea typeface="+mn-ea"/>
                <a:cs typeface="+mn-cs"/>
              </a:rPr>
              <a:t>Çabuk</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The marketers of BA are also investing in the digital market campaign on different social media platforms which indicates a positive move towards the green marketing approach.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b="1" i="1" u="none" strike="noStrike" kern="1200" dirty="0">
                <a:solidFill>
                  <a:schemeClr val="tx1"/>
                </a:solidFill>
                <a:latin typeface="+mn-lt"/>
                <a:ea typeface="+mn-ea"/>
                <a:cs typeface="+mn-cs"/>
              </a:rPr>
              <a:t>It has been recommended to replace 99% of wide-body aircraft and introduce modern aircraft to offer better customer service and reduce carbon emissions. </a:t>
            </a:r>
            <a:endParaRPr lang="en-IN"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It is important to invest in modern aircraft to achieve sustainable business practices. Modern aircraft reduce carbon emissions and help to develop the company's CSR strategies (britishairways.com, 2021). Introducing modern aircraft can help the BA to improve customer experience and safety measures for passengers. </a:t>
            </a:r>
            <a:endParaRPr lang="en-IN" sz="1200" kern="1200" dirty="0">
              <a:solidFill>
                <a:schemeClr val="tx1"/>
              </a:solidFill>
              <a:latin typeface="+mn-lt"/>
              <a:ea typeface="+mn-ea"/>
              <a:cs typeface="+mn-cs"/>
            </a:endParaRPr>
          </a:p>
          <a:p>
            <a:pPr lvl="0"/>
            <a:r>
              <a:rPr lang="en-GB" sz="1200" b="1" i="1" u="none" strike="noStrike" kern="1200" dirty="0">
                <a:solidFill>
                  <a:schemeClr val="tx1"/>
                </a:solidFill>
                <a:latin typeface="+mn-lt"/>
                <a:ea typeface="+mn-ea"/>
                <a:cs typeface="+mn-cs"/>
              </a:rPr>
              <a:t>The management of British Airways needs to implement advanced technologies like AI and </a:t>
            </a:r>
            <a:r>
              <a:rPr lang="en-GB" sz="1200" b="1" i="1" u="none" strike="noStrike" kern="1200" dirty="0" err="1">
                <a:solidFill>
                  <a:schemeClr val="tx1"/>
                </a:solidFill>
                <a:latin typeface="+mn-lt"/>
                <a:ea typeface="+mn-ea"/>
                <a:cs typeface="+mn-cs"/>
              </a:rPr>
              <a:t>IoT</a:t>
            </a:r>
            <a:r>
              <a:rPr lang="en-GB" sz="1200" b="1" i="1" u="none" strike="noStrike" kern="1200" dirty="0">
                <a:solidFill>
                  <a:schemeClr val="tx1"/>
                </a:solidFill>
                <a:latin typeface="+mn-lt"/>
                <a:ea typeface="+mn-ea"/>
                <a:cs typeface="+mn-cs"/>
              </a:rPr>
              <a:t> to improve the poor information management system and deliver a positive customer experience.</a:t>
            </a:r>
            <a:endParaRPr lang="en-IN"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Implementing advanced technology like AI, and </a:t>
            </a:r>
            <a:r>
              <a:rPr lang="en-GB" sz="1200" kern="1200" dirty="0" err="1">
                <a:solidFill>
                  <a:schemeClr val="tx1"/>
                </a:solidFill>
                <a:latin typeface="+mn-lt"/>
                <a:ea typeface="+mn-ea"/>
                <a:cs typeface="+mn-cs"/>
              </a:rPr>
              <a:t>IoT</a:t>
            </a:r>
            <a:r>
              <a:rPr lang="en-GB" sz="1200" kern="1200" dirty="0">
                <a:solidFill>
                  <a:schemeClr val="tx1"/>
                </a:solidFill>
                <a:latin typeface="+mn-lt"/>
                <a:ea typeface="+mn-ea"/>
                <a:cs typeface="+mn-cs"/>
              </a:rPr>
              <a:t> can help to recover the challenges regarding the information management system. The implementation of </a:t>
            </a:r>
            <a:r>
              <a:rPr lang="en-GB" sz="1200" kern="1200" dirty="0" err="1">
                <a:solidFill>
                  <a:schemeClr val="tx1"/>
                </a:solidFill>
                <a:latin typeface="+mn-lt"/>
                <a:ea typeface="+mn-ea"/>
                <a:cs typeface="+mn-cs"/>
              </a:rPr>
              <a:t>IoT</a:t>
            </a:r>
            <a:r>
              <a:rPr lang="en-GB" sz="1200" kern="1200" dirty="0">
                <a:solidFill>
                  <a:schemeClr val="tx1"/>
                </a:solidFill>
                <a:latin typeface="+mn-lt"/>
                <a:ea typeface="+mn-ea"/>
                <a:cs typeface="+mn-cs"/>
              </a:rPr>
              <a:t> helps to improve </a:t>
            </a:r>
            <a:r>
              <a:rPr lang="en-GB" sz="1200" kern="1200" dirty="0" err="1">
                <a:solidFill>
                  <a:schemeClr val="tx1"/>
                </a:solidFill>
                <a:latin typeface="+mn-lt"/>
                <a:ea typeface="+mn-ea"/>
                <a:cs typeface="+mn-cs"/>
              </a:rPr>
              <a:t>inflight</a:t>
            </a:r>
            <a:r>
              <a:rPr lang="en-GB" sz="1200" kern="1200" dirty="0">
                <a:solidFill>
                  <a:schemeClr val="tx1"/>
                </a:solidFill>
                <a:latin typeface="+mn-lt"/>
                <a:ea typeface="+mn-ea"/>
                <a:cs typeface="+mn-cs"/>
              </a:rPr>
              <a:t> communication and better management of cabin crew (</a:t>
            </a:r>
            <a:r>
              <a:rPr lang="en-GB" sz="1200" kern="1200" dirty="0" err="1">
                <a:solidFill>
                  <a:schemeClr val="tx1"/>
                </a:solidFill>
                <a:latin typeface="+mn-lt"/>
                <a:ea typeface="+mn-ea"/>
                <a:cs typeface="+mn-cs"/>
              </a:rPr>
              <a:t>Kaushik</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Thakur</a:t>
            </a:r>
            <a:r>
              <a:rPr lang="en-GB" sz="1200" kern="1200" dirty="0">
                <a:solidFill>
                  <a:schemeClr val="tx1"/>
                </a:solidFill>
                <a:latin typeface="+mn-lt"/>
                <a:ea typeface="+mn-ea"/>
                <a:cs typeface="+mn-cs"/>
              </a:rPr>
              <a:t>, 2022). It can help BA to achieve competitive advantages over other competitors. </a:t>
            </a:r>
            <a:endParaRPr lang="en-IN" sz="1200" kern="1200" dirty="0">
              <a:solidFill>
                <a:schemeClr val="tx1"/>
              </a:solidFill>
              <a:latin typeface="+mn-lt"/>
              <a:ea typeface="+mn-ea"/>
              <a:cs typeface="+mn-cs"/>
            </a:endParaRPr>
          </a:p>
          <a:p>
            <a:pPr lvl="0"/>
            <a:r>
              <a:rPr lang="en-GB" sz="1200" b="1" i="1" u="none" strike="noStrike" kern="1200" dirty="0">
                <a:solidFill>
                  <a:schemeClr val="tx1"/>
                </a:solidFill>
                <a:latin typeface="+mn-lt"/>
                <a:ea typeface="+mn-ea"/>
                <a:cs typeface="+mn-cs"/>
              </a:rPr>
              <a:t>Management needs to improve the employee management policies and HR strategies to reduce conflict, strikes of employees and shortage of labourers during the post-pandemic situation.</a:t>
            </a:r>
            <a:endParaRPr lang="en-IN"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Implementing employee management policies helps BA to reduce the conflicts between employees. It can allow the HR management to reduce the labour shortage issues for delivering good customer service. </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British Airways faced technical issues, service-related issues and sustainability issues. Mining technological resources, financial resources and human resources are important for the company. Labour shortage and poor relationships with employees raised a major concern behind the marketing failure of BA. Allocation of financial resources is also important to develop the quality of airline services for minimising the impacts of poor brand reputation and customer expectations.</a:t>
            </a:r>
            <a:endParaRPr lang="en-IN" sz="1200" kern="1200" dirty="0">
              <a:solidFill>
                <a:schemeClr val="tx1"/>
              </a:solidFill>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E23F00-4DB8-4A17-81A4-861FCAB0FD17}"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8467BAB-4EAE-4560-A38F-EC4BDC720087}" type="datetimeFigureOut">
              <a:rPr lang="en-US" smtClean="0"/>
              <a:pPr/>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8467BAB-4EAE-4560-A38F-EC4BDC720087}" type="datetimeFigureOut">
              <a:rPr lang="en-US" smtClean="0"/>
              <a:pPr/>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67BAB-4EAE-4560-A38F-EC4BDC720087}" type="datetimeFigureOut">
              <a:rPr lang="en-US" smtClean="0"/>
              <a:pPr/>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8467BAB-4EAE-4560-A38F-EC4BDC720087}" type="datetimeFigureOut">
              <a:rPr lang="en-US" smtClean="0"/>
              <a:pPr/>
              <a:t>7/12/2023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8467BAB-4EAE-4560-A38F-EC4BDC720087}" type="datetimeFigureOut">
              <a:rPr lang="en-US" smtClean="0"/>
              <a:pPr/>
              <a:t>7/12/2023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8467BAB-4EAE-4560-A38F-EC4BDC720087}" type="datetimeFigureOut">
              <a:rPr lang="en-US" smtClean="0"/>
              <a:pPr/>
              <a:t>7/12/2023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467BAB-4EAE-4560-A38F-EC4BDC720087}" type="datetimeFigureOut">
              <a:rPr lang="en-US" smtClean="0"/>
              <a:pPr/>
              <a:t>7/12/2023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467BAB-4EAE-4560-A38F-EC4BDC720087}" type="datetimeFigureOut">
              <a:rPr lang="en-US" smtClean="0"/>
              <a:pPr/>
              <a:t>7/12/2023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467BAB-4EAE-4560-A38F-EC4BDC720087}" type="datetimeFigureOut">
              <a:rPr lang="en-US" smtClean="0"/>
              <a:pPr/>
              <a:t>7/12/2023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8467BAB-4EAE-4560-A38F-EC4BDC720087}" type="datetimeFigureOut">
              <a:rPr lang="en-US" smtClean="0"/>
              <a:pPr/>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54781"/>
            <a:ext cx="2057400" cy="329088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54781"/>
            <a:ext cx="6019800" cy="32908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8467BAB-4EAE-4560-A38F-EC4BDC720087}" type="datetimeFigureOut">
              <a:rPr lang="en-US" smtClean="0"/>
              <a:pPr/>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ED493-B668-49ED-B729-4E4BB4A1615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2000"/>
            <a:lum/>
          </a:blip>
          <a:srcRect/>
          <a:stretch>
            <a:fillRect l="-29000" r="-2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A8467BAB-4EAE-4560-A38F-EC4BDC720087}" type="datetimeFigureOut">
              <a:rPr lang="en-US" smtClean="0"/>
              <a:pPr/>
              <a:t>7/12/2023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AB6ED493-B668-49ED-B729-4E4BB4A1615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914400" y="2343150"/>
            <a:ext cx="7315200" cy="1447800"/>
          </a:xfrm>
          <a:solidFill>
            <a:schemeClr val="accent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3">
            <a:schemeClr val="dk1"/>
          </a:fillRef>
          <a:effectRef idx="2">
            <a:schemeClr val="dk1"/>
          </a:effectRef>
          <a:fontRef idx="minor">
            <a:schemeClr val="lt1"/>
          </a:fontRef>
        </p:style>
        <p:txBody>
          <a:bodyPr>
            <a:noAutofit/>
          </a:bodyPr>
          <a:lstStyle/>
          <a:p>
            <a:r>
              <a:rPr lang="en-US" sz="2800" b="1" dirty="0">
                <a:solidFill>
                  <a:schemeClr val="tx1"/>
                </a:solidFill>
                <a:latin typeface="Arial" pitchFamily="34" charset="0"/>
                <a:cs typeface="Arial" pitchFamily="34" charset="0"/>
              </a:rPr>
              <a:t>MARKETING MANAGEMENT</a:t>
            </a:r>
            <a:br>
              <a:rPr lang="en-US" sz="2800" b="1" dirty="0">
                <a:solidFill>
                  <a:schemeClr val="tx1"/>
                </a:solidFill>
                <a:latin typeface="Arial" pitchFamily="34" charset="0"/>
                <a:cs typeface="Arial" pitchFamily="34" charset="0"/>
              </a:rPr>
            </a:br>
            <a:endParaRPr lang="en-US" sz="2800" b="1" dirty="0">
              <a:solidFill>
                <a:schemeClr val="tx1"/>
              </a:solidFill>
              <a:latin typeface="Arial" pitchFamily="34" charset="0"/>
              <a:cs typeface="Arial" pitchFamily="34" charset="0"/>
            </a:endParaRPr>
          </a:p>
        </p:txBody>
      </p:sp>
      <p:sp>
        <p:nvSpPr>
          <p:cNvPr id="3" name="TextBox 2">
            <a:extLst>
              <a:ext uri="{FF2B5EF4-FFF2-40B4-BE49-F238E27FC236}">
                <a16:creationId xmlns:a16="http://schemas.microsoft.com/office/drawing/2014/main" id="{A2405651-133C-5757-2DD6-CF3883015B22}"/>
              </a:ext>
            </a:extLst>
          </p:cNvPr>
          <p:cNvSpPr txBox="1"/>
          <p:nvPr/>
        </p:nvSpPr>
        <p:spPr>
          <a:xfrm>
            <a:off x="4648200" y="285750"/>
            <a:ext cx="4572000" cy="1477328"/>
          </a:xfrm>
          <a:prstGeom prst="rect">
            <a:avLst/>
          </a:prstGeom>
          <a:noFill/>
        </p:spPr>
        <p:txBody>
          <a:bodyPr wrap="square">
            <a:spAutoFit/>
          </a:bodyPr>
          <a:lstStyle/>
          <a:p>
            <a:r>
              <a:rPr lang="en-US" sz="1800" b="1" dirty="0"/>
              <a:t>Student id :- 2244538</a:t>
            </a:r>
          </a:p>
          <a:p>
            <a:r>
              <a:rPr lang="en-US" sz="1800" b="1" dirty="0"/>
              <a:t>Name:- </a:t>
            </a:r>
            <a:r>
              <a:rPr lang="en-US" sz="1800" b="1" dirty="0" err="1"/>
              <a:t>Nishwa</a:t>
            </a:r>
            <a:r>
              <a:rPr lang="en-US" sz="1800" b="1" dirty="0"/>
              <a:t> </a:t>
            </a:r>
            <a:r>
              <a:rPr lang="en-US" sz="1800" b="1" dirty="0" err="1"/>
              <a:t>jatinbhai</a:t>
            </a:r>
            <a:r>
              <a:rPr lang="en-US" sz="1800" b="1" dirty="0"/>
              <a:t> </a:t>
            </a:r>
            <a:r>
              <a:rPr lang="en-US" sz="1800" b="1" dirty="0" err="1"/>
              <a:t>patel</a:t>
            </a:r>
            <a:endParaRPr lang="en-US" sz="1800" b="1" dirty="0"/>
          </a:p>
          <a:p>
            <a:r>
              <a:rPr lang="en-US" sz="1800" b="1" dirty="0"/>
              <a:t>Subject:- Marketing Management</a:t>
            </a:r>
          </a:p>
          <a:p>
            <a:r>
              <a:rPr lang="en-US" sz="1800" b="1" dirty="0"/>
              <a:t>University name:- University Wales Trinity Saint David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381000" y="895350"/>
            <a:ext cx="4876800" cy="40421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457200" y="133350"/>
            <a:ext cx="8229600" cy="685800"/>
          </a:xfrm>
          <a:solidFill>
            <a:schemeClr val="accent6"/>
          </a:solidFill>
        </p:spPr>
        <p:style>
          <a:lnRef idx="0">
            <a:schemeClr val="dk1"/>
          </a:lnRef>
          <a:fillRef idx="3">
            <a:schemeClr val="dk1"/>
          </a:fillRef>
          <a:effectRef idx="3">
            <a:schemeClr val="dk1"/>
          </a:effectRef>
          <a:fontRef idx="minor">
            <a:schemeClr val="lt1"/>
          </a:fontRef>
        </p:style>
        <p:txBody>
          <a:bodyPr>
            <a:normAutofit/>
          </a:bodyPr>
          <a:lstStyle/>
          <a:p>
            <a:r>
              <a:rPr lang="en-IN" sz="2800" b="1" dirty="0">
                <a:solidFill>
                  <a:schemeClr val="tx1"/>
                </a:solidFill>
                <a:latin typeface="Arial" pitchFamily="34" charset="0"/>
                <a:cs typeface="Arial" pitchFamily="34" charset="0"/>
              </a:rPr>
              <a:t>INTRODUCTION</a:t>
            </a:r>
            <a:endParaRPr lang="en-US" sz="2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609600" y="971550"/>
            <a:ext cx="4419600" cy="3886200"/>
          </a:xfrm>
        </p:spPr>
        <p:txBody>
          <a:bodyPr>
            <a:noAutofit/>
          </a:bodyPr>
          <a:lstStyle/>
          <a:p>
            <a:pPr lvl="0"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British Airways, a leading airline organisation, also faced technological issues, marketing issues and sustainability issues in the post-pandemic situation.</a:t>
            </a:r>
          </a:p>
          <a:p>
            <a:pPr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Social responsibility issues mostly impact the business organisation during the post-pandemic era</a:t>
            </a:r>
            <a:endParaRPr lang="en-IN" sz="1800" u="none" strike="noStrike" dirty="0">
              <a:effectLst/>
              <a:latin typeface="Arial" pitchFamily="34" charset="0"/>
              <a:ea typeface="Times New Roman" panose="02020603050405020304" pitchFamily="18" charset="0"/>
              <a:cs typeface="Arial" pitchFamily="34" charset="0"/>
            </a:endParaRP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6" name="Picture 2"/>
          <p:cNvPicPr>
            <a:picLocks noChangeAspect="1" noChangeArrowheads="1"/>
          </p:cNvPicPr>
          <p:nvPr/>
        </p:nvPicPr>
        <p:blipFill>
          <a:blip r:embed="rId3"/>
          <a:srcRect/>
          <a:stretch>
            <a:fillRect/>
          </a:stretch>
        </p:blipFill>
        <p:spPr bwMode="auto">
          <a:xfrm>
            <a:off x="5390450" y="1276350"/>
            <a:ext cx="3372550" cy="2590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381000" y="895350"/>
            <a:ext cx="4876800" cy="40421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457200" y="133350"/>
            <a:ext cx="8229600" cy="685800"/>
          </a:xfrm>
          <a:solidFill>
            <a:schemeClr val="accent6"/>
          </a:solidFill>
        </p:spPr>
        <p:style>
          <a:lnRef idx="0">
            <a:schemeClr val="dk1"/>
          </a:lnRef>
          <a:fillRef idx="3">
            <a:schemeClr val="dk1"/>
          </a:fillRef>
          <a:effectRef idx="3">
            <a:schemeClr val="dk1"/>
          </a:effectRef>
          <a:fontRef idx="minor">
            <a:schemeClr val="lt1"/>
          </a:fontRef>
        </p:style>
        <p:txBody>
          <a:bodyPr>
            <a:normAutofit/>
          </a:bodyPr>
          <a:lstStyle/>
          <a:p>
            <a:r>
              <a:rPr lang="en-IN" sz="1800" b="1" dirty="0">
                <a:solidFill>
                  <a:schemeClr val="tx1"/>
                </a:solidFill>
                <a:latin typeface="Arial" pitchFamily="34" charset="0"/>
                <a:cs typeface="Arial" pitchFamily="34" charset="0"/>
              </a:rPr>
              <a:t>ANALYSING KEY FACTORS WITHIN THE BUSINESS ENVIRONMENT CONTRIBUTES TO ITS MARKETING FAILURE</a:t>
            </a:r>
            <a:endParaRPr lang="en-US" sz="1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609600" y="971550"/>
            <a:ext cx="4419600" cy="3886200"/>
          </a:xfrm>
        </p:spPr>
        <p:txBody>
          <a:bodyPr>
            <a:noAutofit/>
          </a:bodyPr>
          <a:lstStyle/>
          <a:p>
            <a:pPr lvl="0"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British Airways (BA) did not meet the expectation of consumers during the post-pandemic situation which is a major reason for market failure.</a:t>
            </a:r>
          </a:p>
          <a:p>
            <a:pPr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British Airways (BA) did not meet the expectation of consumers during the post-pandemic situation.</a:t>
            </a:r>
          </a:p>
          <a:p>
            <a:pPr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The management of BA forcibly pulled a large number of advertisements due to labour shortage.</a:t>
            </a: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50" name="Picture 2"/>
          <p:cNvPicPr>
            <a:picLocks noChangeAspect="1" noChangeArrowheads="1"/>
          </p:cNvPicPr>
          <p:nvPr/>
        </p:nvPicPr>
        <p:blipFill>
          <a:blip r:embed="rId3"/>
          <a:srcRect/>
          <a:stretch>
            <a:fillRect/>
          </a:stretch>
        </p:blipFill>
        <p:spPr bwMode="auto">
          <a:xfrm>
            <a:off x="5562600" y="1352550"/>
            <a:ext cx="3200400" cy="28646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381000" y="895350"/>
            <a:ext cx="4876800" cy="40421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457200" y="133350"/>
            <a:ext cx="8229600" cy="685800"/>
          </a:xfrm>
          <a:solidFill>
            <a:schemeClr val="accent6"/>
          </a:solidFill>
        </p:spPr>
        <p:style>
          <a:lnRef idx="0">
            <a:schemeClr val="dk1"/>
          </a:lnRef>
          <a:fillRef idx="3">
            <a:schemeClr val="dk1"/>
          </a:fillRef>
          <a:effectRef idx="3">
            <a:schemeClr val="dk1"/>
          </a:effectRef>
          <a:fontRef idx="minor">
            <a:schemeClr val="lt1"/>
          </a:fontRef>
        </p:style>
        <p:txBody>
          <a:bodyPr>
            <a:normAutofit/>
          </a:bodyPr>
          <a:lstStyle/>
          <a:p>
            <a:r>
              <a:rPr lang="en-IN" sz="1800" b="1" dirty="0">
                <a:solidFill>
                  <a:schemeClr val="tx1"/>
                </a:solidFill>
                <a:latin typeface="Arial" pitchFamily="34" charset="0"/>
                <a:cs typeface="Arial" pitchFamily="34" charset="0"/>
              </a:rPr>
              <a:t>ANALYSING KEY FACTORS WITHIN THE BUSINESS ENVIRONMENT CONTRIBUTES TO ITS MARKETING FAILURE (CONTD..)</a:t>
            </a:r>
            <a:endParaRPr lang="en-US" sz="1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609600" y="971550"/>
            <a:ext cx="4419600" cy="3886200"/>
          </a:xfrm>
        </p:spPr>
        <p:txBody>
          <a:bodyPr>
            <a:noAutofit/>
          </a:bodyPr>
          <a:lstStyle/>
          <a:p>
            <a:pPr lvl="0"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Labour shortage issues and created delays in passenger services resulting in a major market failure (campaignlive.co.uk, 2022).</a:t>
            </a:r>
          </a:p>
          <a:p>
            <a:pPr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During the post-pandemic situation, BA faced major financial issues to maintain its marketing operations.</a:t>
            </a:r>
          </a:p>
          <a:p>
            <a:pPr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This airline organisation also faced technological issues in the post-pandemic situation that also negatively impacted the brand reputation. </a:t>
            </a: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074" name="Picture 2"/>
          <p:cNvPicPr>
            <a:picLocks noChangeAspect="1" noChangeArrowheads="1"/>
          </p:cNvPicPr>
          <p:nvPr/>
        </p:nvPicPr>
        <p:blipFill>
          <a:blip r:embed="rId3"/>
          <a:srcRect/>
          <a:stretch>
            <a:fillRect/>
          </a:stretch>
        </p:blipFill>
        <p:spPr bwMode="auto">
          <a:xfrm>
            <a:off x="5486400" y="1352550"/>
            <a:ext cx="3486150" cy="25431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457200" y="742950"/>
            <a:ext cx="4572000" cy="4267200"/>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381000" y="133350"/>
            <a:ext cx="8229600" cy="533400"/>
          </a:xfrm>
          <a:solidFill>
            <a:schemeClr val="accent6"/>
          </a:solidFill>
        </p:spPr>
        <p:style>
          <a:lnRef idx="0">
            <a:schemeClr val="dk1"/>
          </a:lnRef>
          <a:fillRef idx="3">
            <a:schemeClr val="dk1"/>
          </a:fillRef>
          <a:effectRef idx="3">
            <a:schemeClr val="dk1"/>
          </a:effectRef>
          <a:fontRef idx="minor">
            <a:schemeClr val="lt1"/>
          </a:fontRef>
        </p:style>
        <p:txBody>
          <a:bodyPr>
            <a:normAutofit fontScale="90000"/>
          </a:bodyPr>
          <a:lstStyle/>
          <a:p>
            <a:r>
              <a:rPr lang="en-IN" sz="1800" b="1" dirty="0">
                <a:solidFill>
                  <a:schemeClr val="tx1"/>
                </a:solidFill>
                <a:latin typeface="Arial" pitchFamily="34" charset="0"/>
                <a:cs typeface="Arial" pitchFamily="34" charset="0"/>
              </a:rPr>
              <a:t>ANALYSING KEY FACTORS WITHIN THE BUSINESS ENVIRONMENT CONTRIBUTES TO ITS MARKETING FAILURE (Contd..)</a:t>
            </a:r>
            <a:endParaRPr lang="en-US" sz="1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609600" y="895350"/>
            <a:ext cx="4343400" cy="3962400"/>
          </a:xfrm>
        </p:spPr>
        <p:txBody>
          <a:bodyPr>
            <a:noAutofit/>
          </a:bodyPr>
          <a:lstStyle/>
          <a:p>
            <a:pPr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British Airways produces around 230,000 tonnes of CO2 a year (mediacentre.britishairways.com, 2022).</a:t>
            </a:r>
          </a:p>
          <a:p>
            <a:pPr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This high pollution rate increases the environmental concern and CSR challenges for this airline company. </a:t>
            </a:r>
          </a:p>
          <a:p>
            <a:pPr algn="just">
              <a:lnSpc>
                <a:spcPct val="150000"/>
              </a:lnSpc>
              <a:buFont typeface="Arial" panose="020B0604020202020204" pitchFamily="34" charset="0"/>
              <a:buChar char="●"/>
            </a:pPr>
            <a:endParaRPr lang="en-IN" sz="1800" dirty="0">
              <a:latin typeface="Arial" pitchFamily="34" charset="0"/>
              <a:ea typeface="Times New Roman" panose="02020603050405020304" pitchFamily="18" charset="0"/>
              <a:cs typeface="Arial" pitchFamily="34" charset="0"/>
            </a:endParaRP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54" name="AutoShape 2" descr="How Carrie Harris is taking British Airways towards net zero via  &quot;Flightpath Net Zero&quot; and mo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23555" name="Picture 3"/>
          <p:cNvPicPr>
            <a:picLocks noChangeAspect="1" noChangeArrowheads="1"/>
          </p:cNvPicPr>
          <p:nvPr/>
        </p:nvPicPr>
        <p:blipFill>
          <a:blip r:embed="rId3"/>
          <a:srcRect/>
          <a:stretch>
            <a:fillRect/>
          </a:stretch>
        </p:blipFill>
        <p:spPr bwMode="auto">
          <a:xfrm>
            <a:off x="5257800" y="1428750"/>
            <a:ext cx="3452813" cy="24622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457200" y="819150"/>
            <a:ext cx="4572000" cy="41183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457200" y="133350"/>
            <a:ext cx="8229600" cy="533401"/>
          </a:xfrm>
          <a:solidFill>
            <a:schemeClr val="accent6"/>
          </a:solidFill>
        </p:spPr>
        <p:style>
          <a:lnRef idx="0">
            <a:schemeClr val="dk1"/>
          </a:lnRef>
          <a:fillRef idx="3">
            <a:schemeClr val="dk1"/>
          </a:fillRef>
          <a:effectRef idx="3">
            <a:schemeClr val="dk1"/>
          </a:effectRef>
          <a:fontRef idx="minor">
            <a:schemeClr val="lt1"/>
          </a:fontRef>
        </p:style>
        <p:txBody>
          <a:bodyPr>
            <a:normAutofit fontScale="90000"/>
          </a:bodyPr>
          <a:lstStyle/>
          <a:p>
            <a:r>
              <a:rPr lang="en-IN" sz="1800" b="1" dirty="0">
                <a:solidFill>
                  <a:schemeClr val="tx1"/>
                </a:solidFill>
                <a:latin typeface="Arial" pitchFamily="34" charset="0"/>
                <a:cs typeface="Arial" pitchFamily="34" charset="0"/>
              </a:rPr>
              <a:t>STRATEGY TO ALLOCATE RESOURCES FOR MITIGATING CURRENT CHALLENGES </a:t>
            </a:r>
            <a:endParaRPr lang="en-US" sz="1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533400" y="1123950"/>
            <a:ext cx="4419600" cy="3733800"/>
          </a:xfrm>
        </p:spPr>
        <p:txBody>
          <a:bodyPr>
            <a:noAutofit/>
          </a:bodyPr>
          <a:lstStyle/>
          <a:p>
            <a:pPr lvl="0"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Allocation of resources including human resources, and technological resources play a crucial role in business organisations.</a:t>
            </a:r>
          </a:p>
          <a:p>
            <a:pPr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BA introduced robotic technology to give proper guidance to consumers within the airport (mediacentre.britishairways.com, 2019).</a:t>
            </a:r>
            <a:endParaRPr lang="en-IN" sz="1600" u="none" strike="noStrike" dirty="0">
              <a:effectLst/>
              <a:latin typeface="Arial" pitchFamily="34" charset="0"/>
              <a:ea typeface="Times New Roman" panose="02020603050405020304" pitchFamily="18" charset="0"/>
              <a:cs typeface="Arial" pitchFamily="34" charset="0"/>
            </a:endParaRP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06" name="AutoShape 2" descr="British Airways | BRITISH AIRWAYS TRIALS ROBOTS TO GUIDE CUSTOMERS THROUGH  THE AIRPO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21507" name="Picture 3"/>
          <p:cNvPicPr>
            <a:picLocks noChangeAspect="1" noChangeArrowheads="1"/>
          </p:cNvPicPr>
          <p:nvPr/>
        </p:nvPicPr>
        <p:blipFill>
          <a:blip r:embed="rId3"/>
          <a:srcRect/>
          <a:stretch>
            <a:fillRect/>
          </a:stretch>
        </p:blipFill>
        <p:spPr bwMode="auto">
          <a:xfrm>
            <a:off x="5715000" y="1123950"/>
            <a:ext cx="2781300" cy="32480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457200" y="819150"/>
            <a:ext cx="4572000" cy="41183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457200" y="133350"/>
            <a:ext cx="8229600" cy="533401"/>
          </a:xfrm>
          <a:solidFill>
            <a:schemeClr val="accent6"/>
          </a:solidFill>
        </p:spPr>
        <p:style>
          <a:lnRef idx="0">
            <a:schemeClr val="dk1"/>
          </a:lnRef>
          <a:fillRef idx="3">
            <a:schemeClr val="dk1"/>
          </a:fillRef>
          <a:effectRef idx="3">
            <a:schemeClr val="dk1"/>
          </a:effectRef>
          <a:fontRef idx="minor">
            <a:schemeClr val="lt1"/>
          </a:fontRef>
        </p:style>
        <p:txBody>
          <a:bodyPr>
            <a:normAutofit fontScale="90000"/>
          </a:bodyPr>
          <a:lstStyle/>
          <a:p>
            <a:r>
              <a:rPr lang="en-IN" sz="1800" b="1" dirty="0">
                <a:solidFill>
                  <a:schemeClr val="tx1"/>
                </a:solidFill>
                <a:latin typeface="Arial" pitchFamily="34" charset="0"/>
                <a:cs typeface="Arial" pitchFamily="34" charset="0"/>
              </a:rPr>
              <a:t>STRATEGY TO ALLOCATE RESOURCES FOR MITIGATING CURRENT CHALLENGES (Contd..)</a:t>
            </a:r>
            <a:endParaRPr lang="en-US" sz="1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533400" y="1123950"/>
            <a:ext cx="4419600" cy="3733800"/>
          </a:xfrm>
        </p:spPr>
        <p:txBody>
          <a:bodyPr>
            <a:noAutofit/>
          </a:bodyPr>
          <a:lstStyle/>
          <a:p>
            <a:pPr lvl="0" algn="just">
              <a:lnSpc>
                <a:spcPct val="150000"/>
              </a:lnSpc>
              <a:buFont typeface="Arial" panose="020B0604020202020204" pitchFamily="34" charset="0"/>
              <a:buChar char="●"/>
            </a:pPr>
            <a:r>
              <a:rPr lang="en-IN" sz="1400" dirty="0">
                <a:latin typeface="Arial" pitchFamily="34" charset="0"/>
                <a:ea typeface="Times New Roman" panose="02020603050405020304" pitchFamily="18" charset="0"/>
                <a:cs typeface="Arial" pitchFamily="34" charset="0"/>
              </a:rPr>
              <a:t>The HR management of BA introduced strict human resource policies within the organisation instead of focusing on the flexibility of employees (Jessica, 2020).</a:t>
            </a:r>
          </a:p>
          <a:p>
            <a:pPr algn="just">
              <a:lnSpc>
                <a:spcPct val="150000"/>
              </a:lnSpc>
              <a:buFont typeface="Arial" panose="020B0604020202020204" pitchFamily="34" charset="0"/>
              <a:buChar char="●"/>
            </a:pPr>
            <a:r>
              <a:rPr lang="en-IN" sz="1400" dirty="0">
                <a:latin typeface="Arial" pitchFamily="34" charset="0"/>
                <a:ea typeface="Times New Roman" panose="02020603050405020304" pitchFamily="18" charset="0"/>
                <a:cs typeface="Arial" pitchFamily="34" charset="0"/>
              </a:rPr>
              <a:t>The management of BA announced an investment of around £6.5bn in the future to provide premium quality cabin menus to offer luxury experiences ((mediacentre.britishairways.com, 2019))</a:t>
            </a:r>
            <a:endParaRPr lang="en-IN" sz="1400" u="none" strike="noStrike" dirty="0">
              <a:effectLst/>
              <a:latin typeface="Arial" pitchFamily="34" charset="0"/>
              <a:ea typeface="Times New Roman" panose="02020603050405020304" pitchFamily="18" charset="0"/>
              <a:cs typeface="Arial" pitchFamily="34" charset="0"/>
            </a:endParaRP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9457" name="Picture 1"/>
          <p:cNvPicPr>
            <a:picLocks noChangeAspect="1" noChangeArrowheads="1"/>
          </p:cNvPicPr>
          <p:nvPr/>
        </p:nvPicPr>
        <p:blipFill>
          <a:blip r:embed="rId3"/>
          <a:srcRect/>
          <a:stretch>
            <a:fillRect/>
          </a:stretch>
        </p:blipFill>
        <p:spPr bwMode="auto">
          <a:xfrm>
            <a:off x="5242180" y="1276350"/>
            <a:ext cx="3701796" cy="2667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457200" y="819150"/>
            <a:ext cx="4572000" cy="41183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457200" y="133350"/>
            <a:ext cx="8229600" cy="533401"/>
          </a:xfrm>
          <a:solidFill>
            <a:schemeClr val="accent6"/>
          </a:solidFill>
        </p:spPr>
        <p:style>
          <a:lnRef idx="0">
            <a:schemeClr val="dk1"/>
          </a:lnRef>
          <a:fillRef idx="3">
            <a:schemeClr val="dk1"/>
          </a:fillRef>
          <a:effectRef idx="3">
            <a:schemeClr val="dk1"/>
          </a:effectRef>
          <a:fontRef idx="minor">
            <a:schemeClr val="lt1"/>
          </a:fontRef>
        </p:style>
        <p:txBody>
          <a:bodyPr>
            <a:normAutofit fontScale="90000"/>
          </a:bodyPr>
          <a:lstStyle/>
          <a:p>
            <a:r>
              <a:rPr lang="en-IN" sz="1800" b="1" dirty="0">
                <a:solidFill>
                  <a:schemeClr val="tx1"/>
                </a:solidFill>
                <a:latin typeface="Arial" pitchFamily="34" charset="0"/>
                <a:cs typeface="Arial" pitchFamily="34" charset="0"/>
              </a:rPr>
              <a:t>ANALYSING COMPETITIVE STRATEGIES TO GAIN COMPETITIVE ADVANTAGES </a:t>
            </a:r>
            <a:endParaRPr lang="en-US" sz="1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533400" y="1123950"/>
            <a:ext cx="4419600" cy="3733800"/>
          </a:xfrm>
        </p:spPr>
        <p:txBody>
          <a:bodyPr>
            <a:noAutofit/>
          </a:bodyPr>
          <a:lstStyle/>
          <a:p>
            <a:pPr lvl="0"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Management of this airline organisation implemented the technology advancement strategies by introducing robotic technology.</a:t>
            </a:r>
          </a:p>
          <a:p>
            <a:pPr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Biometric technology with a facial recognition system will help BA to complete the broadening process (</a:t>
            </a:r>
            <a:r>
              <a:rPr lang="en-IN" sz="1600" dirty="0" err="1">
                <a:latin typeface="Arial" pitchFamily="34" charset="0"/>
                <a:ea typeface="Times New Roman" panose="02020603050405020304" pitchFamily="18" charset="0"/>
                <a:cs typeface="Arial" pitchFamily="34" charset="0"/>
              </a:rPr>
              <a:t>Ioannou</a:t>
            </a:r>
            <a:r>
              <a:rPr lang="en-IN" sz="1600" dirty="0">
                <a:latin typeface="Arial" pitchFamily="34" charset="0"/>
                <a:ea typeface="Times New Roman" panose="02020603050405020304" pitchFamily="18" charset="0"/>
                <a:cs typeface="Arial" pitchFamily="34" charset="0"/>
              </a:rPr>
              <a:t> et al. 2020). </a:t>
            </a:r>
            <a:endParaRPr lang="en-IN" sz="1600" u="none" strike="noStrike" dirty="0">
              <a:effectLst/>
              <a:latin typeface="Arial" pitchFamily="34" charset="0"/>
              <a:ea typeface="Times New Roman" panose="02020603050405020304" pitchFamily="18" charset="0"/>
              <a:cs typeface="Arial" pitchFamily="34" charset="0"/>
            </a:endParaRP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5361" name="Picture 1"/>
          <p:cNvPicPr>
            <a:picLocks noChangeAspect="1" noChangeArrowheads="1"/>
          </p:cNvPicPr>
          <p:nvPr/>
        </p:nvPicPr>
        <p:blipFill>
          <a:blip r:embed="rId3"/>
          <a:srcRect/>
          <a:stretch>
            <a:fillRect/>
          </a:stretch>
        </p:blipFill>
        <p:spPr bwMode="auto">
          <a:xfrm>
            <a:off x="5334000" y="1123950"/>
            <a:ext cx="3629025" cy="2581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457200" y="819150"/>
            <a:ext cx="4572000" cy="41183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457200" y="133350"/>
            <a:ext cx="8229600" cy="533401"/>
          </a:xfrm>
          <a:solidFill>
            <a:schemeClr val="accent6"/>
          </a:solidFill>
        </p:spPr>
        <p:style>
          <a:lnRef idx="0">
            <a:schemeClr val="dk1"/>
          </a:lnRef>
          <a:fillRef idx="3">
            <a:schemeClr val="dk1"/>
          </a:fillRef>
          <a:effectRef idx="3">
            <a:schemeClr val="dk1"/>
          </a:effectRef>
          <a:fontRef idx="minor">
            <a:schemeClr val="lt1"/>
          </a:fontRef>
        </p:style>
        <p:txBody>
          <a:bodyPr>
            <a:normAutofit fontScale="90000"/>
          </a:bodyPr>
          <a:lstStyle/>
          <a:p>
            <a:r>
              <a:rPr lang="en-IN" sz="1800" b="1" dirty="0">
                <a:solidFill>
                  <a:schemeClr val="tx1"/>
                </a:solidFill>
                <a:latin typeface="Arial" pitchFamily="34" charset="0"/>
                <a:cs typeface="Arial" pitchFamily="34" charset="0"/>
              </a:rPr>
              <a:t>ANALYSING COMPETITIVE STRATEGIES TO GAIN COMPETITIVE ADVANTAGES  (Contd..)</a:t>
            </a:r>
            <a:endParaRPr lang="en-US" sz="1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533400" y="1123950"/>
            <a:ext cx="4419600" cy="3733800"/>
          </a:xfrm>
        </p:spPr>
        <p:txBody>
          <a:bodyPr>
            <a:noAutofit/>
          </a:bodyPr>
          <a:lstStyle/>
          <a:p>
            <a:pPr lvl="0"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The sustainability strategy of BA also allows them to gain competitive advantages during the post-pandemic period.</a:t>
            </a:r>
          </a:p>
          <a:p>
            <a:pPr algn="just">
              <a:lnSpc>
                <a:spcPct val="150000"/>
              </a:lnSpc>
              <a:buFont typeface="Arial" panose="020B0604020202020204" pitchFamily="34" charset="0"/>
              <a:buChar char="●"/>
            </a:pPr>
            <a:r>
              <a:rPr lang="en-IN" sz="1600" dirty="0">
                <a:latin typeface="Arial" pitchFamily="34" charset="0"/>
                <a:ea typeface="Times New Roman" panose="02020603050405020304" pitchFamily="18" charset="0"/>
                <a:cs typeface="Arial" pitchFamily="34" charset="0"/>
              </a:rPr>
              <a:t>British Airways create a road map and strategies to improve customer experience that will help to achieve competitive advantages.</a:t>
            </a:r>
            <a:endParaRPr lang="en-IN" sz="1600" u="none" strike="noStrike" dirty="0">
              <a:effectLst/>
              <a:latin typeface="Arial" pitchFamily="34" charset="0"/>
              <a:ea typeface="Times New Roman" panose="02020603050405020304" pitchFamily="18" charset="0"/>
              <a:cs typeface="Arial" pitchFamily="34" charset="0"/>
            </a:endParaRP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3313" name="Picture 1"/>
          <p:cNvPicPr>
            <a:picLocks noChangeAspect="1" noChangeArrowheads="1"/>
          </p:cNvPicPr>
          <p:nvPr/>
        </p:nvPicPr>
        <p:blipFill>
          <a:blip r:embed="rId3"/>
          <a:srcRect/>
          <a:stretch>
            <a:fillRect/>
          </a:stretch>
        </p:blipFill>
        <p:spPr bwMode="auto">
          <a:xfrm>
            <a:off x="5486400" y="1200150"/>
            <a:ext cx="3286125" cy="2667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457200" y="819150"/>
            <a:ext cx="4572000" cy="41183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228600" y="133350"/>
            <a:ext cx="8686800" cy="685800"/>
          </a:xfrm>
          <a:solidFill>
            <a:schemeClr val="accent6"/>
          </a:solidFill>
        </p:spPr>
        <p:style>
          <a:lnRef idx="0">
            <a:schemeClr val="dk1"/>
          </a:lnRef>
          <a:fillRef idx="3">
            <a:schemeClr val="dk1"/>
          </a:fillRef>
          <a:effectRef idx="3">
            <a:schemeClr val="dk1"/>
          </a:effectRef>
          <a:fontRef idx="minor">
            <a:schemeClr val="lt1"/>
          </a:fontRef>
        </p:style>
        <p:txBody>
          <a:bodyPr>
            <a:normAutofit fontScale="90000"/>
          </a:bodyPr>
          <a:lstStyle/>
          <a:p>
            <a:r>
              <a:rPr lang="en-IN" sz="1800" b="1" dirty="0">
                <a:solidFill>
                  <a:schemeClr val="tx1"/>
                </a:solidFill>
                <a:latin typeface="Arial" pitchFamily="34" charset="0"/>
                <a:cs typeface="Arial" pitchFamily="34" charset="0"/>
              </a:rPr>
              <a:t>ASSESSING THE CORPORATE AND SOCIAL RESPONSIBILITY STRATEGY AND GREEN MARKETING STRATEGY TO MITIGATE THE CHALLENGES WITHIN THE BUSINESS ENVIRONMENT </a:t>
            </a:r>
          </a:p>
        </p:txBody>
      </p:sp>
      <p:sp>
        <p:nvSpPr>
          <p:cNvPr id="7" name="Content Placeholder 4"/>
          <p:cNvSpPr>
            <a:spLocks noGrp="1"/>
          </p:cNvSpPr>
          <p:nvPr>
            <p:ph sz="half" idx="1"/>
          </p:nvPr>
        </p:nvSpPr>
        <p:spPr>
          <a:xfrm>
            <a:off x="533400" y="1123950"/>
            <a:ext cx="4419600" cy="3733800"/>
          </a:xfrm>
        </p:spPr>
        <p:txBody>
          <a:bodyPr>
            <a:noAutofit/>
          </a:bodyPr>
          <a:lstStyle/>
          <a:p>
            <a:pPr lvl="0"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The management of BA has a charity (Flying Start) that helps to support community people in the world.</a:t>
            </a:r>
          </a:p>
          <a:p>
            <a:pPr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Reducing carbon emissions by 80% and achieve net zero emissions by 2050 (britishairways.com, 2021)</a:t>
            </a:r>
            <a:endParaRPr lang="en-IN" sz="1800" u="none" strike="noStrike" dirty="0">
              <a:effectLst/>
              <a:latin typeface="Arial" pitchFamily="34" charset="0"/>
              <a:ea typeface="Times New Roman" panose="02020603050405020304" pitchFamily="18" charset="0"/>
              <a:cs typeface="Arial" pitchFamily="34" charset="0"/>
            </a:endParaRP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image2.png"/>
          <p:cNvPicPr/>
          <p:nvPr/>
        </p:nvPicPr>
        <p:blipFill>
          <a:blip r:embed="rId3"/>
          <a:stretch>
            <a:fillRect/>
          </a:stretch>
        </p:blipFill>
        <p:spPr>
          <a:xfrm>
            <a:off x="5410200" y="1352550"/>
            <a:ext cx="3414713" cy="2667000"/>
          </a:xfrm>
          <a:prstGeom prst="rect">
            <a:avLst/>
          </a:prstGeom>
          <a:ln w="25400">
            <a:solidFill>
              <a:srgbClr val="000000"/>
            </a:solidFill>
            <a:prstDash val="solid"/>
          </a:ln>
        </p:spPr>
      </p:pic>
    </p:spTree>
    <p:extLst>
      <p:ext uri="{BB962C8B-B14F-4D97-AF65-F5344CB8AC3E}">
        <p14:creationId xmlns:p14="http://schemas.microsoft.com/office/powerpoint/2010/main" val="3684733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457200" y="1047750"/>
            <a:ext cx="4572000" cy="38897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195072" y="133350"/>
            <a:ext cx="8796528" cy="685800"/>
          </a:xfrm>
          <a:solidFill>
            <a:schemeClr val="accent6"/>
          </a:solidFill>
        </p:spPr>
        <p:style>
          <a:lnRef idx="0">
            <a:schemeClr val="dk1"/>
          </a:lnRef>
          <a:fillRef idx="3">
            <a:schemeClr val="dk1"/>
          </a:fillRef>
          <a:effectRef idx="3">
            <a:schemeClr val="dk1"/>
          </a:effectRef>
          <a:fontRef idx="minor">
            <a:schemeClr val="lt1"/>
          </a:fontRef>
        </p:style>
        <p:txBody>
          <a:bodyPr>
            <a:normAutofit/>
          </a:bodyPr>
          <a:lstStyle/>
          <a:p>
            <a:r>
              <a:rPr lang="en-IN" sz="1400" b="1" dirty="0">
                <a:solidFill>
                  <a:schemeClr val="tx1"/>
                </a:solidFill>
                <a:latin typeface="Arial" pitchFamily="34" charset="0"/>
                <a:cs typeface="Arial" pitchFamily="34" charset="0"/>
              </a:rPr>
              <a:t>ASSESSING THE CORPORATE AND SOCIAL RESPONSIBILITY STRATEGY AND GREEN MARKETING STRATEGY TO MITIGATE THE CHALLENGES WITHIN THE BUSINESS ENVIRONMENT  (</a:t>
            </a:r>
            <a:r>
              <a:rPr lang="en-IN" sz="1400" b="1" dirty="0" err="1">
                <a:solidFill>
                  <a:schemeClr val="tx1"/>
                </a:solidFill>
                <a:latin typeface="Arial" pitchFamily="34" charset="0"/>
                <a:cs typeface="Arial" pitchFamily="34" charset="0"/>
              </a:rPr>
              <a:t>Contd</a:t>
            </a:r>
            <a:r>
              <a:rPr lang="en-IN" sz="1400" b="1" dirty="0">
                <a:solidFill>
                  <a:schemeClr val="tx1"/>
                </a:solidFill>
                <a:latin typeface="Arial" pitchFamily="34" charset="0"/>
                <a:cs typeface="Arial" pitchFamily="34" charset="0"/>
              </a:rPr>
              <a:t>)</a:t>
            </a:r>
          </a:p>
        </p:txBody>
      </p:sp>
      <p:sp>
        <p:nvSpPr>
          <p:cNvPr id="7" name="Content Placeholder 4"/>
          <p:cNvSpPr>
            <a:spLocks noGrp="1"/>
          </p:cNvSpPr>
          <p:nvPr>
            <p:ph sz="half" idx="1"/>
          </p:nvPr>
        </p:nvSpPr>
        <p:spPr>
          <a:xfrm>
            <a:off x="533400" y="1123950"/>
            <a:ext cx="4419600" cy="3733800"/>
          </a:xfrm>
        </p:spPr>
        <p:txBody>
          <a:bodyPr>
            <a:noAutofit/>
          </a:bodyPr>
          <a:lstStyle/>
          <a:p>
            <a:pPr lvl="0"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The reduction of carbon footprint and supporting community people is a major strategy for BA to improve their green marketing significantly.</a:t>
            </a:r>
          </a:p>
          <a:p>
            <a:pPr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This strategy can help to protect the environment and allows marketers to move forward towards green marketing. </a:t>
            </a:r>
            <a:endParaRPr lang="en-IN" sz="1800" u="none" strike="noStrike" dirty="0">
              <a:effectLst/>
              <a:latin typeface="Arial" pitchFamily="34" charset="0"/>
              <a:ea typeface="Times New Roman" panose="02020603050405020304" pitchFamily="18" charset="0"/>
              <a:cs typeface="Arial" pitchFamily="34" charset="0"/>
            </a:endParaRP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 name="image3.png"/>
          <p:cNvPicPr/>
          <p:nvPr/>
        </p:nvPicPr>
        <p:blipFill>
          <a:blip r:embed="rId3"/>
          <a:stretch>
            <a:fillRect/>
          </a:stretch>
        </p:blipFill>
        <p:spPr>
          <a:xfrm>
            <a:off x="5410200" y="1428750"/>
            <a:ext cx="3399000" cy="2667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457200" y="819150"/>
            <a:ext cx="4572000" cy="41183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457200" y="133350"/>
            <a:ext cx="8229600" cy="533401"/>
          </a:xfrm>
          <a:solidFill>
            <a:schemeClr val="accent6"/>
          </a:solidFill>
        </p:spPr>
        <p:style>
          <a:lnRef idx="0">
            <a:schemeClr val="dk1"/>
          </a:lnRef>
          <a:fillRef idx="3">
            <a:schemeClr val="dk1"/>
          </a:fillRef>
          <a:effectRef idx="3">
            <a:schemeClr val="dk1"/>
          </a:effectRef>
          <a:fontRef idx="minor">
            <a:schemeClr val="lt1"/>
          </a:fontRef>
        </p:style>
        <p:txBody>
          <a:bodyPr>
            <a:normAutofit/>
          </a:bodyPr>
          <a:lstStyle/>
          <a:p>
            <a:r>
              <a:rPr lang="en-IN" sz="1800" b="1" dirty="0">
                <a:solidFill>
                  <a:schemeClr val="tx1"/>
                </a:solidFill>
                <a:latin typeface="Arial" pitchFamily="34" charset="0"/>
                <a:cs typeface="Arial" pitchFamily="34" charset="0"/>
              </a:rPr>
              <a:t>RECOMMENDATIONS</a:t>
            </a:r>
            <a:endParaRPr lang="en-US" sz="1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533400" y="1123950"/>
            <a:ext cx="4419600" cy="3733800"/>
          </a:xfrm>
        </p:spPr>
        <p:txBody>
          <a:bodyPr>
            <a:noAutofit/>
          </a:bodyPr>
          <a:lstStyle/>
          <a:p>
            <a:pPr lvl="0"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It has been recommended to replace 99% of wide-body aircraft and introduce modern aircraft .</a:t>
            </a:r>
          </a:p>
          <a:p>
            <a:pPr lvl="0"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British Airways needs to implement advanced technologies like AI and </a:t>
            </a:r>
            <a:r>
              <a:rPr lang="en-IN" sz="1800" dirty="0" err="1">
                <a:latin typeface="Arial" pitchFamily="34" charset="0"/>
                <a:ea typeface="Times New Roman" panose="02020603050405020304" pitchFamily="18" charset="0"/>
                <a:cs typeface="Arial" pitchFamily="34" charset="0"/>
              </a:rPr>
              <a:t>IoT</a:t>
            </a:r>
            <a:r>
              <a:rPr lang="en-IN" sz="1800" dirty="0">
                <a:latin typeface="Arial" pitchFamily="34" charset="0"/>
                <a:ea typeface="Times New Roman" panose="02020603050405020304" pitchFamily="18" charset="0"/>
                <a:cs typeface="Arial" pitchFamily="34" charset="0"/>
              </a:rPr>
              <a:t>.</a:t>
            </a:r>
          </a:p>
          <a:p>
            <a:pPr lvl="0"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Management needs to improve the employee management policies and HR strategies.</a:t>
            </a: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169" name="Picture 1"/>
          <p:cNvPicPr>
            <a:picLocks noChangeAspect="1" noChangeArrowheads="1"/>
          </p:cNvPicPr>
          <p:nvPr/>
        </p:nvPicPr>
        <p:blipFill>
          <a:blip r:embed="rId3"/>
          <a:srcRect/>
          <a:stretch>
            <a:fillRect/>
          </a:stretch>
        </p:blipFill>
        <p:spPr bwMode="auto">
          <a:xfrm>
            <a:off x="5410200" y="1352550"/>
            <a:ext cx="3576637" cy="2362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Diagonal Corners Rounded 13">
            <a:extLst>
              <a:ext uri="{FF2B5EF4-FFF2-40B4-BE49-F238E27FC236}">
                <a16:creationId xmlns:a16="http://schemas.microsoft.com/office/drawing/2014/main" id="{9B917D8D-326A-40FD-84C7-9E825A690D4C}"/>
              </a:ext>
            </a:extLst>
          </p:cNvPr>
          <p:cNvSpPr/>
          <p:nvPr/>
        </p:nvSpPr>
        <p:spPr>
          <a:xfrm>
            <a:off x="457200" y="819150"/>
            <a:ext cx="4572000" cy="4118371"/>
          </a:xfrm>
          <a:prstGeom prst="round2Diag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4" name="Title 3"/>
          <p:cNvSpPr>
            <a:spLocks noGrp="1"/>
          </p:cNvSpPr>
          <p:nvPr>
            <p:ph type="title"/>
          </p:nvPr>
        </p:nvSpPr>
        <p:spPr>
          <a:xfrm>
            <a:off x="457200" y="133350"/>
            <a:ext cx="8229600" cy="533401"/>
          </a:xfrm>
          <a:solidFill>
            <a:schemeClr val="accent6"/>
          </a:solidFill>
        </p:spPr>
        <p:style>
          <a:lnRef idx="0">
            <a:schemeClr val="dk1"/>
          </a:lnRef>
          <a:fillRef idx="3">
            <a:schemeClr val="dk1"/>
          </a:fillRef>
          <a:effectRef idx="3">
            <a:schemeClr val="dk1"/>
          </a:effectRef>
          <a:fontRef idx="minor">
            <a:schemeClr val="lt1"/>
          </a:fontRef>
        </p:style>
        <p:txBody>
          <a:bodyPr>
            <a:normAutofit/>
          </a:bodyPr>
          <a:lstStyle/>
          <a:p>
            <a:r>
              <a:rPr lang="en-IN" sz="1800" b="1" dirty="0">
                <a:solidFill>
                  <a:schemeClr val="tx1"/>
                </a:solidFill>
                <a:latin typeface="Arial" pitchFamily="34" charset="0"/>
                <a:cs typeface="Arial" pitchFamily="34" charset="0"/>
              </a:rPr>
              <a:t>CONCLUSION</a:t>
            </a:r>
            <a:endParaRPr lang="en-US" sz="1800" b="1" dirty="0">
              <a:solidFill>
                <a:schemeClr val="tx1"/>
              </a:solidFill>
              <a:latin typeface="Arial" pitchFamily="34" charset="0"/>
              <a:cs typeface="Arial" pitchFamily="34" charset="0"/>
            </a:endParaRPr>
          </a:p>
        </p:txBody>
      </p:sp>
      <p:sp>
        <p:nvSpPr>
          <p:cNvPr id="7" name="Content Placeholder 4"/>
          <p:cNvSpPr>
            <a:spLocks noGrp="1"/>
          </p:cNvSpPr>
          <p:nvPr>
            <p:ph sz="half" idx="1"/>
          </p:nvPr>
        </p:nvSpPr>
        <p:spPr>
          <a:xfrm>
            <a:off x="533400" y="1123950"/>
            <a:ext cx="4419600" cy="3733800"/>
          </a:xfrm>
        </p:spPr>
        <p:txBody>
          <a:bodyPr>
            <a:noAutofit/>
          </a:bodyPr>
          <a:lstStyle/>
          <a:p>
            <a:pPr lvl="0"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British Airways faced technical issues, service-related issues and sustainability issues. </a:t>
            </a:r>
          </a:p>
          <a:p>
            <a:pPr algn="just">
              <a:lnSpc>
                <a:spcPct val="150000"/>
              </a:lnSpc>
              <a:buFont typeface="Arial" panose="020B0604020202020204" pitchFamily="34" charset="0"/>
              <a:buChar char="●"/>
            </a:pPr>
            <a:r>
              <a:rPr lang="en-IN" sz="1800" dirty="0">
                <a:latin typeface="Arial" pitchFamily="34" charset="0"/>
                <a:ea typeface="Times New Roman" panose="02020603050405020304" pitchFamily="18" charset="0"/>
                <a:cs typeface="Arial" pitchFamily="34" charset="0"/>
              </a:rPr>
              <a:t>Labour shortage and poor relationships with employees raised a major concern behind the marketing failure of BA. </a:t>
            </a:r>
            <a:endParaRPr lang="en-IN" sz="1800" u="none" strike="noStrike" dirty="0">
              <a:effectLst/>
              <a:latin typeface="Arial" pitchFamily="34" charset="0"/>
              <a:ea typeface="Times New Roman" panose="02020603050405020304" pitchFamily="18" charset="0"/>
              <a:cs typeface="Arial" pitchFamily="34" charset="0"/>
            </a:endParaRPr>
          </a:p>
        </p:txBody>
      </p:sp>
      <p:sp>
        <p:nvSpPr>
          <p:cNvPr id="2" name="AutoShape 2" descr="Theories of International Trade and Investment - BMGT20104 - StuDocu"/>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ata:image/jpeg;base64,/9j/4AAQSkZJRgABAQAAAQABAAD/2wCEAAkGBxISEhUTExMWFhUXGRgYGBcWFhgVHhcXFxcWFhYaFh0YHiggGh8lGxYVITEhJSkvMC4uFx8zODMuNygtLisBCgoKDg0OGxAQGzUlICYtLy0tNS8rLS0tLS0tLS0tLS0tLS01LS0tLS0tNS0tLS0tLS0tLS0tLS0tLS0tLS0tLf/AABEIALEBHQMBEQACEQEDEQH/xAAcAAEAAQUBAQAAAAAAAAAAAAAABAECAwUGBwj/xABOEAACAAMFAgoECwMKBgMAAAABAgADEQQFEiExQVEGBxMiMmFxkaHRQlKBkxQWFyNTVJKisdLhYnLTNENkgqSys8Hj8BUkM3TC8TVjc//EABoBAQADAQEBAAAAAAAAAAAAAAABAgQDBQb/xAA8EQACAQICBggFBAEEAQUAAAAAAQIDEQQhBRIxQVGhExQVMlJhcZGBscHR8CIzQuEGI2Jy8fI0U5Kywv/aAAwDAQACEQMRAD8A9xgBACAEAIAQAgBACAEAIAQAgBACAEAIAQAgBACAEAIAQAgBACAEAIAQAgBACAEAIAQAgBACAEAIAQAgBAGGfaUTpMB2n8BHKpXp0+/KxeFOc+6rmttF/oOgpbrPNHnHnVdLU1+2r8l9+RrhgZPvOxrLRe81/SwjcuXjrHm1dIV6m+y8sue02QwtKO6/qY7PeU1NHJG484eP+Uc6WNr09kvfMtPD057UbOz8IB6ae1fI+celS0utlSPt9v7Mk8B4H7mzs9ulv0XFd2h7jHpUsVRq9yX39jHOhUh3kSY0HIQAgBACAEAIAQAgBACAEAIAQAgBACAEAIAQAgBACAEAIAQAgDDPtSJ0mA7Tn7BrHKpXp0u/KxeFOc+6rmttF/oOgpbrPNHnHm1dLU1+2r8l9zZDAyfedjV2i9pr+lhG5cvHWPOq6Qr1N9l5Zf2a4YWlHdf1IRMYm7u7NBSIAgBACAECSXZ7xmpo5puOY8dPZGqlja9Puy98zhPD057UbOz8IPXT2r5Hzj0qWl1sqR9vt/ZkngPA/c2dnt8t+i4ruOR7jHpUsXRq9yX39jHOhUh3kSY0HIQAgBACAEAchab+nl2CkAYiAAoO2g1j5OtpbFOq1B2V7JWXG289yngaKgnJXy4g3pbK0qTnTJVbOlaVAppEvHaQTt8Mkn8h1bC2v9WUS9bWdCfsLuruhHHaQls/+q+xLwuFW35soL3tdaYqa6qg0AJzIpoR3iI7Qx19W/JLZnteQ6phrXtzZcLztm87fQXYK7twiyxukL2//K+xHVsL+NlBets6/sDyiqx+kHln/wDH+ieq4X8ZUXpbN5+wvlE9e0g//FEdWwv42UN62vedvoDYaHZvg8fpBc/4rdt3E9Vwv4zF/wAftHr/AHV8o49r4vxckX6jQ8PNnRXBbmnSyXpUMVqMq5A18Y+g0Zip4ii5T2p25J/U8rG0I0qlo7Grmzj0TIIAQAgBACANTeV9rKYoFqwpqaDMV9seXi9JxoTdNK79kbaGClUjr3yNTaL2mv6WEbly8dfGPKq6Qr1N9l5Zf3zNsMLShuv6kEmMbzzNAiAIAQAgBACAEAIAQAgBAklWe8ZqaOabjmPHT2RqpYyvT7svfP8APgcJ4enPaiZJ4WS8So9MRIUYDXMmgqNnfHqUNKOTUakdvD7P7mKrgrK8WdJHsGAQAgBAHnc889v3j+Jj4Cq2qsmuL+Z9TDuL0J0wz6lSVyqTktKBBXUaUIjfJ4tNxdsr32WyS47rW3GaPQ2TX1vt+5bhn9WVdCmqqQe00NIrbGe3/Hcmn65OxN6Pv672UMubl0eaGyqpFCcTE7KUYd3VDUxGTyyT4Wte78rZr4InWp57c7cfh57iyaZoOFqVY09EmpVVIrsqCscqjxCerPbLLdfNJW8rq3AtHorXWxevFv53M4NoJGYzpnVNG0PZl4b40J4yTWaztn+nfsf2+5ztQS2fPcQxa3Fcx9kaUUU00oq90Y1iakb2fJeS9sl7Hfoov/v1+7Km2vv210G8HdvET1urx5LjcdDDgYGNSTv3ZD2Rnbu7nRKysdVwR/6T/vn+6sfT6C/Yl/y+iPF0n+4vT6s3se2ecIAQAgBACANLe1w8qxdXoxpkRUZCmzMeMePjtFLETdSMrPl+e5vw2O6KOo1dGitF0WiX6JI3pzh3a+EeJV0diqH8bryz5beR6UMXRqb/AHy/PciLaDtH+UZVWexnZ01uMyzBSug0zyz7dI6qaauUcXexdFiogBACAEAIAQAgCLaLxlJqwJ3DM+Gnti2qxc1tov4+gtOtvIecTZEXKWe77ZatEcqdp5i09tAfZWNNLC1qndj9DjOvCHeZ0N08BSrK86aOaQcKCuYNRVm8o9KhouzUqkvgvz6GSpjbq0UdlyK+qO4R6vRx4GHXlxHIr6o7hDo48Bry4jkV9Udwh0ceA15cRyK+qO4Q6OPAa8uJwLj5w0y55p1c7KPhZJ9M0sv1fU+mX7efD6E5rJN0EyorTMmvRrnSuVCNp1Eb3hsR3YzuvNvhfz+b3GZVae1x/L/AsFlnH09aalvSWueW4f7MUWHxUv57fN71fhw/LlulpLd8tz+5VbPONCJgzoa4m0alNm3LLq6omNHFStJTWee177eW/IOpSWWryW4tlWd2AONsyh00JoAa12Arpu7DFYUKlSKam/4vZvdkne+5W+tsmTKpGLf6eJll2SYSDyjCtKZZ0pVdTSubilcqdcdYYau2pa7ztuz2Zb7cVa+XxOcqtNJrVX5t3enqa6fLwmla5A17QD/nHm1YakrXvsfurmuEtZXMccywgDq+CP8A0n/fP91Y+o0F+xL/AJfRHi6T/cXp9Wb2PbPOEAIAQAgBACAMc+0IgxOyqN7EAeMSk3sKznGCvJ2XmcxfPCSxHLByzbwMP3zQ91YrV0dTr/uxX1+5ilp2FD9pt+mznl8zm5V+4WNJdEJrTESRoaVIFdBWMj0HCC/0ZW8nnw37Uss9t/a1af8AlM5S/wBanl5PP2eT5EkXlJZebzGy1NBsFNxOXfHjYrRlejD9NPNb4u64bNuzNtxXE9/CabweIlbpLeUv0v3eXs2ZFtB2x46rNZM9nUTzRlWaDt746KpFlXBovi5QQBFtF4yk1YE7hmfDT2xbVYua20X8fQWnW2fgPOJskRc10+1TJnSYkbtB3CNlDA4it3IZcdi93t5nn4nSeFw+VSavwWb9lsMaS9+m4ZR69HQW+rP4L7v7Hg4j/KFsoU/jJ/Rff4HXXBe9gl0xWfk29c/PeJ5w9gjfDRtOlnBL68zjH/IFVyq3j6ZrlnyO0sdvlTRWXMV/3SDTtGo9sWcWtpupV6dVXhJP0JMQdRACAEAIA5i08GnLsVdaEkitQRU12CPm62hKjqOUJKzd877z16ekYKKUk7mP4tTvXTvbyinYuI8a5l+0aXhfIqeDc4/ziaAatoNNkS9C4h7Zrnu2ELSNJfxfIp8Wp3rp3t2bojsSv41zJ7RpeF8h8Wp3rp3t27usw7Er7Ndcx2jS8L5D4szvXTvbyh2JX8a5jtKlwfIHgzOOrp3t5RD0HXebmuY7SpcHyKfFib66fe8odhVvEuY7Sp8HyHxYm+un3vKHYVbxLmO0qfB8je3Nd/IS8JNSTiNNNAKDuj2tH4PqtLUbu27s87FV+mnrJW3E+NxmEAIAQAgBAHB8L+FM6TPaQhwKAvOUAscSgmuLTXZGmlTi1dngaR0hVpVXTi7LLdmctMtRmnEzl23sxJ8c40Ky2HiylKo7yd363LYkoIAQBfLmsuhI/wB7tIzYjB0MR+7BP5++3masNjsThf2ZuPlu9ndciVLvE+kK9mUeHiP8bpSzoza8nmvo/mfR4X/LK0cq8FLzWT9ndPkTJFuU6NTqOX6GPEr6IxuHz1brjHPlt5H0OG07gMTlr6r4Sy57H8Gaq3WiY7MCxpUimgpXLIR3oYDEVl+iD9XkuZGK0phMP+5NX4LN+yvzI4lx69HQW+rP4L7v7HgYn/KN1CHxl9l9y8KI9ahgcPR7kVfi837s8DE6UxeIyqTduCyXLb8blY2GAQAgCx7Qsshi2EjQ1ofZTPuiG0XjCV7r32Gxunh7OWZLlhjNVnVTygrQMwBIPSJz2xwnCLV0j1sLjK8ZKMpXWW1X57fmep/CV3N9h/KM1j6HXX4mPhK7m+w/lCxGuvxMfCV3N9h/KFhrr8THwldzfYfyhYnXX4meN3tek9p0wma/Tb0mFACaADZ2RtjCNlkfGYnE1XVl+p7XvJk6w2gM4W0MQhcEszg0lgFmohYUzA1rnprFVKPA0SoV02lUdlfa3u27L/fyMj3VaQ5X4QaYsNccytcPKab8GetNlaxGvG2ws8NiFPV6Tfba+F/lnt+Jg+B2gYSbQaM8tMnmE1mAnq0FD7dYnWjwKdDXVr1NrS2veZZl22kUpaCariryj0pjZciK1yCt/WpmQYjWjwLPDYndU5vj+P4lr3faQF/5g1auWOZsZEFOol11prnSJ1o8CHh8Qkv9Tb5vilzuuAa77TstBPSrz5noPgamWYBp40B2taPAPD4jdU473udn7f8ARrbVaJ8tyhmvUGmTtTxi6UWr2MlSpWpycXN5ebMXw+d9LM+23nE6seBz6xV8T92el8XNsmTLM3KMWwzCoLGpC4UNKnXMmMtZJSyPp9D1Z1KD13eztyR1UcT1RACAEAIAoYA0l9XFZrQS0yWMXrqSrbhUjX21i8ZyjsMtfBUK+c458d5xt5cCaZyZtf2Zgp95fKO0a/FHkVtB76Uvf7r7GitVjtMnpo1Bt6Q7xpHWM4vYzzK2FxFHvxy917kp7M4qQpZd67dhota9dc8s4KfEmWGks1mvzdt/rMwAitNu7Q9xzi90cHFrIrElRACAEAIAQBjnT1TpMB26+wamIbRdQk9xAn3yg6ILdZ5o8/wiusdFSW9mGQ1qtBpKVj+4CAO1tntMUlO21milh5z7kfz1N5dnF/Oc1nTFlg6hfnG666AdtTHJ1VuPRp6LnLObtzO3uPgXYpBDCWZjjMNNOKh1BCii+FY5uo2ejSwNGnmld+Z1gihrKwAgBAHAXhxeu8x2ScoVmLAMpqKmtMte2NEa9lax4FbQrnUcozybvsLDwDtJOI2oV38+vfXqHdDpo8COyK179Ln8Sr8BLSczahoF9LQUoPAd0OmjwJeiK7zdTy3lg4v7R9YX72zT8BE9OuBXsar/AO58wvF9PAoLQoG6jbKkfie+HTrgFoaqlZVPmVHAC0afCV+/1j/M98R0y4E9j1tnSfMrL4BWhSGFoWoNRkxzrXb15w6ZcBHQ9aLuqhbO4vp7sWaehJNScJ1MSq6W4rPQtScnKU835Fnyczfpk+y0OsLgV7Cn417HX8Frk+ByTLx4yWLMaUFSAKDqoojjUnrO57GCwnVqepe+dzcRQ2CAEAIAQAMAYZkusAc7fN92SRUTJy4h6C89vaq1I9tIvGnKWxHanh6lTuo468uHYzEiV/WmH/xU/wDlHaOH4s3U9HeN+33/AKOZa+5+MzAwUnUKqqNozAGeupzjtqRtYmeiMJJd2z4p2f2fxRmn340xcMwDUc4ADQEd2ezdBQs7o8THf43UnC1Gaf8AyVn7rLkikm2HY1eo5/jmIsfLYrR2Mwv7sHbjtXuthKS2DaKdmfgfOBhUkzOjg6EH/e4wuWtfYWzp6p0mA7de7Uwuiypye4gT75UdFS3WeaPM+EV1joqS3sgTrxmvtwj9nLx18Yi7Zsw+Dq1najBv4fXcRcG+J1T3cP8A43WnnWko+mb+3zMso4SCKVG8Bh7QwIPdE6qPcoaDwdJd3Wfm/wDpcjrLs4bulFmylZRtl8wgdhqD4RxlQW5naejo/wAHY7C6OFFinUAmiW3qzfm9dlTzSewxxlSktxiqYSrDdf0zOrky8qxzMxmEAVgBACAPMb143Vlz3lS7IZgVigYzcBYg4TRQjbdM+7SNMcO2r3PUp6McoKTlb4GNuNqcDhN2vizFOVatQWBFOR2FHH9Rtxh1deIns2Nr9Ivb+zD8sjZ/8gctfnzlsz+aiereZbstePl/ZIlca85mVFu1iziqqJxqw52g5L9lu6K9AvEVejoJN9Js8v7LZfG1NYlRdrEgMSOXPoLib+a2DOJ6BeIPRsUr9Jy/spbONyZKYpMu8qymhHwitDQGlRKpWhEFh77GTDRkZq8Z8v7MHy0/0H+0f6UW6q+Jbsn/AH8v7Hy0/wBB/tH+lDqr4jsn/fy/sfLT/Qf7R/pQ6q+I7J/38v7O94G8JkvCz8sqFCGKOhOKjABsjQVFGGdBGepBwdmeficO6E9Vm9ihnEAIAQAgBAHivGnwitMu3TJHKPyIVCEDFAcSAmtOlnXWsbKEE433nuYChCVJStmcfJt8s5dHt/SO7TNzhIlKQcxmOrOIKFYAQAgDIk9ht784g8zFaHwWJznTV+KyfLb8bmVLUNo7oHzmK/xJrPD1PhL7r7IjTlBZjsJJ7yYrqs6Yf/Gqss60lH0zf2+ZaFETqo93D6FwdHPV1n/uz5bORdFj1UklZCAEADAEOfeUpfSxHcufjpEXIuSuDXCu0y7RJlyHZFaailcRIYM4B5p5udTnTbHOok1mZ8RCMoNyW4+iuUmeoPtfpGI8KyHKTPUH2v0gLIcpM9Qfa/SAshyj+oPtfpAWR8w3nNK2qa20TXNDvDkx6cVeC9D6umr0kvL6HU2i+byqyNZlJBKsVRz0gsxgzI+0MhJrlUE5mscVCnxMSo4fbrfnsWzL1vLmobOCcBGUt685Rix4WHOrjYqfSmMSNKNWnxJ6LD7dbmvyxrb1vO1gyZk2UBybs6MVejGY3KEMSc88t/NpXLK8Yxd0mdaVOk1KMXtWezdkY5nC2ey0ITbn85oRNWnTpkJz0yrko0FInoYkrBwT/wCvL7Ee+eEM20rhmBRzlbmlx0VKjIsV9I50r10yiYU1HYXpYeNJ3X0NPHQ0CAEAe38Rv8im/wDcN/hSow4nvngaU/dXp9WeixnPNEAIAQAgChgCBeljlTlwTpaTF3OoYeyukSm1sLRnKDvF2OAvvi1scypkl5DdRxrX91s+5hHaOIktuZvpaSqx72ZxN5cArbIJMqk0b5bUanWrU7hWO8cRB7TfT0jRnlLL1Mdju92CKzhZpoGlzVKMrPN5OWMhWh1JwmmW8RLmi8qqV2ldcV6XZHtLcmVEwYCyh1royN0WG4Gm0A9UWTvsOkf1K8SqsDmDUdWcSCsAIAQAgChMARJ95yl9LEdy5+OkRci5AmXu7HDLXM5D0id1B/7iLlW97Nrd/Ay8bVQshRfWnHAPYvS+7HN1YozTxdKG+/odrcfFTZ1obRNeafVT5tewnNj2giOMq7ewxzx833VY9FuK5LLZRSzyJcvKlVXnEftMas3tMcnJvaY51Jz7zN0IgoVgBACAPDr34tLwFpmPKSXMUzGdWxqKgsWGJX27xp2xtjXhq2Z7tPSFHo1GV9ljO3BS/SasqMSrqcTSTiV8GMNXWoloM9gpFdekU6xg91+ZlPBm/cjgl4hMMzFik9IpyenRHNLbNvVEa9Ijp8J57Lb+NyFb+A98zkVJkuWVU1FGkrspqtD/AL6hS0atOLujpDF4WDvG/MgfJfef0K+9Tzi/WIHXtKhx5D5L7z+hX3qecOsQHaVDjyHyX3n9CvvU84dYgO0qHHkPkvvP6Ffep5w6xAdpUOPIfJfef0K+9Tzh1iA7SoceR6rxacHJtgshlziuN5hmEKahaqigV2nmV9sZa01OV0eRja8a1TWjstY6yORkEAIAQAgAYAgXnbJMlcU6Yktd7sFr2V1iUm9hDaW04a+eMOyJUSVecd4HJr3sMXcpjqqEntOTrRWw4m9eG9sm1ClZK7pYzp1s1T7RSOqoxRzdWTOYtExnOJ2ZjvYlj3nOOiVtghVnB3i2n6ls92cAMxIBYiprQsatrvOffviU7Ho0NLVafeSfJ8suRgUMuakjsNIvrJ7T1qWlcPUyl+n1+/8A0SJd4uOkAfAxNk9huShNXi8vcmSrwQ683t8xEWZDg0UtF5S0yrU7lz8dIrc53NfOvlzkigduZ8oEN8SK4mTOkT7T+A2RFzFVx9Cnvu/LP+i9LGNufhEXPPq6Vm8oK3Mkykw5rkd4yPfCx51SvUqd+Vzorr4W2yTQCbyi+rNGPx6XjFHSiyqqSR2lz8Y8k0FolNLPrJ84vaRkw9lY5Og9x0VdbzvLmvezWgfMTkfbQGjDtU0Ye0RylFx2o6qSexm2EVLFYAQAgDwq9ONa8TapkqSJKLyploChY0D4FLEnU6mNqoQ1bsyyrPW1USPjrfxw4VkMGxAEKgzUsGHOYHLCTXSlIr0dItr1C2Xw6vsmYp5BXlqjMhl4j84aItJZbCSadPCBUEkAgxPRUgp1C747X7hLH4MAA7ZiX0ZaLMY1DlaYWBqTvGsR0dLzGvUMK8Pr9LMmCViXUFEB/nMhV8z81MNBmQhIyzieipbbka9TgLTw/vuXLeZM5BVTD6KEtiw9DCxxDnLU6bK1BEFSpN2QdSaV2az5Xbz9aT7r9Yv1aBz6xIfK7efrSfdfrDq0B1iQ+V28/Wk+6/WHVoDrEj1fiw4UzbxsjTZyqJkua0olAQGoqOGoSaGjgHPZXbQZa1NQlZGmnPWjc6+OR0EAIAQAgBAHhPG5ddtFvmWhJMxpJWWA6rjUYUAatK4M660jbQlHVs2Za0Za10jhZN7V6S+1fI+cd3Ez34kyVaUbRhXccj4xVom5lKRFiblhlxFibmMpCxJaViC9OpOm7wdn5GNpQiymz06OmK8Mp2lyfL7GM2UEknaSe+K3Iq6Vm+4rczMkoDQQPPqVqlTvu5kCQsci8S4mxFy8JE2IuWTp6J0mA6tvcM4Agz75UdBSes5Du/8AUCTY8E7Db7XaJDyZUxkWbLYuqEIoWYparmgNKHm4qmkUnJJO51pwd72PpfBO9eX7tv4kYsjUME715fu2/iQyAwTvXl+7b+JDIDBO9eX7tv4kMgfKt4IWtcxQaEz3AIqKEzCKjaM49Ndz4HnS751dtu22q0wm2SzLpNLMyrzllysUwFFDApXArKpYEmpUkEDipQ4GjVlfaRpVyW8TmBnS8bFUm1o5Xk0lMrHGlKqJkgBlPSmIKgk0nXhbYQoTT2ke1Wa3y0UGarBystU6RZpwKcmapTSWAanDpQnOJTg3sK2mt5NtFz29Z0xlnICQoLEODyayikuYQyFlJl83KrfOEHIsYqpwtZotqzvtLJ1x21xyMy0LyR5Gtc+fM5P5taCtVLSyRUCjSyaYspU4LNIhwk8rmitXB2dLlNNYpRVViAWLDE2EimGnNJFTWnOFCY6Kom7HJ0mlc1EXOQgD3XiB/kM//uW/wZEYsV3l6G+h3D06Mx2EAIAQAgChgCPOBgDlb+4I2O1VM2zoWPpqMD+1koT7axeNSUdjKyhGW1Hm/Cfi2kyAXl2tZY2LaCBXqDLn7MJjRDEvejhLDrczUWQWNiqF2knIM2eHJHqUxHAFxBM2CkgnIHOLKb3ZhwRrLbP5FlVirhkVsUsgipqrDUg0dXWtc8Ncq0jqszjO0WVlWlG0YV3HL8dYNEXMjJEWFywy4ixNwJcLC5eEibEXLJ09E6TAdW3uGcAQZ18qOgpPWcvAa+EAQ3tc6ZoTT9nmjv8AMxDkltLKLew6zgpxfpaqF7ZKG0y5XOmU68dMJ/qsI4yrW2I7Ro8WenXDxfWCz0IkCY4pz53zpqNCAeap6wojjKrJ7zsoJbDt7OtABsEcyxLWAKwAgBAHkd78TBmT5k2VbAiu7OFaUWKliWIxBxWhORpu7Y1RxNlZo4SoJu9zHN4nrU1cV5lsWbYpcw4jhwVas3Pm83PZlDrEfCOhfEo/E7ajSt5E00rLc05wbL53LnKp7QDsiesR8I6F8S1uJm0HDW8a4cOGspzhw1w4fncqVNKaVh1leEjoPMulcTdpWmG8sOEUFJbigoRQUm5ChPfDrEfCT0L4lRxPWrKl5UoWIIlMCC6ojZ8pXNZaDsURHWI+EdC+Ja3E3aSuE3lVaKuEy3Iwp0BTlaUWpoNmyJ6yvCR0HmYfkPm/Xk9wf4kT1pcCOrLiPkPm/Xk9wf4kOtLgOrLiei8A+Ci3bZjIEwzGZzMd6YQWIVeatTQBUUanadtIz1amu7naENVWOjjmXEAIAQAgBAHE8LuMGTY5rSBKaZOUAkVCLzhUZ5k5HYsWUbkN2PPL44wbdPqFcSV3ShQ062arV6xSLqKK3Zyc5mdizEsx1ZiWJ7SczFiDEUgDC9nB2RZTktjKuEXtRHex7j3x1VfijjKhwZRJk1NCad47o6qcZHNwnEkyr19ZfavkfOJ1SusUtF8AEhVqRtbLwGvhFCxDe1zpmhNP2eaO/wAzEOSW0sot7EUl3edpp2RzdTgdFS4kuVY1GyvbnFHNs6KEUSAkVLF4SAOjujhnbrPQLOLqPRnfODvPOHYGEQ4pk3Z3Vx8a0p3SVaJJlu7KgaWwcYmIUEqaMoqeuKOBOsekcqu8d4ihYcqvrDvEAOVX1h3iAHKrvHeIA8RvfjAvA2iYEniUgdlVQkohVDFRVnUnQVJrv0jqoopdmafwhvtTTl2alQSkuQ4BVmQg0TXEjDroYWiLswnhRfYBYznCqCSTLs4FApaoJTMFQSCNaGlYWiLsuHCa+yAROcgqHBEqz5qy4xTmZkgHLUkEaikLRF2ZDwhvvCW5c5UNOTkVoxIByl0plWtaUzrC0RmYm4UX2K1mzMsVfmZOWA0b+b2busb4WiLsx2nhbfMsEvOmKAaEmTJyOR+j6x2EgawtEXZF+UC8/rR91I/hxOqhdj4/3n9aPupH8OGqhdnqPFpf862WVnnkF0mGXiAC4gFRwSBkDz6ZDZHOSsyyZ1sVJEAIAQAgBAHnfDri2a2z2tMqeFdgoKTFOE4VCijLmum4xeM7ZFXG55re/A28bJXHIdkHpy/nl7ebUqOtgI6KSZWzRDs9haZJE1OfnRlUZrmQCM+cObntG6mcN4IrChKnJhqrDCR2g5wBQrAFhSALCkAYnkA6iLRnJbGVlCL2otWyrWtM9c84ObYUIozhIqWLwkAXBYAo8xV1IH492sAR5lvA0HtOUATrouO322nweRMdT6QGBKfvtRT2VMQ2ibHfcGeJ6csyXNtU9FwOr8nKBcnCwYAu1ANMwFPbFHMlRPX/AIOnqr3CKFinwdPVXuEAPg6eqvcIAr8HT1V7hAHiV9cXl4cvN5OQJiF2KssyUoKsxIydgQaHMU746qSKWZcOC191J5FqsQxPKWbMrMecD08vnJjtlv3UELxFmXTuDN9uCGkVxCh51kFRhdaVDVoBMeg2FiRnnC8RZlJfBe+1pSSwwqqDn2XJUDqg6ewO+euddQCF4izMy3BflTis+MMKMpaygMufNIDDLM9u2oyheIzKWng/fjsSZBHOZgA9mouJsVBV60BpSpNAIXiMzBaeCl9TFKNZ6qzYyA1lUFjSp5rClaCu856wvEWZC+T69Pqp97I/iROshZj5Pr0+qn3sj+JDWQsz1Hi1uCdYrKyTwA7zDMwghsIKogBIyJ5lcss45yd2WSOsipIgBACAEAIAozACpyEAaO8OFtklZcpyjbpfP8ej4xphhKs91vUyVMdRhvv6Z/0cFwmvmTasVLLLQsKGbUiYR+8mE+wkiNlPAxj3ncwVNIyl3Fbn+cznLbMmsFBcOFcTOeM2YHIMy6ihIzU7IieDX8WXp6Qf817EC1yLPhdhLeUwU4UUmYjPhc5k1IGLABkvlmlRqR2o2QxFKexmhW0bx3frFDtcyBgdD/lEEgrADDAFHmKupA/Hu1gCPMtw2CvblAFJST5vRBp1c0d/6xeNOUtiOc6sId5mxsnBsn/qOB1Lme86dxjTDCN95mOpj0u4vc6/gylmsjBvgkqcQa4ptWcH9ktVV9ix0lgoNZNo4Q0hUi/1JPkemXdw0ssygYmUf2xl9pagDtpGOeCqR2Zm2npCjLbl6nQSJyuAyMGU6FSCD7RGVxadmbYyUldMyRBIgBACAEAIAQAgBACAEAIAQAgBACAEAIAQAgDyLjDvGYLbMlliUASiEmgqik0GgzMe7gacehTtnmfOaSqyVdxvlkaCXblOoI8Y1ODMSqIzhg2hBijR1TMTpFGiyZhaXFbF0yJPsaN0lHboe8RzlTjLajtCtOHdZr51z+q3sPmIzyw3hZqhjX/JexEmWaamw06ucP0jhKlOO1GuGIpy2MjcnOmEhQaVIy5o137YpGnKWxF51YQ7zJdnuA+m1Opc/E+UaI4V/wAmZJ45fxXubSzXVKTRane2f46RojRhHcZJ4mpLayesuO1jO2Z0lxZIq2ZCwUVJAHWaRYrtIc+95a6VY9WQ7zC41Slz37OFolcmxlhpksHCSCQXAIJ2iOVZKUHfgd8O9WorcUfQceCfRiAEAIA8RvjhNbGnzT8ImKMbAKjlQAGIAAHVH0VLDUlBfpWw+Wr4ut0krSe0x/8AFLxqRytqquoxTMsgc92RHeIt0WH4LkR0uL4y5lku+bexoJ9pJoTQPMOQNCctgIIrEujQW2K5EKviW7KUuZh+Mds+tTvev5xbq1Lwr2Kdbr+N+5d8YLbQH4TPoTQHlHzIpUDPXMd4iOr0fCvZE9ZxHifuw3CG2jW0zxoc5jjIioOu4iHV6PhXsQ8ViFtk/cp8YrZ9an+9fzierUvCvYdbr+N+4+MVs+tT/ev5w6tS8K9h1uv437j4xWz61P8Aev5w6tS8K9h1uv437np/Fvek20WVjNYuyTCgY6lcKMKnaasc48XH0o06loq10e/o2tOrRvN3s7HVxiN4gBACAEAIA8X4x/8A5Cb2S/8ADWPocB+wvj8z5nSf/qH8Pkc1Gw88ulISwC1xEgCm0nIUiG0ldkxTbstpnM+YmTePVlkdsU1Yy2HRynHaZUtanUU8Yo6bLKqt5lCg6EHsijidVK+wsaTFLF1IxGVEWLXAlQsLmRZMTYq5GRlCipIA6zSJsRdsiTr0lrpVj1ZDvMSRYgzr2mHSijqzPeYDIgu5Y1JJPWaxBJbEkEy5R/zEgf8A2y/76xSp3H6HWj+5H1R9IfBV3v7x/wA0eFrP8SPotVfjY+Crvf3j/mhrP8SGqvxsfBV3v7x/zQ1n+JDVX42Pgq7394/5oaz/ABIaq/GzwO3NhnzCNkxjqdjHaM4+nhnBeh8hVdqrfn9TZvwjqCDKFMQcc4ZMAlK1WnoeiFOeupPBYa2/y/Pxmp46/wDHffb6eXysYJ9/O7YyiVKYCCoKn57liSDlUmteskihi6w6StffflY5yxbctay2W53MzcI2zISjaBi5JoFw5mlS1TXF4bYr1Vb2dHjnuXPy+ZlXhSwpSXShqBjNBROTApTo+lh9YA12RXqie18vO/v9CVj2tkeflb23+phHCJgKKlDlQ4zXJMFTlm52ttyEW6sntf5e/t5FVjWlkuflb38zTTnxMzUAqSaDQVNaCNKVlYxSetJstiSBAHq3FL/JZv8A+x/w5ceHpP8AdXp9WfRaJ/Zfr9EdvHnHqCAEAIAQAgCPbbDKnLhmy0cbmUN3V0i8Jyg7xdik6cZq0lc5O9OLiyzKmUzyTuHPXubPuaNtPSNSPezPPq6Loy7uRyN5cAbbJOJFWcozqhFct6Nr2Csb6ePozyeX5xPOqaMrU3eOf5wZr5l7zF+atEomhYlSOTbnijGhXJqVoaChNc46KjF/qpv67PzM5vEzX6asfpt/MjU2yYrOzIuFSSQu6uwZ6CNEE1FJmSo4uTcVkYgYsUM6Wth19sUcEy6qNGdLWp1FPGObpvcdFVW8xWi85a1AqxG7Id5jmdiBOvaYdKKOrM95gCC7kmpJJ3k1iCS2JIKqCSAMycgBnU9UQSlfYdLdHAK32ihEnk1PpTjyf3aY/uxnniqcd9/Q1U8FVnut6nb3RxTyVobROaYfVQcmvYTmx7RSMk8dJ91WN1PR0F3nc7W6bis1mFJElE2VAqxHWx5x9pjJOpOfeZshShDuqxsYodBACAEAc/beBlhmu0x5POY1Yh3WpOporAZxqhjK0VqqXyMk8DQnJylHN+ph+IV3/Qn3sz80W6/X8XJFOzsN4ebHxCu/6E+9mfmh1+v4uSHZ2G8PNj4hXf8AQn3sz80Ov1/FyQ7Ow3h5sfEK7/oT72Z+aHX6/i5IdnYbw82PiFd/0J97M/NDr9fxckOzsN4ebHxCu/6E+9mfmh1+v4uSHZ2G8PNj4hXf9CfezPzQ6/X8XJDs7DeHmx8Qrv8AoT72Z+aHX6/i5IdnYbw82bu7LulWeWJclAiDOgqczqSTmT1mM1SpKpLWk7s1U6UKcdWCsiXFDoIAQAgBACAEAIAQBHtthlTlwzZaONzKG7q6RaE5Qd4uxScIzVpK5yl6cXFlmVMpnknqONe5s+5hG6npGrHvZnn1dF0Z93I5C9OL+2SqlFWcu9DnTrVqH2Csb6ekKUtuR5tXRdaHdzOXnyHRsLqyMNVYFSO0HONkZKSuncwShKLtJWLIsVNZP6Tdp/GMj2m1bC1VJIAFScgBmSeqIJSvsOmujgFb7RQiTyan0px5P7tC/wB2M88VTjvv6Gqngqs91vU7a6OKeQtDaJzTD6qDk17Cc2PaCIyTx0n3VY3U9HQXedztbquKzWYUkSUTZUDnHtY84+0xknUnPvM2QpQh3VY2MUOggBACAEAIAQAgBACAEAIAQAgBACAEAIAQAgBACAEAIAQAgBACAEAR7ZYpU5cM2WrrudQ3dXSLQnKDvF2KzhGatJXOUvTi4ssyplF5J6jjXubPuIjdT0jVj3szz6ui6M+7ka+7OKmQpxWia801JwoOTXsOZY+wiK1MdJ91WJp6OhHvO52d1XHZrMKSJKS9lQOcf3mPOPtMZJ1Jz7zNsKUId1WNhFDoIAQAgBACAEAIAQAgBACAEAIAQAgBACAEAIAQAgBACAEAIAQAgBACAEAIAQAgBACAEAIAQAgBACAEAIAQAgBACAEAIAQAgBACAEAIAQAgBA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SIEM Solution | Security Information &amp; Event Management | LogRhythm"/>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23" name="Picture 3"/>
          <p:cNvPicPr>
            <a:picLocks noChangeAspect="1" noChangeArrowheads="1"/>
          </p:cNvPicPr>
          <p:nvPr/>
        </p:nvPicPr>
        <p:blipFill>
          <a:blip r:embed="rId3"/>
          <a:srcRect/>
          <a:stretch>
            <a:fillRect/>
          </a:stretch>
        </p:blipFill>
        <p:spPr bwMode="auto">
          <a:xfrm>
            <a:off x="5257800" y="1200150"/>
            <a:ext cx="3409950" cy="2886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847336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2905</TotalTime>
  <Words>2301</Words>
  <Application>Microsoft Office PowerPoint</Application>
  <PresentationFormat>On-screen Show (16:9)</PresentationFormat>
  <Paragraphs>76</Paragraphs>
  <Slides>13</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MARKETING MANAGEMENT </vt:lpstr>
      <vt:lpstr>INTRODUCTION</vt:lpstr>
      <vt:lpstr>ANALYSING KEY FACTORS WITHIN THE BUSINESS ENVIRONMENT CONTRIBUTES TO ITS MARKETING FAILURE</vt:lpstr>
      <vt:lpstr>ANALYSING KEY FACTORS WITHIN THE BUSINESS ENVIRONMENT CONTRIBUTES TO ITS MARKETING FAILURE (CONTD..)</vt:lpstr>
      <vt:lpstr>ANALYSING KEY FACTORS WITHIN THE BUSINESS ENVIRONMENT CONTRIBUTES TO ITS MARKETING FAILURE (Contd..)</vt:lpstr>
      <vt:lpstr>STRATEGY TO ALLOCATE RESOURCES FOR MITIGATING CURRENT CHALLENGES </vt:lpstr>
      <vt:lpstr>STRATEGY TO ALLOCATE RESOURCES FOR MITIGATING CURRENT CHALLENGES (Contd..)</vt:lpstr>
      <vt:lpstr>ANALYSING COMPETITIVE STRATEGIES TO GAIN COMPETITIVE ADVANTAGES </vt:lpstr>
      <vt:lpstr>ANALYSING COMPETITIVE STRATEGIES TO GAIN COMPETITIVE ADVANTAGES  (Contd..)</vt:lpstr>
      <vt:lpstr>ASSESSING THE CORPORATE AND SOCIAL RESPONSIBILITY STRATEGY AND GREEN MARKETING STRATEGY TO MITIGATE THE CHALLENGES WITHIN THE BUSINESS ENVIRONMENT </vt:lpstr>
      <vt:lpstr>ASSESSING THE CORPORATE AND SOCIAL RESPONSIBILITY STRATEGY AND GREEN MARKETING STRATEGY TO MITIGATE THE CHALLENGES WITHIN THE BUSINESS ENVIRONMENT  (Contd)</vt:lpstr>
      <vt:lpstr>RECOMMENDATIONS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NISHWA PATEL</cp:lastModifiedBy>
  <cp:revision>528</cp:revision>
  <dcterms:created xsi:type="dcterms:W3CDTF">2020-03-10T09:43:18Z</dcterms:created>
  <dcterms:modified xsi:type="dcterms:W3CDTF">2023-07-12T08:44:27Z</dcterms:modified>
</cp:coreProperties>
</file>