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2"/>
  </p:notesMasterIdLst>
  <p:sldIdLst>
    <p:sldId id="256" r:id="rId2"/>
    <p:sldId id="263" r:id="rId3"/>
    <p:sldId id="262" r:id="rId4"/>
    <p:sldId id="257" r:id="rId5"/>
    <p:sldId id="259" r:id="rId6"/>
    <p:sldId id="258" r:id="rId7"/>
    <p:sldId id="260" r:id="rId8"/>
    <p:sldId id="264" r:id="rId9"/>
    <p:sldId id="26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6966" autoAdjust="0"/>
  </p:normalViewPr>
  <p:slideViewPr>
    <p:cSldViewPr snapToGrid="0">
      <p:cViewPr varScale="1">
        <p:scale>
          <a:sx n="50" d="100"/>
          <a:sy n="50" d="100"/>
        </p:scale>
        <p:origin x="15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499915-F035-41B1-B887-5C20A597D9BB}" type="datetimeFigureOut">
              <a:rPr lang="en-IN" smtClean="0"/>
              <a:t>08-04-2021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00483-90B7-475B-A480-CD014C576984}" type="slidenum">
              <a:rPr lang="en-IN" smtClean="0"/>
              <a:t>‹#›</a:t>
            </a:fld>
            <a:endParaRPr lang="en-IN"/>
          </a:p>
        </p:txBody>
      </p:sp>
    </p:spTree>
    <p:extLst>
      <p:ext uri="{BB962C8B-B14F-4D97-AF65-F5344CB8AC3E}">
        <p14:creationId xmlns:p14="http://schemas.microsoft.com/office/powerpoint/2010/main" val="1885826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Interpersonal</a:t>
            </a:r>
            <a:r>
              <a:rPr lang="en-US" baseline="0" dirty="0" smtClean="0"/>
              <a:t> skills are highly effective in a business environment where an individual uses the experiences and skills to enhance his or her performance margin. There are several employment skills which are high appreciated by the modern businesses. Some of these skills are communication skill, leadership, listening power and others. Moreover academic skills re also required to write efficient academic report. There are several models used for examining the business environment like SWOT, Stakeholder analysis and others. In regards, I felt these models are effecting in elevating the performance of a business.</a:t>
            </a:r>
            <a:endParaRPr lang="en-IN" dirty="0"/>
          </a:p>
        </p:txBody>
      </p:sp>
      <p:sp>
        <p:nvSpPr>
          <p:cNvPr id="4" name="Slide Number Placeholder 3"/>
          <p:cNvSpPr>
            <a:spLocks noGrp="1"/>
          </p:cNvSpPr>
          <p:nvPr>
            <p:ph type="sldNum" sz="quarter" idx="10"/>
          </p:nvPr>
        </p:nvSpPr>
        <p:spPr/>
        <p:txBody>
          <a:bodyPr/>
          <a:lstStyle/>
          <a:p>
            <a:fld id="{AE900483-90B7-475B-A480-CD014C576984}" type="slidenum">
              <a:rPr lang="en-IN" smtClean="0"/>
              <a:t>3</a:t>
            </a:fld>
            <a:endParaRPr lang="en-IN"/>
          </a:p>
        </p:txBody>
      </p:sp>
    </p:spTree>
    <p:extLst>
      <p:ext uri="{BB962C8B-B14F-4D97-AF65-F5344CB8AC3E}">
        <p14:creationId xmlns:p14="http://schemas.microsoft.com/office/powerpoint/2010/main" val="556870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module has</a:t>
            </a:r>
            <a:r>
              <a:rPr lang="en-US" baseline="0" dirty="0" smtClean="0"/>
              <a:t> evolved my character in different ways. The module helped me to enhance my communication skills which I feel that this skill can help me to attain a satisfied job role where my leadership experience can also help me to manage a group of people. Therefore, these skills helped me to develop my personality. However, there are some weaknesses which are primarily I am short tempered which can disallow me to handle complex business project in my future career. I was weak in schooling career which can be major barrier in my future career can disallow me to grab several opportunities.  </a:t>
            </a:r>
            <a:endParaRPr lang="en-IN" dirty="0"/>
          </a:p>
        </p:txBody>
      </p:sp>
      <p:sp>
        <p:nvSpPr>
          <p:cNvPr id="4" name="Slide Number Placeholder 3"/>
          <p:cNvSpPr>
            <a:spLocks noGrp="1"/>
          </p:cNvSpPr>
          <p:nvPr>
            <p:ph type="sldNum" sz="quarter" idx="10"/>
          </p:nvPr>
        </p:nvSpPr>
        <p:spPr/>
        <p:txBody>
          <a:bodyPr/>
          <a:lstStyle/>
          <a:p>
            <a:fld id="{AE900483-90B7-475B-A480-CD014C576984}" type="slidenum">
              <a:rPr lang="en-IN" smtClean="0"/>
              <a:t>4</a:t>
            </a:fld>
            <a:endParaRPr lang="en-IN"/>
          </a:p>
        </p:txBody>
      </p:sp>
    </p:spTree>
    <p:extLst>
      <p:ext uri="{BB962C8B-B14F-4D97-AF65-F5344CB8AC3E}">
        <p14:creationId xmlns:p14="http://schemas.microsoft.com/office/powerpoint/2010/main" val="1285021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PDP is a</a:t>
            </a:r>
            <a:r>
              <a:rPr lang="en-US" baseline="0" dirty="0" smtClean="0"/>
              <a:t> significant tool to develop an individual’s skills and abilities. PDP helps an individual to succeed in their business project (</a:t>
            </a:r>
            <a:r>
              <a:rPr lang="en-IN" sz="1200" kern="1200" dirty="0" err="1" smtClean="0">
                <a:solidFill>
                  <a:schemeClr val="tx1"/>
                </a:solidFill>
                <a:effectLst/>
                <a:latin typeface="+mn-lt"/>
                <a:ea typeface="+mn-ea"/>
                <a:cs typeface="+mn-cs"/>
              </a:rPr>
              <a:t>Xie</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i="0" kern="1200" dirty="0" smtClean="0">
                <a:solidFill>
                  <a:schemeClr val="tx1"/>
                </a:solidFill>
                <a:effectLst/>
                <a:latin typeface="+mn-lt"/>
                <a:ea typeface="+mn-ea"/>
                <a:cs typeface="+mn-cs"/>
              </a:rPr>
              <a:t>2019</a:t>
            </a:r>
            <a:r>
              <a:rPr lang="en-US" baseline="0" dirty="0" smtClean="0"/>
              <a:t>). In regards, PDP in my aspect can elevate my performance margin more. </a:t>
            </a:r>
            <a:r>
              <a:rPr lang="en-US" baseline="0" dirty="0" smtClean="0"/>
              <a:t>I have described about the communication,. Leadership an listening skills. I have been also working on these skills in order to improve these, PIP, practice discipline and being attentive are the further resolutions that I have decided to strengthen these aforementioned skills. </a:t>
            </a:r>
            <a:endParaRPr lang="en-IN" dirty="0"/>
          </a:p>
        </p:txBody>
      </p:sp>
      <p:sp>
        <p:nvSpPr>
          <p:cNvPr id="4" name="Slide Number Placeholder 3"/>
          <p:cNvSpPr>
            <a:spLocks noGrp="1"/>
          </p:cNvSpPr>
          <p:nvPr>
            <p:ph type="sldNum" sz="quarter" idx="10"/>
          </p:nvPr>
        </p:nvSpPr>
        <p:spPr/>
        <p:txBody>
          <a:bodyPr/>
          <a:lstStyle/>
          <a:p>
            <a:fld id="{AE900483-90B7-475B-A480-CD014C576984}" type="slidenum">
              <a:rPr lang="en-IN" smtClean="0"/>
              <a:t>5</a:t>
            </a:fld>
            <a:endParaRPr lang="en-IN"/>
          </a:p>
        </p:txBody>
      </p:sp>
    </p:spTree>
    <p:extLst>
      <p:ext uri="{BB962C8B-B14F-4D97-AF65-F5344CB8AC3E}">
        <p14:creationId xmlns:p14="http://schemas.microsoft.com/office/powerpoint/2010/main" val="3150446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Time management in a business deals with managing the business</a:t>
            </a:r>
            <a:r>
              <a:rPr lang="en-US" baseline="0" dirty="0" smtClean="0"/>
              <a:t> operations for delivering the products at adequate delivery time. Time management tools help the business to handle the business operations in such a method which helps the customers to attain their products at right delivery time. This helps the business to enhance the customer satisfaction factor and also helps the business to enrich its reputation. Some of the reputed time management tools are </a:t>
            </a:r>
            <a:r>
              <a:rPr lang="en-US" baseline="0" dirty="0" err="1" smtClean="0"/>
              <a:t>Scoro</a:t>
            </a:r>
            <a:r>
              <a:rPr lang="en-US" baseline="0" dirty="0" smtClean="0"/>
              <a:t> and ActiveCollab.</a:t>
            </a:r>
          </a:p>
          <a:p>
            <a:r>
              <a:rPr lang="en-US" baseline="0" dirty="0" smtClean="0"/>
              <a:t>In regards, the learning of these time management tools helped me to analyze the method of handling the tasks such that they can be delivered in right delivery time. Moreover, this learning also helped me to enhance the quality of the work which can help me to attain a superior position in a business quickly.</a:t>
            </a:r>
            <a:endParaRPr lang="en-IN" dirty="0"/>
          </a:p>
        </p:txBody>
      </p:sp>
      <p:sp>
        <p:nvSpPr>
          <p:cNvPr id="4" name="Slide Number Placeholder 3"/>
          <p:cNvSpPr>
            <a:spLocks noGrp="1"/>
          </p:cNvSpPr>
          <p:nvPr>
            <p:ph type="sldNum" sz="quarter" idx="10"/>
          </p:nvPr>
        </p:nvSpPr>
        <p:spPr/>
        <p:txBody>
          <a:bodyPr/>
          <a:lstStyle/>
          <a:p>
            <a:fld id="{AE900483-90B7-475B-A480-CD014C576984}" type="slidenum">
              <a:rPr lang="en-IN" smtClean="0"/>
              <a:t>6</a:t>
            </a:fld>
            <a:endParaRPr lang="en-IN"/>
          </a:p>
        </p:txBody>
      </p:sp>
    </p:spTree>
    <p:extLst>
      <p:ext uri="{BB962C8B-B14F-4D97-AF65-F5344CB8AC3E}">
        <p14:creationId xmlns:p14="http://schemas.microsoft.com/office/powerpoint/2010/main" val="3389163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Academic writing</a:t>
            </a:r>
            <a:r>
              <a:rPr lang="en-US" baseline="0" dirty="0" smtClean="0"/>
              <a:t> method is an effective form of writing the academic reports or research papers. This form of writing deals with formal form of writing where the readers should be presented the information with proper citations. In regards, this discussion topic helped me to write the academic reports and research papers </a:t>
            </a:r>
            <a:r>
              <a:rPr lang="en-US" baseline="0" dirty="0" smtClean="0"/>
              <a:t>potentially). </a:t>
            </a:r>
            <a:r>
              <a:rPr lang="en-US" baseline="0" dirty="0" smtClean="0"/>
              <a:t>The traditional form of writing the academic writing was learnt by me. The primary principles of academic writing is to provide non-plagiarized information and provide evidence of the writing. Therefore, the formal method of writing the academic papers can help me to write the research papers for my future concerns.</a:t>
            </a:r>
            <a:endParaRPr lang="en-IN" dirty="0"/>
          </a:p>
        </p:txBody>
      </p:sp>
      <p:sp>
        <p:nvSpPr>
          <p:cNvPr id="4" name="Slide Number Placeholder 3"/>
          <p:cNvSpPr>
            <a:spLocks noGrp="1"/>
          </p:cNvSpPr>
          <p:nvPr>
            <p:ph type="sldNum" sz="quarter" idx="10"/>
          </p:nvPr>
        </p:nvSpPr>
        <p:spPr/>
        <p:txBody>
          <a:bodyPr/>
          <a:lstStyle/>
          <a:p>
            <a:fld id="{AE900483-90B7-475B-A480-CD014C576984}" type="slidenum">
              <a:rPr lang="en-IN" smtClean="0"/>
              <a:t>7</a:t>
            </a:fld>
            <a:endParaRPr lang="en-IN"/>
          </a:p>
        </p:txBody>
      </p:sp>
    </p:spTree>
    <p:extLst>
      <p:ext uri="{BB962C8B-B14F-4D97-AF65-F5344CB8AC3E}">
        <p14:creationId xmlns:p14="http://schemas.microsoft.com/office/powerpoint/2010/main" val="956483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Therefore, I got</a:t>
            </a:r>
            <a:r>
              <a:rPr lang="en-US" baseline="0" dirty="0" smtClean="0"/>
              <a:t> know from the SWOT analysis that leadership and communication skills are my strengths whereas the open mildness and short temper are my weaknesses. Hence I have been focusing on rectifying the weaknesses which will further help me in my career development.</a:t>
            </a:r>
            <a:endParaRPr lang="en-IN" dirty="0"/>
          </a:p>
        </p:txBody>
      </p:sp>
      <p:sp>
        <p:nvSpPr>
          <p:cNvPr id="4" name="Slide Number Placeholder 3"/>
          <p:cNvSpPr>
            <a:spLocks noGrp="1"/>
          </p:cNvSpPr>
          <p:nvPr>
            <p:ph type="sldNum" sz="quarter" idx="10"/>
          </p:nvPr>
        </p:nvSpPr>
        <p:spPr/>
        <p:txBody>
          <a:bodyPr/>
          <a:lstStyle/>
          <a:p>
            <a:fld id="{AE900483-90B7-475B-A480-CD014C576984}" type="slidenum">
              <a:rPr lang="en-IN" smtClean="0"/>
              <a:t>8</a:t>
            </a:fld>
            <a:endParaRPr lang="en-IN"/>
          </a:p>
        </p:txBody>
      </p:sp>
    </p:spTree>
    <p:extLst>
      <p:ext uri="{BB962C8B-B14F-4D97-AF65-F5344CB8AC3E}">
        <p14:creationId xmlns:p14="http://schemas.microsoft.com/office/powerpoint/2010/main" val="3247972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E900483-90B7-475B-A480-CD014C576984}" type="slidenum">
              <a:rPr lang="en-IN" smtClean="0"/>
              <a:t>10</a:t>
            </a:fld>
            <a:endParaRPr lang="en-IN"/>
          </a:p>
        </p:txBody>
      </p:sp>
    </p:spTree>
    <p:extLst>
      <p:ext uri="{BB962C8B-B14F-4D97-AF65-F5344CB8AC3E}">
        <p14:creationId xmlns:p14="http://schemas.microsoft.com/office/powerpoint/2010/main" val="2636901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3958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2131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60571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105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2138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3419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666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7862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667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7787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5422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39880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5646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92796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71918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34212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621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4/8/2021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4516350"/>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IN" b="1" dirty="0">
                <a:solidFill>
                  <a:srgbClr val="FFFF00"/>
                </a:solidFill>
                <a:latin typeface="Algerian" panose="04020705040A02060702" pitchFamily="82" charset="0"/>
              </a:rPr>
              <a:t>Academic And Employability Skills</a:t>
            </a:r>
          </a:p>
        </p:txBody>
      </p:sp>
    </p:spTree>
    <p:extLst>
      <p:ext uri="{BB962C8B-B14F-4D97-AF65-F5344CB8AC3E}">
        <p14:creationId xmlns:p14="http://schemas.microsoft.com/office/powerpoint/2010/main" val="2576350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5089" y="368312"/>
            <a:ext cx="5670283" cy="1024390"/>
          </a:xfrm>
        </p:spPr>
        <p:txBody>
          <a:bodyPr/>
          <a:lstStyle/>
          <a:p>
            <a:r>
              <a:rPr lang="en-US" dirty="0" smtClean="0">
                <a:solidFill>
                  <a:srgbClr val="FFFF00"/>
                </a:solidFill>
                <a:latin typeface="Algerian" panose="04020705040A02060702" pitchFamily="82" charset="0"/>
              </a:rPr>
              <a:t>Table of Contents</a:t>
            </a:r>
            <a:endParaRPr lang="en-IN" dirty="0">
              <a:solidFill>
                <a:srgbClr val="FFFF00"/>
              </a:solidFill>
              <a:latin typeface="Algerian" panose="04020705040A02060702" pitchFamily="82" charset="0"/>
            </a:endParaRPr>
          </a:p>
        </p:txBody>
      </p:sp>
      <p:sp>
        <p:nvSpPr>
          <p:cNvPr id="3" name="Content Placeholder 2"/>
          <p:cNvSpPr>
            <a:spLocks noGrp="1"/>
          </p:cNvSpPr>
          <p:nvPr>
            <p:ph idx="1"/>
          </p:nvPr>
        </p:nvSpPr>
        <p:spPr>
          <a:xfrm>
            <a:off x="1293224" y="1180721"/>
            <a:ext cx="9603375" cy="5029579"/>
          </a:xfrm>
        </p:spPr>
        <p:txBody>
          <a:bodyPr/>
          <a:lstStyle/>
          <a:p>
            <a:r>
              <a:rPr lang="en-US" sz="2800" dirty="0" smtClean="0">
                <a:latin typeface="Times New Roman" panose="02020603050405020304" pitchFamily="18" charset="0"/>
                <a:cs typeface="Times New Roman" panose="02020603050405020304" pitchFamily="18" charset="0"/>
              </a:rPr>
              <a:t>Introduction</a:t>
            </a:r>
          </a:p>
          <a:p>
            <a:r>
              <a:rPr lang="en-US" sz="2800" dirty="0" smtClean="0">
                <a:latin typeface="Times New Roman" panose="02020603050405020304" pitchFamily="18" charset="0"/>
                <a:cs typeface="Times New Roman" panose="02020603050405020304" pitchFamily="18" charset="0"/>
              </a:rPr>
              <a:t>SWOT analysis</a:t>
            </a:r>
          </a:p>
          <a:p>
            <a:r>
              <a:rPr lang="en-US" sz="2800" dirty="0" smtClean="0">
                <a:latin typeface="Times New Roman" panose="02020603050405020304" pitchFamily="18" charset="0"/>
                <a:cs typeface="Times New Roman" panose="02020603050405020304" pitchFamily="18" charset="0"/>
              </a:rPr>
              <a:t>PDP </a:t>
            </a:r>
          </a:p>
          <a:p>
            <a:r>
              <a:rPr lang="en-US" sz="2800" dirty="0" smtClean="0">
                <a:latin typeface="Times New Roman" panose="02020603050405020304" pitchFamily="18" charset="0"/>
                <a:cs typeface="Times New Roman" panose="02020603050405020304" pitchFamily="18" charset="0"/>
              </a:rPr>
              <a:t>Time Management</a:t>
            </a:r>
          </a:p>
          <a:p>
            <a:r>
              <a:rPr lang="en-US" sz="2800" dirty="0" smtClean="0">
                <a:latin typeface="Times New Roman" panose="02020603050405020304" pitchFamily="18" charset="0"/>
                <a:cs typeface="Times New Roman" panose="02020603050405020304" pitchFamily="18" charset="0"/>
              </a:rPr>
              <a:t>Academic Writing</a:t>
            </a:r>
          </a:p>
          <a:p>
            <a:r>
              <a:rPr lang="en-US" sz="2800" dirty="0" smtClean="0">
                <a:latin typeface="Times New Roman" panose="02020603050405020304" pitchFamily="18" charset="0"/>
                <a:cs typeface="Times New Roman" panose="02020603050405020304" pitchFamily="18" charset="0"/>
              </a:rPr>
              <a:t>Stakeholder Analysis</a:t>
            </a:r>
          </a:p>
          <a:p>
            <a:endParaRPr lang="en-IN" dirty="0"/>
          </a:p>
        </p:txBody>
      </p:sp>
    </p:spTree>
    <p:extLst>
      <p:ext uri="{BB962C8B-B14F-4D97-AF65-F5344CB8AC3E}">
        <p14:creationId xmlns:p14="http://schemas.microsoft.com/office/powerpoint/2010/main" val="1217132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11107738" cy="925916"/>
          </a:xfrm>
        </p:spPr>
        <p:txBody>
          <a:bodyPr/>
          <a:lstStyle/>
          <a:p>
            <a:pPr algn="ctr"/>
            <a:r>
              <a:rPr lang="en-US" dirty="0" smtClean="0">
                <a:solidFill>
                  <a:srgbClr val="FFFF00"/>
                </a:solidFill>
                <a:latin typeface="Algerian" panose="04020705040A02060702" pitchFamily="82" charset="0"/>
              </a:rPr>
              <a:t>Introduction</a:t>
            </a:r>
            <a:endParaRPr lang="en-IN" dirty="0">
              <a:solidFill>
                <a:srgbClr val="FFFF00"/>
              </a:solidFill>
              <a:latin typeface="Algerian" panose="04020705040A02060702" pitchFamily="82" charset="0"/>
            </a:endParaRPr>
          </a:p>
        </p:txBody>
      </p:sp>
      <p:sp>
        <p:nvSpPr>
          <p:cNvPr id="3" name="Content Placeholder 2"/>
          <p:cNvSpPr>
            <a:spLocks noGrp="1"/>
          </p:cNvSpPr>
          <p:nvPr>
            <p:ph idx="1"/>
          </p:nvPr>
        </p:nvSpPr>
        <p:spPr>
          <a:xfrm>
            <a:off x="793823" y="1378634"/>
            <a:ext cx="3890719" cy="4869766"/>
          </a:xfrm>
        </p:spPr>
        <p:txBody>
          <a:bodyPr>
            <a:normAutofit/>
          </a:bodyPr>
          <a:lstStyle/>
          <a:p>
            <a:r>
              <a:rPr lang="en-US" sz="3600" dirty="0" smtClean="0">
                <a:latin typeface="Times New Roman" panose="02020603050405020304" pitchFamily="18" charset="0"/>
                <a:cs typeface="Times New Roman" panose="02020603050405020304" pitchFamily="18" charset="0"/>
              </a:rPr>
              <a:t>Learning from experience</a:t>
            </a:r>
          </a:p>
          <a:p>
            <a:r>
              <a:rPr lang="en-US" sz="3600" dirty="0" smtClean="0">
                <a:latin typeface="Times New Roman" panose="02020603050405020304" pitchFamily="18" charset="0"/>
                <a:cs typeface="Times New Roman" panose="02020603050405020304" pitchFamily="18" charset="0"/>
              </a:rPr>
              <a:t>Employment skills</a:t>
            </a:r>
          </a:p>
          <a:p>
            <a:r>
              <a:rPr lang="en-US" sz="3600" dirty="0" smtClean="0">
                <a:latin typeface="Times New Roman" panose="02020603050405020304" pitchFamily="18" charset="0"/>
                <a:cs typeface="Times New Roman" panose="02020603050405020304" pitchFamily="18" charset="0"/>
              </a:rPr>
              <a:t>Academic skills</a:t>
            </a:r>
          </a:p>
          <a:p>
            <a:r>
              <a:rPr lang="en-US" sz="3600" dirty="0" smtClean="0">
                <a:latin typeface="Times New Roman" panose="02020603050405020304" pitchFamily="18" charset="0"/>
                <a:cs typeface="Times New Roman" panose="02020603050405020304" pitchFamily="18" charset="0"/>
              </a:rPr>
              <a:t>Business analysis models</a:t>
            </a:r>
            <a:endParaRPr lang="en-IN" sz="3600" dirty="0">
              <a:latin typeface="Times New Roman" panose="02020603050405020304" pitchFamily="18" charset="0"/>
              <a:cs typeface="Times New Roman" panose="02020603050405020304" pitchFamily="18" charset="0"/>
            </a:endParaRPr>
          </a:p>
        </p:txBody>
      </p:sp>
      <p:pic>
        <p:nvPicPr>
          <p:cNvPr id="5122" name="Picture 2" descr="Employability skills"/>
          <p:cNvPicPr>
            <a:picLocks noChangeAspect="1" noChangeArrowheads="1"/>
          </p:cNvPicPr>
          <p:nvPr/>
        </p:nvPicPr>
        <p:blipFill rotWithShape="1">
          <a:blip r:embed="rId3">
            <a:extLst>
              <a:ext uri="{28A0092B-C50C-407E-A947-70E740481C1C}">
                <a14:useLocalDpi xmlns:a14="http://schemas.microsoft.com/office/drawing/2010/main" val="0"/>
              </a:ext>
            </a:extLst>
          </a:blip>
          <a:srcRect r="4022" b="14420"/>
          <a:stretch/>
        </p:blipFill>
        <p:spPr bwMode="auto">
          <a:xfrm>
            <a:off x="4806249" y="1378634"/>
            <a:ext cx="6947601" cy="5136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404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4213" y="412123"/>
            <a:ext cx="4943857" cy="824247"/>
          </a:xfrm>
        </p:spPr>
        <p:txBody>
          <a:bodyPr/>
          <a:lstStyle/>
          <a:p>
            <a:r>
              <a:rPr lang="en-US" sz="4800" dirty="0" smtClean="0">
                <a:solidFill>
                  <a:srgbClr val="FFFF00"/>
                </a:solidFill>
                <a:latin typeface="Algerian" panose="04020705040A02060702" pitchFamily="82" charset="0"/>
              </a:rPr>
              <a:t>SWOT Analysis</a:t>
            </a:r>
            <a:endParaRPr lang="en-IN" dirty="0">
              <a:solidFill>
                <a:srgbClr val="FFFF00"/>
              </a:solidFill>
              <a:latin typeface="Algerian" panose="04020705040A02060702" pitchFamily="82" charset="0"/>
            </a:endParaRPr>
          </a:p>
        </p:txBody>
      </p:sp>
      <p:graphicFrame>
        <p:nvGraphicFramePr>
          <p:cNvPr id="2" name="Table 1"/>
          <p:cNvGraphicFramePr>
            <a:graphicFrameLocks noGrp="1"/>
          </p:cNvGraphicFramePr>
          <p:nvPr>
            <p:extLst>
              <p:ext uri="{D42A27DB-BD31-4B8C-83A1-F6EECF244321}">
                <p14:modId xmlns:p14="http://schemas.microsoft.com/office/powerpoint/2010/main" val="1538041241"/>
              </p:ext>
            </p:extLst>
          </p:nvPr>
        </p:nvGraphicFramePr>
        <p:xfrm>
          <a:off x="684212" y="1473551"/>
          <a:ext cx="10715308" cy="5028848"/>
        </p:xfrm>
        <a:graphic>
          <a:graphicData uri="http://schemas.openxmlformats.org/drawingml/2006/table">
            <a:tbl>
              <a:tblPr firstRow="1" bandRow="1">
                <a:tableStyleId>{5C22544A-7EE6-4342-B048-85BDC9FD1C3A}</a:tableStyleId>
              </a:tblPr>
              <a:tblGrid>
                <a:gridCol w="5357654"/>
                <a:gridCol w="5357654"/>
              </a:tblGrid>
              <a:tr h="2514424">
                <a:tc>
                  <a:txBody>
                    <a:bodyPr/>
                    <a:lstStyle/>
                    <a:p>
                      <a:r>
                        <a:rPr lang="en-US" b="1" dirty="0" smtClean="0"/>
                        <a:t>Strength</a:t>
                      </a:r>
                    </a:p>
                    <a:p>
                      <a:pPr marL="285750" indent="-285750">
                        <a:buFont typeface="Arial" panose="020B0604020202020204" pitchFamily="34" charset="0"/>
                        <a:buChar char="•"/>
                      </a:pPr>
                      <a:r>
                        <a:rPr lang="en-US" b="0" dirty="0" smtClean="0"/>
                        <a:t>Communication skill</a:t>
                      </a:r>
                    </a:p>
                    <a:p>
                      <a:pPr marL="285750" indent="-285750">
                        <a:buFont typeface="Arial" panose="020B0604020202020204" pitchFamily="34" charset="0"/>
                        <a:buChar char="•"/>
                      </a:pPr>
                      <a:r>
                        <a:rPr lang="en-US" b="0" baseline="0" dirty="0" smtClean="0"/>
                        <a:t>Patience</a:t>
                      </a:r>
                    </a:p>
                    <a:p>
                      <a:pPr marL="285750" indent="-285750">
                        <a:buFont typeface="Arial" panose="020B0604020202020204" pitchFamily="34" charset="0"/>
                        <a:buChar char="•"/>
                      </a:pPr>
                      <a:r>
                        <a:rPr lang="en-US" b="0" baseline="0" dirty="0" smtClean="0"/>
                        <a:t>Leadership skill</a:t>
                      </a:r>
                    </a:p>
                    <a:p>
                      <a:pPr marL="285750" indent="-285750">
                        <a:buFont typeface="Arial" panose="020B0604020202020204" pitchFamily="34" charset="0"/>
                        <a:buChar char="•"/>
                      </a:pPr>
                      <a:r>
                        <a:rPr lang="en-US" b="0" baseline="0" dirty="0" smtClean="0"/>
                        <a:t>Work Commitment</a:t>
                      </a:r>
                    </a:p>
                    <a:p>
                      <a:pPr marL="285750" indent="-285750">
                        <a:buFont typeface="Arial" panose="020B0604020202020204" pitchFamily="34" charset="0"/>
                        <a:buChar char="•"/>
                      </a:pPr>
                      <a:endParaRPr lang="en-US" b="0" baseline="0" dirty="0" smtClean="0"/>
                    </a:p>
                    <a:p>
                      <a:pPr marL="285750" indent="-285750">
                        <a:buFont typeface="Arial" panose="020B0604020202020204" pitchFamily="34" charset="0"/>
                        <a:buChar char="•"/>
                      </a:pPr>
                      <a:endParaRPr lang="en-US" b="0" dirty="0" smtClean="0"/>
                    </a:p>
                    <a:p>
                      <a:pPr marL="285750" indent="-285750">
                        <a:buFont typeface="Arial" panose="020B0604020202020204" pitchFamily="34" charset="0"/>
                        <a:buChar char="•"/>
                      </a:pPr>
                      <a:endParaRPr lang="en-IN" b="0" dirty="0"/>
                    </a:p>
                  </a:txBody>
                  <a:tcPr/>
                </a:tc>
                <a:tc>
                  <a:txBody>
                    <a:bodyPr/>
                    <a:lstStyle/>
                    <a:p>
                      <a:r>
                        <a:rPr lang="en-US" b="1" dirty="0" smtClean="0"/>
                        <a:t>Opportunities</a:t>
                      </a:r>
                    </a:p>
                    <a:p>
                      <a:pPr marL="285750" indent="-285750">
                        <a:buFont typeface="Arial" panose="020B0604020202020204" pitchFamily="34" charset="0"/>
                        <a:buChar char="•"/>
                      </a:pPr>
                      <a:r>
                        <a:rPr lang="en-US" b="0" dirty="0" smtClean="0"/>
                        <a:t>Satisfied </a:t>
                      </a:r>
                      <a:r>
                        <a:rPr lang="en-US" b="0" baseline="0" dirty="0" smtClean="0"/>
                        <a:t>job role</a:t>
                      </a:r>
                    </a:p>
                    <a:p>
                      <a:pPr marL="285750" indent="-285750">
                        <a:buFont typeface="Arial" panose="020B0604020202020204" pitchFamily="34" charset="0"/>
                        <a:buChar char="•"/>
                      </a:pPr>
                      <a:r>
                        <a:rPr lang="en-US" b="0" dirty="0" smtClean="0"/>
                        <a:t>Personal Development</a:t>
                      </a:r>
                      <a:endParaRPr lang="en-IN" b="0" dirty="0"/>
                    </a:p>
                  </a:txBody>
                  <a:tcPr/>
                </a:tc>
              </a:tr>
              <a:tr h="2514424">
                <a:tc>
                  <a:txBody>
                    <a:bodyPr/>
                    <a:lstStyle/>
                    <a:p>
                      <a:r>
                        <a:rPr lang="en-US" b="1" dirty="0" smtClean="0"/>
                        <a:t>Weaknesses</a:t>
                      </a:r>
                    </a:p>
                    <a:p>
                      <a:pPr marL="285750" indent="-285750">
                        <a:buFont typeface="Arial" panose="020B0604020202020204" pitchFamily="34" charset="0"/>
                        <a:buChar char="•"/>
                      </a:pPr>
                      <a:r>
                        <a:rPr lang="en-US" dirty="0" smtClean="0"/>
                        <a:t>Anger</a:t>
                      </a:r>
                    </a:p>
                    <a:p>
                      <a:pPr marL="285750" indent="-285750">
                        <a:buFont typeface="Arial" panose="020B0604020202020204" pitchFamily="34" charset="0"/>
                        <a:buChar char="•"/>
                      </a:pPr>
                      <a:r>
                        <a:rPr lang="en-US" dirty="0" smtClean="0"/>
                        <a:t>Short-tempered</a:t>
                      </a:r>
                      <a:endParaRPr lang="en-US" baseline="0" dirty="0" smtClean="0"/>
                    </a:p>
                    <a:p>
                      <a:pPr marL="285750" indent="-285750">
                        <a:buFont typeface="Arial" panose="020B0604020202020204" pitchFamily="34" charset="0"/>
                        <a:buChar char="•"/>
                      </a:pPr>
                      <a:r>
                        <a:rPr lang="en-US" baseline="0" dirty="0" smtClean="0"/>
                        <a:t>Open-mindedness</a:t>
                      </a:r>
                      <a:endParaRPr lang="en-US" dirty="0" smtClean="0"/>
                    </a:p>
                    <a:p>
                      <a:pPr marL="285750" indent="-285750">
                        <a:buFont typeface="Arial" panose="020B0604020202020204" pitchFamily="34" charset="0"/>
                        <a:buChar char="•"/>
                      </a:pPr>
                      <a:endParaRPr lang="en-IN" dirty="0"/>
                    </a:p>
                  </a:txBody>
                  <a:tcPr/>
                </a:tc>
                <a:tc>
                  <a:txBody>
                    <a:bodyPr/>
                    <a:lstStyle/>
                    <a:p>
                      <a:r>
                        <a:rPr lang="en-US" b="1" dirty="0" smtClean="0"/>
                        <a:t>Threats</a:t>
                      </a:r>
                    </a:p>
                    <a:p>
                      <a:pPr marL="285750" indent="-285750">
                        <a:buFont typeface="Arial" panose="020B0604020202020204" pitchFamily="34" charset="0"/>
                        <a:buChar char="•"/>
                      </a:pPr>
                      <a:r>
                        <a:rPr lang="en-US" b="0" baseline="0" dirty="0" smtClean="0"/>
                        <a:t>Presence of moderate academic grades</a:t>
                      </a:r>
                    </a:p>
                    <a:p>
                      <a:pPr marL="285750" indent="-285750">
                        <a:buFont typeface="Arial" panose="020B0604020202020204" pitchFamily="34" charset="0"/>
                        <a:buChar char="•"/>
                      </a:pPr>
                      <a:r>
                        <a:rPr lang="en-US" b="0" baseline="0" dirty="0" smtClean="0"/>
                        <a:t>Poor knowledge of business management</a:t>
                      </a:r>
                    </a:p>
                    <a:p>
                      <a:pPr marL="285750" indent="-285750">
                        <a:buFont typeface="Arial" panose="020B0604020202020204" pitchFamily="34" charset="0"/>
                        <a:buChar char="•"/>
                      </a:pPr>
                      <a:endParaRPr lang="en-US" b="0" baseline="0" dirty="0" smtClean="0"/>
                    </a:p>
                    <a:p>
                      <a:pPr marL="285750" indent="-285750">
                        <a:buFont typeface="Arial" panose="020B0604020202020204" pitchFamily="34" charset="0"/>
                        <a:buChar char="•"/>
                      </a:pPr>
                      <a:endParaRPr lang="en-IN" b="1" dirty="0"/>
                    </a:p>
                  </a:txBody>
                  <a:tcPr/>
                </a:tc>
              </a:tr>
            </a:tbl>
          </a:graphicData>
        </a:graphic>
      </p:graphicFrame>
    </p:spTree>
    <p:extLst>
      <p:ext uri="{BB962C8B-B14F-4D97-AF65-F5344CB8AC3E}">
        <p14:creationId xmlns:p14="http://schemas.microsoft.com/office/powerpoint/2010/main" val="2293689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4213" y="412123"/>
            <a:ext cx="9688979" cy="936992"/>
          </a:xfrm>
        </p:spPr>
        <p:txBody>
          <a:bodyPr/>
          <a:lstStyle/>
          <a:p>
            <a:r>
              <a:rPr lang="en-US" sz="4800" dirty="0" smtClean="0">
                <a:solidFill>
                  <a:srgbClr val="FFFF00"/>
                </a:solidFill>
                <a:latin typeface="Algerian" panose="04020705040A02060702" pitchFamily="82" charset="0"/>
              </a:rPr>
              <a:t>Personal Development Plan</a:t>
            </a:r>
            <a:endParaRPr lang="en-IN" dirty="0">
              <a:solidFill>
                <a:srgbClr val="FFFF00"/>
              </a:solidFill>
              <a:latin typeface="Algerian" panose="04020705040A02060702" pitchFamily="82" charset="0"/>
            </a:endParaRPr>
          </a:p>
        </p:txBody>
      </p:sp>
      <p:graphicFrame>
        <p:nvGraphicFramePr>
          <p:cNvPr id="6" name="Table 5"/>
          <p:cNvGraphicFramePr>
            <a:graphicFrameLocks noGrp="1"/>
          </p:cNvGraphicFramePr>
          <p:nvPr>
            <p:extLst>
              <p:ext uri="{D42A27DB-BD31-4B8C-83A1-F6EECF244321}">
                <p14:modId xmlns:p14="http://schemas.microsoft.com/office/powerpoint/2010/main" val="1313886004"/>
              </p:ext>
            </p:extLst>
          </p:nvPr>
        </p:nvGraphicFramePr>
        <p:xfrm>
          <a:off x="684212" y="1456385"/>
          <a:ext cx="10993437" cy="4696765"/>
        </p:xfrm>
        <a:graphic>
          <a:graphicData uri="http://schemas.openxmlformats.org/drawingml/2006/table">
            <a:tbl>
              <a:tblPr firstRow="1" bandRow="1">
                <a:tableStyleId>{5C22544A-7EE6-4342-B048-85BDC9FD1C3A}</a:tableStyleId>
              </a:tblPr>
              <a:tblGrid>
                <a:gridCol w="3408373"/>
                <a:gridCol w="1520281"/>
                <a:gridCol w="1618366"/>
                <a:gridCol w="2255902"/>
                <a:gridCol w="2190515"/>
              </a:tblGrid>
              <a:tr h="1071985">
                <a:tc>
                  <a:txBody>
                    <a:bodyPr/>
                    <a:lstStyle/>
                    <a:p>
                      <a:pPr rtl="0" fontAlgn="t">
                        <a:spcBef>
                          <a:spcPts val="0"/>
                        </a:spcBef>
                        <a:spcAft>
                          <a:spcPts val="0"/>
                        </a:spcAft>
                      </a:pPr>
                      <a:r>
                        <a:rPr lang="en-IN" sz="1800" b="0" i="0" u="none" strike="noStrike" dirty="0">
                          <a:solidFill>
                            <a:schemeClr val="tx1"/>
                          </a:solidFill>
                          <a:effectLst/>
                          <a:latin typeface="Arial" panose="020B0604020202020204" pitchFamily="34" charset="0"/>
                        </a:rPr>
                        <a:t>Skills present/required</a:t>
                      </a:r>
                      <a:endParaRPr lang="en-IN" sz="3200" dirty="0">
                        <a:solidFill>
                          <a:schemeClr val="tx1"/>
                        </a:solidFill>
                        <a:effectLst/>
                      </a:endParaRPr>
                    </a:p>
                  </a:txBody>
                  <a:tcPr marL="63500" marR="63500" marT="63500" marB="63500"/>
                </a:tc>
                <a:tc>
                  <a:txBody>
                    <a:bodyPr/>
                    <a:lstStyle/>
                    <a:p>
                      <a:pPr rtl="0" fontAlgn="t">
                        <a:spcBef>
                          <a:spcPts val="0"/>
                        </a:spcBef>
                        <a:spcAft>
                          <a:spcPts val="0"/>
                        </a:spcAft>
                      </a:pPr>
                      <a:r>
                        <a:rPr lang="en-IN" sz="1800" b="0" i="0" u="none" strike="noStrike">
                          <a:solidFill>
                            <a:schemeClr val="tx1"/>
                          </a:solidFill>
                          <a:effectLst/>
                          <a:latin typeface="Arial" panose="020B0604020202020204" pitchFamily="34" charset="0"/>
                        </a:rPr>
                        <a:t>Current rating</a:t>
                      </a:r>
                      <a:endParaRPr lang="en-IN" sz="3200">
                        <a:solidFill>
                          <a:schemeClr val="tx1"/>
                        </a:solidFill>
                        <a:effectLst/>
                      </a:endParaRPr>
                    </a:p>
                  </a:txBody>
                  <a:tcPr marL="63500" marR="63500" marT="63500" marB="63500"/>
                </a:tc>
                <a:tc>
                  <a:txBody>
                    <a:bodyPr/>
                    <a:lstStyle/>
                    <a:p>
                      <a:pPr rtl="0" fontAlgn="t">
                        <a:spcBef>
                          <a:spcPts val="0"/>
                        </a:spcBef>
                        <a:spcAft>
                          <a:spcPts val="0"/>
                        </a:spcAft>
                      </a:pPr>
                      <a:r>
                        <a:rPr lang="en-IN" sz="1800" b="0" i="0" u="none" strike="noStrike">
                          <a:solidFill>
                            <a:schemeClr val="tx1"/>
                          </a:solidFill>
                          <a:effectLst/>
                          <a:latin typeface="Arial" panose="020B0604020202020204" pitchFamily="34" charset="0"/>
                        </a:rPr>
                        <a:t>Expected Rating</a:t>
                      </a:r>
                      <a:endParaRPr lang="en-IN" sz="3200">
                        <a:solidFill>
                          <a:schemeClr val="tx1"/>
                        </a:solidFill>
                        <a:effectLst/>
                      </a:endParaRPr>
                    </a:p>
                  </a:txBody>
                  <a:tcPr marL="63500" marR="63500" marT="63500" marB="63500"/>
                </a:tc>
                <a:tc>
                  <a:txBody>
                    <a:bodyPr/>
                    <a:lstStyle/>
                    <a:p>
                      <a:pPr rtl="0" fontAlgn="t">
                        <a:spcBef>
                          <a:spcPts val="0"/>
                        </a:spcBef>
                        <a:spcAft>
                          <a:spcPts val="0"/>
                        </a:spcAft>
                      </a:pPr>
                      <a:r>
                        <a:rPr lang="en-IN" sz="1800" b="0" i="0" u="none" strike="noStrike">
                          <a:solidFill>
                            <a:schemeClr val="tx1"/>
                          </a:solidFill>
                          <a:effectLst/>
                          <a:latin typeface="Arial" panose="020B0604020202020204" pitchFamily="34" charset="0"/>
                        </a:rPr>
                        <a:t>Ways to achieve</a:t>
                      </a:r>
                      <a:endParaRPr lang="en-IN" sz="3200">
                        <a:solidFill>
                          <a:schemeClr val="tx1"/>
                        </a:solidFill>
                        <a:effectLst/>
                      </a:endParaRPr>
                    </a:p>
                  </a:txBody>
                  <a:tcPr marL="63500" marR="63500" marT="63500" marB="63500"/>
                </a:tc>
                <a:tc>
                  <a:txBody>
                    <a:bodyPr/>
                    <a:lstStyle/>
                    <a:p>
                      <a:pPr rtl="0" fontAlgn="t">
                        <a:spcBef>
                          <a:spcPts val="0"/>
                        </a:spcBef>
                        <a:spcAft>
                          <a:spcPts val="0"/>
                        </a:spcAft>
                      </a:pPr>
                      <a:r>
                        <a:rPr lang="en-IN" sz="1800" b="0" i="0" u="none" strike="noStrike" dirty="0">
                          <a:solidFill>
                            <a:schemeClr val="tx1"/>
                          </a:solidFill>
                          <a:effectLst/>
                          <a:latin typeface="Arial" panose="020B0604020202020204" pitchFamily="34" charset="0"/>
                        </a:rPr>
                        <a:t>Evidence</a:t>
                      </a:r>
                      <a:endParaRPr lang="en-IN" sz="3200" dirty="0">
                        <a:solidFill>
                          <a:schemeClr val="tx1"/>
                        </a:solidFill>
                        <a:effectLst/>
                      </a:endParaRPr>
                    </a:p>
                  </a:txBody>
                  <a:tcPr marL="63500" marR="63500" marT="63500" marB="63500"/>
                </a:tc>
              </a:tr>
              <a:tr h="1281065">
                <a:tc>
                  <a:txBody>
                    <a:bodyPr/>
                    <a:lstStyle/>
                    <a:p>
                      <a:r>
                        <a:rPr lang="en-US" dirty="0" smtClean="0"/>
                        <a:t>Communication</a:t>
                      </a:r>
                      <a:endParaRPr lang="en-IN" dirty="0"/>
                    </a:p>
                  </a:txBody>
                  <a:tcPr/>
                </a:tc>
                <a:tc>
                  <a:txBody>
                    <a:bodyPr/>
                    <a:lstStyle/>
                    <a:p>
                      <a:r>
                        <a:rPr lang="en-US" dirty="0" smtClean="0"/>
                        <a:t>3</a:t>
                      </a:r>
                      <a:endParaRPr lang="en-IN" dirty="0"/>
                    </a:p>
                  </a:txBody>
                  <a:tcPr/>
                </a:tc>
                <a:tc>
                  <a:txBody>
                    <a:bodyPr/>
                    <a:lstStyle/>
                    <a:p>
                      <a:r>
                        <a:rPr lang="en-US" dirty="0" smtClean="0"/>
                        <a:t>5</a:t>
                      </a:r>
                      <a:endParaRPr lang="en-IN" dirty="0"/>
                    </a:p>
                  </a:txBody>
                  <a:tcPr/>
                </a:tc>
                <a:tc>
                  <a:txBody>
                    <a:bodyPr/>
                    <a:lstStyle/>
                    <a:p>
                      <a:r>
                        <a:rPr lang="en-US" dirty="0" smtClean="0"/>
                        <a:t>Use of PIP approach</a:t>
                      </a:r>
                      <a:endParaRPr lang="en-IN" dirty="0"/>
                    </a:p>
                  </a:txBody>
                  <a:tcPr/>
                </a:tc>
                <a:tc>
                  <a:txBody>
                    <a:bodyPr/>
                    <a:lstStyle/>
                    <a:p>
                      <a:r>
                        <a:rPr lang="en-US" dirty="0" smtClean="0"/>
                        <a:t>Errorless</a:t>
                      </a:r>
                      <a:r>
                        <a:rPr lang="en-US" baseline="0" dirty="0" smtClean="0"/>
                        <a:t> transmission of information</a:t>
                      </a:r>
                      <a:endParaRPr lang="en-IN" dirty="0"/>
                    </a:p>
                  </a:txBody>
                  <a:tcPr/>
                </a:tc>
              </a:tr>
              <a:tr h="1281065">
                <a:tc>
                  <a:txBody>
                    <a:bodyPr/>
                    <a:lstStyle/>
                    <a:p>
                      <a:r>
                        <a:rPr lang="en-US" dirty="0" smtClean="0"/>
                        <a:t>Leadership</a:t>
                      </a:r>
                      <a:endParaRPr lang="en-IN" dirty="0"/>
                    </a:p>
                  </a:txBody>
                  <a:tcPr/>
                </a:tc>
                <a:tc>
                  <a:txBody>
                    <a:bodyPr/>
                    <a:lstStyle/>
                    <a:p>
                      <a:r>
                        <a:rPr lang="en-US" dirty="0" smtClean="0"/>
                        <a:t>3</a:t>
                      </a:r>
                      <a:endParaRPr lang="en-IN" dirty="0"/>
                    </a:p>
                  </a:txBody>
                  <a:tcPr/>
                </a:tc>
                <a:tc>
                  <a:txBody>
                    <a:bodyPr/>
                    <a:lstStyle/>
                    <a:p>
                      <a:r>
                        <a:rPr lang="en-US" dirty="0" smtClean="0"/>
                        <a:t>5</a:t>
                      </a:r>
                      <a:endParaRPr lang="en-IN" dirty="0"/>
                    </a:p>
                  </a:txBody>
                  <a:tcPr/>
                </a:tc>
                <a:tc>
                  <a:txBody>
                    <a:bodyPr/>
                    <a:lstStyle/>
                    <a:p>
                      <a:r>
                        <a:rPr lang="en-US" dirty="0" smtClean="0"/>
                        <a:t>Practice discipline</a:t>
                      </a:r>
                      <a:endParaRPr lang="en-IN" dirty="0"/>
                    </a:p>
                  </a:txBody>
                  <a:tcPr/>
                </a:tc>
                <a:tc>
                  <a:txBody>
                    <a:bodyPr/>
                    <a:lstStyle/>
                    <a:p>
                      <a:r>
                        <a:rPr lang="en-US" dirty="0" smtClean="0"/>
                        <a:t>Ability to manage a large</a:t>
                      </a:r>
                      <a:r>
                        <a:rPr lang="en-US" baseline="0" dirty="0" smtClean="0"/>
                        <a:t> group of people</a:t>
                      </a:r>
                      <a:endParaRPr lang="en-IN" dirty="0"/>
                    </a:p>
                  </a:txBody>
                  <a:tcPr/>
                </a:tc>
              </a:tr>
              <a:tr h="1062650">
                <a:tc>
                  <a:txBody>
                    <a:bodyPr/>
                    <a:lstStyle/>
                    <a:p>
                      <a:r>
                        <a:rPr lang="en-US" dirty="0" smtClean="0"/>
                        <a:t>Listening</a:t>
                      </a:r>
                      <a:r>
                        <a:rPr lang="en-US" baseline="0" dirty="0" smtClean="0"/>
                        <a:t> Power</a:t>
                      </a:r>
                      <a:endParaRPr lang="en-IN" dirty="0"/>
                    </a:p>
                  </a:txBody>
                  <a:tcPr/>
                </a:tc>
                <a:tc>
                  <a:txBody>
                    <a:bodyPr/>
                    <a:lstStyle/>
                    <a:p>
                      <a:r>
                        <a:rPr lang="en-US" dirty="0" smtClean="0"/>
                        <a:t>2</a:t>
                      </a:r>
                      <a:endParaRPr lang="en-IN" dirty="0"/>
                    </a:p>
                  </a:txBody>
                  <a:tcPr/>
                </a:tc>
                <a:tc>
                  <a:txBody>
                    <a:bodyPr/>
                    <a:lstStyle/>
                    <a:p>
                      <a:r>
                        <a:rPr lang="en-US" dirty="0" smtClean="0"/>
                        <a:t>4</a:t>
                      </a:r>
                      <a:endParaRPr lang="en-IN" dirty="0"/>
                    </a:p>
                  </a:txBody>
                  <a:tcPr/>
                </a:tc>
                <a:tc>
                  <a:txBody>
                    <a:bodyPr/>
                    <a:lstStyle/>
                    <a:p>
                      <a:r>
                        <a:rPr lang="en-US" dirty="0" smtClean="0"/>
                        <a:t>Attentive</a:t>
                      </a:r>
                      <a:endParaRPr lang="en-IN" dirty="0"/>
                    </a:p>
                  </a:txBody>
                  <a:tcPr/>
                </a:tc>
                <a:tc>
                  <a:txBody>
                    <a:bodyPr/>
                    <a:lstStyle/>
                    <a:p>
                      <a:r>
                        <a:rPr lang="en-US" dirty="0" smtClean="0"/>
                        <a:t>High</a:t>
                      </a:r>
                      <a:r>
                        <a:rPr lang="en-US" baseline="0" dirty="0" smtClean="0"/>
                        <a:t> listening ability</a:t>
                      </a:r>
                      <a:endParaRPr lang="en-IN" dirty="0"/>
                    </a:p>
                  </a:txBody>
                  <a:tcPr/>
                </a:tc>
              </a:tr>
            </a:tbl>
          </a:graphicData>
        </a:graphic>
      </p:graphicFrame>
      <p:sp>
        <p:nvSpPr>
          <p:cNvPr id="7" name="Rectangle 6"/>
          <p:cNvSpPr/>
          <p:nvPr/>
        </p:nvSpPr>
        <p:spPr>
          <a:xfrm>
            <a:off x="2360949" y="6288373"/>
            <a:ext cx="5726243" cy="56962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t>Note: 1= very low</a:t>
            </a:r>
          </a:p>
          <a:p>
            <a:pPr algn="ctr"/>
            <a:r>
              <a:rPr lang="en-US" dirty="0" smtClean="0"/>
              <a:t>5= very high</a:t>
            </a:r>
            <a:endParaRPr lang="en-IN" dirty="0"/>
          </a:p>
        </p:txBody>
      </p:sp>
    </p:spTree>
    <p:extLst>
      <p:ext uri="{BB962C8B-B14F-4D97-AF65-F5344CB8AC3E}">
        <p14:creationId xmlns:p14="http://schemas.microsoft.com/office/powerpoint/2010/main" val="2129542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348" y="205378"/>
            <a:ext cx="5065962" cy="809470"/>
          </a:xfrm>
        </p:spPr>
        <p:txBody>
          <a:bodyPr/>
          <a:lstStyle/>
          <a:p>
            <a:r>
              <a:rPr lang="en-US" dirty="0" smtClean="0">
                <a:solidFill>
                  <a:srgbClr val="FFFF00"/>
                </a:solidFill>
                <a:latin typeface="Algerian" panose="04020705040A02060702" pitchFamily="82" charset="0"/>
              </a:rPr>
              <a:t>Time management </a:t>
            </a:r>
            <a:endParaRPr lang="en-IN" dirty="0">
              <a:solidFill>
                <a:srgbClr val="FFFF00"/>
              </a:solidFill>
              <a:latin typeface="Algerian" panose="04020705040A02060702" pitchFamily="82" charset="0"/>
            </a:endParaRPr>
          </a:p>
        </p:txBody>
      </p:sp>
      <p:sp>
        <p:nvSpPr>
          <p:cNvPr id="3" name="Text Placeholder 2"/>
          <p:cNvSpPr>
            <a:spLocks noGrp="1"/>
          </p:cNvSpPr>
          <p:nvPr>
            <p:ph type="body" idx="1"/>
          </p:nvPr>
        </p:nvSpPr>
        <p:spPr>
          <a:xfrm>
            <a:off x="555348" y="1239702"/>
            <a:ext cx="3342095" cy="3557150"/>
          </a:xfrm>
        </p:spPr>
        <p:txBody>
          <a:bodyPr>
            <a:normAutofit fontScale="92500" lnSpcReduction="20000"/>
          </a:bodyPr>
          <a:lstStyle/>
          <a:p>
            <a:pPr marL="342900" indent="-342900">
              <a:buFont typeface="Arial" panose="020B0604020202020204" pitchFamily="34" charset="0"/>
              <a:buChar char="•"/>
            </a:pPr>
            <a:r>
              <a:rPr lang="en-US" sz="2400" cap="none" dirty="0" smtClean="0">
                <a:solidFill>
                  <a:schemeClr val="tx1"/>
                </a:solidFill>
                <a:latin typeface="Times New Roman" panose="02020603050405020304" pitchFamily="18" charset="0"/>
                <a:cs typeface="Times New Roman" panose="02020603050405020304" pitchFamily="18" charset="0"/>
              </a:rPr>
              <a:t>Delivering the work on time</a:t>
            </a:r>
          </a:p>
          <a:p>
            <a:pPr marL="342900" indent="-342900">
              <a:buFont typeface="Arial" panose="020B0604020202020204" pitchFamily="34" charset="0"/>
              <a:buChar char="•"/>
            </a:pPr>
            <a:r>
              <a:rPr lang="en-US" sz="2400" cap="none" dirty="0" smtClean="0">
                <a:solidFill>
                  <a:schemeClr val="tx1"/>
                </a:solidFill>
                <a:latin typeface="Times New Roman" panose="02020603050405020304" pitchFamily="18" charset="0"/>
                <a:cs typeface="Times New Roman" panose="02020603050405020304" pitchFamily="18" charset="0"/>
              </a:rPr>
              <a:t>Provides superior quality of work</a:t>
            </a:r>
          </a:p>
          <a:p>
            <a:pPr marL="342900" indent="-342900">
              <a:buFont typeface="Arial" panose="020B0604020202020204" pitchFamily="34" charset="0"/>
              <a:buChar char="•"/>
            </a:pPr>
            <a:r>
              <a:rPr lang="en-US" sz="2400" cap="none" dirty="0" smtClean="0">
                <a:solidFill>
                  <a:schemeClr val="tx1"/>
                </a:solidFill>
                <a:latin typeface="Times New Roman" panose="02020603050405020304" pitchFamily="18" charset="0"/>
                <a:cs typeface="Times New Roman" panose="02020603050405020304" pitchFamily="18" charset="0"/>
              </a:rPr>
              <a:t>Less stress and anxiety</a:t>
            </a:r>
          </a:p>
          <a:p>
            <a:pPr marL="342900" indent="-342900">
              <a:buFont typeface="Arial" panose="020B0604020202020204" pitchFamily="34" charset="0"/>
              <a:buChar char="•"/>
            </a:pPr>
            <a:r>
              <a:rPr lang="en-US" sz="2400" cap="none" dirty="0" smtClean="0">
                <a:solidFill>
                  <a:schemeClr val="tx1"/>
                </a:solidFill>
                <a:latin typeface="Times New Roman" panose="02020603050405020304" pitchFamily="18" charset="0"/>
                <a:cs typeface="Times New Roman" panose="02020603050405020304" pitchFamily="18" charset="0"/>
              </a:rPr>
              <a:t>Develop the quality of life</a:t>
            </a:r>
          </a:p>
          <a:p>
            <a:pPr marL="342900" indent="-342900">
              <a:buFont typeface="Arial" panose="020B0604020202020204" pitchFamily="34" charset="0"/>
              <a:buChar char="•"/>
            </a:pPr>
            <a:r>
              <a:rPr lang="en-US" sz="2400" cap="none" dirty="0" smtClean="0">
                <a:solidFill>
                  <a:schemeClr val="tx1"/>
                </a:solidFill>
                <a:latin typeface="Times New Roman" panose="02020603050405020304" pitchFamily="18" charset="0"/>
                <a:cs typeface="Times New Roman" panose="02020603050405020304" pitchFamily="18" charset="0"/>
              </a:rPr>
              <a:t>Some effective tools are </a:t>
            </a:r>
            <a:r>
              <a:rPr lang="en-US" sz="2400" cap="none" dirty="0" err="1" smtClean="0">
                <a:solidFill>
                  <a:schemeClr val="tx1"/>
                </a:solidFill>
                <a:latin typeface="Times New Roman" panose="02020603050405020304" pitchFamily="18" charset="0"/>
                <a:cs typeface="Times New Roman" panose="02020603050405020304" pitchFamily="18" charset="0"/>
              </a:rPr>
              <a:t>Scoro</a:t>
            </a:r>
            <a:r>
              <a:rPr lang="en-US" sz="2400" cap="none" dirty="0" smtClean="0">
                <a:solidFill>
                  <a:schemeClr val="tx1"/>
                </a:solidFill>
                <a:latin typeface="Times New Roman" panose="02020603050405020304" pitchFamily="18" charset="0"/>
                <a:cs typeface="Times New Roman" panose="02020603050405020304" pitchFamily="18" charset="0"/>
              </a:rPr>
              <a:t>, ActiveCollab and many more.</a:t>
            </a:r>
          </a:p>
        </p:txBody>
      </p:sp>
      <p:pic>
        <p:nvPicPr>
          <p:cNvPr id="1028" name="Picture 4" descr="Time Management Definition, Importance &amp; Example | Human Resources (HR)  Dictionary | MBA Skool-Study.Learn.Sh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1310" y="1224711"/>
            <a:ext cx="6205929" cy="4996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872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31" y="295515"/>
            <a:ext cx="5363831" cy="1002344"/>
          </a:xfrm>
        </p:spPr>
        <p:txBody>
          <a:bodyPr/>
          <a:lstStyle/>
          <a:p>
            <a:r>
              <a:rPr lang="en-US" sz="4400" dirty="0" smtClean="0">
                <a:solidFill>
                  <a:srgbClr val="FFFF00"/>
                </a:solidFill>
                <a:latin typeface="Algerian" panose="04020705040A02060702" pitchFamily="82" charset="0"/>
              </a:rPr>
              <a:t>ACADEMIC WRITING</a:t>
            </a:r>
            <a:endParaRPr lang="en-IN" sz="4400" dirty="0">
              <a:solidFill>
                <a:srgbClr val="FFFF00"/>
              </a:solidFill>
              <a:latin typeface="Algerian" panose="04020705040A02060702" pitchFamily="82" charset="0"/>
            </a:endParaRPr>
          </a:p>
        </p:txBody>
      </p:sp>
      <p:sp>
        <p:nvSpPr>
          <p:cNvPr id="3" name="Text Placeholder 2"/>
          <p:cNvSpPr>
            <a:spLocks noGrp="1"/>
          </p:cNvSpPr>
          <p:nvPr>
            <p:ph type="body" idx="1"/>
          </p:nvPr>
        </p:nvSpPr>
        <p:spPr>
          <a:xfrm>
            <a:off x="668258" y="1297858"/>
            <a:ext cx="3977484" cy="5121992"/>
          </a:xfrm>
        </p:spPr>
        <p:txBody>
          <a:bodyPr>
            <a:noAutofit/>
          </a:bodyPr>
          <a:lstStyle/>
          <a:p>
            <a:pPr marL="457200" indent="-457200">
              <a:buFont typeface="Arial" panose="020B0604020202020204" pitchFamily="34" charset="0"/>
              <a:buChar char="•"/>
            </a:pPr>
            <a:r>
              <a:rPr lang="en-US" sz="2800" cap="none" dirty="0" smtClean="0">
                <a:solidFill>
                  <a:schemeClr val="tx1"/>
                </a:solidFill>
                <a:latin typeface="Times New Roman" panose="02020603050405020304" pitchFamily="18" charset="0"/>
                <a:cs typeface="Times New Roman" panose="02020603050405020304" pitchFamily="18" charset="0"/>
              </a:rPr>
              <a:t>Used to write academic reports</a:t>
            </a:r>
          </a:p>
          <a:p>
            <a:pPr marL="457200" indent="-457200">
              <a:buFont typeface="Arial" panose="020B0604020202020204" pitchFamily="34" charset="0"/>
              <a:buChar char="•"/>
            </a:pPr>
            <a:r>
              <a:rPr lang="en-US" sz="2800" cap="none" dirty="0" smtClean="0">
                <a:solidFill>
                  <a:schemeClr val="tx1"/>
                </a:solidFill>
                <a:latin typeface="Times New Roman" panose="02020603050405020304" pitchFamily="18" charset="0"/>
                <a:cs typeface="Times New Roman" panose="02020603050405020304" pitchFamily="18" charset="0"/>
              </a:rPr>
              <a:t>Effective </a:t>
            </a:r>
            <a:r>
              <a:rPr lang="en-US" sz="2800" cap="none" dirty="0" smtClean="0">
                <a:solidFill>
                  <a:schemeClr val="tx1"/>
                </a:solidFill>
                <a:latin typeface="Times New Roman" panose="02020603050405020304" pitchFamily="18" charset="0"/>
                <a:cs typeface="Times New Roman" panose="02020603050405020304" pitchFamily="18" charset="0"/>
              </a:rPr>
              <a:t>for developing </a:t>
            </a:r>
            <a:r>
              <a:rPr lang="en-US" sz="2800" cap="none" dirty="0" smtClean="0">
                <a:solidFill>
                  <a:schemeClr val="tx1"/>
                </a:solidFill>
                <a:latin typeface="Times New Roman" panose="02020603050405020304" pitchFamily="18" charset="0"/>
                <a:cs typeface="Times New Roman" panose="02020603050405020304" pitchFamily="18" charset="0"/>
              </a:rPr>
              <a:t>the thesis paper</a:t>
            </a:r>
            <a:endParaRPr lang="en-IN" sz="2800" cap="none" dirty="0" smtClean="0">
              <a:solidFill>
                <a:schemeClr val="tx1"/>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cap="none" dirty="0" smtClean="0">
                <a:solidFill>
                  <a:schemeClr val="tx1"/>
                </a:solidFill>
                <a:latin typeface="Times New Roman" panose="02020603050405020304" pitchFamily="18" charset="0"/>
                <a:cs typeface="Times New Roman" panose="02020603050405020304" pitchFamily="18" charset="0"/>
              </a:rPr>
              <a:t>Effective in writing project paper.</a:t>
            </a:r>
          </a:p>
          <a:p>
            <a:pPr marL="457200" indent="-457200">
              <a:buFont typeface="Arial" panose="020B0604020202020204" pitchFamily="34" charset="0"/>
              <a:buChar char="•"/>
            </a:pPr>
            <a:r>
              <a:rPr lang="en-US" sz="2800" cap="none" dirty="0" smtClean="0">
                <a:solidFill>
                  <a:schemeClr val="tx1"/>
                </a:solidFill>
                <a:latin typeface="Times New Roman" panose="02020603050405020304" pitchFamily="18" charset="0"/>
                <a:cs typeface="Times New Roman" panose="02020603050405020304" pitchFamily="18" charset="0"/>
              </a:rPr>
              <a:t>Plagiarized free writing</a:t>
            </a:r>
          </a:p>
          <a:p>
            <a:pPr marL="457200" indent="-457200">
              <a:buFont typeface="Arial" panose="020B0604020202020204" pitchFamily="34" charset="0"/>
              <a:buChar char="•"/>
            </a:pPr>
            <a:r>
              <a:rPr lang="en-US" sz="2800" cap="none" dirty="0" smtClean="0">
                <a:solidFill>
                  <a:schemeClr val="tx1"/>
                </a:solidFill>
                <a:latin typeface="Times New Roman" panose="02020603050405020304" pitchFamily="18" charset="0"/>
                <a:cs typeface="Times New Roman" panose="02020603050405020304" pitchFamily="18" charset="0"/>
              </a:rPr>
              <a:t>Referencing</a:t>
            </a:r>
          </a:p>
        </p:txBody>
      </p:sp>
      <p:pic>
        <p:nvPicPr>
          <p:cNvPr id="2054" name="Picture 6" descr="7 Practical Tips To Improve Your Academic Writing Sk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0150" y="1297858"/>
            <a:ext cx="6838949" cy="5373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582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830" y="173952"/>
            <a:ext cx="4705516" cy="989830"/>
          </a:xfrm>
        </p:spPr>
        <p:txBody>
          <a:bodyPr/>
          <a:lstStyle/>
          <a:p>
            <a:r>
              <a:rPr lang="en-US" sz="4400" dirty="0" smtClean="0">
                <a:solidFill>
                  <a:srgbClr val="FFFF00"/>
                </a:solidFill>
                <a:latin typeface="Algerian" panose="04020705040A02060702" pitchFamily="82" charset="0"/>
              </a:rPr>
              <a:t>Conclusion</a:t>
            </a:r>
            <a:endParaRPr lang="en-IN" sz="4400" dirty="0">
              <a:solidFill>
                <a:srgbClr val="FFFF00"/>
              </a:solidFill>
              <a:latin typeface="Algerian" panose="04020705040A02060702" pitchFamily="82" charset="0"/>
            </a:endParaRPr>
          </a:p>
        </p:txBody>
      </p:sp>
      <p:sp>
        <p:nvSpPr>
          <p:cNvPr id="3" name="Text Placeholder 2"/>
          <p:cNvSpPr>
            <a:spLocks noGrp="1"/>
          </p:cNvSpPr>
          <p:nvPr>
            <p:ph type="body" idx="1"/>
          </p:nvPr>
        </p:nvSpPr>
        <p:spPr>
          <a:xfrm>
            <a:off x="309830" y="1355307"/>
            <a:ext cx="3732781" cy="5109661"/>
          </a:xfrm>
        </p:spPr>
        <p:txBody>
          <a:bodyPr>
            <a:normAutofit/>
          </a:bodyPr>
          <a:lstStyle/>
          <a:p>
            <a:pPr marL="342900" indent="-342900">
              <a:buFont typeface="Arial" panose="020B0604020202020204" pitchFamily="34" charset="0"/>
              <a:buChar char="•"/>
            </a:pPr>
            <a:r>
              <a:rPr lang="en-US" sz="2800" cap="none" dirty="0" smtClean="0">
                <a:solidFill>
                  <a:schemeClr val="tx1"/>
                </a:solidFill>
                <a:latin typeface="Times New Roman" panose="02020603050405020304" pitchFamily="18" charset="0"/>
                <a:cs typeface="Times New Roman" panose="02020603050405020304" pitchFamily="18" charset="0"/>
              </a:rPr>
              <a:t>Employability skills </a:t>
            </a:r>
            <a:endParaRPr lang="en-US" sz="2800" cap="none" dirty="0" smtClean="0">
              <a:solidFill>
                <a:schemeClr val="tx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800" cap="none" dirty="0" smtClean="0">
                <a:solidFill>
                  <a:schemeClr val="tx1"/>
                </a:solidFill>
                <a:latin typeface="Times New Roman" panose="02020603050405020304" pitchFamily="18" charset="0"/>
                <a:cs typeface="Times New Roman" panose="02020603050405020304" pitchFamily="18" charset="0"/>
              </a:rPr>
              <a:t>Improved communication and leadership skills</a:t>
            </a:r>
          </a:p>
        </p:txBody>
      </p:sp>
      <p:pic>
        <p:nvPicPr>
          <p:cNvPr id="6146" name="Picture 2" descr="Unit 24 Employability skills of employees Assignment - Get 20% off"/>
          <p:cNvPicPr>
            <a:picLocks noChangeAspect="1" noChangeArrowheads="1"/>
          </p:cNvPicPr>
          <p:nvPr/>
        </p:nvPicPr>
        <p:blipFill rotWithShape="1">
          <a:blip r:embed="rId3">
            <a:extLst>
              <a:ext uri="{28A0092B-C50C-407E-A947-70E740481C1C}">
                <a14:useLocalDpi xmlns:a14="http://schemas.microsoft.com/office/drawing/2010/main" val="0"/>
              </a:ext>
            </a:extLst>
          </a:blip>
          <a:srcRect l="20728" t="-1011" r="12129" b="7988"/>
          <a:stretch/>
        </p:blipFill>
        <p:spPr bwMode="auto">
          <a:xfrm>
            <a:off x="5759116" y="1040226"/>
            <a:ext cx="4796590" cy="4430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8484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557" y="381000"/>
            <a:ext cx="3550394" cy="776880"/>
          </a:xfrm>
        </p:spPr>
        <p:txBody>
          <a:bodyPr/>
          <a:lstStyle/>
          <a:p>
            <a:r>
              <a:rPr lang="en-US" dirty="0" smtClean="0">
                <a:solidFill>
                  <a:srgbClr val="FFFF00"/>
                </a:solidFill>
                <a:latin typeface="Algerian" panose="04020705040A02060702" pitchFamily="82" charset="0"/>
              </a:rPr>
              <a:t>References</a:t>
            </a:r>
            <a:endParaRPr lang="en-IN" dirty="0">
              <a:solidFill>
                <a:srgbClr val="FFFF00"/>
              </a:solidFill>
              <a:latin typeface="Algerian" panose="04020705040A02060702" pitchFamily="82" charset="0"/>
            </a:endParaRPr>
          </a:p>
        </p:txBody>
      </p:sp>
      <p:sp>
        <p:nvSpPr>
          <p:cNvPr id="3" name="Text Placeholder 2"/>
          <p:cNvSpPr>
            <a:spLocks noGrp="1"/>
          </p:cNvSpPr>
          <p:nvPr>
            <p:ph type="body" idx="1"/>
          </p:nvPr>
        </p:nvSpPr>
        <p:spPr>
          <a:xfrm>
            <a:off x="1078754" y="1367430"/>
            <a:ext cx="9055845" cy="5319120"/>
          </a:xfrm>
        </p:spPr>
        <p:txBody>
          <a:bodyPr>
            <a:noAutofit/>
          </a:bodyPr>
          <a:lstStyle/>
          <a:p>
            <a:r>
              <a:rPr lang="en-IN" sz="2400" dirty="0" err="1">
                <a:solidFill>
                  <a:schemeClr val="tx1"/>
                </a:solidFill>
              </a:rPr>
              <a:t>Xie</a:t>
            </a:r>
            <a:r>
              <a:rPr lang="en-IN" sz="2400" dirty="0">
                <a:solidFill>
                  <a:schemeClr val="tx1"/>
                </a:solidFill>
              </a:rPr>
              <a:t>, H., </a:t>
            </a:r>
            <a:r>
              <a:rPr lang="en-IN" sz="2400" dirty="0" err="1">
                <a:solidFill>
                  <a:schemeClr val="tx1"/>
                </a:solidFill>
              </a:rPr>
              <a:t>Geng</a:t>
            </a:r>
            <a:r>
              <a:rPr lang="en-IN" sz="2400" dirty="0">
                <a:solidFill>
                  <a:schemeClr val="tx1"/>
                </a:solidFill>
              </a:rPr>
              <a:t>, Q., Zhu, X., </a:t>
            </a:r>
            <a:r>
              <a:rPr lang="en-IN" sz="2400" dirty="0" err="1">
                <a:solidFill>
                  <a:schemeClr val="tx1"/>
                </a:solidFill>
              </a:rPr>
              <a:t>Luo</a:t>
            </a:r>
            <a:r>
              <a:rPr lang="en-IN" sz="2400" dirty="0">
                <a:solidFill>
                  <a:schemeClr val="tx1"/>
                </a:solidFill>
              </a:rPr>
              <a:t>, Y., Chang, L., </a:t>
            </a:r>
            <a:r>
              <a:rPr lang="en-IN" sz="2400" dirty="0" err="1">
                <a:solidFill>
                  <a:schemeClr val="tx1"/>
                </a:solidFill>
              </a:rPr>
              <a:t>Niu</a:t>
            </a:r>
            <a:r>
              <a:rPr lang="en-IN" sz="2400" dirty="0">
                <a:solidFill>
                  <a:schemeClr val="tx1"/>
                </a:solidFill>
              </a:rPr>
              <a:t>, X., Shi, X., </a:t>
            </a:r>
            <a:r>
              <a:rPr lang="en-IN" sz="2400" dirty="0" err="1">
                <a:solidFill>
                  <a:schemeClr val="tx1"/>
                </a:solidFill>
              </a:rPr>
              <a:t>Asiri</a:t>
            </a:r>
            <a:r>
              <a:rPr lang="en-IN" sz="2400" dirty="0">
                <a:solidFill>
                  <a:schemeClr val="tx1"/>
                </a:solidFill>
              </a:rPr>
              <a:t>, A.M., </a:t>
            </a:r>
            <a:r>
              <a:rPr lang="en-IN" sz="2400" dirty="0" err="1">
                <a:solidFill>
                  <a:schemeClr val="tx1"/>
                </a:solidFill>
              </a:rPr>
              <a:t>Gao</a:t>
            </a:r>
            <a:r>
              <a:rPr lang="en-IN" sz="2400" dirty="0">
                <a:solidFill>
                  <a:schemeClr val="tx1"/>
                </a:solidFill>
              </a:rPr>
              <a:t>, S., Wang, Z. and Sun, X., 2019. </a:t>
            </a:r>
            <a:r>
              <a:rPr lang="en-IN" sz="2400" dirty="0" err="1">
                <a:solidFill>
                  <a:schemeClr val="tx1"/>
                </a:solidFill>
              </a:rPr>
              <a:t>PdP</a:t>
            </a:r>
            <a:r>
              <a:rPr lang="en-IN" sz="2400" dirty="0">
                <a:solidFill>
                  <a:schemeClr val="tx1"/>
                </a:solidFill>
              </a:rPr>
              <a:t> 2 nanoparticles–reduced </a:t>
            </a:r>
            <a:r>
              <a:rPr lang="en-IN" sz="2400" dirty="0" err="1">
                <a:solidFill>
                  <a:schemeClr val="tx1"/>
                </a:solidFill>
              </a:rPr>
              <a:t>graphene</a:t>
            </a:r>
            <a:r>
              <a:rPr lang="en-IN" sz="2400" dirty="0">
                <a:solidFill>
                  <a:schemeClr val="tx1"/>
                </a:solidFill>
              </a:rPr>
              <a:t> oxide for </a:t>
            </a:r>
            <a:r>
              <a:rPr lang="en-IN" sz="2400" dirty="0" err="1">
                <a:solidFill>
                  <a:schemeClr val="tx1"/>
                </a:solidFill>
              </a:rPr>
              <a:t>electrocatalytic</a:t>
            </a:r>
            <a:r>
              <a:rPr lang="en-IN" sz="2400" dirty="0">
                <a:solidFill>
                  <a:schemeClr val="tx1"/>
                </a:solidFill>
              </a:rPr>
              <a:t> N 2 conversion to NH 3 under ambient conditions. </a:t>
            </a:r>
            <a:r>
              <a:rPr lang="en-IN" sz="2400" i="1" dirty="0">
                <a:solidFill>
                  <a:schemeClr val="tx1"/>
                </a:solidFill>
              </a:rPr>
              <a:t>Journal of Materials Chemistry A</a:t>
            </a:r>
            <a:r>
              <a:rPr lang="en-IN" sz="2400" dirty="0">
                <a:solidFill>
                  <a:schemeClr val="tx1"/>
                </a:solidFill>
              </a:rPr>
              <a:t>, </a:t>
            </a:r>
            <a:r>
              <a:rPr lang="en-IN" sz="2400" i="1" dirty="0">
                <a:solidFill>
                  <a:schemeClr val="tx1"/>
                </a:solidFill>
              </a:rPr>
              <a:t>7</a:t>
            </a:r>
            <a:r>
              <a:rPr lang="en-IN" sz="2400" dirty="0">
                <a:solidFill>
                  <a:schemeClr val="tx1"/>
                </a:solidFill>
              </a:rPr>
              <a:t>(43), pp.24760-24764.</a:t>
            </a:r>
          </a:p>
          <a:p>
            <a:r>
              <a:rPr lang="en-IN" sz="2400" dirty="0" err="1">
                <a:solidFill>
                  <a:schemeClr val="tx1"/>
                </a:solidFill>
              </a:rPr>
              <a:t>Eskerod</a:t>
            </a:r>
            <a:r>
              <a:rPr lang="en-IN" sz="2400" dirty="0">
                <a:solidFill>
                  <a:schemeClr val="tx1"/>
                </a:solidFill>
              </a:rPr>
              <a:t>, P. and Larsen, T., 2018. Advancing project stakeholder analysis by the concept ‘shadows of the context’. </a:t>
            </a:r>
            <a:r>
              <a:rPr lang="en-IN" sz="2400" i="1" dirty="0">
                <a:solidFill>
                  <a:schemeClr val="tx1"/>
                </a:solidFill>
              </a:rPr>
              <a:t>International Journal of Project Management</a:t>
            </a:r>
            <a:r>
              <a:rPr lang="en-IN" sz="2400" dirty="0">
                <a:solidFill>
                  <a:schemeClr val="tx1"/>
                </a:solidFill>
              </a:rPr>
              <a:t>, </a:t>
            </a:r>
            <a:r>
              <a:rPr lang="en-IN" sz="2400" i="1" dirty="0">
                <a:solidFill>
                  <a:schemeClr val="tx1"/>
                </a:solidFill>
              </a:rPr>
              <a:t>36</a:t>
            </a:r>
            <a:r>
              <a:rPr lang="en-IN" sz="2400" dirty="0">
                <a:solidFill>
                  <a:schemeClr val="tx1"/>
                </a:solidFill>
              </a:rPr>
              <a:t>(1), pp.161-169.</a:t>
            </a:r>
          </a:p>
          <a:p>
            <a:endParaRPr lang="en-IN" sz="2400" dirty="0">
              <a:solidFill>
                <a:schemeClr val="tx1"/>
              </a:solidFill>
            </a:endParaRPr>
          </a:p>
        </p:txBody>
      </p:sp>
    </p:spTree>
    <p:extLst>
      <p:ext uri="{BB962C8B-B14F-4D97-AF65-F5344CB8AC3E}">
        <p14:creationId xmlns:p14="http://schemas.microsoft.com/office/powerpoint/2010/main" val="2262085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The Anatomy of a &quot;Thank You&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9369" y="1392072"/>
            <a:ext cx="9416954" cy="4690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0769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166</TotalTime>
  <Words>847</Words>
  <Application>Microsoft Office PowerPoint</Application>
  <PresentationFormat>Widescreen</PresentationFormat>
  <Paragraphs>85</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Algerian</vt:lpstr>
      <vt:lpstr>Arial</vt:lpstr>
      <vt:lpstr>Calibri</vt:lpstr>
      <vt:lpstr>Century Gothic</vt:lpstr>
      <vt:lpstr>Times New Roman</vt:lpstr>
      <vt:lpstr>Wingdings 3</vt:lpstr>
      <vt:lpstr>Ion</vt:lpstr>
      <vt:lpstr>Academic And Employability Skills</vt:lpstr>
      <vt:lpstr>Table of Contents</vt:lpstr>
      <vt:lpstr>Introduction</vt:lpstr>
      <vt:lpstr>SWOT Analysis</vt:lpstr>
      <vt:lpstr>Personal Development Plan</vt:lpstr>
      <vt:lpstr>Time management </vt:lpstr>
      <vt:lpstr>ACADEMIC WRITING</vt:lpstr>
      <vt:lpstr>Conclusion</vt:lpstr>
      <vt:lpstr>References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Windows</cp:lastModifiedBy>
  <cp:revision>23</cp:revision>
  <dcterms:created xsi:type="dcterms:W3CDTF">2021-04-08T08:38:15Z</dcterms:created>
  <dcterms:modified xsi:type="dcterms:W3CDTF">2021-04-08T11:56:03Z</dcterms:modified>
</cp:coreProperties>
</file>