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handoutMasterIdLst>
    <p:handoutMasterId r:id="rId18"/>
  </p:handoutMasterIdLst>
  <p:sldIdLst>
    <p:sldId id="277" r:id="rId2"/>
    <p:sldId id="284" r:id="rId3"/>
    <p:sldId id="283" r:id="rId4"/>
    <p:sldId id="266" r:id="rId5"/>
    <p:sldId id="278" r:id="rId6"/>
    <p:sldId id="279" r:id="rId7"/>
    <p:sldId id="280" r:id="rId8"/>
    <p:sldId id="289" r:id="rId9"/>
    <p:sldId id="292" r:id="rId10"/>
    <p:sldId id="294" r:id="rId11"/>
    <p:sldId id="287" r:id="rId12"/>
    <p:sldId id="281" r:id="rId13"/>
    <p:sldId id="282" r:id="rId14"/>
    <p:sldId id="295" r:id="rId15"/>
    <p:sldId id="296" r:id="rId16"/>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40" autoAdjust="0"/>
    <p:restoredTop sz="93262" autoAdjust="0"/>
  </p:normalViewPr>
  <p:slideViewPr>
    <p:cSldViewPr>
      <p:cViewPr varScale="1">
        <p:scale>
          <a:sx n="105" d="100"/>
          <a:sy n="105" d="100"/>
        </p:scale>
        <p:origin x="712" y="18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a:t>
            </a:fld>
            <a:endParaRPr lang="en-GB" altLang="en-US"/>
          </a:p>
        </p:txBody>
      </p:sp>
    </p:spTree>
    <p:extLst>
      <p:ext uri="{BB962C8B-B14F-4D97-AF65-F5344CB8AC3E}">
        <p14:creationId xmlns:p14="http://schemas.microsoft.com/office/powerpoint/2010/main" val="1706536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6</a:t>
            </a:fld>
            <a:endParaRPr lang="en-GB" altLang="en-US"/>
          </a:p>
        </p:txBody>
      </p:sp>
    </p:spTree>
    <p:extLst>
      <p:ext uri="{BB962C8B-B14F-4D97-AF65-F5344CB8AC3E}">
        <p14:creationId xmlns:p14="http://schemas.microsoft.com/office/powerpoint/2010/main" val="25030963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8EFCBBD8-CF39-48F7-8656-50407EDD0B37}" type="datetime1">
              <a:rPr lang="en-GB" altLang="en-US"/>
              <a:pPr>
                <a:defRPr/>
              </a:pPr>
              <a:t>14/04/2021</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14/04/2021</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14/04/2021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14/04/2021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14/04/2021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14/04/2021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14/04/2021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14/04/2021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14/04/2021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14/04/2021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14/04/2021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14/04/2021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08213" y="908050"/>
            <a:ext cx="7772400" cy="1235066"/>
          </a:xfrm>
        </p:spPr>
        <p:txBody>
          <a:bodyPr/>
          <a:lstStyle/>
          <a:p>
            <a:pPr eaLnBrk="1" hangingPunct="1"/>
            <a:r>
              <a:rPr lang="en-GB" altLang="en-US" b="1" dirty="0">
                <a:solidFill>
                  <a:schemeClr val="accent2"/>
                </a:solidFill>
              </a:rPr>
              <a:t>LCBB5002</a:t>
            </a:r>
          </a:p>
        </p:txBody>
      </p:sp>
      <p:sp>
        <p:nvSpPr>
          <p:cNvPr id="6147" name="Subtitle 4"/>
          <p:cNvSpPr>
            <a:spLocks noGrp="1"/>
          </p:cNvSpPr>
          <p:nvPr>
            <p:ph type="subTitle" idx="1"/>
          </p:nvPr>
        </p:nvSpPr>
        <p:spPr>
          <a:xfrm>
            <a:off x="2095472" y="1928802"/>
            <a:ext cx="8681048" cy="3732445"/>
          </a:xfrm>
        </p:spPr>
        <p:txBody>
          <a:bodyPr/>
          <a:lstStyle/>
          <a:p>
            <a:pPr eaLnBrk="1" hangingPunct="1"/>
            <a:r>
              <a:rPr lang="en-GB" altLang="en-US" sz="3600" b="1" dirty="0">
                <a:solidFill>
                  <a:schemeClr val="accent2"/>
                </a:solidFill>
              </a:rPr>
              <a:t>Management Accounting</a:t>
            </a:r>
          </a:p>
          <a:p>
            <a:pPr eaLnBrk="1" hangingPunct="1"/>
            <a:endParaRPr lang="en-GB" altLang="en-US" dirty="0">
              <a:solidFill>
                <a:schemeClr val="accent2"/>
              </a:solidFill>
            </a:endParaRPr>
          </a:p>
          <a:p>
            <a:pPr eaLnBrk="1" hangingPunct="1"/>
            <a:r>
              <a:rPr lang="en-GB" altLang="en-US" sz="4800" b="1" dirty="0">
                <a:solidFill>
                  <a:schemeClr val="accent2"/>
                </a:solidFill>
              </a:rPr>
              <a:t>Assessment 2 Support</a:t>
            </a:r>
          </a:p>
        </p:txBody>
      </p:sp>
      <p:sp>
        <p:nvSpPr>
          <p:cNvPr id="6149" name="Slide Number Placeholder 5"/>
          <p:cNvSpPr>
            <a:spLocks noGrp="1" noChangeArrowheads="1"/>
          </p:cNvSpPr>
          <p:nvPr>
            <p:ph type="sldNum" sz="quarter" idx="12"/>
          </p:nvPr>
        </p:nvSpPr>
        <p:spPr bwMode="auto">
          <a:xfrm>
            <a:off x="9768408" y="6453337"/>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9559DF-EB22-F041-9E92-E64014C264F8}"/>
              </a:ext>
            </a:extLst>
          </p:cNvPr>
          <p:cNvSpPr>
            <a:spLocks noGrp="1"/>
          </p:cNvSpPr>
          <p:nvPr>
            <p:ph idx="1"/>
          </p:nvPr>
        </p:nvSpPr>
        <p:spPr>
          <a:xfrm>
            <a:off x="911424" y="1124744"/>
            <a:ext cx="10670976" cy="4464496"/>
          </a:xfrm>
        </p:spPr>
        <p:txBody>
          <a:bodyPr/>
          <a:lstStyle/>
          <a:p>
            <a:r>
              <a:rPr lang="en-GB" sz="2800" dirty="0"/>
              <a:t>﻿Prepare control reports which show original, flexed and actual budgets</a:t>
            </a:r>
          </a:p>
          <a:p>
            <a:endParaRPr lang="en-GB" sz="2800" dirty="0"/>
          </a:p>
          <a:p>
            <a:r>
              <a:rPr lang="en-GB" sz="2800" dirty="0"/>
              <a:t>Calculate key variances.</a:t>
            </a:r>
          </a:p>
          <a:p>
            <a:endParaRPr lang="en-GB" sz="2800" dirty="0"/>
          </a:p>
          <a:p>
            <a:r>
              <a:rPr lang="en-GB" sz="2800" dirty="0"/>
              <a:t>Evaluate decisions using relevant costing</a:t>
            </a:r>
          </a:p>
          <a:p>
            <a:endParaRPr lang="en-GB" sz="2800" dirty="0"/>
          </a:p>
          <a:p>
            <a:r>
              <a:rPr lang="en-GB" sz="2800"/>
              <a:t>Demonstrate </a:t>
            </a:r>
            <a:r>
              <a:rPr lang="en-GB" sz="2800" dirty="0"/>
              <a:t>decision making abilities under risk.</a:t>
            </a:r>
            <a:endParaRPr lang="en-US" dirty="0"/>
          </a:p>
        </p:txBody>
      </p:sp>
      <p:sp>
        <p:nvSpPr>
          <p:cNvPr id="4" name="Date Placeholder 3">
            <a:extLst>
              <a:ext uri="{FF2B5EF4-FFF2-40B4-BE49-F238E27FC236}">
                <a16:creationId xmlns:a16="http://schemas.microsoft.com/office/drawing/2014/main" id="{BD19EB6B-8581-404A-8C26-14BD2EC9004D}"/>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F442ECF2-D37A-8641-A347-8B60072EDB87}"/>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
        <p:nvSpPr>
          <p:cNvPr id="7" name="TextBox 6">
            <a:extLst>
              <a:ext uri="{FF2B5EF4-FFF2-40B4-BE49-F238E27FC236}">
                <a16:creationId xmlns:a16="http://schemas.microsoft.com/office/drawing/2014/main" id="{E80D1FEE-904D-004D-B911-F8F4835DB452}"/>
              </a:ext>
            </a:extLst>
          </p:cNvPr>
          <p:cNvSpPr txBox="1"/>
          <p:nvPr/>
        </p:nvSpPr>
        <p:spPr>
          <a:xfrm>
            <a:off x="2945868" y="449577"/>
            <a:ext cx="4111767" cy="861774"/>
          </a:xfrm>
          <a:prstGeom prst="rect">
            <a:avLst/>
          </a:prstGeom>
          <a:noFill/>
        </p:spPr>
        <p:txBody>
          <a:bodyPr wrap="none" rtlCol="0">
            <a:spAutoFit/>
          </a:bodyPr>
          <a:lstStyle/>
          <a:p>
            <a:pPr algn="ctr"/>
            <a:r>
              <a:rPr lang="en-GB" sz="3200" b="1" dirty="0">
                <a:latin typeface="+mj-lt"/>
              </a:rPr>
              <a:t>LEARNING OUTCOMES </a:t>
            </a:r>
            <a:endParaRPr lang="en-GB" sz="3200" dirty="0">
              <a:latin typeface="+mj-lt"/>
            </a:endParaRPr>
          </a:p>
          <a:p>
            <a:pPr algn="ctr"/>
            <a:endParaRPr lang="en-US" dirty="0"/>
          </a:p>
        </p:txBody>
      </p:sp>
    </p:spTree>
    <p:extLst>
      <p:ext uri="{BB962C8B-B14F-4D97-AF65-F5344CB8AC3E}">
        <p14:creationId xmlns:p14="http://schemas.microsoft.com/office/powerpoint/2010/main" val="83155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9DE97-CB07-9348-92CD-8EB466B7CB32}"/>
              </a:ext>
            </a:extLst>
          </p:cNvPr>
          <p:cNvSpPr>
            <a:spLocks noGrp="1"/>
          </p:cNvSpPr>
          <p:nvPr>
            <p:ph type="title"/>
          </p:nvPr>
        </p:nvSpPr>
        <p:spPr>
          <a:xfrm>
            <a:off x="609600" y="274638"/>
            <a:ext cx="10972800" cy="778098"/>
          </a:xfrm>
        </p:spPr>
        <p:txBody>
          <a:bodyPr/>
          <a:lstStyle/>
          <a:p>
            <a:r>
              <a:rPr lang="en-US" sz="3600" b="1" dirty="0"/>
              <a:t>Key Information</a:t>
            </a:r>
          </a:p>
        </p:txBody>
      </p:sp>
      <p:sp>
        <p:nvSpPr>
          <p:cNvPr id="3" name="Content Placeholder 2">
            <a:extLst>
              <a:ext uri="{FF2B5EF4-FFF2-40B4-BE49-F238E27FC236}">
                <a16:creationId xmlns:a16="http://schemas.microsoft.com/office/drawing/2014/main" id="{7AF87F48-AAFE-9E49-9B3E-2D7F923CB8E5}"/>
              </a:ext>
            </a:extLst>
          </p:cNvPr>
          <p:cNvSpPr>
            <a:spLocks noGrp="1"/>
          </p:cNvSpPr>
          <p:nvPr>
            <p:ph idx="1"/>
          </p:nvPr>
        </p:nvSpPr>
        <p:spPr>
          <a:xfrm>
            <a:off x="609600" y="1032576"/>
            <a:ext cx="10972800" cy="4592126"/>
          </a:xfrm>
        </p:spPr>
        <p:txBody>
          <a:bodyPr/>
          <a:lstStyle/>
          <a:p>
            <a:r>
              <a:rPr lang="en-US" sz="2800" dirty="0"/>
              <a:t>70% of the final Grade</a:t>
            </a:r>
          </a:p>
          <a:p>
            <a:r>
              <a:rPr lang="en-US" sz="2800" dirty="0"/>
              <a:t>2500 words with calculations: Part A: 1500 words for budgeting and variance analysis, Part B: 1000 for relevant costing in decision making</a:t>
            </a:r>
          </a:p>
          <a:p>
            <a:r>
              <a:rPr lang="en-US" sz="2800" dirty="0"/>
              <a:t>In-depth critical analysis</a:t>
            </a:r>
          </a:p>
          <a:p>
            <a:r>
              <a:rPr lang="en-US" sz="2800" dirty="0"/>
              <a:t>Must practice week 8 mock question</a:t>
            </a:r>
          </a:p>
          <a:p>
            <a:r>
              <a:rPr lang="en-US" sz="2800" dirty="0"/>
              <a:t>Application to the scenario and any real-world examples</a:t>
            </a:r>
          </a:p>
          <a:p>
            <a:r>
              <a:rPr lang="en-US" sz="2800" dirty="0"/>
              <a:t>Evidence of wide reading</a:t>
            </a:r>
          </a:p>
        </p:txBody>
      </p:sp>
      <p:sp>
        <p:nvSpPr>
          <p:cNvPr id="4" name="Date Placeholder 3">
            <a:extLst>
              <a:ext uri="{FF2B5EF4-FFF2-40B4-BE49-F238E27FC236}">
                <a16:creationId xmlns:a16="http://schemas.microsoft.com/office/drawing/2014/main" id="{510A52CB-71C3-5C48-8F64-6A7D196370CB}"/>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38B8235C-DA48-7B40-A643-B4EE2799760B}"/>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30928553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3492C-F831-924C-A090-9070426811F2}"/>
              </a:ext>
            </a:extLst>
          </p:cNvPr>
          <p:cNvSpPr>
            <a:spLocks noGrp="1"/>
          </p:cNvSpPr>
          <p:nvPr>
            <p:ph type="title"/>
          </p:nvPr>
        </p:nvSpPr>
        <p:spPr>
          <a:xfrm>
            <a:off x="2727191" y="485592"/>
            <a:ext cx="6737617" cy="1000978"/>
          </a:xfrm>
        </p:spPr>
        <p:txBody>
          <a:bodyPr>
            <a:normAutofit/>
          </a:bodyPr>
          <a:lstStyle/>
          <a:p>
            <a:pPr algn="ctr"/>
            <a:r>
              <a:rPr lang="en-US" sz="3600" dirty="0"/>
              <a:t>Sample Contents Page</a:t>
            </a:r>
          </a:p>
        </p:txBody>
      </p:sp>
      <p:sp>
        <p:nvSpPr>
          <p:cNvPr id="3" name="Content Placeholder 2">
            <a:extLst>
              <a:ext uri="{FF2B5EF4-FFF2-40B4-BE49-F238E27FC236}">
                <a16:creationId xmlns:a16="http://schemas.microsoft.com/office/drawing/2014/main" id="{B57AAEF5-1022-7B49-833C-5B9919C2FD9B}"/>
              </a:ext>
            </a:extLst>
          </p:cNvPr>
          <p:cNvSpPr>
            <a:spLocks noGrp="1"/>
          </p:cNvSpPr>
          <p:nvPr>
            <p:ph idx="1"/>
          </p:nvPr>
        </p:nvSpPr>
        <p:spPr>
          <a:xfrm>
            <a:off x="1963324" y="1485716"/>
            <a:ext cx="8265352" cy="4138704"/>
          </a:xfrm>
        </p:spPr>
        <p:txBody>
          <a:bodyPr>
            <a:normAutofit fontScale="92500" lnSpcReduction="10000"/>
          </a:bodyPr>
          <a:lstStyle/>
          <a:p>
            <a:pPr marL="0" indent="0">
              <a:buNone/>
              <a:defRPr/>
            </a:pPr>
            <a:r>
              <a:rPr lang="en-GB" dirty="0"/>
              <a:t>1 -Introduction</a:t>
            </a:r>
          </a:p>
          <a:p>
            <a:pPr marL="0" indent="0">
              <a:buNone/>
              <a:defRPr/>
            </a:pPr>
            <a:r>
              <a:rPr lang="en-GB" dirty="0"/>
              <a:t>2-Main body</a:t>
            </a:r>
          </a:p>
          <a:p>
            <a:pPr marL="0" indent="0">
              <a:buNone/>
              <a:defRPr/>
            </a:pPr>
            <a:r>
              <a:rPr lang="en-GB" dirty="0"/>
              <a:t>        2.1- Part A: Question 1</a:t>
            </a:r>
          </a:p>
          <a:p>
            <a:pPr marL="0" indent="0">
              <a:buNone/>
              <a:defRPr/>
            </a:pPr>
            <a:r>
              <a:rPr lang="en-GB" dirty="0"/>
              <a:t>                              Question 2</a:t>
            </a:r>
          </a:p>
          <a:p>
            <a:pPr marL="0" indent="0">
              <a:buNone/>
              <a:defRPr/>
            </a:pPr>
            <a:r>
              <a:rPr lang="en-GB" dirty="0"/>
              <a:t>                              Question 3</a:t>
            </a:r>
          </a:p>
          <a:p>
            <a:pPr marL="0" indent="0">
              <a:buNone/>
              <a:defRPr/>
            </a:pPr>
            <a:r>
              <a:rPr lang="en-GB" dirty="0"/>
              <a:t>        2.2 –Part B: Question 1</a:t>
            </a:r>
          </a:p>
          <a:p>
            <a:pPr marL="0" indent="0">
              <a:buNone/>
              <a:defRPr/>
            </a:pPr>
            <a:r>
              <a:rPr lang="en-GB" dirty="0"/>
              <a:t>4- Conclusion</a:t>
            </a:r>
          </a:p>
          <a:p>
            <a:pPr marL="0" indent="0">
              <a:buNone/>
              <a:defRPr/>
            </a:pPr>
            <a:r>
              <a:rPr lang="en-GB" dirty="0"/>
              <a:t>5- References</a:t>
            </a:r>
          </a:p>
          <a:p>
            <a:endParaRPr lang="en-US" dirty="0">
              <a:solidFill>
                <a:schemeClr val="tx1"/>
              </a:solidFill>
            </a:endParaRPr>
          </a:p>
        </p:txBody>
      </p:sp>
    </p:spTree>
    <p:extLst>
      <p:ext uri="{BB962C8B-B14F-4D97-AF65-F5344CB8AC3E}">
        <p14:creationId xmlns:p14="http://schemas.microsoft.com/office/powerpoint/2010/main" val="2544227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562074"/>
          </a:xfrm>
        </p:spPr>
        <p:txBody>
          <a:bodyPr/>
          <a:lstStyle/>
          <a:p>
            <a:r>
              <a:rPr lang="en-GB" sz="3600" b="1" dirty="0"/>
              <a:t>Question</a:t>
            </a:r>
          </a:p>
        </p:txBody>
      </p:sp>
      <p:sp>
        <p:nvSpPr>
          <p:cNvPr id="3" name="Content Placeholder 2"/>
          <p:cNvSpPr>
            <a:spLocks noGrp="1"/>
          </p:cNvSpPr>
          <p:nvPr>
            <p:ph idx="1"/>
          </p:nvPr>
        </p:nvSpPr>
        <p:spPr>
          <a:xfrm>
            <a:off x="370900" y="836712"/>
            <a:ext cx="11450199" cy="4896544"/>
          </a:xfrm>
        </p:spPr>
        <p:txBody>
          <a:bodyPr>
            <a:noAutofit/>
          </a:bodyPr>
          <a:lstStyle/>
          <a:p>
            <a:pPr marL="0" indent="0">
              <a:buNone/>
            </a:pPr>
            <a:r>
              <a:rPr lang="en-GB" sz="3000" dirty="0"/>
              <a:t>Amana Ltd is a family-owned tourist business located in England which sells souvenirs to tourists. They have several locations in tourist hotspots across England namely Brighton, London bridge, Westminster bridge, Buckingham Palace, Birmingham city centre and Manchester city centre. Souvenirs are produced by a Chinese manufacturer specifically according to designs made by the Amana team. </a:t>
            </a:r>
          </a:p>
          <a:p>
            <a:pPr marL="0" indent="0">
              <a:buNone/>
            </a:pPr>
            <a:r>
              <a:rPr lang="en-GB" sz="3000" dirty="0">
                <a:solidFill>
                  <a:srgbClr val="FF0000"/>
                </a:solidFill>
              </a:rPr>
              <a:t>The complete scenario is on the Assessment 2 brief which can be found on Moodle.</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807687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0EC34-E32E-7845-BFD6-1FD83FB18B8E}"/>
              </a:ext>
            </a:extLst>
          </p:cNvPr>
          <p:cNvSpPr>
            <a:spLocks noGrp="1"/>
          </p:cNvSpPr>
          <p:nvPr>
            <p:ph type="title"/>
          </p:nvPr>
        </p:nvSpPr>
        <p:spPr>
          <a:xfrm>
            <a:off x="609600" y="274638"/>
            <a:ext cx="10972800" cy="922114"/>
          </a:xfrm>
        </p:spPr>
        <p:txBody>
          <a:bodyPr/>
          <a:lstStyle/>
          <a:p>
            <a:r>
              <a:rPr lang="en-US" dirty="0"/>
              <a:t>Part A</a:t>
            </a:r>
          </a:p>
        </p:txBody>
      </p:sp>
      <p:sp>
        <p:nvSpPr>
          <p:cNvPr id="3" name="Content Placeholder 2">
            <a:extLst>
              <a:ext uri="{FF2B5EF4-FFF2-40B4-BE49-F238E27FC236}">
                <a16:creationId xmlns:a16="http://schemas.microsoft.com/office/drawing/2014/main" id="{7C02B336-15CF-014F-B72D-6038F44697D2}"/>
              </a:ext>
            </a:extLst>
          </p:cNvPr>
          <p:cNvSpPr>
            <a:spLocks noGrp="1"/>
          </p:cNvSpPr>
          <p:nvPr>
            <p:ph idx="1"/>
          </p:nvPr>
        </p:nvSpPr>
        <p:spPr>
          <a:xfrm>
            <a:off x="595736" y="1484784"/>
            <a:ext cx="10972800" cy="3816424"/>
          </a:xfrm>
        </p:spPr>
        <p:txBody>
          <a:bodyPr/>
          <a:lstStyle/>
          <a:p>
            <a:pPr marL="0" indent="0" algn="just">
              <a:buNone/>
            </a:pPr>
            <a:r>
              <a:rPr lang="en-US" sz="2800" dirty="0"/>
              <a:t>Prepare the monthly control report showing original budget, flexed budget, and variances.  </a:t>
            </a:r>
            <a:r>
              <a:rPr lang="en-US" sz="2800" b="1" dirty="0"/>
              <a:t>(25 marks)</a:t>
            </a:r>
          </a:p>
          <a:p>
            <a:pPr marL="0" indent="0" algn="just">
              <a:buNone/>
            </a:pPr>
            <a:r>
              <a:rPr lang="en-US" sz="2800" dirty="0"/>
              <a:t>Using your control report prepared in (i) above, prepare a report on Amana’s performance during the year 2020. </a:t>
            </a:r>
            <a:r>
              <a:rPr lang="en-US" sz="2800" b="1" dirty="0"/>
              <a:t>(20 marks)</a:t>
            </a:r>
          </a:p>
          <a:p>
            <a:pPr marL="0" indent="0" algn="just">
              <a:buNone/>
            </a:pPr>
            <a:r>
              <a:rPr lang="en-US" sz="2800" dirty="0"/>
              <a:t>Provide recommendations to Amana’s CEO on areas of improvement. </a:t>
            </a:r>
            <a:r>
              <a:rPr lang="en-US" sz="2800" b="1" dirty="0"/>
              <a:t>(15 marks)</a:t>
            </a:r>
          </a:p>
          <a:p>
            <a:pPr marL="0" indent="0" algn="just">
              <a:buNone/>
            </a:pPr>
            <a:r>
              <a:rPr lang="en-US" sz="2800" dirty="0"/>
              <a:t> </a:t>
            </a:r>
            <a:r>
              <a:rPr lang="en-US" sz="2800" b="1" dirty="0"/>
              <a:t>(1500 words, TOTAL = 60 marks)</a:t>
            </a:r>
          </a:p>
          <a:p>
            <a:pPr marL="0" indent="0" algn="just">
              <a:buNone/>
            </a:pPr>
            <a:r>
              <a:rPr lang="en-US" sz="1800" dirty="0"/>
              <a:t> </a:t>
            </a:r>
          </a:p>
        </p:txBody>
      </p:sp>
      <p:sp>
        <p:nvSpPr>
          <p:cNvPr id="4" name="Date Placeholder 3">
            <a:extLst>
              <a:ext uri="{FF2B5EF4-FFF2-40B4-BE49-F238E27FC236}">
                <a16:creationId xmlns:a16="http://schemas.microsoft.com/office/drawing/2014/main" id="{EC7F1468-A7E2-1E4C-A3D2-15C5CF8FD637}"/>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53E3DB5A-A236-4E45-82B5-8DEA2BF00834}"/>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3636250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B83300-7F66-6C40-9139-EA56A8798178}"/>
              </a:ext>
            </a:extLst>
          </p:cNvPr>
          <p:cNvSpPr>
            <a:spLocks noGrp="1"/>
          </p:cNvSpPr>
          <p:nvPr>
            <p:ph sz="half" idx="1"/>
          </p:nvPr>
        </p:nvSpPr>
        <p:spPr>
          <a:xfrm>
            <a:off x="330621" y="1311332"/>
            <a:ext cx="2453012" cy="2909756"/>
          </a:xfrm>
        </p:spPr>
        <p:txBody>
          <a:bodyPr wrap="square" anchor="t">
            <a:noAutofit/>
          </a:bodyPr>
          <a:lstStyle/>
          <a:p>
            <a:pPr marL="0" indent="0">
              <a:buNone/>
            </a:pPr>
            <a:r>
              <a:rPr lang="en-US" sz="1800" b="1" dirty="0"/>
              <a:t>Part A: Things to consider - show your workings clearly by using the right proforma</a:t>
            </a:r>
          </a:p>
          <a:p>
            <a:pPr marL="0" indent="0">
              <a:buNone/>
            </a:pPr>
            <a:endParaRPr lang="en-US" sz="1800" dirty="0"/>
          </a:p>
          <a:p>
            <a:pPr marL="0" indent="0">
              <a:buNone/>
            </a:pPr>
            <a:r>
              <a:rPr lang="en-US" sz="1800" b="1" dirty="0"/>
              <a:t>Show direction of variances – favourable or unfavorable</a:t>
            </a:r>
          </a:p>
        </p:txBody>
      </p:sp>
      <p:sp>
        <p:nvSpPr>
          <p:cNvPr id="4" name="Date Placeholder 3">
            <a:extLst>
              <a:ext uri="{FF2B5EF4-FFF2-40B4-BE49-F238E27FC236}">
                <a16:creationId xmlns:a16="http://schemas.microsoft.com/office/drawing/2014/main" id="{50F8B4CC-7585-DD49-9AE4-46FFDADDD9CD}"/>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14/04/2021</a:t>
            </a:fld>
            <a:endParaRPr lang="en-GB" altLang="en-US" sz="900"/>
          </a:p>
        </p:txBody>
      </p:sp>
      <p:sp>
        <p:nvSpPr>
          <p:cNvPr id="5" name="Slide Number Placeholder 4">
            <a:extLst>
              <a:ext uri="{FF2B5EF4-FFF2-40B4-BE49-F238E27FC236}">
                <a16:creationId xmlns:a16="http://schemas.microsoft.com/office/drawing/2014/main" id="{9349F298-0879-4C42-ACB5-F6028834D3C0}"/>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7</a:t>
            </a:fld>
            <a:endParaRPr lang="en-GB" altLang="en-US"/>
          </a:p>
        </p:txBody>
      </p:sp>
      <p:pic>
        <p:nvPicPr>
          <p:cNvPr id="9" name="Picture 8" descr="Table&#10;&#10;Description automatically generated">
            <a:extLst>
              <a:ext uri="{FF2B5EF4-FFF2-40B4-BE49-F238E27FC236}">
                <a16:creationId xmlns:a16="http://schemas.microsoft.com/office/drawing/2014/main" id="{2ED3BC67-68C5-954C-9354-4008231845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7648" y="476672"/>
            <a:ext cx="8509592" cy="5094383"/>
          </a:xfrm>
          <a:prstGeom prst="rect">
            <a:avLst/>
          </a:prstGeom>
        </p:spPr>
      </p:pic>
    </p:spTree>
    <p:extLst>
      <p:ext uri="{BB962C8B-B14F-4D97-AF65-F5344CB8AC3E}">
        <p14:creationId xmlns:p14="http://schemas.microsoft.com/office/powerpoint/2010/main" val="990306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EE479-A283-7D44-B963-E7C718E9336C}"/>
              </a:ext>
            </a:extLst>
          </p:cNvPr>
          <p:cNvSpPr>
            <a:spLocks noGrp="1"/>
          </p:cNvSpPr>
          <p:nvPr>
            <p:ph type="title"/>
          </p:nvPr>
        </p:nvSpPr>
        <p:spPr>
          <a:xfrm>
            <a:off x="609600" y="274638"/>
            <a:ext cx="10972800" cy="664994"/>
          </a:xfrm>
        </p:spPr>
        <p:txBody>
          <a:bodyPr/>
          <a:lstStyle/>
          <a:p>
            <a:r>
              <a:rPr lang="en-US" sz="3200" dirty="0"/>
              <a:t>Part  A contd: Things to consider</a:t>
            </a:r>
          </a:p>
        </p:txBody>
      </p:sp>
      <p:sp>
        <p:nvSpPr>
          <p:cNvPr id="4" name="Date Placeholder 3">
            <a:extLst>
              <a:ext uri="{FF2B5EF4-FFF2-40B4-BE49-F238E27FC236}">
                <a16:creationId xmlns:a16="http://schemas.microsoft.com/office/drawing/2014/main" id="{895EA54A-C9BF-0C47-9786-2051A4559EB8}"/>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485CFE06-8023-CC49-807E-1D9AA586B7B2}"/>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
        <p:nvSpPr>
          <p:cNvPr id="6" name="Content Placeholder 5">
            <a:extLst>
              <a:ext uri="{FF2B5EF4-FFF2-40B4-BE49-F238E27FC236}">
                <a16:creationId xmlns:a16="http://schemas.microsoft.com/office/drawing/2014/main" id="{90A32AB5-1D9A-7E47-8D1C-4155509AFE06}"/>
              </a:ext>
            </a:extLst>
          </p:cNvPr>
          <p:cNvSpPr txBox="1">
            <a:spLocks noGrp="1"/>
          </p:cNvSpPr>
          <p:nvPr>
            <p:ph idx="1"/>
          </p:nvPr>
        </p:nvSpPr>
        <p:spPr>
          <a:xfrm>
            <a:off x="435496" y="939632"/>
            <a:ext cx="11305256" cy="4745915"/>
          </a:xfrm>
          <a:prstGeom prst="rect">
            <a:avLst/>
          </a:prstGeom>
          <a:noFill/>
        </p:spPr>
        <p:txBody>
          <a:bodyPr wrap="square" rtlCol="0">
            <a:spAutoFit/>
          </a:bodyPr>
          <a:lstStyle/>
          <a:p>
            <a:pPr marL="0" indent="0">
              <a:buNone/>
            </a:pPr>
            <a:r>
              <a:rPr lang="en-US" sz="2800" b="1" dirty="0"/>
              <a:t>ii) Using your control report from question i, prepare a report on Amana’s performance during the year 2020. Here you should make some reference to the scenario such as:</a:t>
            </a:r>
          </a:p>
          <a:p>
            <a:pPr algn="just"/>
            <a:r>
              <a:rPr lang="en-US" sz="2800" dirty="0"/>
              <a:t>Selling price was reduced in order to increase revenue – is this a sustainable strategy?</a:t>
            </a:r>
          </a:p>
          <a:p>
            <a:pPr marL="0" indent="0" algn="just">
              <a:buNone/>
            </a:pPr>
            <a:endParaRPr lang="en-US" sz="2800" dirty="0"/>
          </a:p>
          <a:p>
            <a:pPr marL="0" indent="0" algn="just">
              <a:buNone/>
            </a:pPr>
            <a:r>
              <a:rPr lang="en-US" sz="2800" b="1" dirty="0"/>
              <a:t>iii) Provide recommendations to Amana’s CEO on areas of improvement. </a:t>
            </a:r>
          </a:p>
          <a:p>
            <a:pPr algn="just"/>
            <a:r>
              <a:rPr lang="en-US" sz="2800" dirty="0"/>
              <a:t>They may need to consider switching suppliers as cost of materials have gone up.</a:t>
            </a:r>
            <a:endParaRPr lang="en-US" dirty="0"/>
          </a:p>
        </p:txBody>
      </p:sp>
    </p:spTree>
    <p:extLst>
      <p:ext uri="{BB962C8B-B14F-4D97-AF65-F5344CB8AC3E}">
        <p14:creationId xmlns:p14="http://schemas.microsoft.com/office/powerpoint/2010/main" val="2860760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227DF-BFEA-3A4B-ABAA-A4C77955C028}"/>
              </a:ext>
            </a:extLst>
          </p:cNvPr>
          <p:cNvSpPr>
            <a:spLocks noGrp="1"/>
          </p:cNvSpPr>
          <p:nvPr>
            <p:ph type="title"/>
          </p:nvPr>
        </p:nvSpPr>
        <p:spPr>
          <a:xfrm>
            <a:off x="609600" y="274638"/>
            <a:ext cx="10972800" cy="706090"/>
          </a:xfrm>
        </p:spPr>
        <p:txBody>
          <a:bodyPr/>
          <a:lstStyle/>
          <a:p>
            <a:r>
              <a:rPr lang="en-US" sz="3200" dirty="0"/>
              <a:t>Critical Analysis Methodology</a:t>
            </a:r>
            <a:endParaRPr lang="en-US" sz="3200" dirty="0">
              <a:solidFill>
                <a:srgbClr val="FF0000"/>
              </a:solidFill>
            </a:endParaRPr>
          </a:p>
        </p:txBody>
      </p:sp>
      <p:sp>
        <p:nvSpPr>
          <p:cNvPr id="3" name="Content Placeholder 2">
            <a:extLst>
              <a:ext uri="{FF2B5EF4-FFF2-40B4-BE49-F238E27FC236}">
                <a16:creationId xmlns:a16="http://schemas.microsoft.com/office/drawing/2014/main" id="{32783077-A83D-BE44-8F7F-616875DEB9D4}"/>
              </a:ext>
            </a:extLst>
          </p:cNvPr>
          <p:cNvSpPr>
            <a:spLocks noGrp="1"/>
          </p:cNvSpPr>
          <p:nvPr>
            <p:ph idx="1"/>
          </p:nvPr>
        </p:nvSpPr>
        <p:spPr>
          <a:xfrm>
            <a:off x="609600" y="983808"/>
            <a:ext cx="10972800" cy="4677440"/>
          </a:xfrm>
        </p:spPr>
        <p:txBody>
          <a:bodyPr/>
          <a:lstStyle/>
          <a:p>
            <a:pPr marL="0" indent="0">
              <a:buNone/>
            </a:pPr>
            <a:r>
              <a:rPr lang="en-US" sz="2700" dirty="0">
                <a:solidFill>
                  <a:srgbClr val="7030A0"/>
                </a:solidFill>
              </a:rPr>
              <a:t>Using the PER methodology, we shall look at Amana’s performance</a:t>
            </a:r>
          </a:p>
          <a:p>
            <a:r>
              <a:rPr lang="en-US" sz="2700" dirty="0">
                <a:solidFill>
                  <a:srgbClr val="7030A0"/>
                </a:solidFill>
              </a:rPr>
              <a:t>Point</a:t>
            </a:r>
            <a:r>
              <a:rPr lang="en-US" sz="2700" dirty="0">
                <a:solidFill>
                  <a:srgbClr val="FF0000"/>
                </a:solidFill>
              </a:rPr>
              <a:t> – </a:t>
            </a:r>
            <a:r>
              <a:rPr lang="en-US" sz="2700" b="1" u="sng" dirty="0">
                <a:solidFill>
                  <a:srgbClr val="FF0000"/>
                </a:solidFill>
              </a:rPr>
              <a:t>Reduction in selling price</a:t>
            </a:r>
          </a:p>
          <a:p>
            <a:r>
              <a:rPr lang="en-US" sz="2700" dirty="0">
                <a:solidFill>
                  <a:srgbClr val="7030A0"/>
                </a:solidFill>
              </a:rPr>
              <a:t>Explain </a:t>
            </a:r>
            <a:r>
              <a:rPr lang="en-US" sz="2700" dirty="0">
                <a:solidFill>
                  <a:srgbClr val="FF0000"/>
                </a:solidFill>
              </a:rPr>
              <a:t>– The selling price and quantity sold determine revenue generated by any business. </a:t>
            </a:r>
          </a:p>
          <a:p>
            <a:pPr marL="0" indent="0">
              <a:buNone/>
            </a:pPr>
            <a:endParaRPr lang="en-US" sz="2700" dirty="0">
              <a:solidFill>
                <a:srgbClr val="FF0000"/>
              </a:solidFill>
            </a:endParaRPr>
          </a:p>
          <a:p>
            <a:r>
              <a:rPr lang="en-US" sz="2700" dirty="0">
                <a:solidFill>
                  <a:srgbClr val="7030A0"/>
                </a:solidFill>
              </a:rPr>
              <a:t>Relate back to the scenario: </a:t>
            </a:r>
            <a:r>
              <a:rPr lang="en-US" sz="2700" dirty="0"/>
              <a:t>Amana Ltd has reduced their selling price in 2020 which may have been done in other to increase sales and remain competitive (Alegre and Sard, 2017). However, reducing prices to stimulate sales is not a sustainable strategy , thus prices should be reviewed to ensure they generate long term profitability.</a:t>
            </a:r>
          </a:p>
          <a:p>
            <a:pPr marL="0" indent="0">
              <a:buNone/>
            </a:pPr>
            <a:endParaRPr lang="en-US" sz="2800" dirty="0"/>
          </a:p>
          <a:p>
            <a:endParaRPr lang="en-US" dirty="0"/>
          </a:p>
        </p:txBody>
      </p:sp>
      <p:sp>
        <p:nvSpPr>
          <p:cNvPr id="4" name="Date Placeholder 3">
            <a:extLst>
              <a:ext uri="{FF2B5EF4-FFF2-40B4-BE49-F238E27FC236}">
                <a16:creationId xmlns:a16="http://schemas.microsoft.com/office/drawing/2014/main" id="{36B553CF-2D0D-E046-AB47-14107824B975}"/>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DFD20B3C-0B61-4741-B921-16BEA82D8AE6}"/>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3380022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227DF-BFEA-3A4B-ABAA-A4C77955C028}"/>
              </a:ext>
            </a:extLst>
          </p:cNvPr>
          <p:cNvSpPr>
            <a:spLocks noGrp="1"/>
          </p:cNvSpPr>
          <p:nvPr>
            <p:ph type="title"/>
          </p:nvPr>
        </p:nvSpPr>
        <p:spPr>
          <a:xfrm>
            <a:off x="609600" y="274638"/>
            <a:ext cx="10972800" cy="562074"/>
          </a:xfrm>
        </p:spPr>
        <p:txBody>
          <a:bodyPr/>
          <a:lstStyle/>
          <a:p>
            <a:r>
              <a:rPr lang="en-US" sz="3200" dirty="0"/>
              <a:t>Critical Analysis Methodology</a:t>
            </a:r>
            <a:endParaRPr lang="en-US" sz="3200" dirty="0">
              <a:solidFill>
                <a:srgbClr val="FF0000"/>
              </a:solidFill>
            </a:endParaRPr>
          </a:p>
        </p:txBody>
      </p:sp>
      <p:sp>
        <p:nvSpPr>
          <p:cNvPr id="3" name="Content Placeholder 2">
            <a:extLst>
              <a:ext uri="{FF2B5EF4-FFF2-40B4-BE49-F238E27FC236}">
                <a16:creationId xmlns:a16="http://schemas.microsoft.com/office/drawing/2014/main" id="{32783077-A83D-BE44-8F7F-616875DEB9D4}"/>
              </a:ext>
            </a:extLst>
          </p:cNvPr>
          <p:cNvSpPr>
            <a:spLocks noGrp="1"/>
          </p:cNvSpPr>
          <p:nvPr>
            <p:ph idx="1"/>
          </p:nvPr>
        </p:nvSpPr>
        <p:spPr>
          <a:xfrm>
            <a:off x="609600" y="836712"/>
            <a:ext cx="10972800" cy="4824536"/>
          </a:xfrm>
        </p:spPr>
        <p:txBody>
          <a:bodyPr/>
          <a:lstStyle/>
          <a:p>
            <a:pPr marL="0" indent="0">
              <a:buNone/>
            </a:pPr>
            <a:r>
              <a:rPr lang="en-US" sz="2600" dirty="0">
                <a:solidFill>
                  <a:srgbClr val="7030A0"/>
                </a:solidFill>
              </a:rPr>
              <a:t>Using the PER methodology, we shall look at recommendations for Amana ltd.</a:t>
            </a:r>
          </a:p>
          <a:p>
            <a:r>
              <a:rPr lang="en-US" sz="2600" dirty="0">
                <a:solidFill>
                  <a:srgbClr val="7030A0"/>
                </a:solidFill>
              </a:rPr>
              <a:t>Point</a:t>
            </a:r>
            <a:r>
              <a:rPr lang="en-US" sz="2600" dirty="0">
                <a:solidFill>
                  <a:srgbClr val="FF0000"/>
                </a:solidFill>
              </a:rPr>
              <a:t> – </a:t>
            </a:r>
            <a:r>
              <a:rPr lang="en-US" sz="2600" b="1" u="sng" dirty="0">
                <a:solidFill>
                  <a:srgbClr val="FF0000"/>
                </a:solidFill>
              </a:rPr>
              <a:t>Increase in cost of materials</a:t>
            </a:r>
          </a:p>
          <a:p>
            <a:r>
              <a:rPr lang="en-US" sz="2600" dirty="0">
                <a:solidFill>
                  <a:srgbClr val="7030A0"/>
                </a:solidFill>
              </a:rPr>
              <a:t>Explain </a:t>
            </a:r>
            <a:r>
              <a:rPr lang="en-US" sz="2600" dirty="0">
                <a:solidFill>
                  <a:srgbClr val="FF0000"/>
                </a:solidFill>
              </a:rPr>
              <a:t>– As this is a product-based business, cost of materials will be a significant part of their cost structure and must be monitored efficiently.</a:t>
            </a:r>
          </a:p>
          <a:p>
            <a:pPr marL="0" indent="0">
              <a:buNone/>
            </a:pPr>
            <a:r>
              <a:rPr lang="en-US" sz="2600" dirty="0">
                <a:solidFill>
                  <a:srgbClr val="FF0000"/>
                </a:solidFill>
              </a:rPr>
              <a:t> </a:t>
            </a:r>
          </a:p>
          <a:p>
            <a:r>
              <a:rPr lang="en-US" sz="2600" dirty="0">
                <a:solidFill>
                  <a:srgbClr val="7030A0"/>
                </a:solidFill>
              </a:rPr>
              <a:t>Relate back to the scenario: </a:t>
            </a:r>
            <a:r>
              <a:rPr lang="en-US" sz="2600" dirty="0"/>
              <a:t>The cost of Amana’s materials has increased in 2020. Given that souvenirs are their core products, they must ensure that material costs are kept under control without compromising on quality (</a:t>
            </a:r>
            <a:r>
              <a:rPr lang="en-GB" sz="2600" dirty="0" err="1"/>
              <a:t>Weustink</a:t>
            </a:r>
            <a:r>
              <a:rPr lang="en-GB" sz="2600" dirty="0"/>
              <a:t> </a:t>
            </a:r>
            <a:r>
              <a:rPr lang="en-GB" sz="2600" i="1" dirty="0"/>
              <a:t>et al</a:t>
            </a:r>
            <a:r>
              <a:rPr lang="en-GB" sz="2600" dirty="0"/>
              <a:t>., 2000)</a:t>
            </a:r>
            <a:r>
              <a:rPr lang="en-US" sz="2600" dirty="0"/>
              <a:t>. It is advisable for Amana ltd to consider switching to a cheaper supplier with good track records.</a:t>
            </a:r>
          </a:p>
          <a:p>
            <a:pPr marL="0" indent="0">
              <a:buNone/>
            </a:pPr>
            <a:endParaRPr lang="en-US" sz="2800" dirty="0"/>
          </a:p>
          <a:p>
            <a:endParaRPr lang="en-US" dirty="0"/>
          </a:p>
        </p:txBody>
      </p:sp>
      <p:sp>
        <p:nvSpPr>
          <p:cNvPr id="4" name="Date Placeholder 3">
            <a:extLst>
              <a:ext uri="{FF2B5EF4-FFF2-40B4-BE49-F238E27FC236}">
                <a16:creationId xmlns:a16="http://schemas.microsoft.com/office/drawing/2014/main" id="{36B553CF-2D0D-E046-AB47-14107824B975}"/>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DFD20B3C-0B61-4741-B921-16BEA82D8AE6}"/>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1677015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63F79-E20F-264C-A036-08366C16F168}"/>
              </a:ext>
            </a:extLst>
          </p:cNvPr>
          <p:cNvSpPr>
            <a:spLocks noGrp="1"/>
          </p:cNvSpPr>
          <p:nvPr>
            <p:ph type="title"/>
          </p:nvPr>
        </p:nvSpPr>
        <p:spPr>
          <a:xfrm>
            <a:off x="609600" y="274638"/>
            <a:ext cx="10972800" cy="706090"/>
          </a:xfrm>
        </p:spPr>
        <p:txBody>
          <a:bodyPr/>
          <a:lstStyle/>
          <a:p>
            <a:r>
              <a:rPr lang="en-US" sz="3600" dirty="0"/>
              <a:t>Part B</a:t>
            </a:r>
          </a:p>
        </p:txBody>
      </p:sp>
      <p:sp>
        <p:nvSpPr>
          <p:cNvPr id="3" name="Content Placeholder 2">
            <a:extLst>
              <a:ext uri="{FF2B5EF4-FFF2-40B4-BE49-F238E27FC236}">
                <a16:creationId xmlns:a16="http://schemas.microsoft.com/office/drawing/2014/main" id="{1A0744C3-6A49-0241-A5EB-640497143A4E}"/>
              </a:ext>
            </a:extLst>
          </p:cNvPr>
          <p:cNvSpPr>
            <a:spLocks noGrp="1"/>
          </p:cNvSpPr>
          <p:nvPr>
            <p:ph idx="1"/>
          </p:nvPr>
        </p:nvSpPr>
        <p:spPr>
          <a:xfrm>
            <a:off x="609600" y="997296"/>
            <a:ext cx="10972800" cy="4663952"/>
          </a:xfrm>
        </p:spPr>
        <p:txBody>
          <a:bodyPr/>
          <a:lstStyle/>
          <a:p>
            <a:pPr marL="0" indent="0">
              <a:buNone/>
            </a:pPr>
            <a:r>
              <a:rPr lang="en-GB" sz="2800" dirty="0"/>
              <a:t>Mr Amana has noticed that a lot of his competitors now sell online to customers in the UK, Europe and US. He has been considering closing the Brighton, Birmingham city centre and Manchester city centre branches in order to streamline the business activities and move 50% of their sales online. Several factors have to be taken into consideration when making this decision. </a:t>
            </a:r>
            <a:r>
              <a:rPr lang="en-GB" sz="2000" dirty="0">
                <a:solidFill>
                  <a:srgbClr val="FF0000"/>
                </a:solidFill>
              </a:rPr>
              <a:t>The complete scenario is on the Assessment 2 brief which can be found on Moodle.</a:t>
            </a:r>
            <a:endParaRPr lang="en-GB" sz="2800" dirty="0"/>
          </a:p>
          <a:p>
            <a:pPr marL="0" indent="0">
              <a:buNone/>
            </a:pPr>
            <a:r>
              <a:rPr lang="en-GB" sz="2800" dirty="0">
                <a:solidFill>
                  <a:srgbClr val="FF0000"/>
                </a:solidFill>
              </a:rPr>
              <a:t>Requirement: In your report, provide an analysis of Mr Amana’s decision to go online and advise if they should set up their own online shop or sell on Amazon. You should take into consideration all the relevant costs. (1000 words, TOTAL = 40 marks)</a:t>
            </a:r>
          </a:p>
          <a:p>
            <a:pPr marL="0" indent="0">
              <a:buNone/>
            </a:pPr>
            <a:endParaRPr lang="en-GB" dirty="0">
              <a:solidFill>
                <a:srgbClr val="FF0000"/>
              </a:solidFill>
            </a:endParaRPr>
          </a:p>
          <a:p>
            <a:endParaRPr lang="en-US" dirty="0"/>
          </a:p>
        </p:txBody>
      </p:sp>
      <p:sp>
        <p:nvSpPr>
          <p:cNvPr id="4" name="Date Placeholder 3">
            <a:extLst>
              <a:ext uri="{FF2B5EF4-FFF2-40B4-BE49-F238E27FC236}">
                <a16:creationId xmlns:a16="http://schemas.microsoft.com/office/drawing/2014/main" id="{91B558AE-7424-6849-9122-88826A2C0237}"/>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E62441D3-BB25-DD4E-A276-1AE67594462D}"/>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1183843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C263C-0FA7-4141-8DEB-828A7C8347C7}"/>
              </a:ext>
            </a:extLst>
          </p:cNvPr>
          <p:cNvSpPr>
            <a:spLocks noGrp="1"/>
          </p:cNvSpPr>
          <p:nvPr>
            <p:ph type="title"/>
          </p:nvPr>
        </p:nvSpPr>
        <p:spPr/>
        <p:txBody>
          <a:bodyPr/>
          <a:lstStyle/>
          <a:p>
            <a:r>
              <a:rPr lang="en-US" sz="3600" dirty="0"/>
              <a:t>Part B: Things to consider</a:t>
            </a:r>
          </a:p>
        </p:txBody>
      </p:sp>
      <p:sp>
        <p:nvSpPr>
          <p:cNvPr id="3" name="Content Placeholder 2">
            <a:extLst>
              <a:ext uri="{FF2B5EF4-FFF2-40B4-BE49-F238E27FC236}">
                <a16:creationId xmlns:a16="http://schemas.microsoft.com/office/drawing/2014/main" id="{7DC665F8-8D4B-5246-9745-64A0B57E39F9}"/>
              </a:ext>
            </a:extLst>
          </p:cNvPr>
          <p:cNvSpPr>
            <a:spLocks noGrp="1"/>
          </p:cNvSpPr>
          <p:nvPr>
            <p:ph idx="1"/>
          </p:nvPr>
        </p:nvSpPr>
        <p:spPr/>
        <p:txBody>
          <a:bodyPr/>
          <a:lstStyle/>
          <a:p>
            <a:pPr algn="just"/>
            <a:r>
              <a:rPr lang="en-US" dirty="0"/>
              <a:t>Which business option is better and why</a:t>
            </a:r>
          </a:p>
          <a:p>
            <a:pPr algn="just"/>
            <a:r>
              <a:rPr lang="en-US" dirty="0"/>
              <a:t>You need provide the pro and cons of the option chosen</a:t>
            </a:r>
          </a:p>
          <a:p>
            <a:pPr algn="just"/>
            <a:r>
              <a:rPr lang="en-US" dirty="0"/>
              <a:t>Take into consideration all relevant costs provided</a:t>
            </a:r>
          </a:p>
          <a:p>
            <a:pPr algn="just"/>
            <a:r>
              <a:rPr lang="en-US" dirty="0"/>
              <a:t>Use headings to separate your points.</a:t>
            </a:r>
          </a:p>
          <a:p>
            <a:pPr algn="just"/>
            <a:endParaRPr lang="en-US" dirty="0"/>
          </a:p>
          <a:p>
            <a:pPr algn="just"/>
            <a:endParaRPr lang="en-US" dirty="0"/>
          </a:p>
        </p:txBody>
      </p:sp>
      <p:sp>
        <p:nvSpPr>
          <p:cNvPr id="4" name="Date Placeholder 3">
            <a:extLst>
              <a:ext uri="{FF2B5EF4-FFF2-40B4-BE49-F238E27FC236}">
                <a16:creationId xmlns:a16="http://schemas.microsoft.com/office/drawing/2014/main" id="{E8DE9005-D1A4-2F46-9A20-4C76B1022E24}"/>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8CBA485A-ADE5-AA44-BB89-85B9ECCD9FA9}"/>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27829828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52B52-BE27-4847-BB17-DDFCAC02D643}"/>
              </a:ext>
            </a:extLst>
          </p:cNvPr>
          <p:cNvSpPr>
            <a:spLocks noGrp="1"/>
          </p:cNvSpPr>
          <p:nvPr>
            <p:ph type="title"/>
          </p:nvPr>
        </p:nvSpPr>
        <p:spPr/>
        <p:txBody>
          <a:bodyPr/>
          <a:lstStyle/>
          <a:p>
            <a:r>
              <a:rPr lang="en-US" dirty="0"/>
              <a:t>Materials to use</a:t>
            </a:r>
          </a:p>
        </p:txBody>
      </p:sp>
      <p:sp>
        <p:nvSpPr>
          <p:cNvPr id="3" name="Content Placeholder 2">
            <a:extLst>
              <a:ext uri="{FF2B5EF4-FFF2-40B4-BE49-F238E27FC236}">
                <a16:creationId xmlns:a16="http://schemas.microsoft.com/office/drawing/2014/main" id="{309C9413-D464-094F-B4E2-E62B0A011A39}"/>
              </a:ext>
            </a:extLst>
          </p:cNvPr>
          <p:cNvSpPr>
            <a:spLocks noGrp="1"/>
          </p:cNvSpPr>
          <p:nvPr>
            <p:ph idx="1"/>
          </p:nvPr>
        </p:nvSpPr>
        <p:spPr/>
        <p:txBody>
          <a:bodyPr/>
          <a:lstStyle/>
          <a:p>
            <a:r>
              <a:rPr lang="en-US" dirty="0"/>
              <a:t>Textbooks for basic understanding</a:t>
            </a:r>
          </a:p>
          <a:p>
            <a:r>
              <a:rPr lang="en-US" dirty="0"/>
              <a:t>Research Articles</a:t>
            </a:r>
          </a:p>
          <a:p>
            <a:r>
              <a:rPr lang="en-US" dirty="0"/>
              <a:t>Financial news such as financial times, morning star or Reuters </a:t>
            </a:r>
          </a:p>
        </p:txBody>
      </p:sp>
      <p:sp>
        <p:nvSpPr>
          <p:cNvPr id="4" name="Date Placeholder 3">
            <a:extLst>
              <a:ext uri="{FF2B5EF4-FFF2-40B4-BE49-F238E27FC236}">
                <a16:creationId xmlns:a16="http://schemas.microsoft.com/office/drawing/2014/main" id="{9021B4E9-367D-9E4E-A056-B6ACAA2569F6}"/>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96A92538-D4AF-9D4A-AE46-623ED0E121E8}"/>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1159924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7583E-933F-114F-B792-C10DB6423C1F}"/>
              </a:ext>
            </a:extLst>
          </p:cNvPr>
          <p:cNvSpPr>
            <a:spLocks noGrp="1"/>
          </p:cNvSpPr>
          <p:nvPr>
            <p:ph type="title"/>
          </p:nvPr>
        </p:nvSpPr>
        <p:spPr/>
        <p:txBody>
          <a:bodyPr/>
          <a:lstStyle/>
          <a:p>
            <a:r>
              <a:rPr lang="en-US" sz="3600" dirty="0"/>
              <a:t>References</a:t>
            </a:r>
          </a:p>
        </p:txBody>
      </p:sp>
      <p:sp>
        <p:nvSpPr>
          <p:cNvPr id="3" name="Content Placeholder 2">
            <a:extLst>
              <a:ext uri="{FF2B5EF4-FFF2-40B4-BE49-F238E27FC236}">
                <a16:creationId xmlns:a16="http://schemas.microsoft.com/office/drawing/2014/main" id="{075E2FBA-CE97-A045-8B41-B05F65617DDE}"/>
              </a:ext>
            </a:extLst>
          </p:cNvPr>
          <p:cNvSpPr>
            <a:spLocks noGrp="1"/>
          </p:cNvSpPr>
          <p:nvPr>
            <p:ph idx="1"/>
          </p:nvPr>
        </p:nvSpPr>
        <p:spPr>
          <a:xfrm>
            <a:off x="609600" y="1260475"/>
            <a:ext cx="10972800" cy="4061047"/>
          </a:xfrm>
        </p:spPr>
        <p:txBody>
          <a:bodyPr/>
          <a:lstStyle/>
          <a:p>
            <a:r>
              <a:rPr lang="en-US" sz="2800" dirty="0"/>
              <a:t>Alegre, J. and Sard, M., 2017. Price strategies by German and British tour operators in Mallorca. Journal of Hospitality and Tourism Management, 33, pp.93-102.</a:t>
            </a:r>
          </a:p>
          <a:p>
            <a:r>
              <a:rPr lang="en-US" sz="2800" dirty="0"/>
              <a:t>Rhode, S. and Garrison, N. (2019) Management Accounting. Sixth edition. London, England: McGraw Hill </a:t>
            </a:r>
            <a:endParaRPr lang="en-GB" sz="2800" dirty="0"/>
          </a:p>
          <a:p>
            <a:r>
              <a:rPr lang="en-GB" sz="2800" dirty="0" err="1"/>
              <a:t>Weustink</a:t>
            </a:r>
            <a:r>
              <a:rPr lang="en-GB" sz="2800" dirty="0"/>
              <a:t>, I.F., Ten </a:t>
            </a:r>
            <a:r>
              <a:rPr lang="en-GB" sz="2800" dirty="0" err="1"/>
              <a:t>Brinke</a:t>
            </a:r>
            <a:r>
              <a:rPr lang="en-GB" sz="2800" dirty="0"/>
              <a:t>, E., </a:t>
            </a:r>
            <a:r>
              <a:rPr lang="en-GB" sz="2800" dirty="0" err="1"/>
              <a:t>Streppel</a:t>
            </a:r>
            <a:r>
              <a:rPr lang="en-GB" sz="2800" dirty="0"/>
              <a:t>, A.H. and </a:t>
            </a:r>
            <a:r>
              <a:rPr lang="en-GB" sz="2800" dirty="0" err="1"/>
              <a:t>Kals</a:t>
            </a:r>
            <a:r>
              <a:rPr lang="en-GB" sz="2800" dirty="0"/>
              <a:t>, H.J.J., 2000. A generic framework for cost estimation and cost control in product design. </a:t>
            </a:r>
            <a:r>
              <a:rPr lang="en-GB" sz="2800" i="1" dirty="0"/>
              <a:t>Journal of Materials Processing Technology</a:t>
            </a:r>
            <a:r>
              <a:rPr lang="en-GB" sz="2800" dirty="0"/>
              <a:t>, </a:t>
            </a:r>
            <a:r>
              <a:rPr lang="en-GB" sz="2800" i="1" dirty="0"/>
              <a:t>103</a:t>
            </a:r>
            <a:r>
              <a:rPr lang="en-GB" sz="2800" dirty="0"/>
              <a:t>(1), pp.141-148.</a:t>
            </a:r>
            <a:endParaRPr lang="en-US" sz="2800" dirty="0"/>
          </a:p>
        </p:txBody>
      </p:sp>
      <p:sp>
        <p:nvSpPr>
          <p:cNvPr id="4" name="Date Placeholder 3">
            <a:extLst>
              <a:ext uri="{FF2B5EF4-FFF2-40B4-BE49-F238E27FC236}">
                <a16:creationId xmlns:a16="http://schemas.microsoft.com/office/drawing/2014/main" id="{075CB022-E373-8544-BF41-C41CFE6B8E41}"/>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FA19EECC-C51A-FE4F-80A2-533AC61B003E}"/>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18368403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icture containing text, indoor, painted&#10;&#10;Description automatically generated">
            <a:extLst>
              <a:ext uri="{FF2B5EF4-FFF2-40B4-BE49-F238E27FC236}">
                <a16:creationId xmlns:a16="http://schemas.microsoft.com/office/drawing/2014/main" id="{DA5AB32E-F698-E948-A9B2-E12072BDB8E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88641"/>
            <a:ext cx="12191999" cy="5472608"/>
          </a:xfrm>
        </p:spPr>
      </p:pic>
      <p:sp>
        <p:nvSpPr>
          <p:cNvPr id="4" name="Date Placeholder 3">
            <a:extLst>
              <a:ext uri="{FF2B5EF4-FFF2-40B4-BE49-F238E27FC236}">
                <a16:creationId xmlns:a16="http://schemas.microsoft.com/office/drawing/2014/main" id="{662B25C5-F484-1449-BABC-1E2A1E28888B}"/>
              </a:ext>
            </a:extLst>
          </p:cNvPr>
          <p:cNvSpPr>
            <a:spLocks noGrp="1"/>
          </p:cNvSpPr>
          <p:nvPr>
            <p:ph type="dt" sz="half" idx="10"/>
          </p:nvPr>
        </p:nvSpPr>
        <p:spPr/>
        <p:txBody>
          <a:bodyPr/>
          <a:lstStyle/>
          <a:p>
            <a:pPr>
              <a:defRPr/>
            </a:pPr>
            <a:fld id="{2303D31F-598B-47EE-BA37-93F097A3D676}" type="datetime1">
              <a:rPr lang="en-GB" altLang="en-US" smtClean="0"/>
              <a:pPr>
                <a:defRPr/>
              </a:pPr>
              <a:t>14/04/2021</a:t>
            </a:fld>
            <a:endParaRPr lang="en-GB" altLang="en-US"/>
          </a:p>
        </p:txBody>
      </p:sp>
      <p:sp>
        <p:nvSpPr>
          <p:cNvPr id="5" name="Slide Number Placeholder 4">
            <a:extLst>
              <a:ext uri="{FF2B5EF4-FFF2-40B4-BE49-F238E27FC236}">
                <a16:creationId xmlns:a16="http://schemas.microsoft.com/office/drawing/2014/main" id="{80B4BFF3-D8D1-944B-9C1E-5ACBAC7E5E4A}"/>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303451888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1547</TotalTime>
  <Words>931</Words>
  <Application>Microsoft Macintosh PowerPoint</Application>
  <PresentationFormat>Widescreen</PresentationFormat>
  <Paragraphs>103</Paragraphs>
  <Slides>15</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Myriad Pro</vt:lpstr>
      <vt:lpstr>Verdana</vt:lpstr>
      <vt:lpstr>20140311PresentationUWTSDTemplate</vt:lpstr>
      <vt:lpstr>LCBB5002</vt:lpstr>
      <vt:lpstr>PowerPoint Presentation</vt:lpstr>
      <vt:lpstr>Key Information</vt:lpstr>
      <vt:lpstr>Sample Contents Page</vt:lpstr>
      <vt:lpstr>Question</vt:lpstr>
      <vt:lpstr>Part A</vt:lpstr>
      <vt:lpstr>PowerPoint Presentation</vt:lpstr>
      <vt:lpstr>Part  A contd: Things to consider</vt:lpstr>
      <vt:lpstr>Critical Analysis Methodology</vt:lpstr>
      <vt:lpstr>Critical Analysis Methodology</vt:lpstr>
      <vt:lpstr>Part B</vt:lpstr>
      <vt:lpstr>Part B: Things to consider</vt:lpstr>
      <vt:lpstr>Materials to use</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LCBB5002</dc:title>
  <dc:creator>Winifred Soribe</dc:creator>
  <cp:lastModifiedBy>Winifred Soribe</cp:lastModifiedBy>
  <cp:revision>27</cp:revision>
  <dcterms:created xsi:type="dcterms:W3CDTF">2020-07-15T10:17:24Z</dcterms:created>
  <dcterms:modified xsi:type="dcterms:W3CDTF">2021-04-14T21:53:28Z</dcterms:modified>
</cp:coreProperties>
</file>