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381" r:id="rId2"/>
    <p:sldId id="426" r:id="rId3"/>
    <p:sldId id="427" r:id="rId4"/>
    <p:sldId id="393" r:id="rId5"/>
    <p:sldId id="398" r:id="rId6"/>
    <p:sldId id="404" r:id="rId7"/>
    <p:sldId id="405" r:id="rId8"/>
    <p:sldId id="399" r:id="rId9"/>
    <p:sldId id="388" r:id="rId10"/>
    <p:sldId id="389" r:id="rId11"/>
    <p:sldId id="390" r:id="rId12"/>
    <p:sldId id="391" r:id="rId13"/>
    <p:sldId id="392"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F6CC4C-7A87-40B0-A1C2-FC724CCF660F}" v="8" dt="2020-12-08T10:08:26.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5" d="100"/>
          <a:sy n="95" d="100"/>
        </p:scale>
        <p:origin x="1386"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A9F6CC4C-7A87-40B0-A1C2-FC724CCF660F}"/>
    <pc:docChg chg="custSel modSld sldOrd">
      <pc:chgData name="Julia Ault" userId="448e6d29-d07f-428e-8f66-47be6c4f352b" providerId="ADAL" clId="{A9F6CC4C-7A87-40B0-A1C2-FC724CCF660F}" dt="2020-12-08T10:08:26.799" v="208" actId="27636"/>
      <pc:docMkLst>
        <pc:docMk/>
      </pc:docMkLst>
      <pc:sldChg chg="modSp mod">
        <pc:chgData name="Julia Ault" userId="448e6d29-d07f-428e-8f66-47be6c4f352b" providerId="ADAL" clId="{A9F6CC4C-7A87-40B0-A1C2-FC724CCF660F}" dt="2020-12-08T09:39:51.736" v="198" actId="1076"/>
        <pc:sldMkLst>
          <pc:docMk/>
          <pc:sldMk cId="3205830729" sldId="381"/>
        </pc:sldMkLst>
        <pc:spChg chg="mod">
          <ac:chgData name="Julia Ault" userId="448e6d29-d07f-428e-8f66-47be6c4f352b" providerId="ADAL" clId="{A9F6CC4C-7A87-40B0-A1C2-FC724CCF660F}" dt="2020-12-08T09:39:51.736" v="198" actId="1076"/>
          <ac:spMkLst>
            <pc:docMk/>
            <pc:sldMk cId="3205830729" sldId="381"/>
            <ac:spMk id="2" creationId="{0F4E039E-033A-44BF-A466-FFDFE31062ED}"/>
          </ac:spMkLst>
        </pc:spChg>
        <pc:spChg chg="mod">
          <ac:chgData name="Julia Ault" userId="448e6d29-d07f-428e-8f66-47be6c4f352b" providerId="ADAL" clId="{A9F6CC4C-7A87-40B0-A1C2-FC724CCF660F}" dt="2020-12-08T09:39:31.187" v="197" actId="20577"/>
          <ac:spMkLst>
            <pc:docMk/>
            <pc:sldMk cId="3205830729" sldId="381"/>
            <ac:spMk id="13314" creationId="{00000000-0000-0000-0000-000000000000}"/>
          </ac:spMkLst>
        </pc:spChg>
      </pc:sldChg>
      <pc:sldChg chg="modSp mod ord">
        <pc:chgData name="Julia Ault" userId="448e6d29-d07f-428e-8f66-47be6c4f352b" providerId="ADAL" clId="{A9F6CC4C-7A87-40B0-A1C2-FC724CCF660F}" dt="2020-12-08T10:08:26.799" v="208" actId="27636"/>
        <pc:sldMkLst>
          <pc:docMk/>
          <pc:sldMk cId="3196468127" sldId="427"/>
        </pc:sldMkLst>
        <pc:spChg chg="mod">
          <ac:chgData name="Julia Ault" userId="448e6d29-d07f-428e-8f66-47be6c4f352b" providerId="ADAL" clId="{A9F6CC4C-7A87-40B0-A1C2-FC724CCF660F}" dt="2020-12-08T09:34:24.919" v="11" actId="20577"/>
          <ac:spMkLst>
            <pc:docMk/>
            <pc:sldMk cId="3196468127" sldId="427"/>
            <ac:spMk id="2" creationId="{00000000-0000-0000-0000-000000000000}"/>
          </ac:spMkLst>
        </pc:spChg>
        <pc:spChg chg="mod">
          <ac:chgData name="Julia Ault" userId="448e6d29-d07f-428e-8f66-47be6c4f352b" providerId="ADAL" clId="{A9F6CC4C-7A87-40B0-A1C2-FC724CCF660F}" dt="2020-12-08T10:08:26.799" v="208" actId="27636"/>
          <ac:spMkLst>
            <pc:docMk/>
            <pc:sldMk cId="3196468127" sldId="427"/>
            <ac:spMk id="3" creationId="{00000000-0000-0000-0000-000000000000}"/>
          </ac:spMkLst>
        </pc:spChg>
      </pc:sldChg>
    </pc:docChg>
  </pc:docChgLst>
  <pc:docChgLst>
    <pc:chgData name="Julia Ault" userId="448e6d29-d07f-428e-8f66-47be6c4f352b" providerId="ADAL" clId="{1D882229-655E-47EB-8392-A66A0BA2F9D2}"/>
    <pc:docChg chg="delSld modSld">
      <pc:chgData name="Julia Ault" userId="448e6d29-d07f-428e-8f66-47be6c4f352b" providerId="ADAL" clId="{1D882229-655E-47EB-8392-A66A0BA2F9D2}" dt="2020-12-07T17:23:31.439" v="20" actId="255"/>
      <pc:docMkLst>
        <pc:docMk/>
      </pc:docMkLst>
      <pc:sldChg chg="modSp mod">
        <pc:chgData name="Julia Ault" userId="448e6d29-d07f-428e-8f66-47be6c4f352b" providerId="ADAL" clId="{1D882229-655E-47EB-8392-A66A0BA2F9D2}" dt="2020-12-07T17:23:31.439" v="20" actId="255"/>
        <pc:sldMkLst>
          <pc:docMk/>
          <pc:sldMk cId="3205830729" sldId="381"/>
        </pc:sldMkLst>
        <pc:spChg chg="mod">
          <ac:chgData name="Julia Ault" userId="448e6d29-d07f-428e-8f66-47be6c4f352b" providerId="ADAL" clId="{1D882229-655E-47EB-8392-A66A0BA2F9D2}" dt="2020-12-07T17:23:31.439" v="20" actId="255"/>
          <ac:spMkLst>
            <pc:docMk/>
            <pc:sldMk cId="3205830729" sldId="381"/>
            <ac:spMk id="13314" creationId="{00000000-0000-0000-0000-000000000000}"/>
          </ac:spMkLst>
        </pc:spChg>
      </pc:sldChg>
      <pc:sldChg chg="del">
        <pc:chgData name="Julia Ault" userId="448e6d29-d07f-428e-8f66-47be6c4f352b" providerId="ADAL" clId="{1D882229-655E-47EB-8392-A66A0BA2F9D2}" dt="2020-12-07T17:21:19.973" v="2" actId="47"/>
        <pc:sldMkLst>
          <pc:docMk/>
          <pc:sldMk cId="444005059" sldId="383"/>
        </pc:sldMkLst>
      </pc:sldChg>
      <pc:sldChg chg="del">
        <pc:chgData name="Julia Ault" userId="448e6d29-d07f-428e-8f66-47be6c4f352b" providerId="ADAL" clId="{1D882229-655E-47EB-8392-A66A0BA2F9D2}" dt="2020-12-07T17:21:24.939" v="3" actId="47"/>
        <pc:sldMkLst>
          <pc:docMk/>
          <pc:sldMk cId="2609869299" sldId="384"/>
        </pc:sldMkLst>
      </pc:sldChg>
      <pc:sldChg chg="del">
        <pc:chgData name="Julia Ault" userId="448e6d29-d07f-428e-8f66-47be6c4f352b" providerId="ADAL" clId="{1D882229-655E-47EB-8392-A66A0BA2F9D2}" dt="2020-12-07T17:21:29.720" v="4" actId="47"/>
        <pc:sldMkLst>
          <pc:docMk/>
          <pc:sldMk cId="163464165" sldId="385"/>
        </pc:sldMkLst>
      </pc:sldChg>
      <pc:sldChg chg="del">
        <pc:chgData name="Julia Ault" userId="448e6d29-d07f-428e-8f66-47be6c4f352b" providerId="ADAL" clId="{1D882229-655E-47EB-8392-A66A0BA2F9D2}" dt="2020-12-07T17:21:29.720" v="4" actId="47"/>
        <pc:sldMkLst>
          <pc:docMk/>
          <pc:sldMk cId="2373976248" sldId="386"/>
        </pc:sldMkLst>
      </pc:sldChg>
      <pc:sldChg chg="del">
        <pc:chgData name="Julia Ault" userId="448e6d29-d07f-428e-8f66-47be6c4f352b" providerId="ADAL" clId="{1D882229-655E-47EB-8392-A66A0BA2F9D2}" dt="2020-12-07T17:21:24.939" v="3" actId="47"/>
        <pc:sldMkLst>
          <pc:docMk/>
          <pc:sldMk cId="2861261011" sldId="387"/>
        </pc:sldMkLst>
      </pc:sldChg>
      <pc:sldChg chg="del">
        <pc:chgData name="Julia Ault" userId="448e6d29-d07f-428e-8f66-47be6c4f352b" providerId="ADAL" clId="{1D882229-655E-47EB-8392-A66A0BA2F9D2}" dt="2020-12-07T17:21:29.720" v="4" actId="47"/>
        <pc:sldMkLst>
          <pc:docMk/>
          <pc:sldMk cId="3905786408" sldId="395"/>
        </pc:sldMkLst>
      </pc:sldChg>
      <pc:sldChg chg="del">
        <pc:chgData name="Julia Ault" userId="448e6d29-d07f-428e-8f66-47be6c4f352b" providerId="ADAL" clId="{1D882229-655E-47EB-8392-A66A0BA2F9D2}" dt="2020-12-07T17:21:24.939" v="3" actId="47"/>
        <pc:sldMkLst>
          <pc:docMk/>
          <pc:sldMk cId="1790959907" sldId="400"/>
        </pc:sldMkLst>
      </pc:sldChg>
      <pc:sldChg chg="del">
        <pc:chgData name="Julia Ault" userId="448e6d29-d07f-428e-8f66-47be6c4f352b" providerId="ADAL" clId="{1D882229-655E-47EB-8392-A66A0BA2F9D2}" dt="2020-12-07T17:21:19.973" v="2" actId="47"/>
        <pc:sldMkLst>
          <pc:docMk/>
          <pc:sldMk cId="1176745315" sldId="401"/>
        </pc:sldMkLst>
      </pc:sldChg>
      <pc:sldChg chg="del">
        <pc:chgData name="Julia Ault" userId="448e6d29-d07f-428e-8f66-47be6c4f352b" providerId="ADAL" clId="{1D882229-655E-47EB-8392-A66A0BA2F9D2}" dt="2020-12-07T17:21:19.973" v="2" actId="47"/>
        <pc:sldMkLst>
          <pc:docMk/>
          <pc:sldMk cId="1057672872" sldId="402"/>
        </pc:sldMkLst>
      </pc:sldChg>
      <pc:sldChg chg="del">
        <pc:chgData name="Julia Ault" userId="448e6d29-d07f-428e-8f66-47be6c4f352b" providerId="ADAL" clId="{1D882229-655E-47EB-8392-A66A0BA2F9D2}" dt="2020-12-07T17:21:19.973" v="2" actId="47"/>
        <pc:sldMkLst>
          <pc:docMk/>
          <pc:sldMk cId="1694883327" sldId="403"/>
        </pc:sldMkLst>
      </pc:sldChg>
      <pc:sldChg chg="del">
        <pc:chgData name="Julia Ault" userId="448e6d29-d07f-428e-8f66-47be6c4f352b" providerId="ADAL" clId="{1D882229-655E-47EB-8392-A66A0BA2F9D2}" dt="2020-12-07T17:21:24.939" v="3" actId="47"/>
        <pc:sldMkLst>
          <pc:docMk/>
          <pc:sldMk cId="237419624" sldId="416"/>
        </pc:sldMkLst>
      </pc:sldChg>
      <pc:sldChg chg="del">
        <pc:chgData name="Julia Ault" userId="448e6d29-d07f-428e-8f66-47be6c4f352b" providerId="ADAL" clId="{1D882229-655E-47EB-8392-A66A0BA2F9D2}" dt="2020-12-07T17:21:19.973" v="2" actId="47"/>
        <pc:sldMkLst>
          <pc:docMk/>
          <pc:sldMk cId="1814710157" sldId="41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D1B5E-AD59-4125-AFF1-F314EA14B3F9}" type="datetimeFigureOut">
              <a:rPr lang="en-GB" smtClean="0"/>
              <a:t>08/12/2020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338937-1712-45D7-BA64-1CEA927556B8}" type="slidenum">
              <a:rPr lang="en-GB" smtClean="0"/>
              <a:t>‹#›</a:t>
            </a:fld>
            <a:endParaRPr lang="en-GB"/>
          </a:p>
        </p:txBody>
      </p:sp>
    </p:spTree>
    <p:extLst>
      <p:ext uri="{BB962C8B-B14F-4D97-AF65-F5344CB8AC3E}">
        <p14:creationId xmlns:p14="http://schemas.microsoft.com/office/powerpoint/2010/main" val="1220431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This session examines the most popular 21</a:t>
            </a:r>
            <a:r>
              <a:rPr lang="en-GB" baseline="30000" dirty="0"/>
              <a:t>st</a:t>
            </a:r>
            <a:r>
              <a:rPr lang="en-GB" dirty="0"/>
              <a:t> Century technologies that are used in the modern workplace. </a:t>
            </a:r>
          </a:p>
          <a:p>
            <a:r>
              <a:rPr lang="en-GB" dirty="0"/>
              <a:t>Students may have other examples to share with the class.</a:t>
            </a:r>
          </a:p>
          <a:p>
            <a:r>
              <a:rPr lang="en-GB" dirty="0"/>
              <a:t>The final few slides offer a few opinion pieces for class discussion and to examine possibilities of bias etc.</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7E67E19-4B33-464F-92BF-C1EC9789906C}"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73820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Discussion on how all new technologies used in the workplace are based on the framework of these 3 areas.  </a:t>
            </a:r>
          </a:p>
          <a:p>
            <a:r>
              <a:rPr lang="en-GB" sz="1200" dirty="0"/>
              <a:t>Mobile devices can be taken anywhere, but need internet connectivity to be able to access work related files and data. </a:t>
            </a:r>
          </a:p>
          <a:p>
            <a:r>
              <a:rPr lang="en-GB" sz="1200" dirty="0"/>
              <a:t>This can only be done if the documentation is stored offsite (in the cloud)</a:t>
            </a:r>
          </a:p>
          <a:p>
            <a:endParaRPr lang="en-GB" dirty="0"/>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783224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08/12/2020</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2762442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08/12/2020</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3631870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39050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2781221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08/12/2020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2026024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08/12/2020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548425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08/12/2020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2199447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586169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3820381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1315476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232412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1"/>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23774456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08/12/2020</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3029110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b5pP6vd99pI" TargetMode="External"/><Relationship Id="rId2" Type="http://schemas.openxmlformats.org/officeDocument/2006/relationships/hyperlink" Target="https://www.insight.com/en_US/learn/content/2017/01-16-2017-workplace-mobility-statistics-show-improved-productivity.html"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clicksoftware.com/blog/what-are-workforce-app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cmswire.com/digital-workplace/a-mobile-enabled-workplace-benefits-employees-and-the-busines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arubanetworks.com/pdf-viewer/?q=/assets/EIUStudy.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cio.com/article/3242870/digital-transformation/why-2018-will-be-a-year-of-acceleration-for-workplace-transformation.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cio.com/article/3229104/digital-transformation/the-digital-workplace-8-steps-to-greater-agility-productivity.html#tk.drr_ml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itproportal.com/features/will-mobility-still-be-the-primary-driver-of-digital-transformation-in-201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03997" y="3105704"/>
            <a:ext cx="8291945" cy="2117032"/>
          </a:xfrm>
        </p:spPr>
        <p:txBody>
          <a:bodyPr/>
          <a:lstStyle/>
          <a:p>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Digital Skills &amp; </a:t>
            </a:r>
            <a:br>
              <a:rPr lang="en-GB" altLang="en-US" sz="4800" dirty="0">
                <a:solidFill>
                  <a:schemeClr val="bg1">
                    <a:lumMod val="75000"/>
                  </a:schemeClr>
                </a:solidFill>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Personal Branding</a:t>
            </a:r>
            <a:br>
              <a:rPr lang="en-GB" altLang="en-US" sz="4800" dirty="0">
                <a:solidFill>
                  <a:schemeClr val="bg1">
                    <a:lumMod val="75000"/>
                  </a:schemeClr>
                </a:solidFill>
                <a:latin typeface="Arial Rounded MT Bold" charset="0"/>
                <a:ea typeface="Arial Rounded MT Bold" charset="0"/>
                <a:cs typeface="Arial Rounded MT Bold" charset="0"/>
              </a:rPr>
            </a:br>
            <a:br>
              <a:rPr lang="en-GB" altLang="en-US" sz="3600" dirty="0">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Task 4</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Workplace </a:t>
            </a:r>
            <a:br>
              <a:rPr lang="en-GB" altLang="en-US" sz="3600" dirty="0">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891804"/>
            <a:ext cx="8478078" cy="1323439"/>
          </a:xfrm>
          <a:prstGeom prst="rect">
            <a:avLst/>
          </a:prstGeom>
          <a:noFill/>
        </p:spPr>
        <p:txBody>
          <a:bodyPr wrap="square" rtlCol="0">
            <a:spAutoFit/>
          </a:bodyPr>
          <a:lstStyle/>
          <a:p>
            <a:pPr>
              <a:defRPr/>
            </a:pPr>
            <a:r>
              <a:rPr lang="en-US"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CertHE Skills for the Workplace</a:t>
            </a:r>
          </a:p>
          <a:p>
            <a:pPr algn="ctr">
              <a:defRPr/>
            </a:pPr>
            <a:r>
              <a:rPr lang="en-GB" altLang="en-US" sz="40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endParaRPr lang="en-GB"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51625A-EEC1-44B9-9913-00340753631A}"/>
              </a:ext>
            </a:extLst>
          </p:cNvPr>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
        <p:nvSpPr>
          <p:cNvPr id="7" name="Oval 6">
            <a:extLst>
              <a:ext uri="{FF2B5EF4-FFF2-40B4-BE49-F238E27FC236}">
                <a16:creationId xmlns:a16="http://schemas.microsoft.com/office/drawing/2014/main" id="{8B02C0D2-A576-4502-804B-08E2EABD2212}"/>
              </a:ext>
            </a:extLst>
          </p:cNvPr>
          <p:cNvSpPr/>
          <p:nvPr/>
        </p:nvSpPr>
        <p:spPr>
          <a:xfrm>
            <a:off x="2404536" y="484922"/>
            <a:ext cx="4148666" cy="2271889"/>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80C391E4-E9FB-45F1-B9F6-748D0021653A}"/>
              </a:ext>
            </a:extLst>
          </p:cNvPr>
          <p:cNvSpPr txBox="1"/>
          <p:nvPr/>
        </p:nvSpPr>
        <p:spPr>
          <a:xfrm>
            <a:off x="2726269" y="1170375"/>
            <a:ext cx="3505200" cy="1077218"/>
          </a:xfrm>
          <a:prstGeom prst="rect">
            <a:avLst/>
          </a:prstGeom>
          <a:noFill/>
        </p:spPr>
        <p:txBody>
          <a:bodyPr wrap="square" rtlCol="0">
            <a:spAutoFit/>
          </a:bodyPr>
          <a:lstStyle/>
          <a:p>
            <a:pPr algn="ctr"/>
            <a:r>
              <a:rPr lang="en-GB" sz="3200" dirty="0">
                <a:solidFill>
                  <a:schemeClr val="bg1"/>
                </a:solidFill>
                <a:effectLst>
                  <a:outerShdw blurRad="38100" dist="38100" dir="2700000" algn="tl">
                    <a:srgbClr val="000000">
                      <a:alpha val="43137"/>
                    </a:srgbClr>
                  </a:outerShdw>
                </a:effectLst>
                <a:latin typeface="+mj-lt"/>
              </a:rPr>
              <a:t>The 21</a:t>
            </a:r>
            <a:r>
              <a:rPr lang="en-GB" sz="3200" baseline="30000" dirty="0">
                <a:solidFill>
                  <a:schemeClr val="bg1"/>
                </a:solidFill>
                <a:effectLst>
                  <a:outerShdw blurRad="38100" dist="38100" dir="2700000" algn="tl">
                    <a:srgbClr val="000000">
                      <a:alpha val="43137"/>
                    </a:srgbClr>
                  </a:outerShdw>
                </a:effectLst>
                <a:latin typeface="+mj-lt"/>
              </a:rPr>
              <a:t>st</a:t>
            </a:r>
            <a:r>
              <a:rPr lang="en-GB" sz="3200" dirty="0">
                <a:solidFill>
                  <a:schemeClr val="bg1"/>
                </a:solidFill>
                <a:effectLst>
                  <a:outerShdw blurRad="38100" dist="38100" dir="2700000" algn="tl">
                    <a:srgbClr val="000000">
                      <a:alpha val="43137"/>
                    </a:srgbClr>
                  </a:outerShdw>
                </a:effectLst>
                <a:latin typeface="+mj-lt"/>
              </a:rPr>
              <a:t> Century </a:t>
            </a:r>
          </a:p>
          <a:p>
            <a:pPr algn="ctr"/>
            <a:r>
              <a:rPr lang="en-GB" sz="3200" dirty="0">
                <a:solidFill>
                  <a:schemeClr val="bg1"/>
                </a:solidFill>
                <a:effectLst>
                  <a:outerShdw blurRad="38100" dist="38100" dir="2700000" algn="tl">
                    <a:srgbClr val="000000">
                      <a:alpha val="43137"/>
                    </a:srgbClr>
                  </a:outerShdw>
                </a:effectLst>
                <a:latin typeface="+mj-lt"/>
              </a:rPr>
              <a:t>Workplace</a:t>
            </a:r>
          </a:p>
        </p:txBody>
      </p:sp>
      <p:cxnSp>
        <p:nvCxnSpPr>
          <p:cNvPr id="11" name="Straight Arrow Connector 10">
            <a:extLst>
              <a:ext uri="{FF2B5EF4-FFF2-40B4-BE49-F238E27FC236}">
                <a16:creationId xmlns:a16="http://schemas.microsoft.com/office/drawing/2014/main" id="{98180F3E-FC7E-4709-8A5F-05FBC7811556}"/>
              </a:ext>
            </a:extLst>
          </p:cNvPr>
          <p:cNvCxnSpPr>
            <a:cxnSpLocks/>
            <a:stCxn id="7" idx="5"/>
          </p:cNvCxnSpPr>
          <p:nvPr/>
        </p:nvCxnSpPr>
        <p:spPr>
          <a:xfrm>
            <a:off x="5945644" y="2424101"/>
            <a:ext cx="1437999" cy="112836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833FDBE0-07EF-486F-BB49-D9E1D65B273A}"/>
              </a:ext>
            </a:extLst>
          </p:cNvPr>
          <p:cNvSpPr/>
          <p:nvPr/>
        </p:nvSpPr>
        <p:spPr>
          <a:xfrm>
            <a:off x="330203" y="3401797"/>
            <a:ext cx="2133600" cy="1072445"/>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535F87A-436A-4190-87C5-B1D575EAF6F6}"/>
              </a:ext>
            </a:extLst>
          </p:cNvPr>
          <p:cNvSpPr/>
          <p:nvPr/>
        </p:nvSpPr>
        <p:spPr>
          <a:xfrm>
            <a:off x="3412069" y="4304507"/>
            <a:ext cx="2133600" cy="1072445"/>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6F00D419-9F1A-4C99-B3E1-D89D6C29E26A}"/>
              </a:ext>
            </a:extLst>
          </p:cNvPr>
          <p:cNvSpPr/>
          <p:nvPr/>
        </p:nvSpPr>
        <p:spPr>
          <a:xfrm>
            <a:off x="6680197" y="3491796"/>
            <a:ext cx="2133600" cy="1072445"/>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1B4B49EF-CA3A-4A27-BA3F-65D40AB748FB}"/>
              </a:ext>
            </a:extLst>
          </p:cNvPr>
          <p:cNvCxnSpPr>
            <a:cxnSpLocks/>
            <a:stCxn id="7" idx="4"/>
            <a:endCxn id="13" idx="0"/>
          </p:cNvCxnSpPr>
          <p:nvPr/>
        </p:nvCxnSpPr>
        <p:spPr>
          <a:xfrm>
            <a:off x="4478869" y="2756811"/>
            <a:ext cx="0" cy="1547696"/>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063B78D-FEDF-4B89-9B48-FF3752BE3EAC}"/>
              </a:ext>
            </a:extLst>
          </p:cNvPr>
          <p:cNvCxnSpPr>
            <a:cxnSpLocks/>
          </p:cNvCxnSpPr>
          <p:nvPr/>
        </p:nvCxnSpPr>
        <p:spPr>
          <a:xfrm flipH="1">
            <a:off x="1760358" y="2247593"/>
            <a:ext cx="1009648" cy="1181407"/>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01A70CFE-1723-46F1-9A92-08AF01B797CD}"/>
              </a:ext>
            </a:extLst>
          </p:cNvPr>
          <p:cNvSpPr txBox="1"/>
          <p:nvPr/>
        </p:nvSpPr>
        <p:spPr>
          <a:xfrm>
            <a:off x="625481" y="3605763"/>
            <a:ext cx="1664756" cy="584775"/>
          </a:xfrm>
          <a:prstGeom prst="rect">
            <a:avLst/>
          </a:prstGeom>
          <a:noFill/>
        </p:spPr>
        <p:txBody>
          <a:bodyPr wrap="square" rtlCol="0">
            <a:spAutoFit/>
          </a:bodyPr>
          <a:lstStyle/>
          <a:p>
            <a:r>
              <a:rPr lang="en-GB" sz="3200" dirty="0">
                <a:solidFill>
                  <a:schemeClr val="bg1"/>
                </a:solidFill>
                <a:effectLst>
                  <a:outerShdw blurRad="38100" dist="38100" dir="2700000" algn="tl">
                    <a:srgbClr val="000000">
                      <a:alpha val="43137"/>
                    </a:srgbClr>
                  </a:outerShdw>
                </a:effectLst>
                <a:latin typeface="+mj-lt"/>
              </a:rPr>
              <a:t>Mobile</a:t>
            </a:r>
          </a:p>
        </p:txBody>
      </p:sp>
      <p:sp>
        <p:nvSpPr>
          <p:cNvPr id="32" name="TextBox 31">
            <a:extLst>
              <a:ext uri="{FF2B5EF4-FFF2-40B4-BE49-F238E27FC236}">
                <a16:creationId xmlns:a16="http://schemas.microsoft.com/office/drawing/2014/main" id="{0D23D7BA-1CDD-4691-969F-E11E19E13811}"/>
              </a:ext>
            </a:extLst>
          </p:cNvPr>
          <p:cNvSpPr txBox="1"/>
          <p:nvPr/>
        </p:nvSpPr>
        <p:spPr>
          <a:xfrm>
            <a:off x="4015310" y="4564241"/>
            <a:ext cx="1113379" cy="584775"/>
          </a:xfrm>
          <a:prstGeom prst="rect">
            <a:avLst/>
          </a:prstGeom>
          <a:noFill/>
        </p:spPr>
        <p:txBody>
          <a:bodyPr wrap="square" rtlCol="0">
            <a:spAutoFit/>
          </a:bodyPr>
          <a:lstStyle/>
          <a:p>
            <a:r>
              <a:rPr lang="en-GB" sz="3200" dirty="0" err="1">
                <a:solidFill>
                  <a:schemeClr val="bg1"/>
                </a:solidFill>
                <a:effectLst>
                  <a:outerShdw blurRad="38100" dist="38100" dir="2700000" algn="tl">
                    <a:srgbClr val="000000">
                      <a:alpha val="43137"/>
                    </a:srgbClr>
                  </a:outerShdw>
                </a:effectLst>
                <a:latin typeface="+mj-lt"/>
              </a:rPr>
              <a:t>WiFi</a:t>
            </a:r>
            <a:endParaRPr lang="en-GB" sz="3200" dirty="0">
              <a:solidFill>
                <a:schemeClr val="bg1"/>
              </a:solidFill>
              <a:effectLst>
                <a:outerShdw blurRad="38100" dist="38100" dir="2700000" algn="tl">
                  <a:srgbClr val="000000">
                    <a:alpha val="43137"/>
                  </a:srgbClr>
                </a:outerShdw>
              </a:effectLst>
              <a:latin typeface="+mj-lt"/>
            </a:endParaRPr>
          </a:p>
        </p:txBody>
      </p:sp>
      <p:sp>
        <p:nvSpPr>
          <p:cNvPr id="33" name="TextBox 32">
            <a:extLst>
              <a:ext uri="{FF2B5EF4-FFF2-40B4-BE49-F238E27FC236}">
                <a16:creationId xmlns:a16="http://schemas.microsoft.com/office/drawing/2014/main" id="{312579E2-0E7B-4EF5-AF6F-5B4BFC6D6150}"/>
              </a:ext>
            </a:extLst>
          </p:cNvPr>
          <p:cNvSpPr txBox="1"/>
          <p:nvPr/>
        </p:nvSpPr>
        <p:spPr>
          <a:xfrm>
            <a:off x="7111648" y="3693574"/>
            <a:ext cx="1467907" cy="584775"/>
          </a:xfrm>
          <a:prstGeom prst="rect">
            <a:avLst/>
          </a:prstGeom>
          <a:noFill/>
        </p:spPr>
        <p:txBody>
          <a:bodyPr wrap="square" rtlCol="0">
            <a:spAutoFit/>
          </a:bodyPr>
          <a:lstStyle/>
          <a:p>
            <a:r>
              <a:rPr lang="en-GB" sz="3200" dirty="0">
                <a:solidFill>
                  <a:schemeClr val="bg1"/>
                </a:solidFill>
                <a:effectLst>
                  <a:outerShdw blurRad="38100" dist="38100" dir="2700000" algn="tl">
                    <a:srgbClr val="000000">
                      <a:alpha val="43137"/>
                    </a:srgbClr>
                  </a:outerShdw>
                </a:effectLst>
                <a:latin typeface="+mj-lt"/>
              </a:rPr>
              <a:t>Cloud</a:t>
            </a:r>
          </a:p>
        </p:txBody>
      </p:sp>
    </p:spTree>
    <p:extLst>
      <p:ext uri="{BB962C8B-B14F-4D97-AF65-F5344CB8AC3E}">
        <p14:creationId xmlns:p14="http://schemas.microsoft.com/office/powerpoint/2010/main" val="1452776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5400" dirty="0">
                <a:effectLst>
                  <a:outerShdw blurRad="38100" dist="38100" dir="2700000" algn="tl">
                    <a:srgbClr val="000000">
                      <a:alpha val="43137"/>
                    </a:srgbClr>
                  </a:outerShdw>
                </a:effectLst>
                <a:latin typeface="Arial Rounded MT Bold" charset="0"/>
                <a:ea typeface="Arial Rounded MT Bold" charset="0"/>
                <a:cs typeface="Arial Rounded MT Bold" charset="0"/>
              </a:rPr>
              <a:t>TASK 4</a:t>
            </a:r>
          </a:p>
        </p:txBody>
      </p:sp>
      <p:sp>
        <p:nvSpPr>
          <p:cNvPr id="3" name="Content Placeholder 2"/>
          <p:cNvSpPr>
            <a:spLocks noGrp="1"/>
          </p:cNvSpPr>
          <p:nvPr>
            <p:ph idx="1"/>
          </p:nvPr>
        </p:nvSpPr>
        <p:spPr>
          <a:xfrm>
            <a:off x="680752" y="1473905"/>
            <a:ext cx="7886700" cy="3857047"/>
          </a:xfrm>
        </p:spPr>
        <p:txBody>
          <a:bodyPr>
            <a:normAutofit fontScale="92500" lnSpcReduction="10000"/>
          </a:bodyPr>
          <a:lstStyle/>
          <a:p>
            <a:pPr marL="571500" indent="-457200"/>
            <a:r>
              <a:rPr lang="en-US" sz="3500" dirty="0"/>
              <a:t>Read the articles in the slides below. </a:t>
            </a:r>
            <a:br>
              <a:rPr lang="en-US" sz="3500" dirty="0"/>
            </a:br>
            <a:r>
              <a:rPr lang="en-US" sz="3500" dirty="0"/>
              <a:t>(</a:t>
            </a:r>
            <a:r>
              <a:rPr lang="en-US" sz="3500" i="1" dirty="0"/>
              <a:t>Click on the images to go to the articles on the web</a:t>
            </a:r>
            <a:r>
              <a:rPr lang="en-US" sz="3500" dirty="0"/>
              <a:t>)</a:t>
            </a:r>
          </a:p>
          <a:p>
            <a:pPr marL="571500" indent="-457200"/>
            <a:r>
              <a:rPr lang="en-US" sz="3500" dirty="0"/>
              <a:t>They are all from 2017</a:t>
            </a:r>
          </a:p>
          <a:p>
            <a:pPr marL="571500" indent="-457200"/>
            <a:r>
              <a:rPr lang="en-US" sz="3500" dirty="0"/>
              <a:t> So, what has changed from 2017 to 2021?</a:t>
            </a:r>
          </a:p>
          <a:p>
            <a:pPr marL="571500" indent="-457200"/>
            <a:r>
              <a:rPr lang="en-US" sz="3500" dirty="0"/>
              <a:t>See what you can find out….</a:t>
            </a:r>
          </a:p>
          <a:p>
            <a:pPr marL="0" indent="0">
              <a:buNone/>
            </a:pPr>
            <a:r>
              <a:rPr lang="en-GB" sz="3500" b="1" dirty="0">
                <a:latin typeface="Calibri" panose="020F0502020204030204" pitchFamily="34" charset="0"/>
                <a:cs typeface="Calibri" panose="020F0502020204030204" pitchFamily="34" charset="0"/>
              </a:rPr>
              <a:t>*Make Notes for your assignment*</a:t>
            </a:r>
          </a:p>
          <a:p>
            <a:pPr marL="114300" indent="0">
              <a:buNone/>
            </a:pPr>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a:p>
        </p:txBody>
      </p:sp>
    </p:spTree>
    <p:extLst>
      <p:ext uri="{BB962C8B-B14F-4D97-AF65-F5344CB8AC3E}">
        <p14:creationId xmlns:p14="http://schemas.microsoft.com/office/powerpoint/2010/main" val="3196468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4800" dirty="0">
                <a:effectLst>
                  <a:outerShdw blurRad="38100" dist="38100" dir="2700000" algn="tl">
                    <a:srgbClr val="000000">
                      <a:alpha val="43137"/>
                    </a:srgbClr>
                  </a:outerShdw>
                </a:effectLst>
                <a:latin typeface="Arial Rounded MT Bold" charset="0"/>
                <a:ea typeface="Arial Rounded MT Bold" charset="0"/>
                <a:cs typeface="Arial Rounded MT Bold" charset="0"/>
              </a:rPr>
              <a:t>BYOD</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a:p>
        </p:txBody>
      </p:sp>
      <p:pic>
        <p:nvPicPr>
          <p:cNvPr id="6" name="Picture 5">
            <a:extLst>
              <a:ext uri="{FF2B5EF4-FFF2-40B4-BE49-F238E27FC236}">
                <a16:creationId xmlns:a16="http://schemas.microsoft.com/office/drawing/2014/main" id="{5FBE66E3-65D0-471B-A7DF-F3A910265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302" y="2327035"/>
            <a:ext cx="8203549" cy="3376762"/>
          </a:xfrm>
          <a:prstGeom prst="rect">
            <a:avLst/>
          </a:prstGeom>
        </p:spPr>
      </p:pic>
      <p:sp>
        <p:nvSpPr>
          <p:cNvPr id="8" name="Rectangle 7">
            <a:extLst>
              <a:ext uri="{FF2B5EF4-FFF2-40B4-BE49-F238E27FC236}">
                <a16:creationId xmlns:a16="http://schemas.microsoft.com/office/drawing/2014/main" id="{4BAEE1BD-E27D-4330-AA4A-02F5AC82A680}"/>
              </a:ext>
            </a:extLst>
          </p:cNvPr>
          <p:cNvSpPr/>
          <p:nvPr/>
        </p:nvSpPr>
        <p:spPr>
          <a:xfrm>
            <a:off x="643794" y="1154203"/>
            <a:ext cx="7990904" cy="1200329"/>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In IT terms, BYOD, or ’</a:t>
            </a:r>
            <a:r>
              <a:rPr lang="en-GB" i="1" dirty="0">
                <a:latin typeface="Calibri" panose="020F0502020204030204" pitchFamily="34" charset="0"/>
                <a:cs typeface="Calibri" panose="020F0502020204030204" pitchFamily="34" charset="0"/>
              </a:rPr>
              <a:t>bring your own device’</a:t>
            </a:r>
            <a:r>
              <a:rPr lang="en-GB" dirty="0">
                <a:latin typeface="Calibri" panose="020F0502020204030204" pitchFamily="34" charset="0"/>
                <a:cs typeface="Calibri" panose="020F0502020204030204" pitchFamily="34" charset="0"/>
              </a:rPr>
              <a:t> is a phrase that has become widely adopted to refer to employees who bring their own computing devices – such as smartphones, laptops and tablets – to the workplace for use and connectivity on the secure corporate network.</a:t>
            </a:r>
          </a:p>
        </p:txBody>
      </p:sp>
    </p:spTree>
    <p:extLst>
      <p:ext uri="{BB962C8B-B14F-4D97-AF65-F5344CB8AC3E}">
        <p14:creationId xmlns:p14="http://schemas.microsoft.com/office/powerpoint/2010/main" val="512115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a:p>
        </p:txBody>
      </p:sp>
      <p:sp>
        <p:nvSpPr>
          <p:cNvPr id="8" name="Rectangle 7">
            <a:extLst>
              <a:ext uri="{FF2B5EF4-FFF2-40B4-BE49-F238E27FC236}">
                <a16:creationId xmlns:a16="http://schemas.microsoft.com/office/drawing/2014/main" id="{4BAEE1BD-E27D-4330-AA4A-02F5AC82A680}"/>
              </a:ext>
            </a:extLst>
          </p:cNvPr>
          <p:cNvSpPr/>
          <p:nvPr/>
        </p:nvSpPr>
        <p:spPr>
          <a:xfrm>
            <a:off x="509302" y="1154203"/>
            <a:ext cx="8125396" cy="1477328"/>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According to an article by </a:t>
            </a:r>
            <a:r>
              <a:rPr lang="en-GB" dirty="0">
                <a:latin typeface="Calibri" panose="020F0502020204030204" pitchFamily="34" charset="0"/>
                <a:cs typeface="Calibri" panose="020F0502020204030204" pitchFamily="34" charset="0"/>
                <a:hlinkClick r:id="rId2"/>
              </a:rPr>
              <a:t>Insight</a:t>
            </a:r>
            <a:r>
              <a:rPr lang="en-GB" dirty="0">
                <a:latin typeface="Calibri" panose="020F0502020204030204" pitchFamily="34" charset="0"/>
                <a:cs typeface="Calibri" panose="020F0502020204030204" pitchFamily="34" charset="0"/>
              </a:rPr>
              <a:t> (a global technology provider), a number of recent surveys are showing that mobility in the workplace is enabling an improvement in employee effectiveness and productivity (Lazar, 2017). Read the article yourself and see what </a:t>
            </a:r>
            <a:r>
              <a:rPr lang="en-GB" b="1" dirty="0">
                <a:latin typeface="Calibri" panose="020F0502020204030204" pitchFamily="34" charset="0"/>
                <a:cs typeface="Calibri" panose="020F0502020204030204" pitchFamily="34" charset="0"/>
              </a:rPr>
              <a:t>you</a:t>
            </a:r>
            <a:r>
              <a:rPr lang="en-GB" dirty="0">
                <a:latin typeface="Calibri" panose="020F0502020204030204" pitchFamily="34" charset="0"/>
                <a:cs typeface="Calibri" panose="020F0502020204030204" pitchFamily="34" charset="0"/>
              </a:rPr>
              <a:t> think. Remember to apply the </a:t>
            </a:r>
            <a:r>
              <a:rPr lang="en-GB" dirty="0">
                <a:latin typeface="Calibri" panose="020F0502020204030204" pitchFamily="34" charset="0"/>
                <a:cs typeface="Calibri" panose="020F0502020204030204" pitchFamily="34" charset="0"/>
                <a:hlinkClick r:id="rId3"/>
              </a:rPr>
              <a:t>CRAAP Test </a:t>
            </a:r>
            <a:r>
              <a:rPr lang="en-GB" dirty="0">
                <a:latin typeface="Calibri" panose="020F0502020204030204" pitchFamily="34" charset="0"/>
                <a:cs typeface="Calibri" panose="020F0502020204030204" pitchFamily="34" charset="0"/>
              </a:rPr>
              <a:t>to all these links – paying particular attention to the possibility of ‘bias’ in any of these surveys!</a:t>
            </a:r>
          </a:p>
        </p:txBody>
      </p:sp>
      <p:pic>
        <p:nvPicPr>
          <p:cNvPr id="7" name="Picture 6" descr="A group of people sitting at a computer&#10;&#10;Description generated with very high confidence">
            <a:extLst>
              <a:ext uri="{FF2B5EF4-FFF2-40B4-BE49-F238E27FC236}">
                <a16:creationId xmlns:a16="http://schemas.microsoft.com/office/drawing/2014/main" id="{205A8612-2F41-46CC-BF00-AF47995D50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5444" y="2647912"/>
            <a:ext cx="4427604" cy="3055885"/>
          </a:xfrm>
          <a:prstGeom prst="rect">
            <a:avLst/>
          </a:prstGeom>
        </p:spPr>
      </p:pic>
    </p:spTree>
    <p:extLst>
      <p:ext uri="{BB962C8B-B14F-4D97-AF65-F5344CB8AC3E}">
        <p14:creationId xmlns:p14="http://schemas.microsoft.com/office/powerpoint/2010/main" val="1900402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There’s an App for that! </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a:p>
        </p:txBody>
      </p:sp>
      <p:pic>
        <p:nvPicPr>
          <p:cNvPr id="10" name="Picture 9" descr="A picture containing toy, indoor&#10;&#10;Description generated with very high confidence">
            <a:extLst>
              <a:ext uri="{FF2B5EF4-FFF2-40B4-BE49-F238E27FC236}">
                <a16:creationId xmlns:a16="http://schemas.microsoft.com/office/drawing/2014/main" id="{871DC293-F760-420B-AE50-D447A1166E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932" y="1314450"/>
            <a:ext cx="7419308" cy="4173361"/>
          </a:xfrm>
          <a:prstGeom prst="rect">
            <a:avLst/>
          </a:prstGeom>
        </p:spPr>
      </p:pic>
    </p:spTree>
    <p:extLst>
      <p:ext uri="{BB962C8B-B14F-4D97-AF65-F5344CB8AC3E}">
        <p14:creationId xmlns:p14="http://schemas.microsoft.com/office/powerpoint/2010/main" val="1699409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There’s an App for that! </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sp>
        <p:nvSpPr>
          <p:cNvPr id="5" name="TextBox 4">
            <a:extLst>
              <a:ext uri="{FF2B5EF4-FFF2-40B4-BE49-F238E27FC236}">
                <a16:creationId xmlns:a16="http://schemas.microsoft.com/office/drawing/2014/main" id="{C343B4B2-2F4A-4208-9673-8D00CA4B0BBD}"/>
              </a:ext>
            </a:extLst>
          </p:cNvPr>
          <p:cNvSpPr txBox="1"/>
          <p:nvPr/>
        </p:nvSpPr>
        <p:spPr>
          <a:xfrm>
            <a:off x="966502" y="1083692"/>
            <a:ext cx="7324058" cy="1200329"/>
          </a:xfrm>
          <a:prstGeom prst="rect">
            <a:avLst/>
          </a:prstGeom>
          <a:noFill/>
        </p:spPr>
        <p:txBody>
          <a:bodyPr wrap="square" rtlCol="0">
            <a:spAutoFit/>
          </a:bodyPr>
          <a:lstStyle/>
          <a:p>
            <a:r>
              <a:rPr lang="en-GB" sz="2400" dirty="0">
                <a:latin typeface="+mn-lt"/>
              </a:rPr>
              <a:t>Which mobile apps does your employer use?</a:t>
            </a:r>
          </a:p>
          <a:p>
            <a:r>
              <a:rPr lang="en-GB" sz="2400" dirty="0">
                <a:latin typeface="+mn-lt"/>
              </a:rPr>
              <a:t>What do they use them for?</a:t>
            </a:r>
          </a:p>
          <a:p>
            <a:r>
              <a:rPr lang="en-GB" sz="2400" dirty="0">
                <a:latin typeface="+mn-lt"/>
              </a:rPr>
              <a:t>Have they had their own mobile app designed for them?</a:t>
            </a:r>
          </a:p>
        </p:txBody>
      </p:sp>
      <p:pic>
        <p:nvPicPr>
          <p:cNvPr id="8" name="Picture 7">
            <a:extLst>
              <a:ext uri="{FF2B5EF4-FFF2-40B4-BE49-F238E27FC236}">
                <a16:creationId xmlns:a16="http://schemas.microsoft.com/office/drawing/2014/main" id="{B19E84AC-087E-4937-8509-226A43D1EE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1975" y="2374241"/>
            <a:ext cx="5741353" cy="3256055"/>
          </a:xfrm>
          <a:prstGeom prst="rect">
            <a:avLst/>
          </a:prstGeom>
        </p:spPr>
      </p:pic>
    </p:spTree>
    <p:extLst>
      <p:ext uri="{BB962C8B-B14F-4D97-AF65-F5344CB8AC3E}">
        <p14:creationId xmlns:p14="http://schemas.microsoft.com/office/powerpoint/2010/main" val="324230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What are ‘Workforce Apps’?</a:t>
            </a:r>
          </a:p>
        </p:txBody>
      </p:sp>
      <p:sp>
        <p:nvSpPr>
          <p:cNvPr id="3" name="Content Placeholder 2"/>
          <p:cNvSpPr>
            <a:spLocks noGrp="1"/>
          </p:cNvSpPr>
          <p:nvPr>
            <p:ph idx="1"/>
          </p:nvPr>
        </p:nvSpPr>
        <p:spPr>
          <a:xfrm>
            <a:off x="405098" y="1338664"/>
            <a:ext cx="3669062" cy="3853096"/>
          </a:xfrm>
        </p:spPr>
        <p:txBody>
          <a:bodyPr>
            <a:normAutofit fontScale="25000" lnSpcReduction="20000"/>
          </a:bodyPr>
          <a:lstStyle/>
          <a:p>
            <a:pPr marL="114300" indent="0">
              <a:lnSpc>
                <a:spcPct val="160000"/>
              </a:lnSpc>
              <a:buNone/>
            </a:pPr>
            <a:r>
              <a:rPr lang="en-GB" sz="6400" dirty="0"/>
              <a:t>Workforce applications (apps) allow employees, especially remote workers and mobile workers, to access their organisation’s systems, such as time and attendance, scheduling, and shift management. Workforce apps are becoming more popular and are growing in demand, as millennials enter the workforce and expect to have access to technology for their work lives, just as they do for their personal lives, (ClickSoftware, 2015).</a:t>
            </a:r>
          </a:p>
          <a:p>
            <a:pPr marL="114300" indent="0">
              <a:buNone/>
            </a:pPr>
            <a:br>
              <a:rPr lang="en-US" sz="1900" dirty="0">
                <a:latin typeface="Arial Rounded MT Bold" panose="020F0704030504030204" pitchFamily="34" charset="0"/>
              </a:rPr>
            </a:br>
            <a:endParaRPr lang="en-US" sz="1900"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pic>
        <p:nvPicPr>
          <p:cNvPr id="6" name="Picture 5">
            <a:hlinkClick r:id="rId2"/>
            <a:extLst>
              <a:ext uri="{FF2B5EF4-FFF2-40B4-BE49-F238E27FC236}">
                <a16:creationId xmlns:a16="http://schemas.microsoft.com/office/drawing/2014/main" id="{3D9688B0-5A55-42A2-B171-F12BA4CE9E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440750"/>
            <a:ext cx="4246525" cy="3853096"/>
          </a:xfrm>
          <a:prstGeom prst="rect">
            <a:avLst/>
          </a:prstGeom>
        </p:spPr>
      </p:pic>
      <p:sp>
        <p:nvSpPr>
          <p:cNvPr id="9" name="TextBox 8">
            <a:extLst>
              <a:ext uri="{FF2B5EF4-FFF2-40B4-BE49-F238E27FC236}">
                <a16:creationId xmlns:a16="http://schemas.microsoft.com/office/drawing/2014/main" id="{FC2EB11C-3470-4735-9AE0-0D7B35084EC8}"/>
              </a:ext>
            </a:extLst>
          </p:cNvPr>
          <p:cNvSpPr txBox="1"/>
          <p:nvPr/>
        </p:nvSpPr>
        <p:spPr>
          <a:xfrm>
            <a:off x="4074160" y="5228957"/>
            <a:ext cx="4978400" cy="430887"/>
          </a:xfrm>
          <a:prstGeom prst="rect">
            <a:avLst/>
          </a:prstGeom>
          <a:noFill/>
        </p:spPr>
        <p:txBody>
          <a:bodyPr wrap="square" rtlCol="0">
            <a:spAutoFit/>
          </a:bodyPr>
          <a:lstStyle/>
          <a:p>
            <a:r>
              <a:rPr lang="en-GB" sz="1100" dirty="0">
                <a:latin typeface="+mn-lt"/>
              </a:rPr>
              <a:t>Liberty, D (2015) </a:t>
            </a:r>
            <a:r>
              <a:rPr lang="en-GB" sz="1100" i="1" dirty="0">
                <a:latin typeface="+mn-lt"/>
              </a:rPr>
              <a:t>What are workforce apps?, </a:t>
            </a:r>
            <a:r>
              <a:rPr lang="en-GB" sz="1100" dirty="0">
                <a:latin typeface="+mn-lt"/>
              </a:rPr>
              <a:t>[online] available at </a:t>
            </a:r>
            <a:r>
              <a:rPr lang="en-GB" sz="1100" dirty="0">
                <a:latin typeface="+mn-lt"/>
                <a:hlinkClick r:id="rId2"/>
              </a:rPr>
              <a:t>https://www.clicksoftware.com/blog/what-are-workforce-apps/</a:t>
            </a:r>
            <a:r>
              <a:rPr lang="en-GB" sz="1100" dirty="0">
                <a:latin typeface="+mn-lt"/>
              </a:rPr>
              <a:t> accessed Mar 2018</a:t>
            </a:r>
          </a:p>
        </p:txBody>
      </p:sp>
    </p:spTree>
    <p:extLst>
      <p:ext uri="{BB962C8B-B14F-4D97-AF65-F5344CB8AC3E}">
        <p14:creationId xmlns:p14="http://schemas.microsoft.com/office/powerpoint/2010/main" val="2706362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FC9D8F4E-709F-4049-A8BB-D35B0F7DBA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8136" y="1140839"/>
            <a:ext cx="7067728" cy="4576321"/>
          </a:xfrm>
          <a:prstGeom prst="rect">
            <a:avLst/>
          </a:prstGeom>
        </p:spPr>
      </p:pic>
    </p:spTree>
    <p:extLst>
      <p:ext uri="{BB962C8B-B14F-4D97-AF65-F5344CB8AC3E}">
        <p14:creationId xmlns:p14="http://schemas.microsoft.com/office/powerpoint/2010/main" val="3431501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a:p>
        </p:txBody>
      </p:sp>
      <p:pic>
        <p:nvPicPr>
          <p:cNvPr id="6" name="Picture 5" descr="A close up of text on a black background&#10;&#10;Description generated with high confidence">
            <a:hlinkClick r:id="rId2"/>
            <a:extLst>
              <a:ext uri="{FF2B5EF4-FFF2-40B4-BE49-F238E27FC236}">
                <a16:creationId xmlns:a16="http://schemas.microsoft.com/office/drawing/2014/main" id="{D456ED8E-43DB-4102-AABB-B35BDC1BCB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7229" y="987994"/>
            <a:ext cx="4249541" cy="4655918"/>
          </a:xfrm>
          <a:prstGeom prst="rect">
            <a:avLst/>
          </a:prstGeom>
        </p:spPr>
      </p:pic>
    </p:spTree>
    <p:extLst>
      <p:ext uri="{BB962C8B-B14F-4D97-AF65-F5344CB8AC3E}">
        <p14:creationId xmlns:p14="http://schemas.microsoft.com/office/powerpoint/2010/main" val="1668161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Opinion Articles to examine and critique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a:p>
        </p:txBody>
      </p:sp>
      <p:pic>
        <p:nvPicPr>
          <p:cNvPr id="7" name="Picture 6" descr="A screenshot of a social media post&#10;&#10;Description generated with very high confidence">
            <a:hlinkClick r:id="rId2"/>
            <a:extLst>
              <a:ext uri="{FF2B5EF4-FFF2-40B4-BE49-F238E27FC236}">
                <a16:creationId xmlns:a16="http://schemas.microsoft.com/office/drawing/2014/main" id="{1E03BCB4-FC24-4CDE-927B-C9276E8123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110" y="1377640"/>
            <a:ext cx="7203440" cy="4102720"/>
          </a:xfrm>
          <a:prstGeom prst="rect">
            <a:avLst/>
          </a:prstGeom>
        </p:spPr>
      </p:pic>
    </p:spTree>
    <p:extLst>
      <p:ext uri="{BB962C8B-B14F-4D97-AF65-F5344CB8AC3E}">
        <p14:creationId xmlns:p14="http://schemas.microsoft.com/office/powerpoint/2010/main" val="4060681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Opinion Articles to examine and critique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pic>
        <p:nvPicPr>
          <p:cNvPr id="6" name="Picture 5" descr="A screenshot of a cell phone&#10;&#10;Description generated with very high confidence">
            <a:hlinkClick r:id="rId2"/>
            <a:extLst>
              <a:ext uri="{FF2B5EF4-FFF2-40B4-BE49-F238E27FC236}">
                <a16:creationId xmlns:a16="http://schemas.microsoft.com/office/drawing/2014/main" id="{F2170387-0CA5-4BA6-AB12-0D34E698B5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939" y="1523829"/>
            <a:ext cx="8422121" cy="3810342"/>
          </a:xfrm>
          <a:prstGeom prst="rect">
            <a:avLst/>
          </a:prstGeom>
        </p:spPr>
      </p:pic>
    </p:spTree>
    <p:extLst>
      <p:ext uri="{BB962C8B-B14F-4D97-AF65-F5344CB8AC3E}">
        <p14:creationId xmlns:p14="http://schemas.microsoft.com/office/powerpoint/2010/main" val="2590765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Opinion Articles to examine and critique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pic>
        <p:nvPicPr>
          <p:cNvPr id="7" name="Picture 6" descr="A screenshot of a social media post&#10;&#10;Description generated with very high confidence">
            <a:hlinkClick r:id="rId2"/>
            <a:extLst>
              <a:ext uri="{FF2B5EF4-FFF2-40B4-BE49-F238E27FC236}">
                <a16:creationId xmlns:a16="http://schemas.microsoft.com/office/drawing/2014/main" id="{C0D87682-0F9B-42CF-9E27-14AC2D29D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1458" y="1339503"/>
            <a:ext cx="5685288" cy="4319617"/>
          </a:xfrm>
          <a:prstGeom prst="rect">
            <a:avLst/>
          </a:prstGeom>
        </p:spPr>
      </p:pic>
    </p:spTree>
    <p:extLst>
      <p:ext uri="{BB962C8B-B14F-4D97-AF65-F5344CB8AC3E}">
        <p14:creationId xmlns:p14="http://schemas.microsoft.com/office/powerpoint/2010/main" val="194204295"/>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SfWP">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525</Words>
  <Application>Microsoft Office PowerPoint</Application>
  <PresentationFormat>On-screen Show (4:3)</PresentationFormat>
  <Paragraphs>61</Paragraphs>
  <Slides>13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Rounded MT Bold</vt:lpstr>
      <vt:lpstr>Calibri</vt:lpstr>
      <vt:lpstr>Corbel</vt:lpstr>
      <vt:lpstr>Myriad Pro</vt:lpstr>
      <vt:lpstr>SftWP July 15</vt:lpstr>
      <vt:lpstr> Digital Skills &amp;  Personal Branding  Task 4 The Mobile Workplace    </vt:lpstr>
      <vt:lpstr>PowerPoint Presentation</vt:lpstr>
      <vt:lpstr>TASK 4</vt:lpstr>
      <vt:lpstr>BYOD</vt:lpstr>
      <vt:lpstr>The Mobile Enabled Workplace</vt:lpstr>
      <vt:lpstr>There’s an App for that! </vt:lpstr>
      <vt:lpstr>There’s an App for that! </vt:lpstr>
      <vt:lpstr>What are ‘Workforce Apps’?</vt:lpstr>
      <vt:lpstr>The Mobile Enabled Workplace</vt:lpstr>
      <vt:lpstr>The Mobile Enabled Workplace</vt:lpstr>
      <vt:lpstr>Opinion Articles to examine and critique</vt:lpstr>
      <vt:lpstr>Opinion Articles to examine and critique</vt:lpstr>
      <vt:lpstr>Opinion Articles to examine and critique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BMSK4007 Task2</dc:title>
  <dc:creator>Julia Ault</dc:creator>
  <cp:lastModifiedBy>Julia Ault</cp:lastModifiedBy>
  <cp:revision>2</cp:revision>
  <dcterms:created xsi:type="dcterms:W3CDTF">2020-12-01T14:29:33Z</dcterms:created>
  <dcterms:modified xsi:type="dcterms:W3CDTF">2020-12-08T10:08:49Z</dcterms:modified>
</cp:coreProperties>
</file>