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14"/>
  </p:notesMasterIdLst>
  <p:sldIdLst>
    <p:sldId id="266" r:id="rId5"/>
    <p:sldId id="308" r:id="rId6"/>
    <p:sldId id="310" r:id="rId7"/>
    <p:sldId id="311" r:id="rId8"/>
    <p:sldId id="312" r:id="rId9"/>
    <p:sldId id="313" r:id="rId10"/>
    <p:sldId id="314" r:id="rId11"/>
    <p:sldId id="315" r:id="rId12"/>
    <p:sldId id="316"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33" autoAdjust="0"/>
    <p:restoredTop sz="71323" autoAdjust="0"/>
  </p:normalViewPr>
  <p:slideViewPr>
    <p:cSldViewPr snapToGrid="0">
      <p:cViewPr varScale="1">
        <p:scale>
          <a:sx n="73" d="100"/>
          <a:sy n="73" d="100"/>
        </p:scale>
        <p:origin x="82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9D9B18-712D-4898-A780-E4B2242EE761}" type="datetimeFigureOut">
              <a:rPr lang="en-GB" smtClean="0"/>
              <a:t>11/05/2023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C607DA-E545-4614-9FDB-BADCF2719844}" type="slidenum">
              <a:rPr lang="en-GB" smtClean="0"/>
              <a:t>‹#›</a:t>
            </a:fld>
            <a:endParaRPr lang="en-GB"/>
          </a:p>
        </p:txBody>
      </p:sp>
    </p:spTree>
    <p:extLst>
      <p:ext uri="{BB962C8B-B14F-4D97-AF65-F5344CB8AC3E}">
        <p14:creationId xmlns:p14="http://schemas.microsoft.com/office/powerpoint/2010/main" val="24015226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www.youtube.com/watch?v=CkCwo4yUOEs"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each characteristic in turn. </a:t>
            </a:r>
          </a:p>
          <a:p>
            <a:endParaRPr lang="en-GB" dirty="0"/>
          </a:p>
          <a:p>
            <a:r>
              <a:rPr lang="en-GB" dirty="0"/>
              <a:t>Fixed division of labour – clear roles and responsibilities which relate to specialism, this ensures that the job role continues to exist even if the person doing the role leaves, the role is required to be complete by anyone that is capable, it is not person specific. If a department has a clear remit, they do not stray from that and into the roles and responsibility of other departments. </a:t>
            </a:r>
          </a:p>
          <a:p>
            <a:endParaRPr lang="en-GB" dirty="0"/>
          </a:p>
          <a:p>
            <a:endParaRPr lang="en-GB" dirty="0"/>
          </a:p>
          <a:p>
            <a:r>
              <a:rPr lang="en-GB" dirty="0"/>
              <a:t>A hierarchy of positions and authority – This makes a clear distinction between the administrators and the administered or between managers and workers. Within the management ranks there are clearly defined levels of authority. Grading and line management often denote this line of authority. The armed forces and civil service have clearly defines ranks of office each equating to level of authority over decision making. </a:t>
            </a:r>
          </a:p>
          <a:p>
            <a:endParaRPr lang="en-GB" dirty="0"/>
          </a:p>
          <a:p>
            <a:r>
              <a:rPr lang="en-GB" dirty="0"/>
              <a:t>A system of rules – aims to provide an efficient and impersonal operation of an organisation. The system of rules is generally stable, some rules may be changed or modified over time. Knowledge of the rules is a requisite for holding a job is a bureaucracy. Rules might relate to the manner in which people interact, the manner in which decisions are made, the expectation of staff (conduct, punctuality, holiday, dress, communication). </a:t>
            </a:r>
          </a:p>
          <a:p>
            <a:endParaRPr lang="en-GB" dirty="0"/>
          </a:p>
          <a:p>
            <a:r>
              <a:rPr lang="en-GB" dirty="0"/>
              <a:t>Impersonality – This is the characteristic that most distinguishes bureaucracy from other organisational types. Impersonality is aimed at making officials rational in their role and decision making. The system of rules dictates the allocation of privileges and the exercising of authority, these are not arbitrary. There will also be clearly defined procedures for appealing against decisions. </a:t>
            </a:r>
          </a:p>
          <a:p>
            <a:endParaRPr lang="en-GB" dirty="0"/>
          </a:p>
          <a:p>
            <a:endParaRPr lang="en-GB" dirty="0"/>
          </a:p>
        </p:txBody>
      </p:sp>
      <p:sp>
        <p:nvSpPr>
          <p:cNvPr id="4" name="Slide Number Placeholder 3"/>
          <p:cNvSpPr>
            <a:spLocks noGrp="1"/>
          </p:cNvSpPr>
          <p:nvPr>
            <p:ph type="sldNum" sz="quarter" idx="5"/>
          </p:nvPr>
        </p:nvSpPr>
        <p:spPr/>
        <p:txBody>
          <a:bodyPr/>
          <a:lstStyle/>
          <a:p>
            <a:fld id="{F7C607DA-E545-4614-9FDB-BADCF2719844}" type="slidenum">
              <a:rPr lang="en-GB" smtClean="0"/>
              <a:t>4</a:t>
            </a:fld>
            <a:endParaRPr lang="en-GB"/>
          </a:p>
        </p:txBody>
      </p:sp>
    </p:spTree>
    <p:extLst>
      <p:ext uri="{BB962C8B-B14F-4D97-AF65-F5344CB8AC3E}">
        <p14:creationId xmlns:p14="http://schemas.microsoft.com/office/powerpoint/2010/main" val="6369871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will examine the finding of the Walter 2006 study later in the session. </a:t>
            </a:r>
          </a:p>
        </p:txBody>
      </p:sp>
      <p:sp>
        <p:nvSpPr>
          <p:cNvPr id="4" name="Slide Number Placeholder 3"/>
          <p:cNvSpPr>
            <a:spLocks noGrp="1"/>
          </p:cNvSpPr>
          <p:nvPr>
            <p:ph type="sldNum" sz="quarter" idx="5"/>
          </p:nvPr>
        </p:nvSpPr>
        <p:spPr/>
        <p:txBody>
          <a:bodyPr/>
          <a:lstStyle/>
          <a:p>
            <a:fld id="{F7C607DA-E545-4614-9FDB-BADCF2719844}" type="slidenum">
              <a:rPr lang="en-GB" smtClean="0"/>
              <a:t>5</a:t>
            </a:fld>
            <a:endParaRPr lang="en-GB"/>
          </a:p>
        </p:txBody>
      </p:sp>
    </p:spTree>
    <p:extLst>
      <p:ext uri="{BB962C8B-B14F-4D97-AF65-F5344CB8AC3E}">
        <p14:creationId xmlns:p14="http://schemas.microsoft.com/office/powerpoint/2010/main" val="26961563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Over-emphasis on rules and procedures, record keeping. With paperwork becoming more important in its own right than a means to an ends. </a:t>
            </a:r>
          </a:p>
          <a:p>
            <a:endParaRPr lang="en-GB" dirty="0"/>
          </a:p>
          <a:p>
            <a:r>
              <a:rPr lang="en-GB" dirty="0"/>
              <a:t>Initiative may be stifled and when a situation is not covered by a complete set of rules or procedure there may be a lack of flexibility or adaption to a change in circumstances (or market forces). </a:t>
            </a:r>
          </a:p>
          <a:p>
            <a:endParaRPr lang="en-GB" dirty="0"/>
          </a:p>
          <a:p>
            <a:r>
              <a:rPr lang="en-GB" dirty="0"/>
              <a:t>Positions and responsibilities may lead of officious behaviour, there may be a tendency to conceal rules and processes from outsiders. </a:t>
            </a:r>
          </a:p>
          <a:p>
            <a:endParaRPr lang="en-GB" dirty="0"/>
          </a:p>
          <a:p>
            <a:r>
              <a:rPr lang="en-GB" dirty="0"/>
              <a:t>Impersonal relations can lead to stereotyped behaviour and a lack of responsiveness to individual incidents or problems. This may also affect psychological growth of staff leading to feelings of failure, frustration and conflict. </a:t>
            </a:r>
          </a:p>
        </p:txBody>
      </p:sp>
      <p:sp>
        <p:nvSpPr>
          <p:cNvPr id="4" name="Slide Number Placeholder 3"/>
          <p:cNvSpPr>
            <a:spLocks noGrp="1"/>
          </p:cNvSpPr>
          <p:nvPr>
            <p:ph type="sldNum" sz="quarter" idx="5"/>
          </p:nvPr>
        </p:nvSpPr>
        <p:spPr/>
        <p:txBody>
          <a:bodyPr/>
          <a:lstStyle/>
          <a:p>
            <a:fld id="{F7C607DA-E545-4614-9FDB-BADCF2719844}" type="slidenum">
              <a:rPr lang="en-GB" smtClean="0"/>
              <a:t>6</a:t>
            </a:fld>
            <a:endParaRPr lang="en-GB"/>
          </a:p>
        </p:txBody>
      </p:sp>
    </p:spTree>
    <p:extLst>
      <p:ext uri="{BB962C8B-B14F-4D97-AF65-F5344CB8AC3E}">
        <p14:creationId xmlns:p14="http://schemas.microsoft.com/office/powerpoint/2010/main" val="22340140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https://librarysearch.uwtsd.ac.uk/permalink/44WHELF_UWTSD/1ir6fgh/cdi_proquest_miscellaneous_1417526612 </a:t>
            </a:r>
          </a:p>
          <a:p>
            <a:endParaRPr lang="en-GB" dirty="0"/>
          </a:p>
          <a:p>
            <a:r>
              <a:rPr lang="en-GB" dirty="0"/>
              <a:t>Aid the students to locate the article online – printed copies of p588 and p589 can be made available but please do not print the entire 32 page article. </a:t>
            </a:r>
          </a:p>
          <a:p>
            <a:endParaRPr lang="en-GB" dirty="0"/>
          </a:p>
          <a:p>
            <a:r>
              <a:rPr lang="en-GB" dirty="0"/>
              <a:t>Allocate about 45mins for the reading task. </a:t>
            </a:r>
          </a:p>
        </p:txBody>
      </p:sp>
      <p:sp>
        <p:nvSpPr>
          <p:cNvPr id="4" name="Slide Number Placeholder 3"/>
          <p:cNvSpPr>
            <a:spLocks noGrp="1"/>
          </p:cNvSpPr>
          <p:nvPr>
            <p:ph type="sldNum" sz="quarter" idx="5"/>
          </p:nvPr>
        </p:nvSpPr>
        <p:spPr/>
        <p:txBody>
          <a:bodyPr/>
          <a:lstStyle/>
          <a:p>
            <a:fld id="{F7C607DA-E545-4614-9FDB-BADCF2719844}" type="slidenum">
              <a:rPr lang="en-GB" smtClean="0"/>
              <a:t>7</a:t>
            </a:fld>
            <a:endParaRPr lang="en-GB"/>
          </a:p>
        </p:txBody>
      </p:sp>
    </p:spTree>
    <p:extLst>
      <p:ext uri="{BB962C8B-B14F-4D97-AF65-F5344CB8AC3E}">
        <p14:creationId xmlns:p14="http://schemas.microsoft.com/office/powerpoint/2010/main" val="42170964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Share thoughts and notes from the article findings and conclusions.</a:t>
            </a:r>
          </a:p>
          <a:p>
            <a:endParaRPr lang="en-GB" dirty="0"/>
          </a:p>
          <a:p>
            <a:r>
              <a:rPr lang="en-GB" dirty="0"/>
              <a:t>If you have </a:t>
            </a:r>
            <a:r>
              <a:rPr lang="en-GB"/>
              <a:t>extra time - A </a:t>
            </a:r>
            <a:r>
              <a:rPr lang="en-GB" dirty="0"/>
              <a:t>happy little video from </a:t>
            </a:r>
            <a:r>
              <a:rPr lang="en-GB" dirty="0" err="1"/>
              <a:t>youtube</a:t>
            </a:r>
            <a:r>
              <a:rPr lang="en-GB" dirty="0"/>
              <a:t> can be used to recap </a:t>
            </a:r>
            <a:r>
              <a:rPr lang="en-GB" dirty="0">
                <a:hlinkClick r:id="rId3"/>
              </a:rPr>
              <a:t>The Bureaucratic Leader Video Lesson Transcript Study com – YouTube</a:t>
            </a:r>
            <a:r>
              <a:rPr lang="en-GB" dirty="0"/>
              <a:t> </a:t>
            </a:r>
          </a:p>
          <a:p>
            <a:r>
              <a:rPr lang="en-GB" dirty="0"/>
              <a:t> </a:t>
            </a:r>
          </a:p>
        </p:txBody>
      </p:sp>
      <p:sp>
        <p:nvSpPr>
          <p:cNvPr id="4" name="Slide Number Placeholder 3"/>
          <p:cNvSpPr>
            <a:spLocks noGrp="1"/>
          </p:cNvSpPr>
          <p:nvPr>
            <p:ph type="sldNum" sz="quarter" idx="5"/>
          </p:nvPr>
        </p:nvSpPr>
        <p:spPr/>
        <p:txBody>
          <a:bodyPr/>
          <a:lstStyle/>
          <a:p>
            <a:fld id="{F7C607DA-E545-4614-9FDB-BADCF2719844}" type="slidenum">
              <a:rPr lang="en-GB" smtClean="0"/>
              <a:t>8</a:t>
            </a:fld>
            <a:endParaRPr lang="en-GB"/>
          </a:p>
        </p:txBody>
      </p:sp>
    </p:spTree>
    <p:extLst>
      <p:ext uri="{BB962C8B-B14F-4D97-AF65-F5344CB8AC3E}">
        <p14:creationId xmlns:p14="http://schemas.microsoft.com/office/powerpoint/2010/main" val="4279535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5/11/2023</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872932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5/11/2023</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38980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5/11/2023</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223314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5/11/2023</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57611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5/11/2023</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802808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5/11/2023</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01771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5/11/2023</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50701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5/11/2023</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801302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5/11/2023</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588268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fld id="{62D6E202-B606-4609-B914-27C9371A1F6D}" type="datetime1">
              <a:rPr lang="en-US" smtClean="0"/>
              <a:t>5/11/2023</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9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60147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sldNum="0" hdr="0" ftr="0" dt="0"/>
  <p:txStyles>
    <p:titleStyle>
      <a:lvl1pPr algn="l" defTabSz="914400" rtl="0" eaLnBrk="1" latinLnBrk="0" hangingPunct="1">
        <a:lnSpc>
          <a:spcPct val="90000"/>
        </a:lnSpc>
        <a:spcBef>
          <a:spcPct val="0"/>
        </a:spcBef>
        <a:buNone/>
        <a:defRPr sz="46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themeOverride" Target="../theme/themeOverride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librarysearch.uwtsd.ac.uk/permalink/44WHELF_UWTSD/1ir6fgh/cdi_proquest_miscellaneous_1417526612"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F452A527-3631-41ED-858D-3777A7D149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Speak Pro" panose="020F0502020204030204"/>
              <a:ea typeface="+mn-ea"/>
              <a:cs typeface="+mn-cs"/>
            </a:endParaRPr>
          </a:p>
        </p:txBody>
      </p:sp>
      <p:sp>
        <p:nvSpPr>
          <p:cNvPr id="2" name="Title 1">
            <a:extLst>
              <a:ext uri="{FF2B5EF4-FFF2-40B4-BE49-F238E27FC236}">
                <a16:creationId xmlns:a16="http://schemas.microsoft.com/office/drawing/2014/main" id="{9AB2EA78-AEB3-469B-9025-3B17201A457B}"/>
              </a:ext>
            </a:extLst>
          </p:cNvPr>
          <p:cNvSpPr>
            <a:spLocks noGrp="1"/>
          </p:cNvSpPr>
          <p:nvPr>
            <p:ph type="ctrTitle"/>
          </p:nvPr>
        </p:nvSpPr>
        <p:spPr>
          <a:xfrm>
            <a:off x="6730000" y="639097"/>
            <a:ext cx="4813072" cy="3494791"/>
          </a:xfrm>
        </p:spPr>
        <p:txBody>
          <a:bodyPr>
            <a:normAutofit fontScale="90000"/>
          </a:bodyPr>
          <a:lstStyle/>
          <a:p>
            <a:r>
              <a:rPr lang="en-US" dirty="0"/>
              <a:t>Introduction to Bureaucracy</a:t>
            </a:r>
          </a:p>
        </p:txBody>
      </p:sp>
      <p:sp>
        <p:nvSpPr>
          <p:cNvPr id="3" name="Subtitle 2">
            <a:extLst>
              <a:ext uri="{FF2B5EF4-FFF2-40B4-BE49-F238E27FC236}">
                <a16:creationId xmlns:a16="http://schemas.microsoft.com/office/drawing/2014/main" id="{255E1F2F-E259-4EA8-9FFD-3A10AF541859}"/>
              </a:ext>
            </a:extLst>
          </p:cNvPr>
          <p:cNvSpPr>
            <a:spLocks noGrp="1"/>
          </p:cNvSpPr>
          <p:nvPr>
            <p:ph type="subTitle" idx="1"/>
          </p:nvPr>
        </p:nvSpPr>
        <p:spPr>
          <a:xfrm>
            <a:off x="6729999" y="4455621"/>
            <a:ext cx="4829101" cy="1238616"/>
          </a:xfrm>
        </p:spPr>
        <p:txBody>
          <a:bodyPr>
            <a:normAutofit/>
          </a:bodyPr>
          <a:lstStyle/>
          <a:p>
            <a:r>
              <a:rPr lang="en-US" dirty="0"/>
              <a:t>BMSW5101 – </a:t>
            </a:r>
            <a:r>
              <a:rPr lang="en-US"/>
              <a:t>Week 8</a:t>
            </a:r>
          </a:p>
          <a:p>
            <a:endParaRPr lang="en-US" dirty="0"/>
          </a:p>
        </p:txBody>
      </p:sp>
      <p:pic>
        <p:nvPicPr>
          <p:cNvPr id="6" name="Picture 5">
            <a:extLst>
              <a:ext uri="{FF2B5EF4-FFF2-40B4-BE49-F238E27FC236}">
                <a16:creationId xmlns:a16="http://schemas.microsoft.com/office/drawing/2014/main" id="{8940CBE3-3F91-419A-A649-32AB388ECA8B}"/>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 y="10"/>
            <a:ext cx="6096000" cy="6857990"/>
          </a:xfrm>
          <a:prstGeom prst="rect">
            <a:avLst/>
          </a:prstGeom>
        </p:spPr>
      </p:pic>
      <p:cxnSp>
        <p:nvCxnSpPr>
          <p:cNvPr id="26" name="Straight Connector 25">
            <a:extLst>
              <a:ext uri="{FF2B5EF4-FFF2-40B4-BE49-F238E27FC236}">
                <a16:creationId xmlns:a16="http://schemas.microsoft.com/office/drawing/2014/main" id="{D28A9C89-B313-458F-9C85-515930A51A9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805053" y="4294754"/>
            <a:ext cx="43891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59158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47F5C-50EC-416A-AE8C-6F6BB4225673}"/>
              </a:ext>
            </a:extLst>
          </p:cNvPr>
          <p:cNvSpPr>
            <a:spLocks noGrp="1"/>
          </p:cNvSpPr>
          <p:nvPr>
            <p:ph type="title"/>
          </p:nvPr>
        </p:nvSpPr>
        <p:spPr>
          <a:xfrm>
            <a:off x="1097280" y="286603"/>
            <a:ext cx="10058400" cy="1450757"/>
          </a:xfrm>
        </p:spPr>
        <p:txBody>
          <a:bodyPr>
            <a:normAutofit/>
          </a:bodyPr>
          <a:lstStyle/>
          <a:p>
            <a:r>
              <a:rPr lang="en-US" dirty="0"/>
              <a:t>In this session…</a:t>
            </a:r>
          </a:p>
        </p:txBody>
      </p:sp>
      <p:grpSp>
        <p:nvGrpSpPr>
          <p:cNvPr id="14" name="Group 13">
            <a:extLst>
              <a:ext uri="{FF2B5EF4-FFF2-40B4-BE49-F238E27FC236}">
                <a16:creationId xmlns:a16="http://schemas.microsoft.com/office/drawing/2014/main" id="{38719F8D-B43E-4257-98CC-D204C8FCB2B2}"/>
              </a:ext>
            </a:extLst>
          </p:cNvPr>
          <p:cNvGrpSpPr/>
          <p:nvPr/>
        </p:nvGrpSpPr>
        <p:grpSpPr>
          <a:xfrm>
            <a:off x="1132569" y="2439054"/>
            <a:ext cx="2981250" cy="3105001"/>
            <a:chOff x="1132569" y="2439054"/>
            <a:chExt cx="2981250" cy="3105001"/>
          </a:xfrm>
        </p:grpSpPr>
        <p:sp>
          <p:nvSpPr>
            <p:cNvPr id="5" name="Oval 4">
              <a:extLst>
                <a:ext uri="{FF2B5EF4-FFF2-40B4-BE49-F238E27FC236}">
                  <a16:creationId xmlns:a16="http://schemas.microsoft.com/office/drawing/2014/main" id="{99572A37-CFFA-4573-A8CC-975E7E91C25B}"/>
                </a:ext>
              </a:extLst>
            </p:cNvPr>
            <p:cNvSpPr/>
            <p:nvPr/>
          </p:nvSpPr>
          <p:spPr>
            <a:xfrm>
              <a:off x="1713912" y="2439054"/>
              <a:ext cx="1818562" cy="1818562"/>
            </a:xfrm>
            <a:prstGeom prst="ellipse">
              <a:avLst/>
            </a:prstGeom>
          </p:spPr>
          <p:style>
            <a:lnRef idx="0">
              <a:schemeClr val="lt1">
                <a:alpha val="0"/>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p:style>
        </p:sp>
        <p:sp>
          <p:nvSpPr>
            <p:cNvPr id="6" name="Rectangle 5" descr="Hierarchy">
              <a:extLst>
                <a:ext uri="{FF2B5EF4-FFF2-40B4-BE49-F238E27FC236}">
                  <a16:creationId xmlns:a16="http://schemas.microsoft.com/office/drawing/2014/main" id="{F0A64EA6-C3D9-430C-984D-0546D287EFE7}"/>
                </a:ext>
              </a:extLst>
            </p:cNvPr>
            <p:cNvSpPr/>
            <p:nvPr/>
          </p:nvSpPr>
          <p:spPr>
            <a:xfrm>
              <a:off x="2101475" y="2826617"/>
              <a:ext cx="1043437" cy="1043437"/>
            </a:xfrm>
            <a:prstGeom prst="rect">
              <a:avLst/>
            </a:prstGeom>
            <a: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7" name="Freeform: Shape 6">
              <a:extLst>
                <a:ext uri="{FF2B5EF4-FFF2-40B4-BE49-F238E27FC236}">
                  <a16:creationId xmlns:a16="http://schemas.microsoft.com/office/drawing/2014/main" id="{9BE75DE9-0DFE-4B87-A0B0-5CB5B8CAE780}"/>
                </a:ext>
              </a:extLst>
            </p:cNvPr>
            <p:cNvSpPr/>
            <p:nvPr/>
          </p:nvSpPr>
          <p:spPr>
            <a:xfrm>
              <a:off x="1132569" y="4824055"/>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defRPr cap="all"/>
              </a:pPr>
              <a:r>
                <a:rPr lang="en-US" sz="1800" kern="1200" dirty="0"/>
                <a:t>Introduce</a:t>
              </a:r>
              <a:r>
                <a:rPr lang="en-US" sz="1800" kern="1200" baseline="0" dirty="0"/>
                <a:t> the concept of bureaucracy</a:t>
              </a:r>
              <a:endParaRPr lang="en-US" sz="1800" kern="1200" dirty="0"/>
            </a:p>
          </p:txBody>
        </p:sp>
      </p:grpSp>
      <p:grpSp>
        <p:nvGrpSpPr>
          <p:cNvPr id="15" name="Group 14">
            <a:extLst>
              <a:ext uri="{FF2B5EF4-FFF2-40B4-BE49-F238E27FC236}">
                <a16:creationId xmlns:a16="http://schemas.microsoft.com/office/drawing/2014/main" id="{1A341D0F-9EAE-492B-9AFA-F8BE47672E8E}"/>
              </a:ext>
            </a:extLst>
          </p:cNvPr>
          <p:cNvGrpSpPr/>
          <p:nvPr/>
        </p:nvGrpSpPr>
        <p:grpSpPr>
          <a:xfrm>
            <a:off x="4635537" y="2439054"/>
            <a:ext cx="2981250" cy="3105001"/>
            <a:chOff x="4635537" y="2439054"/>
            <a:chExt cx="2981250" cy="3105001"/>
          </a:xfrm>
        </p:grpSpPr>
        <p:sp>
          <p:nvSpPr>
            <p:cNvPr id="8" name="Oval 7">
              <a:extLst>
                <a:ext uri="{FF2B5EF4-FFF2-40B4-BE49-F238E27FC236}">
                  <a16:creationId xmlns:a16="http://schemas.microsoft.com/office/drawing/2014/main" id="{AA43B711-FC1C-47B0-846D-E017F6D0BDD6}"/>
                </a:ext>
              </a:extLst>
            </p:cNvPr>
            <p:cNvSpPr/>
            <p:nvPr/>
          </p:nvSpPr>
          <p:spPr>
            <a:xfrm>
              <a:off x="5216881" y="2439054"/>
              <a:ext cx="1818562" cy="1818562"/>
            </a:xfrm>
            <a:prstGeom prst="ellipse">
              <a:avLst/>
            </a:prstGeom>
          </p:spPr>
          <p:style>
            <a:lnRef idx="0">
              <a:schemeClr val="lt1">
                <a:alpha val="0"/>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p:style>
        </p:sp>
        <p:sp>
          <p:nvSpPr>
            <p:cNvPr id="9" name="Rectangle 8" descr="Scales of justice with solid fill">
              <a:extLst>
                <a:ext uri="{FF2B5EF4-FFF2-40B4-BE49-F238E27FC236}">
                  <a16:creationId xmlns:a16="http://schemas.microsoft.com/office/drawing/2014/main" id="{657F4D0A-312F-4E2D-A958-17BEC8881AE3}"/>
                </a:ext>
              </a:extLst>
            </p:cNvPr>
            <p:cNvSpPr/>
            <p:nvPr/>
          </p:nvSpPr>
          <p:spPr>
            <a:xfrm>
              <a:off x="5604444" y="2826617"/>
              <a:ext cx="1043437" cy="1043437"/>
            </a:xfrm>
            <a:prstGeom prst="rect">
              <a:avLst/>
            </a:prstGeom>
            <a:blipFill>
              <a:blip r:embed="rId5">
                <a:extLst>
                  <a:ext uri="{96DAC541-7B7A-43D3-8B79-37D633B846F1}">
                    <asvg:svgBlip xmlns:asvg="http://schemas.microsoft.com/office/drawing/2016/SVG/main" r:embed="rId6"/>
                  </a:ext>
                </a:extLst>
              </a:blip>
              <a:srcRect/>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10" name="Freeform: Shape 9">
              <a:extLst>
                <a:ext uri="{FF2B5EF4-FFF2-40B4-BE49-F238E27FC236}">
                  <a16:creationId xmlns:a16="http://schemas.microsoft.com/office/drawing/2014/main" id="{6FD8BA36-63B2-4A60-BAC4-91B81CC2D80B}"/>
                </a:ext>
              </a:extLst>
            </p:cNvPr>
            <p:cNvSpPr/>
            <p:nvPr/>
          </p:nvSpPr>
          <p:spPr>
            <a:xfrm>
              <a:off x="4635537" y="4824055"/>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defRPr cap="all"/>
              </a:pPr>
              <a:r>
                <a:rPr lang="en-US" sz="1800" kern="1200" dirty="0"/>
                <a:t>Consider both advantages and disadvantages</a:t>
              </a:r>
            </a:p>
          </p:txBody>
        </p:sp>
      </p:grpSp>
      <p:grpSp>
        <p:nvGrpSpPr>
          <p:cNvPr id="16" name="Group 15">
            <a:extLst>
              <a:ext uri="{FF2B5EF4-FFF2-40B4-BE49-F238E27FC236}">
                <a16:creationId xmlns:a16="http://schemas.microsoft.com/office/drawing/2014/main" id="{F6AFCC30-D6AE-4B8A-8E69-5A78A82DD094}"/>
              </a:ext>
            </a:extLst>
          </p:cNvPr>
          <p:cNvGrpSpPr/>
          <p:nvPr/>
        </p:nvGrpSpPr>
        <p:grpSpPr>
          <a:xfrm>
            <a:off x="8138506" y="2439054"/>
            <a:ext cx="2981250" cy="3105001"/>
            <a:chOff x="8138506" y="2439054"/>
            <a:chExt cx="2981250" cy="3105001"/>
          </a:xfrm>
        </p:grpSpPr>
        <p:sp>
          <p:nvSpPr>
            <p:cNvPr id="11" name="Oval 10">
              <a:extLst>
                <a:ext uri="{FF2B5EF4-FFF2-40B4-BE49-F238E27FC236}">
                  <a16:creationId xmlns:a16="http://schemas.microsoft.com/office/drawing/2014/main" id="{45C70E63-C3E2-4D69-9731-8F5201F78594}"/>
                </a:ext>
              </a:extLst>
            </p:cNvPr>
            <p:cNvSpPr/>
            <p:nvPr/>
          </p:nvSpPr>
          <p:spPr>
            <a:xfrm>
              <a:off x="8719850" y="2439054"/>
              <a:ext cx="1818562" cy="1818562"/>
            </a:xfrm>
            <a:prstGeom prst="ellipse">
              <a:avLst/>
            </a:prstGeom>
          </p:spPr>
          <p:style>
            <a:lnRef idx="0">
              <a:schemeClr val="lt1">
                <a:alpha val="0"/>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p:style>
        </p:sp>
        <p:sp>
          <p:nvSpPr>
            <p:cNvPr id="12" name="Rectangle 11" descr="Open Book">
              <a:extLst>
                <a:ext uri="{FF2B5EF4-FFF2-40B4-BE49-F238E27FC236}">
                  <a16:creationId xmlns:a16="http://schemas.microsoft.com/office/drawing/2014/main" id="{9432C0EA-CBCA-4C7C-ABE8-3BB53760ED83}"/>
                </a:ext>
              </a:extLst>
            </p:cNvPr>
            <p:cNvSpPr/>
            <p:nvPr/>
          </p:nvSpPr>
          <p:spPr>
            <a:xfrm>
              <a:off x="9107413" y="2826617"/>
              <a:ext cx="1043437" cy="1043437"/>
            </a:xfrm>
            <a:prstGeom prst="rect">
              <a:avLst/>
            </a:prstGeom>
            <a: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13" name="Freeform: Shape 12">
              <a:extLst>
                <a:ext uri="{FF2B5EF4-FFF2-40B4-BE49-F238E27FC236}">
                  <a16:creationId xmlns:a16="http://schemas.microsoft.com/office/drawing/2014/main" id="{D49C9CF1-C1EC-424E-8FA6-A3B468DF9790}"/>
                </a:ext>
              </a:extLst>
            </p:cNvPr>
            <p:cNvSpPr/>
            <p:nvPr/>
          </p:nvSpPr>
          <p:spPr>
            <a:xfrm>
              <a:off x="8138506" y="4824055"/>
              <a:ext cx="2981250" cy="720000"/>
            </a:xfrm>
            <a:custGeom>
              <a:avLst/>
              <a:gdLst>
                <a:gd name="connsiteX0" fmla="*/ 0 w 2981250"/>
                <a:gd name="connsiteY0" fmla="*/ 0 h 720000"/>
                <a:gd name="connsiteX1" fmla="*/ 2981250 w 2981250"/>
                <a:gd name="connsiteY1" fmla="*/ 0 h 720000"/>
                <a:gd name="connsiteX2" fmla="*/ 2981250 w 2981250"/>
                <a:gd name="connsiteY2" fmla="*/ 720000 h 720000"/>
                <a:gd name="connsiteX3" fmla="*/ 0 w 2981250"/>
                <a:gd name="connsiteY3" fmla="*/ 720000 h 720000"/>
                <a:gd name="connsiteX4" fmla="*/ 0 w 29812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1250" h="720000">
                  <a:moveTo>
                    <a:pt x="0" y="0"/>
                  </a:moveTo>
                  <a:lnTo>
                    <a:pt x="2981250" y="0"/>
                  </a:lnTo>
                  <a:lnTo>
                    <a:pt x="29812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defRPr cap="all"/>
              </a:pPr>
              <a:r>
                <a:rPr lang="en-US" sz="1800" kern="1200" dirty="0"/>
                <a:t>Explore a journal article</a:t>
              </a:r>
            </a:p>
          </p:txBody>
        </p:sp>
      </p:grpSp>
    </p:spTree>
    <p:extLst>
      <p:ext uri="{BB962C8B-B14F-4D97-AF65-F5344CB8AC3E}">
        <p14:creationId xmlns:p14="http://schemas.microsoft.com/office/powerpoint/2010/main" val="265522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E844E128-FF69-4E9F-8327-6B504B3C5A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 y="0"/>
            <a:ext cx="1219198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8D908719-9F3C-4281-9565-8B85BFBA986E}"/>
              </a:ext>
            </a:extLst>
          </p:cNvPr>
          <p:cNvSpPr>
            <a:spLocks noGrp="1"/>
          </p:cNvSpPr>
          <p:nvPr>
            <p:ph type="title"/>
          </p:nvPr>
        </p:nvSpPr>
        <p:spPr>
          <a:xfrm>
            <a:off x="1097280" y="516835"/>
            <a:ext cx="5977937" cy="1666501"/>
          </a:xfrm>
        </p:spPr>
        <p:txBody>
          <a:bodyPr>
            <a:normAutofit/>
          </a:bodyPr>
          <a:lstStyle/>
          <a:p>
            <a:r>
              <a:rPr lang="en-GB" sz="4000">
                <a:solidFill>
                  <a:srgbClr val="FFFFFF"/>
                </a:solidFill>
              </a:rPr>
              <a:t>Max Weber </a:t>
            </a:r>
          </a:p>
        </p:txBody>
      </p:sp>
      <p:cxnSp>
        <p:nvCxnSpPr>
          <p:cNvPr id="1033" name="Straight Connector 1032">
            <a:extLst>
              <a:ext uri="{FF2B5EF4-FFF2-40B4-BE49-F238E27FC236}">
                <a16:creationId xmlns:a16="http://schemas.microsoft.com/office/drawing/2014/main" id="{055CEADF-09EA-423C-8C45-F94AF44D5A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5896" y="2353592"/>
            <a:ext cx="530352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7C34DA9-B012-404F-8DDE-F15029A278D5}"/>
              </a:ext>
            </a:extLst>
          </p:cNvPr>
          <p:cNvSpPr>
            <a:spLocks noGrp="1"/>
          </p:cNvSpPr>
          <p:nvPr>
            <p:ph idx="1"/>
          </p:nvPr>
        </p:nvSpPr>
        <p:spPr>
          <a:xfrm>
            <a:off x="444843" y="2523849"/>
            <a:ext cx="6630374" cy="3944683"/>
          </a:xfrm>
        </p:spPr>
        <p:txBody>
          <a:bodyPr>
            <a:normAutofit/>
          </a:bodyPr>
          <a:lstStyle/>
          <a:p>
            <a:r>
              <a:rPr lang="en-GB" dirty="0">
                <a:solidFill>
                  <a:srgbClr val="FFFFFF"/>
                </a:solidFill>
                <a:latin typeface="Arial" panose="020B0604020202020204" pitchFamily="34" charset="0"/>
                <a:cs typeface="Arial" panose="020B0604020202020204" pitchFamily="34" charset="0"/>
              </a:rPr>
              <a:t>In 1946 Max Weber began discussing the theory of bureaucratic control and in 1964 published The Theory of Social and Economic Organisation. </a:t>
            </a:r>
          </a:p>
          <a:p>
            <a:endParaRPr lang="en-GB" dirty="0">
              <a:solidFill>
                <a:srgbClr val="FFFFFF"/>
              </a:solidFill>
              <a:latin typeface="Arial" panose="020B0604020202020204" pitchFamily="34" charset="0"/>
              <a:cs typeface="Arial" panose="020B0604020202020204" pitchFamily="34" charset="0"/>
            </a:endParaRPr>
          </a:p>
          <a:p>
            <a:r>
              <a:rPr lang="en-GB" dirty="0">
                <a:solidFill>
                  <a:srgbClr val="FFFFFF"/>
                </a:solidFill>
                <a:latin typeface="Arial" panose="020B0604020202020204" pitchFamily="34" charset="0"/>
                <a:cs typeface="Arial" panose="020B0604020202020204" pitchFamily="34" charset="0"/>
              </a:rPr>
              <a:t>As a sociologist, Weber proposed that bureaucracy offered principles that would provide structure and sustainability to an organisation. Whilst many modern organisations reject bureaucratic structures and processes, we will see that many companies rely on these principles even today in the 21</a:t>
            </a:r>
            <a:r>
              <a:rPr lang="en-GB" baseline="30000" dirty="0">
                <a:solidFill>
                  <a:srgbClr val="FFFFFF"/>
                </a:solidFill>
                <a:latin typeface="Arial" panose="020B0604020202020204" pitchFamily="34" charset="0"/>
                <a:cs typeface="Arial" panose="020B0604020202020204" pitchFamily="34" charset="0"/>
              </a:rPr>
              <a:t>st</a:t>
            </a:r>
            <a:r>
              <a:rPr lang="en-GB" dirty="0">
                <a:solidFill>
                  <a:srgbClr val="FFFFFF"/>
                </a:solidFill>
                <a:latin typeface="Arial" panose="020B0604020202020204" pitchFamily="34" charset="0"/>
                <a:cs typeface="Arial" panose="020B0604020202020204" pitchFamily="34" charset="0"/>
              </a:rPr>
              <a:t> Century. </a:t>
            </a:r>
          </a:p>
        </p:txBody>
      </p:sp>
      <p:pic>
        <p:nvPicPr>
          <p:cNvPr id="1026" name="Picture 2" descr="See the source image">
            <a:extLst>
              <a:ext uri="{FF2B5EF4-FFF2-40B4-BE49-F238E27FC236}">
                <a16:creationId xmlns:a16="http://schemas.microsoft.com/office/drawing/2014/main" id="{AA6BA743-63CF-432B-85B3-D676BDB5DE1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485" r="1342"/>
          <a:stretch/>
        </p:blipFill>
        <p:spPr bwMode="auto">
          <a:xfrm>
            <a:off x="7611902" y="10"/>
            <a:ext cx="4580097" cy="685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88181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114D52-ECA1-43B9-822A-71DC769FFE1A}"/>
              </a:ext>
            </a:extLst>
          </p:cNvPr>
          <p:cNvSpPr>
            <a:spLocks noGrp="1"/>
          </p:cNvSpPr>
          <p:nvPr>
            <p:ph type="title"/>
          </p:nvPr>
        </p:nvSpPr>
        <p:spPr/>
        <p:txBody>
          <a:bodyPr/>
          <a:lstStyle/>
          <a:p>
            <a:r>
              <a:rPr lang="en-GB" dirty="0"/>
              <a:t>Core characteristics of bureaucracy</a:t>
            </a:r>
          </a:p>
        </p:txBody>
      </p:sp>
      <p:grpSp>
        <p:nvGrpSpPr>
          <p:cNvPr id="14" name="Group 13">
            <a:extLst>
              <a:ext uri="{FF2B5EF4-FFF2-40B4-BE49-F238E27FC236}">
                <a16:creationId xmlns:a16="http://schemas.microsoft.com/office/drawing/2014/main" id="{3DE56890-A821-4ABD-B5A4-E9DA17F83BCC}"/>
              </a:ext>
            </a:extLst>
          </p:cNvPr>
          <p:cNvGrpSpPr/>
          <p:nvPr/>
        </p:nvGrpSpPr>
        <p:grpSpPr>
          <a:xfrm>
            <a:off x="1096963" y="2140173"/>
            <a:ext cx="10058399" cy="839160"/>
            <a:chOff x="1096963" y="2140173"/>
            <a:chExt cx="10058399" cy="839160"/>
          </a:xfrm>
        </p:grpSpPr>
        <p:sp>
          <p:nvSpPr>
            <p:cNvPr id="6" name="Rectangle 5">
              <a:extLst>
                <a:ext uri="{FF2B5EF4-FFF2-40B4-BE49-F238E27FC236}">
                  <a16:creationId xmlns:a16="http://schemas.microsoft.com/office/drawing/2014/main" id="{3DE0CCB6-AD15-4E5A-BAE5-8A4C348CD30E}"/>
                </a:ext>
              </a:extLst>
            </p:cNvPr>
            <p:cNvSpPr/>
            <p:nvPr/>
          </p:nvSpPr>
          <p:spPr>
            <a:xfrm>
              <a:off x="1096963" y="2450133"/>
              <a:ext cx="10058399" cy="529200"/>
            </a:xfrm>
            <a:prstGeom prst="rect">
              <a:avLst/>
            </a:prstGeom>
          </p:spPr>
          <p:style>
            <a:lnRef idx="2">
              <a:schemeClr val="accent4">
                <a:shade val="50000"/>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7" name="Freeform: Shape 6">
              <a:extLst>
                <a:ext uri="{FF2B5EF4-FFF2-40B4-BE49-F238E27FC236}">
                  <a16:creationId xmlns:a16="http://schemas.microsoft.com/office/drawing/2014/main" id="{0C03268E-D5F7-49AE-AE97-F3E82A3AFE88}"/>
                </a:ext>
              </a:extLst>
            </p:cNvPr>
            <p:cNvSpPr/>
            <p:nvPr/>
          </p:nvSpPr>
          <p:spPr>
            <a:xfrm>
              <a:off x="1599883" y="2140173"/>
              <a:ext cx="7040880" cy="619920"/>
            </a:xfrm>
            <a:custGeom>
              <a:avLst/>
              <a:gdLst>
                <a:gd name="connsiteX0" fmla="*/ 0 w 7040880"/>
                <a:gd name="connsiteY0" fmla="*/ 103322 h 619920"/>
                <a:gd name="connsiteX1" fmla="*/ 103322 w 7040880"/>
                <a:gd name="connsiteY1" fmla="*/ 0 h 619920"/>
                <a:gd name="connsiteX2" fmla="*/ 6937558 w 7040880"/>
                <a:gd name="connsiteY2" fmla="*/ 0 h 619920"/>
                <a:gd name="connsiteX3" fmla="*/ 7040880 w 7040880"/>
                <a:gd name="connsiteY3" fmla="*/ 103322 h 619920"/>
                <a:gd name="connsiteX4" fmla="*/ 7040880 w 7040880"/>
                <a:gd name="connsiteY4" fmla="*/ 516598 h 619920"/>
                <a:gd name="connsiteX5" fmla="*/ 6937558 w 7040880"/>
                <a:gd name="connsiteY5" fmla="*/ 619920 h 619920"/>
                <a:gd name="connsiteX6" fmla="*/ 103322 w 7040880"/>
                <a:gd name="connsiteY6" fmla="*/ 619920 h 619920"/>
                <a:gd name="connsiteX7" fmla="*/ 0 w 7040880"/>
                <a:gd name="connsiteY7" fmla="*/ 516598 h 619920"/>
                <a:gd name="connsiteX8" fmla="*/ 0 w 7040880"/>
                <a:gd name="connsiteY8" fmla="*/ 103322 h 619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0880" h="619920">
                  <a:moveTo>
                    <a:pt x="0" y="103322"/>
                  </a:moveTo>
                  <a:cubicBezTo>
                    <a:pt x="0" y="46259"/>
                    <a:pt x="46259" y="0"/>
                    <a:pt x="103322" y="0"/>
                  </a:cubicBezTo>
                  <a:lnTo>
                    <a:pt x="6937558" y="0"/>
                  </a:lnTo>
                  <a:cubicBezTo>
                    <a:pt x="6994621" y="0"/>
                    <a:pt x="7040880" y="46259"/>
                    <a:pt x="7040880" y="103322"/>
                  </a:cubicBezTo>
                  <a:lnTo>
                    <a:pt x="7040880" y="516598"/>
                  </a:lnTo>
                  <a:cubicBezTo>
                    <a:pt x="7040880" y="573661"/>
                    <a:pt x="6994621" y="619920"/>
                    <a:pt x="6937558" y="619920"/>
                  </a:cubicBezTo>
                  <a:lnTo>
                    <a:pt x="103322" y="619920"/>
                  </a:lnTo>
                  <a:cubicBezTo>
                    <a:pt x="46259" y="619920"/>
                    <a:pt x="0" y="573661"/>
                    <a:pt x="0" y="516598"/>
                  </a:cubicBezTo>
                  <a:lnTo>
                    <a:pt x="0" y="103322"/>
                  </a:lnTo>
                  <a:close/>
                </a:path>
              </a:pathLst>
            </a:custGeom>
          </p:spPr>
          <p:style>
            <a:lnRef idx="2">
              <a:schemeClr val="lt1">
                <a:hueOff val="0"/>
                <a:satOff val="0"/>
                <a:lumOff val="0"/>
                <a:alphaOff val="0"/>
              </a:schemeClr>
            </a:lnRef>
            <a:fillRef idx="1">
              <a:schemeClr val="accent4">
                <a:shade val="50000"/>
                <a:hueOff val="0"/>
                <a:satOff val="0"/>
                <a:lumOff val="0"/>
                <a:alphaOff val="0"/>
              </a:schemeClr>
            </a:fillRef>
            <a:effectRef idx="0">
              <a:schemeClr val="accent4">
                <a:shade val="50000"/>
                <a:hueOff val="0"/>
                <a:satOff val="0"/>
                <a:lumOff val="0"/>
                <a:alphaOff val="0"/>
              </a:schemeClr>
            </a:effectRef>
            <a:fontRef idx="minor">
              <a:schemeClr val="lt1"/>
            </a:fontRef>
          </p:style>
          <p:txBody>
            <a:bodyPr spcFirstLastPara="0" vert="horz" wrap="square" lIns="296391" tIns="30262" rIns="296391" bIns="30262" numCol="1" spcCol="1270" anchor="ctr" anchorCtr="0">
              <a:noAutofit/>
            </a:bodyPr>
            <a:lstStyle/>
            <a:p>
              <a:pPr marL="0" lvl="0" indent="0" algn="l" defTabSz="933450">
                <a:lnSpc>
                  <a:spcPct val="90000"/>
                </a:lnSpc>
                <a:spcBef>
                  <a:spcPct val="0"/>
                </a:spcBef>
                <a:spcAft>
                  <a:spcPct val="35000"/>
                </a:spcAft>
                <a:buNone/>
              </a:pPr>
              <a:r>
                <a:rPr lang="en-GB" sz="2400" kern="1200" dirty="0">
                  <a:latin typeface="Arial" panose="020B0604020202020204" pitchFamily="34" charset="0"/>
                  <a:cs typeface="Arial" panose="020B0604020202020204" pitchFamily="34" charset="0"/>
                </a:rPr>
                <a:t>Fixed division of labour</a:t>
              </a:r>
            </a:p>
          </p:txBody>
        </p:sp>
      </p:grpSp>
      <p:grpSp>
        <p:nvGrpSpPr>
          <p:cNvPr id="15" name="Group 14">
            <a:extLst>
              <a:ext uri="{FF2B5EF4-FFF2-40B4-BE49-F238E27FC236}">
                <a16:creationId xmlns:a16="http://schemas.microsoft.com/office/drawing/2014/main" id="{94162CBF-6593-4C80-AD64-5BCB52CCDC7D}"/>
              </a:ext>
            </a:extLst>
          </p:cNvPr>
          <p:cNvGrpSpPr/>
          <p:nvPr/>
        </p:nvGrpSpPr>
        <p:grpSpPr>
          <a:xfrm>
            <a:off x="1096963" y="3092733"/>
            <a:ext cx="10058399" cy="839160"/>
            <a:chOff x="1096963" y="3092733"/>
            <a:chExt cx="10058399" cy="839160"/>
          </a:xfrm>
        </p:grpSpPr>
        <p:sp>
          <p:nvSpPr>
            <p:cNvPr id="8" name="Rectangle 7">
              <a:extLst>
                <a:ext uri="{FF2B5EF4-FFF2-40B4-BE49-F238E27FC236}">
                  <a16:creationId xmlns:a16="http://schemas.microsoft.com/office/drawing/2014/main" id="{88FF142C-3B3E-40AB-A304-B1CB12E508E6}"/>
                </a:ext>
              </a:extLst>
            </p:cNvPr>
            <p:cNvSpPr/>
            <p:nvPr/>
          </p:nvSpPr>
          <p:spPr>
            <a:xfrm>
              <a:off x="1096963" y="3402693"/>
              <a:ext cx="10058399" cy="529200"/>
            </a:xfrm>
            <a:prstGeom prst="rect">
              <a:avLst/>
            </a:prstGeom>
          </p:spPr>
          <p:style>
            <a:lnRef idx="2">
              <a:schemeClr val="accent4">
                <a:shade val="50000"/>
                <a:hueOff val="192918"/>
                <a:satOff val="-11493"/>
                <a:lumOff val="22698"/>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9" name="Freeform: Shape 8">
              <a:extLst>
                <a:ext uri="{FF2B5EF4-FFF2-40B4-BE49-F238E27FC236}">
                  <a16:creationId xmlns:a16="http://schemas.microsoft.com/office/drawing/2014/main" id="{6A1BB354-4203-4BCC-B181-17BE1BDDD697}"/>
                </a:ext>
              </a:extLst>
            </p:cNvPr>
            <p:cNvSpPr/>
            <p:nvPr/>
          </p:nvSpPr>
          <p:spPr>
            <a:xfrm>
              <a:off x="1599883" y="3092733"/>
              <a:ext cx="7040880" cy="619920"/>
            </a:xfrm>
            <a:custGeom>
              <a:avLst/>
              <a:gdLst>
                <a:gd name="connsiteX0" fmla="*/ 0 w 7040880"/>
                <a:gd name="connsiteY0" fmla="*/ 103322 h 619920"/>
                <a:gd name="connsiteX1" fmla="*/ 103322 w 7040880"/>
                <a:gd name="connsiteY1" fmla="*/ 0 h 619920"/>
                <a:gd name="connsiteX2" fmla="*/ 6937558 w 7040880"/>
                <a:gd name="connsiteY2" fmla="*/ 0 h 619920"/>
                <a:gd name="connsiteX3" fmla="*/ 7040880 w 7040880"/>
                <a:gd name="connsiteY3" fmla="*/ 103322 h 619920"/>
                <a:gd name="connsiteX4" fmla="*/ 7040880 w 7040880"/>
                <a:gd name="connsiteY4" fmla="*/ 516598 h 619920"/>
                <a:gd name="connsiteX5" fmla="*/ 6937558 w 7040880"/>
                <a:gd name="connsiteY5" fmla="*/ 619920 h 619920"/>
                <a:gd name="connsiteX6" fmla="*/ 103322 w 7040880"/>
                <a:gd name="connsiteY6" fmla="*/ 619920 h 619920"/>
                <a:gd name="connsiteX7" fmla="*/ 0 w 7040880"/>
                <a:gd name="connsiteY7" fmla="*/ 516598 h 619920"/>
                <a:gd name="connsiteX8" fmla="*/ 0 w 7040880"/>
                <a:gd name="connsiteY8" fmla="*/ 103322 h 619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0880" h="619920">
                  <a:moveTo>
                    <a:pt x="0" y="103322"/>
                  </a:moveTo>
                  <a:cubicBezTo>
                    <a:pt x="0" y="46259"/>
                    <a:pt x="46259" y="0"/>
                    <a:pt x="103322" y="0"/>
                  </a:cubicBezTo>
                  <a:lnTo>
                    <a:pt x="6937558" y="0"/>
                  </a:lnTo>
                  <a:cubicBezTo>
                    <a:pt x="6994621" y="0"/>
                    <a:pt x="7040880" y="46259"/>
                    <a:pt x="7040880" y="103322"/>
                  </a:cubicBezTo>
                  <a:lnTo>
                    <a:pt x="7040880" y="516598"/>
                  </a:lnTo>
                  <a:cubicBezTo>
                    <a:pt x="7040880" y="573661"/>
                    <a:pt x="6994621" y="619920"/>
                    <a:pt x="6937558" y="619920"/>
                  </a:cubicBezTo>
                  <a:lnTo>
                    <a:pt x="103322" y="619920"/>
                  </a:lnTo>
                  <a:cubicBezTo>
                    <a:pt x="46259" y="619920"/>
                    <a:pt x="0" y="573661"/>
                    <a:pt x="0" y="516598"/>
                  </a:cubicBezTo>
                  <a:lnTo>
                    <a:pt x="0" y="103322"/>
                  </a:lnTo>
                  <a:close/>
                </a:path>
              </a:pathLst>
            </a:custGeom>
          </p:spPr>
          <p:style>
            <a:lnRef idx="2">
              <a:schemeClr val="lt1">
                <a:hueOff val="0"/>
                <a:satOff val="0"/>
                <a:lumOff val="0"/>
                <a:alphaOff val="0"/>
              </a:schemeClr>
            </a:lnRef>
            <a:fillRef idx="1">
              <a:schemeClr val="accent4">
                <a:shade val="50000"/>
                <a:hueOff val="192918"/>
                <a:satOff val="-11493"/>
                <a:lumOff val="22698"/>
                <a:alphaOff val="0"/>
              </a:schemeClr>
            </a:fillRef>
            <a:effectRef idx="0">
              <a:schemeClr val="accent4">
                <a:shade val="50000"/>
                <a:hueOff val="192918"/>
                <a:satOff val="-11493"/>
                <a:lumOff val="22698"/>
                <a:alphaOff val="0"/>
              </a:schemeClr>
            </a:effectRef>
            <a:fontRef idx="minor">
              <a:schemeClr val="lt1"/>
            </a:fontRef>
          </p:style>
          <p:txBody>
            <a:bodyPr spcFirstLastPara="0" vert="horz" wrap="square" lIns="296391" tIns="30262" rIns="296391" bIns="30262" numCol="1" spcCol="1270" anchor="ctr" anchorCtr="0">
              <a:noAutofit/>
            </a:bodyPr>
            <a:lstStyle/>
            <a:p>
              <a:pPr marL="0" lvl="0" indent="0" algn="l" defTabSz="933450">
                <a:lnSpc>
                  <a:spcPct val="90000"/>
                </a:lnSpc>
                <a:spcBef>
                  <a:spcPct val="0"/>
                </a:spcBef>
                <a:spcAft>
                  <a:spcPct val="35000"/>
                </a:spcAft>
                <a:buNone/>
              </a:pPr>
              <a:r>
                <a:rPr lang="en-GB" sz="2400" kern="1200" dirty="0">
                  <a:latin typeface="Arial" panose="020B0604020202020204" pitchFamily="34" charset="0"/>
                  <a:cs typeface="Arial" panose="020B0604020202020204" pitchFamily="34" charset="0"/>
                </a:rPr>
                <a:t>A hierarchy of positions and authority</a:t>
              </a:r>
            </a:p>
          </p:txBody>
        </p:sp>
      </p:grpSp>
      <p:grpSp>
        <p:nvGrpSpPr>
          <p:cNvPr id="16" name="Group 15">
            <a:extLst>
              <a:ext uri="{FF2B5EF4-FFF2-40B4-BE49-F238E27FC236}">
                <a16:creationId xmlns:a16="http://schemas.microsoft.com/office/drawing/2014/main" id="{59B53907-C6EA-4DFD-AFA5-E25FFED1CFF4}"/>
              </a:ext>
            </a:extLst>
          </p:cNvPr>
          <p:cNvGrpSpPr/>
          <p:nvPr/>
        </p:nvGrpSpPr>
        <p:grpSpPr>
          <a:xfrm>
            <a:off x="1096963" y="4045294"/>
            <a:ext cx="10058399" cy="839160"/>
            <a:chOff x="1096963" y="4045294"/>
            <a:chExt cx="10058399" cy="839160"/>
          </a:xfrm>
        </p:grpSpPr>
        <p:sp>
          <p:nvSpPr>
            <p:cNvPr id="10" name="Rectangle 9">
              <a:extLst>
                <a:ext uri="{FF2B5EF4-FFF2-40B4-BE49-F238E27FC236}">
                  <a16:creationId xmlns:a16="http://schemas.microsoft.com/office/drawing/2014/main" id="{8C4CC4D5-2251-4D12-8568-0E5998AD3A77}"/>
                </a:ext>
              </a:extLst>
            </p:cNvPr>
            <p:cNvSpPr/>
            <p:nvPr/>
          </p:nvSpPr>
          <p:spPr>
            <a:xfrm>
              <a:off x="1096963" y="4355254"/>
              <a:ext cx="10058399" cy="529200"/>
            </a:xfrm>
            <a:prstGeom prst="rect">
              <a:avLst/>
            </a:prstGeom>
          </p:spPr>
          <p:style>
            <a:lnRef idx="2">
              <a:schemeClr val="accent4">
                <a:shade val="50000"/>
                <a:hueOff val="385836"/>
                <a:satOff val="-22986"/>
                <a:lumOff val="45396"/>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1" name="Freeform: Shape 10">
              <a:extLst>
                <a:ext uri="{FF2B5EF4-FFF2-40B4-BE49-F238E27FC236}">
                  <a16:creationId xmlns:a16="http://schemas.microsoft.com/office/drawing/2014/main" id="{9B35A5F8-394D-4220-A7B4-71548162AD32}"/>
                </a:ext>
              </a:extLst>
            </p:cNvPr>
            <p:cNvSpPr/>
            <p:nvPr/>
          </p:nvSpPr>
          <p:spPr>
            <a:xfrm>
              <a:off x="1599883" y="4045294"/>
              <a:ext cx="7040880" cy="619920"/>
            </a:xfrm>
            <a:custGeom>
              <a:avLst/>
              <a:gdLst>
                <a:gd name="connsiteX0" fmla="*/ 0 w 7040880"/>
                <a:gd name="connsiteY0" fmla="*/ 103322 h 619920"/>
                <a:gd name="connsiteX1" fmla="*/ 103322 w 7040880"/>
                <a:gd name="connsiteY1" fmla="*/ 0 h 619920"/>
                <a:gd name="connsiteX2" fmla="*/ 6937558 w 7040880"/>
                <a:gd name="connsiteY2" fmla="*/ 0 h 619920"/>
                <a:gd name="connsiteX3" fmla="*/ 7040880 w 7040880"/>
                <a:gd name="connsiteY3" fmla="*/ 103322 h 619920"/>
                <a:gd name="connsiteX4" fmla="*/ 7040880 w 7040880"/>
                <a:gd name="connsiteY4" fmla="*/ 516598 h 619920"/>
                <a:gd name="connsiteX5" fmla="*/ 6937558 w 7040880"/>
                <a:gd name="connsiteY5" fmla="*/ 619920 h 619920"/>
                <a:gd name="connsiteX6" fmla="*/ 103322 w 7040880"/>
                <a:gd name="connsiteY6" fmla="*/ 619920 h 619920"/>
                <a:gd name="connsiteX7" fmla="*/ 0 w 7040880"/>
                <a:gd name="connsiteY7" fmla="*/ 516598 h 619920"/>
                <a:gd name="connsiteX8" fmla="*/ 0 w 7040880"/>
                <a:gd name="connsiteY8" fmla="*/ 103322 h 619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0880" h="619920">
                  <a:moveTo>
                    <a:pt x="0" y="103322"/>
                  </a:moveTo>
                  <a:cubicBezTo>
                    <a:pt x="0" y="46259"/>
                    <a:pt x="46259" y="0"/>
                    <a:pt x="103322" y="0"/>
                  </a:cubicBezTo>
                  <a:lnTo>
                    <a:pt x="6937558" y="0"/>
                  </a:lnTo>
                  <a:cubicBezTo>
                    <a:pt x="6994621" y="0"/>
                    <a:pt x="7040880" y="46259"/>
                    <a:pt x="7040880" y="103322"/>
                  </a:cubicBezTo>
                  <a:lnTo>
                    <a:pt x="7040880" y="516598"/>
                  </a:lnTo>
                  <a:cubicBezTo>
                    <a:pt x="7040880" y="573661"/>
                    <a:pt x="6994621" y="619920"/>
                    <a:pt x="6937558" y="619920"/>
                  </a:cubicBezTo>
                  <a:lnTo>
                    <a:pt x="103322" y="619920"/>
                  </a:lnTo>
                  <a:cubicBezTo>
                    <a:pt x="46259" y="619920"/>
                    <a:pt x="0" y="573661"/>
                    <a:pt x="0" y="516598"/>
                  </a:cubicBezTo>
                  <a:lnTo>
                    <a:pt x="0" y="103322"/>
                  </a:lnTo>
                  <a:close/>
                </a:path>
              </a:pathLst>
            </a:custGeom>
          </p:spPr>
          <p:style>
            <a:lnRef idx="2">
              <a:schemeClr val="lt1">
                <a:hueOff val="0"/>
                <a:satOff val="0"/>
                <a:lumOff val="0"/>
                <a:alphaOff val="0"/>
              </a:schemeClr>
            </a:lnRef>
            <a:fillRef idx="1">
              <a:schemeClr val="accent4">
                <a:shade val="50000"/>
                <a:hueOff val="385836"/>
                <a:satOff val="-22986"/>
                <a:lumOff val="45396"/>
                <a:alphaOff val="0"/>
              </a:schemeClr>
            </a:fillRef>
            <a:effectRef idx="0">
              <a:schemeClr val="accent4">
                <a:shade val="50000"/>
                <a:hueOff val="385836"/>
                <a:satOff val="-22986"/>
                <a:lumOff val="45396"/>
                <a:alphaOff val="0"/>
              </a:schemeClr>
            </a:effectRef>
            <a:fontRef idx="minor">
              <a:schemeClr val="lt1"/>
            </a:fontRef>
          </p:style>
          <p:txBody>
            <a:bodyPr spcFirstLastPara="0" vert="horz" wrap="square" lIns="296391" tIns="30262" rIns="296391" bIns="30262" numCol="1" spcCol="1270" anchor="ctr" anchorCtr="0">
              <a:noAutofit/>
            </a:bodyPr>
            <a:lstStyle/>
            <a:p>
              <a:pPr marL="0" lvl="0" indent="0" algn="l" defTabSz="933450">
                <a:lnSpc>
                  <a:spcPct val="90000"/>
                </a:lnSpc>
                <a:spcBef>
                  <a:spcPct val="0"/>
                </a:spcBef>
                <a:spcAft>
                  <a:spcPct val="35000"/>
                </a:spcAft>
                <a:buNone/>
              </a:pPr>
              <a:r>
                <a:rPr lang="en-GB" sz="2400" kern="1200" dirty="0">
                  <a:solidFill>
                    <a:schemeClr val="tx1"/>
                  </a:solidFill>
                  <a:latin typeface="Arial" panose="020B0604020202020204" pitchFamily="34" charset="0"/>
                  <a:cs typeface="Arial" panose="020B0604020202020204" pitchFamily="34" charset="0"/>
                </a:rPr>
                <a:t>System of rules</a:t>
              </a:r>
            </a:p>
          </p:txBody>
        </p:sp>
      </p:grpSp>
      <p:grpSp>
        <p:nvGrpSpPr>
          <p:cNvPr id="17" name="Group 16">
            <a:extLst>
              <a:ext uri="{FF2B5EF4-FFF2-40B4-BE49-F238E27FC236}">
                <a16:creationId xmlns:a16="http://schemas.microsoft.com/office/drawing/2014/main" id="{4747B2FB-4CA6-4CBF-BD04-0B3A91112CB7}"/>
              </a:ext>
            </a:extLst>
          </p:cNvPr>
          <p:cNvGrpSpPr/>
          <p:nvPr/>
        </p:nvGrpSpPr>
        <p:grpSpPr>
          <a:xfrm>
            <a:off x="1096963" y="4997854"/>
            <a:ext cx="10058399" cy="839160"/>
            <a:chOff x="1096963" y="4997854"/>
            <a:chExt cx="10058399" cy="839160"/>
          </a:xfrm>
        </p:grpSpPr>
        <p:sp>
          <p:nvSpPr>
            <p:cNvPr id="12" name="Rectangle 11">
              <a:extLst>
                <a:ext uri="{FF2B5EF4-FFF2-40B4-BE49-F238E27FC236}">
                  <a16:creationId xmlns:a16="http://schemas.microsoft.com/office/drawing/2014/main" id="{1B387BCE-C5EA-4221-BF76-3482A1568830}"/>
                </a:ext>
              </a:extLst>
            </p:cNvPr>
            <p:cNvSpPr/>
            <p:nvPr/>
          </p:nvSpPr>
          <p:spPr>
            <a:xfrm>
              <a:off x="1096963" y="5307814"/>
              <a:ext cx="10058399" cy="529200"/>
            </a:xfrm>
            <a:prstGeom prst="rect">
              <a:avLst/>
            </a:prstGeom>
          </p:spPr>
          <p:style>
            <a:lnRef idx="2">
              <a:schemeClr val="accent4">
                <a:shade val="50000"/>
                <a:hueOff val="192918"/>
                <a:satOff val="-11493"/>
                <a:lumOff val="22698"/>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3" name="Freeform: Shape 12">
              <a:extLst>
                <a:ext uri="{FF2B5EF4-FFF2-40B4-BE49-F238E27FC236}">
                  <a16:creationId xmlns:a16="http://schemas.microsoft.com/office/drawing/2014/main" id="{F312B37F-42D8-4C32-951B-5EAFB64E887B}"/>
                </a:ext>
              </a:extLst>
            </p:cNvPr>
            <p:cNvSpPr/>
            <p:nvPr/>
          </p:nvSpPr>
          <p:spPr>
            <a:xfrm>
              <a:off x="1599883" y="4997854"/>
              <a:ext cx="7040880" cy="619920"/>
            </a:xfrm>
            <a:custGeom>
              <a:avLst/>
              <a:gdLst>
                <a:gd name="connsiteX0" fmla="*/ 0 w 7040880"/>
                <a:gd name="connsiteY0" fmla="*/ 103322 h 619920"/>
                <a:gd name="connsiteX1" fmla="*/ 103322 w 7040880"/>
                <a:gd name="connsiteY1" fmla="*/ 0 h 619920"/>
                <a:gd name="connsiteX2" fmla="*/ 6937558 w 7040880"/>
                <a:gd name="connsiteY2" fmla="*/ 0 h 619920"/>
                <a:gd name="connsiteX3" fmla="*/ 7040880 w 7040880"/>
                <a:gd name="connsiteY3" fmla="*/ 103322 h 619920"/>
                <a:gd name="connsiteX4" fmla="*/ 7040880 w 7040880"/>
                <a:gd name="connsiteY4" fmla="*/ 516598 h 619920"/>
                <a:gd name="connsiteX5" fmla="*/ 6937558 w 7040880"/>
                <a:gd name="connsiteY5" fmla="*/ 619920 h 619920"/>
                <a:gd name="connsiteX6" fmla="*/ 103322 w 7040880"/>
                <a:gd name="connsiteY6" fmla="*/ 619920 h 619920"/>
                <a:gd name="connsiteX7" fmla="*/ 0 w 7040880"/>
                <a:gd name="connsiteY7" fmla="*/ 516598 h 619920"/>
                <a:gd name="connsiteX8" fmla="*/ 0 w 7040880"/>
                <a:gd name="connsiteY8" fmla="*/ 103322 h 619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40880" h="619920">
                  <a:moveTo>
                    <a:pt x="0" y="103322"/>
                  </a:moveTo>
                  <a:cubicBezTo>
                    <a:pt x="0" y="46259"/>
                    <a:pt x="46259" y="0"/>
                    <a:pt x="103322" y="0"/>
                  </a:cubicBezTo>
                  <a:lnTo>
                    <a:pt x="6937558" y="0"/>
                  </a:lnTo>
                  <a:cubicBezTo>
                    <a:pt x="6994621" y="0"/>
                    <a:pt x="7040880" y="46259"/>
                    <a:pt x="7040880" y="103322"/>
                  </a:cubicBezTo>
                  <a:lnTo>
                    <a:pt x="7040880" y="516598"/>
                  </a:lnTo>
                  <a:cubicBezTo>
                    <a:pt x="7040880" y="573661"/>
                    <a:pt x="6994621" y="619920"/>
                    <a:pt x="6937558" y="619920"/>
                  </a:cubicBezTo>
                  <a:lnTo>
                    <a:pt x="103322" y="619920"/>
                  </a:lnTo>
                  <a:cubicBezTo>
                    <a:pt x="46259" y="619920"/>
                    <a:pt x="0" y="573661"/>
                    <a:pt x="0" y="516598"/>
                  </a:cubicBezTo>
                  <a:lnTo>
                    <a:pt x="0" y="103322"/>
                  </a:lnTo>
                  <a:close/>
                </a:path>
              </a:pathLst>
            </a:custGeom>
          </p:spPr>
          <p:style>
            <a:lnRef idx="2">
              <a:schemeClr val="lt1">
                <a:hueOff val="0"/>
                <a:satOff val="0"/>
                <a:lumOff val="0"/>
                <a:alphaOff val="0"/>
              </a:schemeClr>
            </a:lnRef>
            <a:fillRef idx="1">
              <a:schemeClr val="accent4">
                <a:shade val="50000"/>
                <a:hueOff val="192918"/>
                <a:satOff val="-11493"/>
                <a:lumOff val="22698"/>
                <a:alphaOff val="0"/>
              </a:schemeClr>
            </a:fillRef>
            <a:effectRef idx="0">
              <a:schemeClr val="accent4">
                <a:shade val="50000"/>
                <a:hueOff val="192918"/>
                <a:satOff val="-11493"/>
                <a:lumOff val="22698"/>
                <a:alphaOff val="0"/>
              </a:schemeClr>
            </a:effectRef>
            <a:fontRef idx="minor">
              <a:schemeClr val="lt1"/>
            </a:fontRef>
          </p:style>
          <p:txBody>
            <a:bodyPr spcFirstLastPara="0" vert="horz" wrap="square" lIns="296391" tIns="30262" rIns="296391" bIns="30262" numCol="1" spcCol="1270" anchor="ctr" anchorCtr="0">
              <a:noAutofit/>
            </a:bodyPr>
            <a:lstStyle/>
            <a:p>
              <a:pPr marL="0" lvl="0" indent="0" algn="l" defTabSz="933450">
                <a:lnSpc>
                  <a:spcPct val="90000"/>
                </a:lnSpc>
                <a:spcBef>
                  <a:spcPct val="0"/>
                </a:spcBef>
                <a:spcAft>
                  <a:spcPct val="35000"/>
                </a:spcAft>
                <a:buNone/>
              </a:pPr>
              <a:r>
                <a:rPr lang="en-GB" sz="2400" kern="1200" dirty="0">
                  <a:latin typeface="Arial" panose="020B0604020202020204" pitchFamily="34" charset="0"/>
                  <a:cs typeface="Arial" panose="020B0604020202020204" pitchFamily="34" charset="0"/>
                </a:rPr>
                <a:t>Impersonality</a:t>
              </a:r>
              <a:endParaRPr lang="en-GB" sz="2800" kern="1200"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2802502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35698B-B883-4D08-9A91-6E012F31D14C}"/>
              </a:ext>
            </a:extLst>
          </p:cNvPr>
          <p:cNvSpPr>
            <a:spLocks noGrp="1"/>
          </p:cNvSpPr>
          <p:nvPr>
            <p:ph type="title"/>
          </p:nvPr>
        </p:nvSpPr>
        <p:spPr/>
        <p:txBody>
          <a:bodyPr/>
          <a:lstStyle/>
          <a:p>
            <a:r>
              <a:rPr lang="en-GB" dirty="0"/>
              <a:t>The advantages of bureaucracy</a:t>
            </a:r>
          </a:p>
        </p:txBody>
      </p:sp>
      <p:sp>
        <p:nvSpPr>
          <p:cNvPr id="3" name="Content Placeholder 2">
            <a:extLst>
              <a:ext uri="{FF2B5EF4-FFF2-40B4-BE49-F238E27FC236}">
                <a16:creationId xmlns:a16="http://schemas.microsoft.com/office/drawing/2014/main" id="{A026295A-7F3B-41D0-8B84-BEA0249DC0C3}"/>
              </a:ext>
            </a:extLst>
          </p:cNvPr>
          <p:cNvSpPr>
            <a:spLocks noGrp="1"/>
          </p:cNvSpPr>
          <p:nvPr>
            <p:ph idx="1"/>
          </p:nvPr>
        </p:nvSpPr>
        <p:spPr/>
        <p:txBody>
          <a:bodyPr/>
          <a:lstStyle/>
          <a:p>
            <a:r>
              <a:rPr lang="en-GB" dirty="0"/>
              <a:t>Walton (2005) outlines key features of bureaucracy that may benefit any organisation: </a:t>
            </a:r>
          </a:p>
          <a:p>
            <a:endParaRPr lang="en-GB" dirty="0"/>
          </a:p>
        </p:txBody>
      </p:sp>
      <p:sp>
        <p:nvSpPr>
          <p:cNvPr id="6" name="Freeform: Shape 5">
            <a:extLst>
              <a:ext uri="{FF2B5EF4-FFF2-40B4-BE49-F238E27FC236}">
                <a16:creationId xmlns:a16="http://schemas.microsoft.com/office/drawing/2014/main" id="{FED82555-22E0-4B73-B36F-698EAB6C1D5D}"/>
              </a:ext>
            </a:extLst>
          </p:cNvPr>
          <p:cNvSpPr/>
          <p:nvPr/>
        </p:nvSpPr>
        <p:spPr>
          <a:xfrm>
            <a:off x="4893339" y="2594776"/>
            <a:ext cx="6409070" cy="1687201"/>
          </a:xfrm>
          <a:custGeom>
            <a:avLst/>
            <a:gdLst>
              <a:gd name="connsiteX0" fmla="*/ 0 w 5266660"/>
              <a:gd name="connsiteY0" fmla="*/ 210900 h 1687201"/>
              <a:gd name="connsiteX1" fmla="*/ 4423060 w 5266660"/>
              <a:gd name="connsiteY1" fmla="*/ 210900 h 1687201"/>
              <a:gd name="connsiteX2" fmla="*/ 4423060 w 5266660"/>
              <a:gd name="connsiteY2" fmla="*/ 0 h 1687201"/>
              <a:gd name="connsiteX3" fmla="*/ 5266660 w 5266660"/>
              <a:gd name="connsiteY3" fmla="*/ 843601 h 1687201"/>
              <a:gd name="connsiteX4" fmla="*/ 4423060 w 5266660"/>
              <a:gd name="connsiteY4" fmla="*/ 1687201 h 1687201"/>
              <a:gd name="connsiteX5" fmla="*/ 4423060 w 5266660"/>
              <a:gd name="connsiteY5" fmla="*/ 1476301 h 1687201"/>
              <a:gd name="connsiteX6" fmla="*/ 0 w 5266660"/>
              <a:gd name="connsiteY6" fmla="*/ 1476301 h 1687201"/>
              <a:gd name="connsiteX7" fmla="*/ 0 w 5266660"/>
              <a:gd name="connsiteY7" fmla="*/ 210900 h 1687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66660" h="1687201">
                <a:moveTo>
                  <a:pt x="0" y="210900"/>
                </a:moveTo>
                <a:lnTo>
                  <a:pt x="4423060" y="210900"/>
                </a:lnTo>
                <a:lnTo>
                  <a:pt x="4423060" y="0"/>
                </a:lnTo>
                <a:lnTo>
                  <a:pt x="5266660" y="843601"/>
                </a:lnTo>
                <a:lnTo>
                  <a:pt x="4423060" y="1687201"/>
                </a:lnTo>
                <a:lnTo>
                  <a:pt x="4423060" y="1476301"/>
                </a:lnTo>
                <a:lnTo>
                  <a:pt x="0" y="1476301"/>
                </a:lnTo>
                <a:lnTo>
                  <a:pt x="0" y="210900"/>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1430" tIns="222330" rIns="644130" bIns="222330" numCol="1" spcCol="1270" anchor="t" anchorCtr="0">
            <a:noAutofit/>
          </a:bodyPr>
          <a:lstStyle/>
          <a:p>
            <a:pPr marL="171450" lvl="1" indent="-171450" algn="l" defTabSz="800100">
              <a:lnSpc>
                <a:spcPct val="90000"/>
              </a:lnSpc>
              <a:spcBef>
                <a:spcPct val="0"/>
              </a:spcBef>
              <a:spcAft>
                <a:spcPct val="15000"/>
              </a:spcAft>
              <a:buChar char="•"/>
            </a:pPr>
            <a:r>
              <a:rPr lang="en-GB" sz="2000" kern="1200" dirty="0">
                <a:latin typeface="Arial" panose="020B0604020202020204" pitchFamily="34" charset="0"/>
                <a:cs typeface="Arial" panose="020B0604020202020204" pitchFamily="34" charset="0"/>
              </a:rPr>
              <a:t>Allowing staff to know the limits of their role and authority. </a:t>
            </a:r>
          </a:p>
          <a:p>
            <a:pPr marL="171450" lvl="1" indent="-171450" algn="l" defTabSz="800100">
              <a:lnSpc>
                <a:spcPct val="90000"/>
              </a:lnSpc>
              <a:spcBef>
                <a:spcPct val="0"/>
              </a:spcBef>
              <a:spcAft>
                <a:spcPct val="15000"/>
              </a:spcAft>
              <a:buChar char="•"/>
            </a:pPr>
            <a:r>
              <a:rPr lang="en-GB" sz="2000" kern="1200" dirty="0">
                <a:latin typeface="Arial" panose="020B0604020202020204" pitchFamily="34" charset="0"/>
                <a:cs typeface="Arial" panose="020B0604020202020204" pitchFamily="34" charset="0"/>
              </a:rPr>
              <a:t>Allowing the reporting and decision making process to be clearly defined. </a:t>
            </a:r>
          </a:p>
        </p:txBody>
      </p:sp>
      <p:sp>
        <p:nvSpPr>
          <p:cNvPr id="7" name="Freeform: Shape 6">
            <a:extLst>
              <a:ext uri="{FF2B5EF4-FFF2-40B4-BE49-F238E27FC236}">
                <a16:creationId xmlns:a16="http://schemas.microsoft.com/office/drawing/2014/main" id="{45CBC988-CF2F-46BF-A467-16DBA80DA49E}"/>
              </a:ext>
            </a:extLst>
          </p:cNvPr>
          <p:cNvSpPr/>
          <p:nvPr/>
        </p:nvSpPr>
        <p:spPr>
          <a:xfrm>
            <a:off x="1382233" y="2594776"/>
            <a:ext cx="3511106" cy="1687201"/>
          </a:xfrm>
          <a:custGeom>
            <a:avLst/>
            <a:gdLst>
              <a:gd name="connsiteX0" fmla="*/ 0 w 3511106"/>
              <a:gd name="connsiteY0" fmla="*/ 281206 h 1687201"/>
              <a:gd name="connsiteX1" fmla="*/ 281206 w 3511106"/>
              <a:gd name="connsiteY1" fmla="*/ 0 h 1687201"/>
              <a:gd name="connsiteX2" fmla="*/ 3229900 w 3511106"/>
              <a:gd name="connsiteY2" fmla="*/ 0 h 1687201"/>
              <a:gd name="connsiteX3" fmla="*/ 3511106 w 3511106"/>
              <a:gd name="connsiteY3" fmla="*/ 281206 h 1687201"/>
              <a:gd name="connsiteX4" fmla="*/ 3511106 w 3511106"/>
              <a:gd name="connsiteY4" fmla="*/ 1405995 h 1687201"/>
              <a:gd name="connsiteX5" fmla="*/ 3229900 w 3511106"/>
              <a:gd name="connsiteY5" fmla="*/ 1687201 h 1687201"/>
              <a:gd name="connsiteX6" fmla="*/ 281206 w 3511106"/>
              <a:gd name="connsiteY6" fmla="*/ 1687201 h 1687201"/>
              <a:gd name="connsiteX7" fmla="*/ 0 w 3511106"/>
              <a:gd name="connsiteY7" fmla="*/ 1405995 h 1687201"/>
              <a:gd name="connsiteX8" fmla="*/ 0 w 3511106"/>
              <a:gd name="connsiteY8" fmla="*/ 281206 h 1687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11106" h="1687201">
                <a:moveTo>
                  <a:pt x="0" y="281206"/>
                </a:moveTo>
                <a:cubicBezTo>
                  <a:pt x="0" y="125900"/>
                  <a:pt x="125900" y="0"/>
                  <a:pt x="281206" y="0"/>
                </a:cubicBezTo>
                <a:lnTo>
                  <a:pt x="3229900" y="0"/>
                </a:lnTo>
                <a:cubicBezTo>
                  <a:pt x="3385206" y="0"/>
                  <a:pt x="3511106" y="125900"/>
                  <a:pt x="3511106" y="281206"/>
                </a:cubicBezTo>
                <a:lnTo>
                  <a:pt x="3511106" y="1405995"/>
                </a:lnTo>
                <a:cubicBezTo>
                  <a:pt x="3511106" y="1561301"/>
                  <a:pt x="3385206" y="1687201"/>
                  <a:pt x="3229900" y="1687201"/>
                </a:cubicBezTo>
                <a:lnTo>
                  <a:pt x="281206" y="1687201"/>
                </a:lnTo>
                <a:cubicBezTo>
                  <a:pt x="125900" y="1687201"/>
                  <a:pt x="0" y="1561301"/>
                  <a:pt x="0" y="1405995"/>
                </a:cubicBezTo>
                <a:lnTo>
                  <a:pt x="0" y="281206"/>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5712" tIns="149037" rIns="215712" bIns="149037" numCol="1" spcCol="1270" anchor="ctr" anchorCtr="0">
            <a:noAutofit/>
          </a:bodyPr>
          <a:lstStyle/>
          <a:p>
            <a:pPr marL="0" lvl="0" indent="0" algn="ctr" defTabSz="1555750">
              <a:lnSpc>
                <a:spcPct val="90000"/>
              </a:lnSpc>
              <a:spcBef>
                <a:spcPct val="0"/>
              </a:spcBef>
              <a:spcAft>
                <a:spcPct val="35000"/>
              </a:spcAft>
              <a:buNone/>
            </a:pPr>
            <a:r>
              <a:rPr lang="en-GB" sz="3500" kern="1200" dirty="0"/>
              <a:t>Clearly defined roles and authority</a:t>
            </a:r>
          </a:p>
        </p:txBody>
      </p:sp>
      <p:sp>
        <p:nvSpPr>
          <p:cNvPr id="8" name="Freeform: Shape 7">
            <a:extLst>
              <a:ext uri="{FF2B5EF4-FFF2-40B4-BE49-F238E27FC236}">
                <a16:creationId xmlns:a16="http://schemas.microsoft.com/office/drawing/2014/main" id="{8241E89A-2D0E-4C1A-BD67-DE34CBA1AE15}"/>
              </a:ext>
            </a:extLst>
          </p:cNvPr>
          <p:cNvSpPr/>
          <p:nvPr/>
        </p:nvSpPr>
        <p:spPr>
          <a:xfrm>
            <a:off x="4893338" y="4450698"/>
            <a:ext cx="6547295" cy="1687201"/>
          </a:xfrm>
          <a:custGeom>
            <a:avLst/>
            <a:gdLst>
              <a:gd name="connsiteX0" fmla="*/ 0 w 5266660"/>
              <a:gd name="connsiteY0" fmla="*/ 210900 h 1687201"/>
              <a:gd name="connsiteX1" fmla="*/ 4423060 w 5266660"/>
              <a:gd name="connsiteY1" fmla="*/ 210900 h 1687201"/>
              <a:gd name="connsiteX2" fmla="*/ 4423060 w 5266660"/>
              <a:gd name="connsiteY2" fmla="*/ 0 h 1687201"/>
              <a:gd name="connsiteX3" fmla="*/ 5266660 w 5266660"/>
              <a:gd name="connsiteY3" fmla="*/ 843601 h 1687201"/>
              <a:gd name="connsiteX4" fmla="*/ 4423060 w 5266660"/>
              <a:gd name="connsiteY4" fmla="*/ 1687201 h 1687201"/>
              <a:gd name="connsiteX5" fmla="*/ 4423060 w 5266660"/>
              <a:gd name="connsiteY5" fmla="*/ 1476301 h 1687201"/>
              <a:gd name="connsiteX6" fmla="*/ 0 w 5266660"/>
              <a:gd name="connsiteY6" fmla="*/ 1476301 h 1687201"/>
              <a:gd name="connsiteX7" fmla="*/ 0 w 5266660"/>
              <a:gd name="connsiteY7" fmla="*/ 210900 h 1687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66660" h="1687201">
                <a:moveTo>
                  <a:pt x="0" y="210900"/>
                </a:moveTo>
                <a:lnTo>
                  <a:pt x="4423060" y="210900"/>
                </a:lnTo>
                <a:lnTo>
                  <a:pt x="4423060" y="0"/>
                </a:lnTo>
                <a:lnTo>
                  <a:pt x="5266660" y="843601"/>
                </a:lnTo>
                <a:lnTo>
                  <a:pt x="4423060" y="1687201"/>
                </a:lnTo>
                <a:lnTo>
                  <a:pt x="4423060" y="1476301"/>
                </a:lnTo>
                <a:lnTo>
                  <a:pt x="0" y="1476301"/>
                </a:lnTo>
                <a:lnTo>
                  <a:pt x="0" y="210900"/>
                </a:lnTo>
                <a:close/>
              </a:path>
            </a:pathLst>
          </a:custGeom>
        </p:spPr>
        <p:style>
          <a:lnRef idx="2">
            <a:schemeClr val="accent1">
              <a:alpha val="90000"/>
              <a:tint val="40000"/>
              <a:hueOff val="0"/>
              <a:satOff val="0"/>
              <a:lumOff val="0"/>
              <a:alphaOff val="0"/>
            </a:schemeClr>
          </a:lnRef>
          <a:fillRef idx="1">
            <a:schemeClr val="accent1">
              <a:alpha val="90000"/>
              <a:tint val="40000"/>
              <a:hueOff val="0"/>
              <a:satOff val="0"/>
              <a:lumOff val="0"/>
              <a:alphaOff val="0"/>
            </a:schemeClr>
          </a:fillRef>
          <a:effectRef idx="0">
            <a:schemeClr val="accent1">
              <a:alpha val="90000"/>
              <a:tint val="40000"/>
              <a:hueOff val="0"/>
              <a:satOff val="0"/>
              <a:lumOff val="0"/>
              <a:alphaOff val="0"/>
            </a:schemeClr>
          </a:effectRef>
          <a:fontRef idx="minor">
            <a:schemeClr val="dk1">
              <a:hueOff val="0"/>
              <a:satOff val="0"/>
              <a:lumOff val="0"/>
              <a:alphaOff val="0"/>
            </a:schemeClr>
          </a:fontRef>
        </p:style>
        <p:txBody>
          <a:bodyPr spcFirstLastPara="0" vert="horz" wrap="square" lIns="11430" tIns="222330" rIns="644130" bIns="222330" numCol="1" spcCol="1270" anchor="t" anchorCtr="0">
            <a:noAutofit/>
          </a:bodyPr>
          <a:lstStyle/>
          <a:p>
            <a:pPr marL="171450" lvl="1" indent="-171450" algn="l" defTabSz="800100">
              <a:lnSpc>
                <a:spcPct val="90000"/>
              </a:lnSpc>
              <a:spcBef>
                <a:spcPct val="0"/>
              </a:spcBef>
              <a:spcAft>
                <a:spcPct val="15000"/>
              </a:spcAft>
              <a:buChar char="•"/>
            </a:pPr>
            <a:r>
              <a:rPr lang="en-GB" sz="2000" kern="1200" dirty="0">
                <a:latin typeface="Arial" panose="020B0604020202020204" pitchFamily="34" charset="0"/>
                <a:cs typeface="Arial" panose="020B0604020202020204" pitchFamily="34" charset="0"/>
              </a:rPr>
              <a:t>Ensuring that an organisation plans for their needs and maintains roles even when staff change. </a:t>
            </a:r>
          </a:p>
          <a:p>
            <a:pPr marL="171450" lvl="1" indent="-171450" algn="l" defTabSz="800100">
              <a:lnSpc>
                <a:spcPct val="90000"/>
              </a:lnSpc>
              <a:spcBef>
                <a:spcPct val="0"/>
              </a:spcBef>
              <a:spcAft>
                <a:spcPct val="15000"/>
              </a:spcAft>
              <a:buChar char="•"/>
            </a:pPr>
            <a:r>
              <a:rPr lang="en-GB" sz="2000" kern="1200" dirty="0">
                <a:latin typeface="Arial" panose="020B0604020202020204" pitchFamily="34" charset="0"/>
                <a:cs typeface="Arial" panose="020B0604020202020204" pitchFamily="34" charset="0"/>
              </a:rPr>
              <a:t>Allow specialist staff to be the decision makers in their specialist field of expertise. </a:t>
            </a:r>
          </a:p>
        </p:txBody>
      </p:sp>
      <p:sp>
        <p:nvSpPr>
          <p:cNvPr id="9" name="Freeform: Shape 8">
            <a:extLst>
              <a:ext uri="{FF2B5EF4-FFF2-40B4-BE49-F238E27FC236}">
                <a16:creationId xmlns:a16="http://schemas.microsoft.com/office/drawing/2014/main" id="{333993B5-F564-4E0D-AD65-E4D34AAFA336}"/>
              </a:ext>
            </a:extLst>
          </p:cNvPr>
          <p:cNvSpPr/>
          <p:nvPr/>
        </p:nvSpPr>
        <p:spPr>
          <a:xfrm>
            <a:off x="1382233" y="4450698"/>
            <a:ext cx="3511106" cy="1687201"/>
          </a:xfrm>
          <a:custGeom>
            <a:avLst/>
            <a:gdLst>
              <a:gd name="connsiteX0" fmla="*/ 0 w 3511106"/>
              <a:gd name="connsiteY0" fmla="*/ 281206 h 1687201"/>
              <a:gd name="connsiteX1" fmla="*/ 281206 w 3511106"/>
              <a:gd name="connsiteY1" fmla="*/ 0 h 1687201"/>
              <a:gd name="connsiteX2" fmla="*/ 3229900 w 3511106"/>
              <a:gd name="connsiteY2" fmla="*/ 0 h 1687201"/>
              <a:gd name="connsiteX3" fmla="*/ 3511106 w 3511106"/>
              <a:gd name="connsiteY3" fmla="*/ 281206 h 1687201"/>
              <a:gd name="connsiteX4" fmla="*/ 3511106 w 3511106"/>
              <a:gd name="connsiteY4" fmla="*/ 1405995 h 1687201"/>
              <a:gd name="connsiteX5" fmla="*/ 3229900 w 3511106"/>
              <a:gd name="connsiteY5" fmla="*/ 1687201 h 1687201"/>
              <a:gd name="connsiteX6" fmla="*/ 281206 w 3511106"/>
              <a:gd name="connsiteY6" fmla="*/ 1687201 h 1687201"/>
              <a:gd name="connsiteX7" fmla="*/ 0 w 3511106"/>
              <a:gd name="connsiteY7" fmla="*/ 1405995 h 1687201"/>
              <a:gd name="connsiteX8" fmla="*/ 0 w 3511106"/>
              <a:gd name="connsiteY8" fmla="*/ 281206 h 1687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511106" h="1687201">
                <a:moveTo>
                  <a:pt x="0" y="281206"/>
                </a:moveTo>
                <a:cubicBezTo>
                  <a:pt x="0" y="125900"/>
                  <a:pt x="125900" y="0"/>
                  <a:pt x="281206" y="0"/>
                </a:cubicBezTo>
                <a:lnTo>
                  <a:pt x="3229900" y="0"/>
                </a:lnTo>
                <a:cubicBezTo>
                  <a:pt x="3385206" y="0"/>
                  <a:pt x="3511106" y="125900"/>
                  <a:pt x="3511106" y="281206"/>
                </a:cubicBezTo>
                <a:lnTo>
                  <a:pt x="3511106" y="1405995"/>
                </a:lnTo>
                <a:cubicBezTo>
                  <a:pt x="3511106" y="1561301"/>
                  <a:pt x="3385206" y="1687201"/>
                  <a:pt x="3229900" y="1687201"/>
                </a:cubicBezTo>
                <a:lnTo>
                  <a:pt x="281206" y="1687201"/>
                </a:lnTo>
                <a:cubicBezTo>
                  <a:pt x="125900" y="1687201"/>
                  <a:pt x="0" y="1561301"/>
                  <a:pt x="0" y="1405995"/>
                </a:cubicBezTo>
                <a:lnTo>
                  <a:pt x="0" y="281206"/>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15712" tIns="149037" rIns="215712" bIns="149037" numCol="1" spcCol="1270" anchor="ctr" anchorCtr="0">
            <a:noAutofit/>
          </a:bodyPr>
          <a:lstStyle/>
          <a:p>
            <a:pPr marL="0" lvl="0" indent="0" algn="ctr" defTabSz="1555750">
              <a:lnSpc>
                <a:spcPct val="90000"/>
              </a:lnSpc>
              <a:spcBef>
                <a:spcPct val="0"/>
              </a:spcBef>
              <a:spcAft>
                <a:spcPct val="35000"/>
              </a:spcAft>
              <a:buNone/>
            </a:pPr>
            <a:r>
              <a:rPr lang="en-GB" sz="3500" kern="1200" dirty="0"/>
              <a:t>Specialism of roles</a:t>
            </a:r>
          </a:p>
        </p:txBody>
      </p:sp>
    </p:spTree>
    <p:extLst>
      <p:ext uri="{BB962C8B-B14F-4D97-AF65-F5344CB8AC3E}">
        <p14:creationId xmlns:p14="http://schemas.microsoft.com/office/powerpoint/2010/main" val="4149644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F84A46-929C-438A-959F-C2EBF21DB758}"/>
              </a:ext>
            </a:extLst>
          </p:cNvPr>
          <p:cNvSpPr>
            <a:spLocks noGrp="1"/>
          </p:cNvSpPr>
          <p:nvPr>
            <p:ph type="title"/>
          </p:nvPr>
        </p:nvSpPr>
        <p:spPr/>
        <p:txBody>
          <a:bodyPr/>
          <a:lstStyle/>
          <a:p>
            <a:r>
              <a:rPr lang="en-GB" dirty="0"/>
              <a:t>Disadvantages</a:t>
            </a:r>
          </a:p>
        </p:txBody>
      </p:sp>
      <p:sp>
        <p:nvSpPr>
          <p:cNvPr id="3" name="Content Placeholder 2">
            <a:extLst>
              <a:ext uri="{FF2B5EF4-FFF2-40B4-BE49-F238E27FC236}">
                <a16:creationId xmlns:a16="http://schemas.microsoft.com/office/drawing/2014/main" id="{28FE72E7-783D-4F91-95C7-874D09884AED}"/>
              </a:ext>
            </a:extLst>
          </p:cNvPr>
          <p:cNvSpPr>
            <a:spLocks noGrp="1"/>
          </p:cNvSpPr>
          <p:nvPr>
            <p:ph idx="1"/>
          </p:nvPr>
        </p:nvSpPr>
        <p:spPr>
          <a:xfrm>
            <a:off x="1066800" y="1895550"/>
            <a:ext cx="10058400" cy="858283"/>
          </a:xfrm>
        </p:spPr>
        <p:txBody>
          <a:bodyPr/>
          <a:lstStyle/>
          <a:p>
            <a:r>
              <a:rPr lang="en-GB" dirty="0"/>
              <a:t>Mullins (2005) details the extensive criticism that Weber received in the 20</a:t>
            </a:r>
            <a:r>
              <a:rPr lang="en-GB" baseline="30000" dirty="0"/>
              <a:t>th</a:t>
            </a:r>
            <a:r>
              <a:rPr lang="en-GB" dirty="0"/>
              <a:t> Century. Identifying the following main disadvantages: </a:t>
            </a:r>
          </a:p>
          <a:p>
            <a:endParaRPr lang="en-GB" dirty="0"/>
          </a:p>
        </p:txBody>
      </p:sp>
      <p:sp>
        <p:nvSpPr>
          <p:cNvPr id="6" name="Block Arc 5">
            <a:extLst>
              <a:ext uri="{FF2B5EF4-FFF2-40B4-BE49-F238E27FC236}">
                <a16:creationId xmlns:a16="http://schemas.microsoft.com/office/drawing/2014/main" id="{F26C00C7-FB52-4A0D-A96C-7CC8F169EE32}"/>
              </a:ext>
            </a:extLst>
          </p:cNvPr>
          <p:cNvSpPr/>
          <p:nvPr/>
        </p:nvSpPr>
        <p:spPr>
          <a:xfrm>
            <a:off x="-3013433" y="1962239"/>
            <a:ext cx="5074014" cy="5074014"/>
          </a:xfrm>
          <a:prstGeom prst="blockArc">
            <a:avLst>
              <a:gd name="adj1" fmla="val 18900000"/>
              <a:gd name="adj2" fmla="val 2700000"/>
              <a:gd name="adj3" fmla="val 426"/>
            </a:avLst>
          </a:prstGeom>
        </p:spPr>
        <p:style>
          <a:lnRef idx="2">
            <a:schemeClr val="dk2">
              <a:shade val="60000"/>
              <a:hueOff val="0"/>
              <a:satOff val="0"/>
              <a:lumOff val="0"/>
              <a:alphaOff val="0"/>
            </a:schemeClr>
          </a:lnRef>
          <a:fillRef idx="0">
            <a:schemeClr val="dk2">
              <a:hueOff val="0"/>
              <a:satOff val="0"/>
              <a:lumOff val="0"/>
              <a:alphaOff val="0"/>
            </a:schemeClr>
          </a:fillRef>
          <a:effectRef idx="0">
            <a:schemeClr val="dk2">
              <a:hueOff val="0"/>
              <a:satOff val="0"/>
              <a:lumOff val="0"/>
              <a:alphaOff val="0"/>
            </a:schemeClr>
          </a:effectRef>
          <a:fontRef idx="minor">
            <a:schemeClr val="tx1">
              <a:hueOff val="0"/>
              <a:satOff val="0"/>
              <a:lumOff val="0"/>
              <a:alphaOff val="0"/>
            </a:schemeClr>
          </a:fontRef>
        </p:style>
      </p:sp>
      <p:sp>
        <p:nvSpPr>
          <p:cNvPr id="7" name="Freeform: Shape 6">
            <a:extLst>
              <a:ext uri="{FF2B5EF4-FFF2-40B4-BE49-F238E27FC236}">
                <a16:creationId xmlns:a16="http://schemas.microsoft.com/office/drawing/2014/main" id="{A16744CE-53AF-4565-BCCE-4C5C389BB3B0}"/>
              </a:ext>
            </a:extLst>
          </p:cNvPr>
          <p:cNvSpPr/>
          <p:nvPr/>
        </p:nvSpPr>
        <p:spPr>
          <a:xfrm>
            <a:off x="1769576" y="2992336"/>
            <a:ext cx="8548794" cy="753454"/>
          </a:xfrm>
          <a:custGeom>
            <a:avLst/>
            <a:gdLst>
              <a:gd name="connsiteX0" fmla="*/ 0 w 8548794"/>
              <a:gd name="connsiteY0" fmla="*/ 0 h 753454"/>
              <a:gd name="connsiteX1" fmla="*/ 8548794 w 8548794"/>
              <a:gd name="connsiteY1" fmla="*/ 0 h 753454"/>
              <a:gd name="connsiteX2" fmla="*/ 8548794 w 8548794"/>
              <a:gd name="connsiteY2" fmla="*/ 753454 h 753454"/>
              <a:gd name="connsiteX3" fmla="*/ 0 w 8548794"/>
              <a:gd name="connsiteY3" fmla="*/ 753454 h 753454"/>
              <a:gd name="connsiteX4" fmla="*/ 0 w 8548794"/>
              <a:gd name="connsiteY4" fmla="*/ 0 h 7534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48794" h="753454">
                <a:moveTo>
                  <a:pt x="0" y="0"/>
                </a:moveTo>
                <a:lnTo>
                  <a:pt x="8548794" y="0"/>
                </a:lnTo>
                <a:lnTo>
                  <a:pt x="8548794" y="753454"/>
                </a:lnTo>
                <a:lnTo>
                  <a:pt x="0" y="753454"/>
                </a:lnTo>
                <a:lnTo>
                  <a:pt x="0" y="0"/>
                </a:lnTo>
                <a:close/>
              </a:path>
            </a:pathLst>
          </a:custGeom>
        </p:spPr>
        <p:style>
          <a:lnRef idx="2">
            <a:schemeClr val="lt2">
              <a:hueOff val="0"/>
              <a:satOff val="0"/>
              <a:lumOff val="0"/>
              <a:alphaOff val="0"/>
            </a:schemeClr>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spcFirstLastPara="0" vert="horz" wrap="square" lIns="598055" tIns="96520" rIns="96520" bIns="96520" numCol="1" spcCol="1270" anchor="ctr" anchorCtr="0">
            <a:noAutofit/>
          </a:bodyPr>
          <a:lstStyle/>
          <a:p>
            <a:pPr marL="0" lvl="0" indent="0" algn="l" defTabSz="1689100">
              <a:lnSpc>
                <a:spcPct val="90000"/>
              </a:lnSpc>
              <a:spcBef>
                <a:spcPct val="0"/>
              </a:spcBef>
              <a:spcAft>
                <a:spcPct val="35000"/>
              </a:spcAft>
              <a:buNone/>
            </a:pPr>
            <a:r>
              <a:rPr lang="en-GB" sz="3800" kern="1200" dirty="0"/>
              <a:t>Over-emphasis on rules and procedures</a:t>
            </a:r>
          </a:p>
        </p:txBody>
      </p:sp>
      <p:sp>
        <p:nvSpPr>
          <p:cNvPr id="8" name="Oval 7">
            <a:extLst>
              <a:ext uri="{FF2B5EF4-FFF2-40B4-BE49-F238E27FC236}">
                <a16:creationId xmlns:a16="http://schemas.microsoft.com/office/drawing/2014/main" id="{679D7BAD-DF08-4965-8B41-FB09A419BC57}"/>
              </a:ext>
            </a:extLst>
          </p:cNvPr>
          <p:cNvSpPr/>
          <p:nvPr/>
        </p:nvSpPr>
        <p:spPr>
          <a:xfrm>
            <a:off x="1298667" y="2898154"/>
            <a:ext cx="941818" cy="941818"/>
          </a:xfrm>
          <a:prstGeom prst="ellipse">
            <a:avLst/>
          </a:prstGeom>
        </p:spPr>
        <p:style>
          <a:lnRef idx="2">
            <a:schemeClr val="dk2">
              <a:hueOff val="0"/>
              <a:satOff val="0"/>
              <a:lumOff val="0"/>
              <a:alphaOff val="0"/>
            </a:schemeClr>
          </a:lnRef>
          <a:fillRef idx="1">
            <a:schemeClr val="lt2">
              <a:hueOff val="0"/>
              <a:satOff val="0"/>
              <a:lumOff val="0"/>
              <a:alphaOff val="0"/>
            </a:schemeClr>
          </a:fillRef>
          <a:effectRef idx="0">
            <a:schemeClr val="lt2">
              <a:hueOff val="0"/>
              <a:satOff val="0"/>
              <a:lumOff val="0"/>
              <a:alphaOff val="0"/>
            </a:schemeClr>
          </a:effectRef>
          <a:fontRef idx="minor">
            <a:schemeClr val="dk1">
              <a:hueOff val="0"/>
              <a:satOff val="0"/>
              <a:lumOff val="0"/>
              <a:alphaOff val="0"/>
            </a:schemeClr>
          </a:fontRef>
        </p:style>
      </p:sp>
      <p:sp>
        <p:nvSpPr>
          <p:cNvPr id="9" name="Freeform: Shape 8">
            <a:extLst>
              <a:ext uri="{FF2B5EF4-FFF2-40B4-BE49-F238E27FC236}">
                <a16:creationId xmlns:a16="http://schemas.microsoft.com/office/drawing/2014/main" id="{5EECA99E-BB0D-4579-9BD3-1C4BEB4D41C9}"/>
              </a:ext>
            </a:extLst>
          </p:cNvPr>
          <p:cNvSpPr/>
          <p:nvPr/>
        </p:nvSpPr>
        <p:spPr>
          <a:xfrm>
            <a:off x="2043457" y="4122518"/>
            <a:ext cx="8274913" cy="753454"/>
          </a:xfrm>
          <a:custGeom>
            <a:avLst/>
            <a:gdLst>
              <a:gd name="connsiteX0" fmla="*/ 0 w 8274913"/>
              <a:gd name="connsiteY0" fmla="*/ 0 h 753454"/>
              <a:gd name="connsiteX1" fmla="*/ 8274913 w 8274913"/>
              <a:gd name="connsiteY1" fmla="*/ 0 h 753454"/>
              <a:gd name="connsiteX2" fmla="*/ 8274913 w 8274913"/>
              <a:gd name="connsiteY2" fmla="*/ 753454 h 753454"/>
              <a:gd name="connsiteX3" fmla="*/ 0 w 8274913"/>
              <a:gd name="connsiteY3" fmla="*/ 753454 h 753454"/>
              <a:gd name="connsiteX4" fmla="*/ 0 w 8274913"/>
              <a:gd name="connsiteY4" fmla="*/ 0 h 7534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74913" h="753454">
                <a:moveTo>
                  <a:pt x="0" y="0"/>
                </a:moveTo>
                <a:lnTo>
                  <a:pt x="8274913" y="0"/>
                </a:lnTo>
                <a:lnTo>
                  <a:pt x="8274913" y="753454"/>
                </a:lnTo>
                <a:lnTo>
                  <a:pt x="0" y="753454"/>
                </a:lnTo>
                <a:lnTo>
                  <a:pt x="0" y="0"/>
                </a:lnTo>
                <a:close/>
              </a:path>
            </a:pathLst>
          </a:custGeom>
        </p:spPr>
        <p:style>
          <a:lnRef idx="2">
            <a:schemeClr val="lt2">
              <a:hueOff val="0"/>
              <a:satOff val="0"/>
              <a:lumOff val="0"/>
              <a:alphaOff val="0"/>
            </a:schemeClr>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spcFirstLastPara="0" vert="horz" wrap="square" lIns="598055" tIns="96520" rIns="96520" bIns="96520" numCol="1" spcCol="1270" anchor="ctr" anchorCtr="0">
            <a:noAutofit/>
          </a:bodyPr>
          <a:lstStyle/>
          <a:p>
            <a:pPr marL="0" lvl="0" indent="0" algn="l" defTabSz="1689100">
              <a:lnSpc>
                <a:spcPct val="90000"/>
              </a:lnSpc>
              <a:spcBef>
                <a:spcPct val="0"/>
              </a:spcBef>
              <a:spcAft>
                <a:spcPct val="35000"/>
              </a:spcAft>
              <a:buNone/>
            </a:pPr>
            <a:r>
              <a:rPr lang="en-GB" sz="3800" kern="1200" dirty="0"/>
              <a:t>Initiative prevented</a:t>
            </a:r>
          </a:p>
        </p:txBody>
      </p:sp>
      <p:sp>
        <p:nvSpPr>
          <p:cNvPr id="10" name="Oval 9">
            <a:extLst>
              <a:ext uri="{FF2B5EF4-FFF2-40B4-BE49-F238E27FC236}">
                <a16:creationId xmlns:a16="http://schemas.microsoft.com/office/drawing/2014/main" id="{56836BB9-7E75-4080-B964-51694F4E87B0}"/>
              </a:ext>
            </a:extLst>
          </p:cNvPr>
          <p:cNvSpPr/>
          <p:nvPr/>
        </p:nvSpPr>
        <p:spPr>
          <a:xfrm>
            <a:off x="1572548" y="4028336"/>
            <a:ext cx="941818" cy="941818"/>
          </a:xfrm>
          <a:prstGeom prst="ellipse">
            <a:avLst/>
          </a:prstGeom>
        </p:spPr>
        <p:style>
          <a:lnRef idx="2">
            <a:schemeClr val="dk2">
              <a:hueOff val="0"/>
              <a:satOff val="0"/>
              <a:lumOff val="0"/>
              <a:alphaOff val="0"/>
            </a:schemeClr>
          </a:lnRef>
          <a:fillRef idx="1">
            <a:schemeClr val="lt2">
              <a:hueOff val="0"/>
              <a:satOff val="0"/>
              <a:lumOff val="0"/>
              <a:alphaOff val="0"/>
            </a:schemeClr>
          </a:fillRef>
          <a:effectRef idx="0">
            <a:schemeClr val="lt2">
              <a:hueOff val="0"/>
              <a:satOff val="0"/>
              <a:lumOff val="0"/>
              <a:alphaOff val="0"/>
            </a:schemeClr>
          </a:effectRef>
          <a:fontRef idx="minor">
            <a:schemeClr val="dk1">
              <a:hueOff val="0"/>
              <a:satOff val="0"/>
              <a:lumOff val="0"/>
              <a:alphaOff val="0"/>
            </a:schemeClr>
          </a:fontRef>
        </p:style>
      </p:sp>
      <p:sp>
        <p:nvSpPr>
          <p:cNvPr id="11" name="Freeform: Shape 10">
            <a:extLst>
              <a:ext uri="{FF2B5EF4-FFF2-40B4-BE49-F238E27FC236}">
                <a16:creationId xmlns:a16="http://schemas.microsoft.com/office/drawing/2014/main" id="{0B18F044-7895-4362-A40B-725CDCA21AB0}"/>
              </a:ext>
            </a:extLst>
          </p:cNvPr>
          <p:cNvSpPr/>
          <p:nvPr/>
        </p:nvSpPr>
        <p:spPr>
          <a:xfrm>
            <a:off x="1769576" y="5252700"/>
            <a:ext cx="8548794" cy="753454"/>
          </a:xfrm>
          <a:custGeom>
            <a:avLst/>
            <a:gdLst>
              <a:gd name="connsiteX0" fmla="*/ 0 w 8548794"/>
              <a:gd name="connsiteY0" fmla="*/ 0 h 753454"/>
              <a:gd name="connsiteX1" fmla="*/ 8548794 w 8548794"/>
              <a:gd name="connsiteY1" fmla="*/ 0 h 753454"/>
              <a:gd name="connsiteX2" fmla="*/ 8548794 w 8548794"/>
              <a:gd name="connsiteY2" fmla="*/ 753454 h 753454"/>
              <a:gd name="connsiteX3" fmla="*/ 0 w 8548794"/>
              <a:gd name="connsiteY3" fmla="*/ 753454 h 753454"/>
              <a:gd name="connsiteX4" fmla="*/ 0 w 8548794"/>
              <a:gd name="connsiteY4" fmla="*/ 0 h 7534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48794" h="753454">
                <a:moveTo>
                  <a:pt x="0" y="0"/>
                </a:moveTo>
                <a:lnTo>
                  <a:pt x="8548794" y="0"/>
                </a:lnTo>
                <a:lnTo>
                  <a:pt x="8548794" y="753454"/>
                </a:lnTo>
                <a:lnTo>
                  <a:pt x="0" y="753454"/>
                </a:lnTo>
                <a:lnTo>
                  <a:pt x="0" y="0"/>
                </a:lnTo>
                <a:close/>
              </a:path>
            </a:pathLst>
          </a:custGeom>
        </p:spPr>
        <p:style>
          <a:lnRef idx="2">
            <a:schemeClr val="lt2">
              <a:hueOff val="0"/>
              <a:satOff val="0"/>
              <a:lumOff val="0"/>
              <a:alphaOff val="0"/>
            </a:schemeClr>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spcFirstLastPara="0" vert="horz" wrap="square" lIns="598055" tIns="96520" rIns="96520" bIns="96520" numCol="1" spcCol="1270" anchor="ctr" anchorCtr="0">
            <a:noAutofit/>
          </a:bodyPr>
          <a:lstStyle/>
          <a:p>
            <a:pPr marL="0" lvl="0" indent="0" algn="l" defTabSz="1689100">
              <a:lnSpc>
                <a:spcPct val="90000"/>
              </a:lnSpc>
              <a:spcBef>
                <a:spcPct val="0"/>
              </a:spcBef>
              <a:spcAft>
                <a:spcPct val="35000"/>
              </a:spcAft>
              <a:buNone/>
            </a:pPr>
            <a:r>
              <a:rPr lang="en-GB" sz="3800" kern="1200" dirty="0"/>
              <a:t>Lack of responsiveness to individuals</a:t>
            </a:r>
          </a:p>
        </p:txBody>
      </p:sp>
      <p:sp>
        <p:nvSpPr>
          <p:cNvPr id="12" name="Oval 11">
            <a:extLst>
              <a:ext uri="{FF2B5EF4-FFF2-40B4-BE49-F238E27FC236}">
                <a16:creationId xmlns:a16="http://schemas.microsoft.com/office/drawing/2014/main" id="{67FAE750-1EEC-4363-A399-79D7B3195014}"/>
              </a:ext>
            </a:extLst>
          </p:cNvPr>
          <p:cNvSpPr/>
          <p:nvPr/>
        </p:nvSpPr>
        <p:spPr>
          <a:xfrm>
            <a:off x="1298667" y="5158518"/>
            <a:ext cx="941818" cy="941818"/>
          </a:xfrm>
          <a:prstGeom prst="ellipse">
            <a:avLst/>
          </a:prstGeom>
        </p:spPr>
        <p:style>
          <a:lnRef idx="2">
            <a:schemeClr val="dk2">
              <a:hueOff val="0"/>
              <a:satOff val="0"/>
              <a:lumOff val="0"/>
              <a:alphaOff val="0"/>
            </a:schemeClr>
          </a:lnRef>
          <a:fillRef idx="1">
            <a:schemeClr val="lt2">
              <a:hueOff val="0"/>
              <a:satOff val="0"/>
              <a:lumOff val="0"/>
              <a:alphaOff val="0"/>
            </a:schemeClr>
          </a:fillRef>
          <a:effectRef idx="0">
            <a:schemeClr val="lt2">
              <a:hueOff val="0"/>
              <a:satOff val="0"/>
              <a:lumOff val="0"/>
              <a:alphaOff val="0"/>
            </a:schemeClr>
          </a:effectRef>
          <a:fontRef idx="minor">
            <a:schemeClr val="dk1">
              <a:hueOff val="0"/>
              <a:satOff val="0"/>
              <a:lumOff val="0"/>
              <a:alphaOff val="0"/>
            </a:schemeClr>
          </a:fontRef>
        </p:style>
      </p:sp>
    </p:spTree>
    <p:extLst>
      <p:ext uri="{BB962C8B-B14F-4D97-AF65-F5344CB8AC3E}">
        <p14:creationId xmlns:p14="http://schemas.microsoft.com/office/powerpoint/2010/main" val="2433614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AB6E427-3F73-4C06-A5D5-AE52C3883B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8C9BDAA-0390-4B39-9B5C-BC95E5120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9919" cy="6858000"/>
          </a:xfrm>
          <a:prstGeom prst="rect">
            <a:avLst/>
          </a:prstGeom>
          <a:solidFill>
            <a:srgbClr val="3A2F4D"/>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20F78B89-DC9E-4AE6-8668-7A38D9AD13AB}"/>
              </a:ext>
            </a:extLst>
          </p:cNvPr>
          <p:cNvSpPr>
            <a:spLocks noGrp="1"/>
          </p:cNvSpPr>
          <p:nvPr>
            <p:ph type="title"/>
          </p:nvPr>
        </p:nvSpPr>
        <p:spPr>
          <a:xfrm>
            <a:off x="492370" y="516836"/>
            <a:ext cx="3084844" cy="1961086"/>
          </a:xfrm>
        </p:spPr>
        <p:txBody>
          <a:bodyPr>
            <a:normAutofit/>
          </a:bodyPr>
          <a:lstStyle/>
          <a:p>
            <a:r>
              <a:rPr lang="en-GB" sz="4000">
                <a:solidFill>
                  <a:srgbClr val="FFFFFF"/>
                </a:solidFill>
              </a:rPr>
              <a:t>Article for discussion </a:t>
            </a:r>
          </a:p>
        </p:txBody>
      </p:sp>
      <p:cxnSp>
        <p:nvCxnSpPr>
          <p:cNvPr id="14" name="Straight Connector 13">
            <a:extLst>
              <a:ext uri="{FF2B5EF4-FFF2-40B4-BE49-F238E27FC236}">
                <a16:creationId xmlns:a16="http://schemas.microsoft.com/office/drawing/2014/main" id="{E04A321A-A039-4720-87B4-66A4210E0D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752" y="2638787"/>
            <a:ext cx="27432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B5F6F1B-4335-4BBE-B3A9-8E511A200C7D}"/>
              </a:ext>
            </a:extLst>
          </p:cNvPr>
          <p:cNvSpPr>
            <a:spLocks noGrp="1"/>
          </p:cNvSpPr>
          <p:nvPr>
            <p:ph idx="1"/>
          </p:nvPr>
        </p:nvSpPr>
        <p:spPr>
          <a:xfrm>
            <a:off x="571752" y="2799654"/>
            <a:ext cx="3005462" cy="3781898"/>
          </a:xfrm>
        </p:spPr>
        <p:txBody>
          <a:bodyPr>
            <a:normAutofit lnSpcReduction="10000"/>
          </a:bodyPr>
          <a:lstStyle/>
          <a:p>
            <a:r>
              <a:rPr lang="en-GB" sz="1800" dirty="0">
                <a:solidFill>
                  <a:srgbClr val="FFFFFF"/>
                </a:solidFill>
                <a:hlinkClick r:id="rId3"/>
              </a:rPr>
              <a:t>Link to article in UWTSD library</a:t>
            </a:r>
            <a:endParaRPr lang="en-GB" sz="1800" dirty="0">
              <a:solidFill>
                <a:srgbClr val="FFFFFF"/>
              </a:solidFill>
            </a:endParaRPr>
          </a:p>
          <a:p>
            <a:r>
              <a:rPr lang="en-GB" sz="1800" dirty="0">
                <a:solidFill>
                  <a:srgbClr val="FFFFFF"/>
                </a:solidFill>
              </a:rPr>
              <a:t>Read p588 (p20 of 32) </a:t>
            </a:r>
          </a:p>
          <a:p>
            <a:r>
              <a:rPr lang="en-GB" sz="1800" b="1" i="1" dirty="0">
                <a:solidFill>
                  <a:srgbClr val="FFFFFF"/>
                </a:solidFill>
              </a:rPr>
              <a:t>The Model of Bureaucratic Control and Modern Organization Theory. </a:t>
            </a:r>
          </a:p>
          <a:p>
            <a:r>
              <a:rPr lang="en-GB" sz="1800" b="1" dirty="0">
                <a:solidFill>
                  <a:srgbClr val="FFFFFF"/>
                </a:solidFill>
              </a:rPr>
              <a:t>and</a:t>
            </a:r>
            <a:r>
              <a:rPr lang="en-GB" sz="1800" dirty="0">
                <a:solidFill>
                  <a:srgbClr val="FFFFFF"/>
                </a:solidFill>
              </a:rPr>
              <a:t> p589 </a:t>
            </a:r>
            <a:r>
              <a:rPr lang="en-GB" sz="1800" b="1" i="1" dirty="0">
                <a:solidFill>
                  <a:srgbClr val="FFFFFF"/>
                </a:solidFill>
              </a:rPr>
              <a:t>Conclusions</a:t>
            </a:r>
            <a:r>
              <a:rPr lang="en-GB" sz="1800" dirty="0">
                <a:solidFill>
                  <a:srgbClr val="FFFFFF"/>
                </a:solidFill>
              </a:rPr>
              <a:t> </a:t>
            </a:r>
          </a:p>
          <a:p>
            <a:endParaRPr lang="en-GB" sz="1800" dirty="0">
              <a:solidFill>
                <a:srgbClr val="FFFFFF"/>
              </a:solidFill>
            </a:endParaRPr>
          </a:p>
          <a:p>
            <a:r>
              <a:rPr lang="en-GB" sz="1800" dirty="0">
                <a:solidFill>
                  <a:srgbClr val="FFFFFF"/>
                </a:solidFill>
              </a:rPr>
              <a:t>Take 30mins to complete the reading. </a:t>
            </a:r>
          </a:p>
          <a:p>
            <a:endParaRPr lang="en-GB" sz="1800" dirty="0">
              <a:solidFill>
                <a:srgbClr val="FFFFFF"/>
              </a:solidFill>
            </a:endParaRPr>
          </a:p>
          <a:p>
            <a:endParaRPr lang="en-GB" sz="1800" dirty="0">
              <a:solidFill>
                <a:srgbClr val="FFFFFF"/>
              </a:solidFill>
            </a:endParaRPr>
          </a:p>
          <a:p>
            <a:pPr marL="0" indent="0">
              <a:buNone/>
            </a:pPr>
            <a:endParaRPr lang="en-GB" sz="1800" dirty="0">
              <a:solidFill>
                <a:srgbClr val="FFFFFF"/>
              </a:solidFill>
            </a:endParaRPr>
          </a:p>
        </p:txBody>
      </p:sp>
      <p:pic>
        <p:nvPicPr>
          <p:cNvPr id="5" name="Picture 4">
            <a:extLst>
              <a:ext uri="{FF2B5EF4-FFF2-40B4-BE49-F238E27FC236}">
                <a16:creationId xmlns:a16="http://schemas.microsoft.com/office/drawing/2014/main" id="{6368B278-4BB0-4209-8B6C-D25E1AF56EA5}"/>
              </a:ext>
            </a:extLst>
          </p:cNvPr>
          <p:cNvPicPr>
            <a:picLocks noChangeAspect="1"/>
          </p:cNvPicPr>
          <p:nvPr/>
        </p:nvPicPr>
        <p:blipFill>
          <a:blip r:embed="rId4"/>
          <a:stretch>
            <a:fillRect/>
          </a:stretch>
        </p:blipFill>
        <p:spPr>
          <a:xfrm>
            <a:off x="4546620" y="1041233"/>
            <a:ext cx="7353158" cy="4577340"/>
          </a:xfrm>
          <a:prstGeom prst="rect">
            <a:avLst/>
          </a:prstGeom>
        </p:spPr>
      </p:pic>
    </p:spTree>
    <p:extLst>
      <p:ext uri="{BB962C8B-B14F-4D97-AF65-F5344CB8AC3E}">
        <p14:creationId xmlns:p14="http://schemas.microsoft.com/office/powerpoint/2010/main" val="21974805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0861964-D86C-4A50-8F6D-B466384A61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EAFA8FA-B048-4EDB-B391-399C5CF5DA5C}"/>
              </a:ext>
            </a:extLst>
          </p:cNvPr>
          <p:cNvSpPr>
            <a:spLocks noGrp="1"/>
          </p:cNvSpPr>
          <p:nvPr>
            <p:ph type="title"/>
          </p:nvPr>
        </p:nvSpPr>
        <p:spPr>
          <a:xfrm>
            <a:off x="7859485" y="634946"/>
            <a:ext cx="3690257" cy="1450757"/>
          </a:xfrm>
        </p:spPr>
        <p:txBody>
          <a:bodyPr>
            <a:normAutofit/>
          </a:bodyPr>
          <a:lstStyle/>
          <a:p>
            <a:r>
              <a:rPr lang="en-GB" dirty="0"/>
              <a:t>Discuss</a:t>
            </a:r>
          </a:p>
        </p:txBody>
      </p:sp>
      <p:pic>
        <p:nvPicPr>
          <p:cNvPr id="4" name="Picture 3">
            <a:extLst>
              <a:ext uri="{FF2B5EF4-FFF2-40B4-BE49-F238E27FC236}">
                <a16:creationId xmlns:a16="http://schemas.microsoft.com/office/drawing/2014/main" id="{6F53BF70-4FCC-423C-B73D-B41416D30F78}"/>
              </a:ext>
            </a:extLst>
          </p:cNvPr>
          <p:cNvPicPr>
            <a:picLocks noChangeAspect="1"/>
          </p:cNvPicPr>
          <p:nvPr/>
        </p:nvPicPr>
        <p:blipFill>
          <a:blip r:embed="rId3"/>
          <a:stretch>
            <a:fillRect/>
          </a:stretch>
        </p:blipFill>
        <p:spPr>
          <a:xfrm>
            <a:off x="633999" y="1248255"/>
            <a:ext cx="6583227" cy="4098058"/>
          </a:xfrm>
          <a:prstGeom prst="rect">
            <a:avLst/>
          </a:prstGeom>
        </p:spPr>
      </p:pic>
      <p:cxnSp>
        <p:nvCxnSpPr>
          <p:cNvPr id="11" name="Straight Connector 10">
            <a:extLst>
              <a:ext uri="{FF2B5EF4-FFF2-40B4-BE49-F238E27FC236}">
                <a16:creationId xmlns:a16="http://schemas.microsoft.com/office/drawing/2014/main" id="{754A678E-8F30-4E92-A5BF-F5D03D01139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898967" y="2246569"/>
            <a:ext cx="34747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C645985-AE52-4A2F-A770-2AFEAADB4FC3}"/>
              </a:ext>
            </a:extLst>
          </p:cNvPr>
          <p:cNvSpPr>
            <a:spLocks noGrp="1"/>
          </p:cNvSpPr>
          <p:nvPr>
            <p:ph idx="1"/>
          </p:nvPr>
        </p:nvSpPr>
        <p:spPr>
          <a:xfrm>
            <a:off x="7217227" y="2402975"/>
            <a:ext cx="4332516" cy="3466119"/>
          </a:xfrm>
        </p:spPr>
        <p:txBody>
          <a:bodyPr>
            <a:normAutofit/>
          </a:bodyPr>
          <a:lstStyle/>
          <a:p>
            <a:r>
              <a:rPr lang="en-GB" dirty="0">
                <a:latin typeface="Arial" panose="020B0604020202020204" pitchFamily="34" charset="0"/>
                <a:cs typeface="Arial" panose="020B0604020202020204" pitchFamily="34" charset="0"/>
              </a:rPr>
              <a:t>What did you note from the article?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Do you have experience of a bureaucratic organisation? </a:t>
            </a:r>
          </a:p>
          <a:p>
            <a:endParaRPr lang="en-GB"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Do you think bureaucratic organisations have a role to play in modern business? </a:t>
            </a:r>
          </a:p>
        </p:txBody>
      </p:sp>
      <p:sp>
        <p:nvSpPr>
          <p:cNvPr id="13" name="Rectangle 12">
            <a:extLst>
              <a:ext uri="{FF2B5EF4-FFF2-40B4-BE49-F238E27FC236}">
                <a16:creationId xmlns:a16="http://schemas.microsoft.com/office/drawing/2014/main" id="{F2BDE551-930A-4FE1-8434-09824E3247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924930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C4DC2A-8252-49EB-B945-F41C5977C76B}"/>
              </a:ext>
            </a:extLst>
          </p:cNvPr>
          <p:cNvSpPr>
            <a:spLocks noGrp="1"/>
          </p:cNvSpPr>
          <p:nvPr>
            <p:ph type="title"/>
          </p:nvPr>
        </p:nvSpPr>
        <p:spPr/>
        <p:txBody>
          <a:bodyPr/>
          <a:lstStyle/>
          <a:p>
            <a:r>
              <a:rPr lang="en-GB" dirty="0"/>
              <a:t>References </a:t>
            </a:r>
          </a:p>
        </p:txBody>
      </p:sp>
      <p:sp>
        <p:nvSpPr>
          <p:cNvPr id="3" name="Content Placeholder 2">
            <a:extLst>
              <a:ext uri="{FF2B5EF4-FFF2-40B4-BE49-F238E27FC236}">
                <a16:creationId xmlns:a16="http://schemas.microsoft.com/office/drawing/2014/main" id="{1C5CA10D-C5C6-42AF-BE41-169AB39C2525}"/>
              </a:ext>
            </a:extLst>
          </p:cNvPr>
          <p:cNvSpPr>
            <a:spLocks noGrp="1"/>
          </p:cNvSpPr>
          <p:nvPr>
            <p:ph idx="1"/>
          </p:nvPr>
        </p:nvSpPr>
        <p:spPr/>
        <p:txBody>
          <a:bodyPr/>
          <a:lstStyle/>
          <a:p>
            <a:endParaRPr lang="en-GB" dirty="0"/>
          </a:p>
          <a:p>
            <a:r>
              <a:rPr lang="en-GB" dirty="0"/>
              <a:t>  Mullins, L.J. (2005) </a:t>
            </a:r>
            <a:r>
              <a:rPr lang="en-GB" i="1" dirty="0"/>
              <a:t>Management and organisational behaviour</a:t>
            </a:r>
            <a:r>
              <a:rPr lang="en-GB" dirty="0"/>
              <a:t>. 7th ed. Harlow: Pearson.</a:t>
            </a:r>
          </a:p>
          <a:p>
            <a:endParaRPr lang="en-GB" dirty="0"/>
          </a:p>
          <a:p>
            <a:r>
              <a:rPr lang="en-GB" dirty="0"/>
              <a:t>Walton, E.J. (2005) ‘The Persistence of Bureaucracy: A Meta-analysis of Weber’s Model of Bureaucratic Control’, </a:t>
            </a:r>
            <a:r>
              <a:rPr lang="en-GB" i="1" dirty="0"/>
              <a:t>Organization studies</a:t>
            </a:r>
            <a:r>
              <a:rPr lang="en-GB" dirty="0"/>
              <a:t>, 26(4), pp. 569–600. Available at: https://doi.org/10.1177/0170840605051481.</a:t>
            </a:r>
          </a:p>
          <a:p>
            <a:endParaRPr lang="en-GB" dirty="0"/>
          </a:p>
        </p:txBody>
      </p:sp>
    </p:spTree>
    <p:extLst>
      <p:ext uri="{BB962C8B-B14F-4D97-AF65-F5344CB8AC3E}">
        <p14:creationId xmlns:p14="http://schemas.microsoft.com/office/powerpoint/2010/main" val="3446555836"/>
      </p:ext>
    </p:extLst>
  </p:cSld>
  <p:clrMapOvr>
    <a:masterClrMapping/>
  </p:clrMapOvr>
</p:sld>
</file>

<file path=ppt/theme/theme1.xml><?xml version="1.0" encoding="utf-8"?>
<a:theme xmlns:a="http://schemas.openxmlformats.org/drawingml/2006/main" name="RetrospectVTI">
  <a:themeElements>
    <a:clrScheme name="">
      <a:dk1>
        <a:srgbClr val="000000"/>
      </a:dk1>
      <a:lt1>
        <a:srgbClr val="FFFFFF"/>
      </a:lt1>
      <a:dk2>
        <a:srgbClr val="243541"/>
      </a:dk2>
      <a:lt2>
        <a:srgbClr val="E2E5E8"/>
      </a:lt2>
      <a:accent1>
        <a:srgbClr val="E88B33"/>
      </a:accent1>
      <a:accent2>
        <a:srgbClr val="AEA33A"/>
      </a:accent2>
      <a:accent3>
        <a:srgbClr val="8CAB4A"/>
      </a:accent3>
      <a:accent4>
        <a:srgbClr val="57B636"/>
      </a:accent4>
      <a:accent5>
        <a:srgbClr val="2EBA43"/>
      </a:accent5>
      <a:accent6>
        <a:srgbClr val="33B67D"/>
      </a:accent6>
      <a:hlink>
        <a:srgbClr val="5F84A8"/>
      </a:hlink>
      <a:folHlink>
        <a:srgbClr val="7F7F7F"/>
      </a:folHlink>
    </a:clrScheme>
    <a:fontScheme name="Retrospect">
      <a:majorFont>
        <a:latin typeface="Georgia Pro Cond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Speak Pro"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ppt/theme/themeOverride2.xml><?xml version="1.0" encoding="utf-8"?>
<a:themeOverride xmlns:a="http://schemas.openxmlformats.org/drawingml/2006/main">
  <a:clrScheme name="Custom 40">
    <a:dk1>
      <a:sysClr val="windowText" lastClr="000000"/>
    </a:dk1>
    <a:lt1>
      <a:sysClr val="window" lastClr="FFFFFF"/>
    </a:lt1>
    <a:dk2>
      <a:srgbClr val="545D57"/>
    </a:dk2>
    <a:lt2>
      <a:srgbClr val="EBEBE8"/>
    </a:lt2>
    <a:accent1>
      <a:srgbClr val="579858"/>
    </a:accent1>
    <a:accent2>
      <a:srgbClr val="ED583E"/>
    </a:accent2>
    <a:accent3>
      <a:srgbClr val="D3BA59"/>
    </a:accent3>
    <a:accent4>
      <a:srgbClr val="4C94AC"/>
    </a:accent4>
    <a:accent5>
      <a:srgbClr val="A09E84"/>
    </a:accent5>
    <a:accent6>
      <a:srgbClr val="FC7D4A"/>
    </a:accent6>
    <a:hlink>
      <a:srgbClr val="04A2DA"/>
    </a:hlink>
    <a:folHlink>
      <a:srgbClr val="80808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F3CD65D-61A5-43C9-A837-6EC73C7DA8AB}">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16377351-63A1-4C2E-8C9A-66CDD70F16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1F006B4-A9E1-4F39-85C8-FB836F91934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{EB407620-54B2-47F8-A4DB-A67BBE2524DE}tf11437505_win32</Template>
  <TotalTime>0</TotalTime>
  <Words>905</Words>
  <Application>Microsoft Office PowerPoint</Application>
  <PresentationFormat>Widescreen</PresentationFormat>
  <Paragraphs>79</Paragraphs>
  <Slides>9</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Georgia Pro Cond Light</vt:lpstr>
      <vt:lpstr>Speak Pro</vt:lpstr>
      <vt:lpstr>RetrospectVTI</vt:lpstr>
      <vt:lpstr>Introduction to Bureaucracy</vt:lpstr>
      <vt:lpstr>In this session…</vt:lpstr>
      <vt:lpstr>Max Weber </vt:lpstr>
      <vt:lpstr>Core characteristics of bureaucracy</vt:lpstr>
      <vt:lpstr>The advantages of bureaucracy</vt:lpstr>
      <vt:lpstr>Disadvantages</vt:lpstr>
      <vt:lpstr>Article for discussion </vt:lpstr>
      <vt:lpstr>Discuss</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Lorem Ipsum</dc:title>
  <dc:creator>Rebecca Stewart</dc:creator>
  <cp:lastModifiedBy>Rebecca Stewart</cp:lastModifiedBy>
  <cp:revision>5</cp:revision>
  <dcterms:created xsi:type="dcterms:W3CDTF">2022-10-16T19:17:36Z</dcterms:created>
  <dcterms:modified xsi:type="dcterms:W3CDTF">2023-05-11T14:39:45Z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