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87" r:id="rId2"/>
    <p:sldId id="383" r:id="rId3"/>
    <p:sldId id="380" r:id="rId4"/>
    <p:sldId id="365" r:id="rId5"/>
    <p:sldId id="381" r:id="rId6"/>
    <p:sldId id="386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07"/>
  </p:normalViewPr>
  <p:slideViewPr>
    <p:cSldViewPr snapToGrid="0" showGuides="1">
      <p:cViewPr varScale="1">
        <p:scale>
          <a:sx n="106" d="100"/>
          <a:sy n="106" d="100"/>
        </p:scale>
        <p:origin x="792" y="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hcpc-uk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96E09-D341-017F-DFCB-A8D9E1AF97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z="3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Career Development within H&amp;SC</a:t>
            </a:r>
            <a:br>
              <a:rPr lang="en-GB" altLang="en-US" sz="3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alt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1: LCHS 4009 (LON)</a:t>
            </a:r>
            <a:br>
              <a:rPr lang="en-GB" altLang="en-US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6B83B7-14D3-3256-0C84-F9838569BB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234321"/>
            <a:ext cx="5486400" cy="1470026"/>
          </a:xfrm>
        </p:spPr>
        <p:txBody>
          <a:bodyPr/>
          <a:lstStyle/>
          <a:p>
            <a:r>
              <a:rPr lang="en-GB" altLang="en-US" sz="2400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GB" alt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altLang="en-US" sz="2400" b="1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Sima</a:t>
            </a:r>
            <a:r>
              <a:rPr lang="en-GB" alt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400" b="1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Pervin</a:t>
            </a:r>
            <a:endParaRPr lang="en-GB" altLang="en-US" sz="2400" b="1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2400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 </a:t>
            </a:r>
            <a:r>
              <a:rPr lang="en-GB" alt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2428549</a:t>
            </a:r>
          </a:p>
          <a:p>
            <a:r>
              <a:rPr lang="en-GB" altLang="en-US" sz="2400" i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</a:t>
            </a:r>
            <a:r>
              <a:rPr lang="en-GB" alt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altLang="en-US" sz="2400" b="1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Soban</a:t>
            </a:r>
            <a:r>
              <a:rPr lang="en-GB" altLang="en-US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400" b="1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Sdiq</a:t>
            </a:r>
            <a:endParaRPr lang="en-GB" altLang="en-US" sz="2400" b="1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CCE5F-52AA-4404-13EF-16C28CB76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2A172D-1D4F-7884-D70D-9E9F383A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073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16488"/>
          </a:xfrm>
        </p:spPr>
        <p:txBody>
          <a:bodyPr wrap="square" anchor="ctr">
            <a:normAutofit/>
          </a:bodyPr>
          <a:lstStyle/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Acknowledge use of AI</a:t>
            </a:r>
          </a:p>
        </p:txBody>
      </p:sp>
      <p:pic>
        <p:nvPicPr>
          <p:cNvPr id="1026" name="Picture 2" descr="Future Developments of Artificial ...">
            <a:extLst>
              <a:ext uri="{FF2B5EF4-FFF2-40B4-BE49-F238E27FC236}">
                <a16:creationId xmlns:a16="http://schemas.microsoft.com/office/drawing/2014/main" id="{E7609D00-59AE-36FB-71DF-29CEE1E7AB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1803052"/>
            <a:ext cx="4248150" cy="2826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14950" y="1657349"/>
            <a:ext cx="6267450" cy="3359151"/>
          </a:xfrm>
        </p:spPr>
        <p:txBody>
          <a:bodyPr wrap="square" anchor="t"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tools, including Chat GPT, were used to support content structuring and idea development.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personal reflections, analyses, and conclusions are my own work.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was used as a supplementary aid, not a replacement for my own critical thinking.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413499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620" y="274638"/>
            <a:ext cx="10583779" cy="994121"/>
          </a:xfrm>
        </p:spPr>
        <p:txBody>
          <a:bodyPr wrap="square" anchor="ctr">
            <a:normAutofit/>
          </a:bodyPr>
          <a:lstStyle/>
          <a:p>
            <a:r>
              <a:rPr lang="en-GB" altLang="en-US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3295" y="1155032"/>
            <a:ext cx="6388768" cy="4434209"/>
          </a:xfrm>
        </p:spPr>
        <p:txBody>
          <a:bodyPr wrap="square" anchor="t">
            <a:normAutofit fontScale="85000"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200" dirty="0"/>
              <a:t> 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Purpose of the presentation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Explanation of SWOT analysis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 strengths, weaknesses, opportunities, and threats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I will use my strengths to overcome challenges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opportunities and how I plan to utilize them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Summary of my personal action plan for career development</a:t>
            </a:r>
          </a:p>
          <a:p>
            <a:pPr>
              <a:lnSpc>
                <a:spcPct val="90000"/>
              </a:lnSpc>
              <a:defRPr/>
            </a:pPr>
            <a:endParaRPr lang="en-GB" altLang="en-US" sz="2200" dirty="0"/>
          </a:p>
        </p:txBody>
      </p:sp>
      <p:pic>
        <p:nvPicPr>
          <p:cNvPr id="2050" name="Picture 2" descr="Developing Personal Strengths">
            <a:extLst>
              <a:ext uri="{FF2B5EF4-FFF2-40B4-BE49-F238E27FC236}">
                <a16:creationId xmlns:a16="http://schemas.microsoft.com/office/drawing/2014/main" id="{B3ABBDA4-E41A-AC7F-D466-0C0BCA37F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17" r="-1" b="-1"/>
          <a:stretch>
            <a:fillRect/>
          </a:stretch>
        </p:blipFill>
        <p:spPr bwMode="auto">
          <a:xfrm>
            <a:off x="7411453" y="1600202"/>
            <a:ext cx="4170946" cy="3089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02/11/2025</a:t>
            </a:fld>
            <a:endParaRPr lang="en-GB" altLang="en-US" sz="90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3F62C13-3DF8-4B55-9E1B-D07C54478AE3}" type="slidenum">
              <a:rPr lang="en-GB" altLang="en-US" sz="1200" smtClean="0">
                <a:solidFill>
                  <a:schemeClr val="bg1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altLang="en-US" sz="2400" b="1" i="1" dirty="0">
              <a:solidFill>
                <a:schemeClr val="accent5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Reflection – Dr Vivek jayachandra">
            <a:extLst>
              <a:ext uri="{FF2B5EF4-FFF2-40B4-BE49-F238E27FC236}">
                <a16:creationId xmlns:a16="http://schemas.microsoft.com/office/drawing/2014/main" id="{B37E36BF-F43B-14C5-E4B7-8B338CD81D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29834" y="1760264"/>
            <a:ext cx="4121262" cy="30869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6578" y="1600201"/>
            <a:ext cx="5265821" cy="3247031"/>
          </a:xfrm>
        </p:spPr>
        <p:txBody>
          <a:bodyPr wrap="square" anchor="t">
            <a:normAutofit/>
          </a:bodyPr>
          <a:lstStyle/>
          <a:p>
            <a:pPr marL="0" indent="0">
              <a:buNone/>
              <a:defRPr/>
            </a:pPr>
            <a:r>
              <a:rPr lang="en-GB" sz="2600" b="0" i="0" u="none" strike="noStrike" dirty="0">
                <a:effectLst/>
              </a:rPr>
              <a:t> </a:t>
            </a:r>
            <a:endParaRPr lang="en-GB" sz="2600" dirty="0"/>
          </a:p>
          <a:p>
            <a:pPr marL="0" indent="0">
              <a:buNone/>
            </a:pPr>
            <a:endParaRPr lang="en-GB" sz="2600" b="0" i="0" u="none" strike="noStrike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Purpose: To analyse my strengths, weaknesses, opportunities, and threats.</a:t>
            </a:r>
          </a:p>
          <a:p>
            <a:pPr marL="0" indent="0">
              <a:buNone/>
            </a:pPr>
            <a:endParaRPr lang="en-GB" sz="24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GB" sz="2600" b="1" dirty="0"/>
          </a:p>
          <a:p>
            <a:pPr>
              <a:defRPr/>
            </a:pPr>
            <a:endParaRPr lang="en-GB" sz="26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02/11/2025</a:t>
            </a:fld>
            <a:endParaRPr lang="en-GB" altLang="en-US" sz="900"/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488418" y="6403976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0ED4D28C-0A3F-4416-BB82-3A291C9C4B30}" type="slidenum">
              <a:rPr lang="en-GB" altLang="en-US" sz="1200">
                <a:solidFill>
                  <a:schemeClr val="bg1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4</a:t>
            </a:fld>
            <a:endParaRPr lang="en-GB" alt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Title 1">
            <a:extLst>
              <a:ext uri="{FF2B5EF4-FFF2-40B4-BE49-F238E27FC236}">
                <a16:creationId xmlns:a16="http://schemas.microsoft.com/office/drawing/2014/main" id="{4FD57F41-1851-200F-9CD4-9F66714AD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3" y="502518"/>
            <a:ext cx="10972800" cy="1143000"/>
          </a:xfrm>
        </p:spPr>
        <p:txBody>
          <a:bodyPr/>
          <a:lstStyle/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SWOT Analysis and why is it important to your personal and professional development?</a:t>
            </a:r>
            <a:endParaRPr lang="en-US" sz="2400" dirty="0">
              <a:solidFill>
                <a:schemeClr val="accent5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 descr="and Certifications in the UK">
            <a:extLst>
              <a:ext uri="{FF2B5EF4-FFF2-40B4-BE49-F238E27FC236}">
                <a16:creationId xmlns:a16="http://schemas.microsoft.com/office/drawing/2014/main" id="{6C785AF8-67E3-F38A-875B-A83F38474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158" y="2196464"/>
            <a:ext cx="4115573" cy="23557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5053263" y="1961147"/>
            <a:ext cx="6529139" cy="3116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62500" lnSpcReduction="2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endParaRPr lang="en-US" sz="2000" b="0" i="0" u="none" strike="noStrike" dirty="0">
              <a:effectLst/>
            </a:endParaRPr>
          </a:p>
          <a:p>
            <a:pPr>
              <a:lnSpc>
                <a:spcPct val="170000"/>
              </a:lnSpc>
            </a:pP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SWOT: Strengths, Weaknesses, Opportunities, Threats.</a:t>
            </a:r>
          </a:p>
          <a:p>
            <a:pPr>
              <a:lnSpc>
                <a:spcPct val="170000"/>
              </a:lnSpc>
            </a:pP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structured </a:t>
            </a:r>
            <a:r>
              <a:rPr lang="en-US" sz="31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self-assessment tool</a:t>
            </a: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for reflective learning.</a:t>
            </a:r>
          </a:p>
          <a:p>
            <a:pPr>
              <a:lnSpc>
                <a:spcPct val="170000"/>
              </a:lnSpc>
            </a:pP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Encourages </a:t>
            </a:r>
            <a:r>
              <a:rPr lang="en-US" sz="31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 setting</a:t>
            </a: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and </a:t>
            </a:r>
            <a:r>
              <a:rPr lang="en-US" sz="31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strategic planning</a:t>
            </a: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Supports </a:t>
            </a:r>
            <a:r>
              <a:rPr lang="en-US" sz="31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Continuing Professional Development (CPD)</a:t>
            </a: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Enhances </a:t>
            </a:r>
            <a:r>
              <a:rPr lang="en-US" sz="31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employability</a:t>
            </a:r>
            <a:r>
              <a:rPr lang="en-US" sz="3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in Health and Social Care.</a:t>
            </a:r>
          </a:p>
          <a:p>
            <a:pPr>
              <a:lnSpc>
                <a:spcPct val="90000"/>
              </a:lnSpc>
              <a:defRPr/>
            </a:pPr>
            <a:endParaRPr lang="en-US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defRPr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02/11/2025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4B904670-820E-47CC-86D8-CF3D7CD14D9E}" type="slidenum">
              <a:rPr lang="en-GB" altLang="en-US" sz="1200" kern="1200">
                <a:solidFill>
                  <a:schemeClr val="bg1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GB" altLang="en-US" sz="1200" kern="1200" dirty="0">
              <a:solidFill>
                <a:schemeClr val="bg1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23174-2D23-775C-338E-2F9B0F3DC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Describe your own Strengths, Weaknesses, Opportunities, and Threats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BFD2E-2A30-66CA-0A50-A52F3C0E5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4AE637-9109-1E85-018F-FDB659CD4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2480" y="6294438"/>
            <a:ext cx="973667" cy="339725"/>
          </a:xfrm>
        </p:spPr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6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14FADA-5E4D-2D70-50E6-B798C05985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3100" y="1600201"/>
            <a:ext cx="5486400" cy="165995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Effective communication and empathy with service users.</a:t>
            </a:r>
            <a:endParaRPr lang="en-GB" sz="16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Strong teamwork and adaptability.</a:t>
            </a:r>
            <a:endParaRPr lang="en-GB" sz="16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Understanding of safeguarding and person-centred care.</a:t>
            </a:r>
            <a:endParaRPr lang="en-GB" sz="16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Motivation for self-development</a:t>
            </a:r>
            <a:r>
              <a:rPr lang="en-GB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40C035-786A-2CFF-90F7-5FC986A30CD7}"/>
              </a:ext>
            </a:extLst>
          </p:cNvPr>
          <p:cNvSpPr txBox="1"/>
          <p:nvPr/>
        </p:nvSpPr>
        <p:spPr>
          <a:xfrm>
            <a:off x="6411689" y="1636173"/>
            <a:ext cx="5246909" cy="1638299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  </a:t>
            </a:r>
          </a:p>
          <a:p>
            <a:endParaRPr lang="en-GB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hands-on clinical experience.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Need to improve time management.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Lack of confidence in challenging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A49A26-9AA3-0B57-4A4E-9C87DED2538C}"/>
              </a:ext>
            </a:extLst>
          </p:cNvPr>
          <p:cNvSpPr txBox="1"/>
          <p:nvPr/>
        </p:nvSpPr>
        <p:spPr>
          <a:xfrm>
            <a:off x="673100" y="3464379"/>
            <a:ext cx="5486400" cy="193920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  <a:r>
              <a:rPr lang="en-GB" b="1" dirty="0"/>
              <a:t> </a:t>
            </a:r>
            <a:r>
              <a:rPr lang="en-GB" sz="1600" b="1" dirty="0"/>
              <a:t> </a:t>
            </a:r>
          </a:p>
          <a:p>
            <a:endParaRPr lang="en-GB" sz="1600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apprenticeships and CPD courses.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and placements for experience.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Networking through professional bodies (Skills for Care, HCPC).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Growing demand for qualified care professionals.</a:t>
            </a:r>
          </a:p>
          <a:p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04F2B8-8A18-A38E-63C7-D5DCB5048685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  <a:p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and physical stress in care roles.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Competition for senior roles.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Policy or funding changes</a:t>
            </a: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331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dirty="0"/>
              <a:t>  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Examples: Explain how could leverage my strengths to overcome my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224337" cy="3989040"/>
          </a:xfrm>
        </p:spPr>
        <p:txBody>
          <a:bodyPr wrap="square" anchor="t">
            <a:normAutofit fontScale="850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i="0" u="none" strike="noStrike" dirty="0">
                <a:effectLst/>
              </a:rPr>
              <a:t>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empathy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manage challenging behaviours confidently.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Apply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teamwork skills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seek feedback and improve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motivation for learning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gain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clinical experience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through CPD and volunteering.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Maintain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resilience and adaptability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manage stress and policy changes.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6146" name="Picture 2" descr="Strengthsify Your Career | Use ...">
            <a:extLst>
              <a:ext uri="{FF2B5EF4-FFF2-40B4-BE49-F238E27FC236}">
                <a16:creationId xmlns:a16="http://schemas.microsoft.com/office/drawing/2014/main" id="{4489EE4C-0960-BC50-3A2E-B92AF8515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1136" y="2192249"/>
            <a:ext cx="4291263" cy="223532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  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are available, utilise them with my strengths?</a:t>
            </a:r>
          </a:p>
        </p:txBody>
      </p:sp>
      <p:pic>
        <p:nvPicPr>
          <p:cNvPr id="7170" name="Picture 2" descr="Health and Care Professions · Health and Care Professions Council">
            <a:extLst>
              <a:ext uri="{FF2B5EF4-FFF2-40B4-BE49-F238E27FC236}">
                <a16:creationId xmlns:a16="http://schemas.microsoft.com/office/drawing/2014/main" id="{740CA33E-2D6E-C29D-0D90-1DCB43462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2080246"/>
            <a:ext cx="5384800" cy="302894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 fontScale="70000" lnSpcReduction="20000"/>
          </a:bodyPr>
          <a:lstStyle/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 to NHS apprenticeships and CPD courses for skill enhancement.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Volunteering and placements to gain practical experience.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Growing demand in Health and Social Care sector.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Leverage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empathy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skills to build strong professional relationships.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motivation and adaptability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engage fully in training and learning opportunities.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Apply </a:t>
            </a:r>
            <a:r>
              <a:rPr lang="en-GB" sz="24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teamwork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8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68362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400" b="1" i="0" u="none" strike="noStrike" dirty="0">
                <a:solidFill>
                  <a:schemeClr val="accent5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b="1" i="0" u="none" strike="noStrike" dirty="0">
                <a:solidFill>
                  <a:schemeClr val="accent5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 Plan and Conclusion</a:t>
            </a:r>
            <a:br>
              <a:rPr lang="en-GB" sz="3700" b="1" i="0" u="none" strike="noStrike" dirty="0">
                <a:solidFill>
                  <a:schemeClr val="accent5">
                    <a:lumMod val="75000"/>
                  </a:schemeClr>
                </a:solidFill>
                <a:effectLst/>
              </a:rPr>
            </a:br>
            <a:r>
              <a:rPr lang="en-GB" altLang="en-US" sz="37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en-GB" altLang="en-US" sz="370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b="0" i="0" u="none" strike="noStrike" dirty="0">
              <a:effectLst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 communication strengths to build confidence.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Engage in CPD and reflective journaling.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 time management with planning tools.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Maintain resilience through supervision and self-care.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8194" name="Picture 2" descr="Action Plan: its Purpose and How it ...">
            <a:extLst>
              <a:ext uri="{FF2B5EF4-FFF2-40B4-BE49-F238E27FC236}">
                <a16:creationId xmlns:a16="http://schemas.microsoft.com/office/drawing/2014/main" id="{EEE4556C-280D-2BB2-A6D4-B71B41CB7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2086977"/>
            <a:ext cx="5384800" cy="3015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02/11/2025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chemeClr val="bg1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23983"/>
          </a:xfrm>
        </p:spPr>
        <p:txBody>
          <a:bodyPr/>
          <a:lstStyle/>
          <a:p>
            <a:r>
              <a:rPr lang="en-GB" altLang="en-US" sz="28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List</a:t>
            </a:r>
            <a:endParaRPr lang="en-GB" altLang="en-US" sz="2800" dirty="0">
              <a:solidFill>
                <a:schemeClr val="accent5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106905"/>
            <a:ext cx="8229600" cy="396039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Gibbs, G. (1988)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Learning by Doing: A Guide to Teaching and Learning Methods.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Oxford: Oxford Polytechnic.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and Care Professions Council (HCPC) (2023)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Standards of proficiency for health and care </a:t>
            </a:r>
            <a:r>
              <a:rPr lang="en-GB" sz="20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professionals.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at: 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https://www.hcpc-uk.org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27 October 2025).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Skills for Care (2024)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Developing your career in adult social care.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Available at: 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https://www.skillsforcare.org.uk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27 October 2025).</a:t>
            </a:r>
          </a:p>
          <a:p>
            <a:pPr marL="0" indent="0" algn="ctr">
              <a:buNone/>
            </a:pPr>
            <a:r>
              <a:rPr lang="en-GB" alt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02/11/2025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chemeClr val="bg1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10329</TotalTime>
  <Words>590</Words>
  <Application>Microsoft Macintosh PowerPoint</Application>
  <PresentationFormat>Widescreen</PresentationFormat>
  <Paragraphs>97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Myriad Pro</vt:lpstr>
      <vt:lpstr>Symbol</vt:lpstr>
      <vt:lpstr>Times New Roman</vt:lpstr>
      <vt:lpstr>20140311PresentationUWTSDTemplate</vt:lpstr>
      <vt:lpstr>Professional Career Development within H&amp;SC Assignment 1: LCHS 4009 (LON)  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  Examples: Explain how could leverage my strengths to overcome my weaknesses and minimise threats</vt:lpstr>
      <vt:lpstr>  Opportunities are available, utilise them with my strengths?</vt:lpstr>
      <vt:lpstr> Action Plan and Conclusion  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jannat ferdaus</cp:lastModifiedBy>
  <cp:revision>55</cp:revision>
  <dcterms:created xsi:type="dcterms:W3CDTF">2025-02-21T18:28:54Z</dcterms:created>
  <dcterms:modified xsi:type="dcterms:W3CDTF">2025-11-09T11:26:37Z</dcterms:modified>
</cp:coreProperties>
</file>