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4044" r:id="rId1"/>
  </p:sldMasterIdLst>
  <p:notesMasterIdLst>
    <p:notesMasterId r:id="rId28"/>
  </p:notesMasterIdLst>
  <p:handoutMasterIdLst>
    <p:handoutMasterId r:id="rId29"/>
  </p:handoutMasterIdLst>
  <p:sldIdLst>
    <p:sldId id="352" r:id="rId2"/>
    <p:sldId id="403" r:id="rId3"/>
    <p:sldId id="276" r:id="rId4"/>
    <p:sldId id="277" r:id="rId5"/>
    <p:sldId id="279" r:id="rId6"/>
    <p:sldId id="280" r:id="rId7"/>
    <p:sldId id="283" r:id="rId8"/>
    <p:sldId id="284" r:id="rId9"/>
    <p:sldId id="260" r:id="rId10"/>
    <p:sldId id="412" r:id="rId11"/>
    <p:sldId id="387" r:id="rId12"/>
    <p:sldId id="416" r:id="rId13"/>
    <p:sldId id="396" r:id="rId14"/>
    <p:sldId id="401" r:id="rId15"/>
    <p:sldId id="402" r:id="rId16"/>
    <p:sldId id="256" r:id="rId17"/>
    <p:sldId id="404" r:id="rId18"/>
    <p:sldId id="405" r:id="rId19"/>
    <p:sldId id="406" r:id="rId20"/>
    <p:sldId id="407" r:id="rId21"/>
    <p:sldId id="417" r:id="rId22"/>
    <p:sldId id="370" r:id="rId23"/>
    <p:sldId id="414" r:id="rId24"/>
    <p:sldId id="415" r:id="rId25"/>
    <p:sldId id="395" r:id="rId26"/>
    <p:sldId id="413" r:id="rId27"/>
  </p:sldIdLst>
  <p:sldSz cx="9144000" cy="6858000" type="screen4x3"/>
  <p:notesSz cx="6669088" cy="9926638"/>
  <p:embeddedFontLst>
    <p:embeddedFont>
      <p:font typeface="Tahoma" panose="020B0604030504040204" pitchFamily="34" charset="0"/>
      <p:regular r:id="rId30"/>
      <p:bold r:id="rId31"/>
    </p:embeddedFont>
    <p:embeddedFont>
      <p:font typeface="Times" panose="02020603050405020304" pitchFamily="18" charset="0"/>
      <p:regular r:id="rId32"/>
      <p:bold r:id="rId33"/>
      <p:italic r:id="rId34"/>
      <p:boldItalic r:id="rId35"/>
    </p:embeddedFont>
    <p:embeddedFont>
      <p:font typeface="Verdana" panose="020B0604030504040204" pitchFamily="34" charset="0"/>
      <p:regular r:id="rId36"/>
      <p:bold r:id="rId37"/>
      <p:italic r:id="rId38"/>
      <p:boldItalic r:id="rId39"/>
    </p:embeddedFont>
  </p:embeddedFontLst>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0000FF"/>
    <a:srgbClr val="FF00FF"/>
    <a:srgbClr val="FFCC00"/>
    <a:srgbClr val="9966FF"/>
    <a:srgbClr val="CC9900"/>
    <a:srgbClr val="00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747" autoAdjust="0"/>
    <p:restoredTop sz="94660"/>
  </p:normalViewPr>
  <p:slideViewPr>
    <p:cSldViewPr>
      <p:cViewPr varScale="1">
        <p:scale>
          <a:sx n="114" d="100"/>
          <a:sy n="114" d="100"/>
        </p:scale>
        <p:origin x="2094" y="102"/>
      </p:cViewPr>
      <p:guideLst/>
    </p:cSldViewPr>
  </p:slideViewPr>
  <p:notesTextViewPr>
    <p:cViewPr>
      <p:scale>
        <a:sx n="1" d="1"/>
        <a:sy n="1" d="1"/>
      </p:scale>
      <p:origin x="0" y="0"/>
    </p:cViewPr>
  </p:notesTextViewPr>
  <p:sorterViewPr>
    <p:cViewPr>
      <p:scale>
        <a:sx n="100" d="100"/>
        <a:sy n="100" d="100"/>
      </p:scale>
      <p:origin x="0" y="-1324"/>
    </p:cViewPr>
  </p:sorter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91AE313D-E42E-4EAC-9BB5-FB2112D30878}"/>
              </a:ext>
            </a:extLst>
          </p:cNvPr>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145411" name="Rectangle 3">
            <a:extLst>
              <a:ext uri="{FF2B5EF4-FFF2-40B4-BE49-F238E27FC236}">
                <a16:creationId xmlns:a16="http://schemas.microsoft.com/office/drawing/2014/main" id="{8152DA69-FC17-4105-B062-9773B5FD9BC4}"/>
              </a:ext>
            </a:extLst>
          </p:cNvPr>
          <p:cNvSpPr>
            <a:spLocks noGrp="1" noChangeArrowheads="1"/>
          </p:cNvSpPr>
          <p:nvPr>
            <p:ph type="dt" sz="quarter" idx="1"/>
          </p:nvPr>
        </p:nvSpPr>
        <p:spPr bwMode="auto">
          <a:xfrm>
            <a:off x="3779838"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en-US"/>
          </a:p>
        </p:txBody>
      </p:sp>
      <p:sp>
        <p:nvSpPr>
          <p:cNvPr id="145412" name="Rectangle 4">
            <a:extLst>
              <a:ext uri="{FF2B5EF4-FFF2-40B4-BE49-F238E27FC236}">
                <a16:creationId xmlns:a16="http://schemas.microsoft.com/office/drawing/2014/main" id="{554CEE17-7384-4722-8BBD-D6A8FAE3FB75}"/>
              </a:ext>
            </a:extLst>
          </p:cNvPr>
          <p:cNvSpPr>
            <a:spLocks noGrp="1" noChangeArrowheads="1"/>
          </p:cNvSpPr>
          <p:nvPr>
            <p:ph type="ftr" sz="quarter" idx="2"/>
          </p:nvPr>
        </p:nvSpPr>
        <p:spPr bwMode="auto">
          <a:xfrm>
            <a:off x="0"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145413" name="Rectangle 5">
            <a:extLst>
              <a:ext uri="{FF2B5EF4-FFF2-40B4-BE49-F238E27FC236}">
                <a16:creationId xmlns:a16="http://schemas.microsoft.com/office/drawing/2014/main" id="{E5249FCF-CE23-4E7E-9C7B-0106D5AFE25B}"/>
              </a:ext>
            </a:extLst>
          </p:cNvPr>
          <p:cNvSpPr>
            <a:spLocks noGrp="1" noChangeArrowheads="1"/>
          </p:cNvSpPr>
          <p:nvPr>
            <p:ph type="sldNum" sz="quarter" idx="3"/>
          </p:nvPr>
        </p:nvSpPr>
        <p:spPr bwMode="auto">
          <a:xfrm>
            <a:off x="3779838"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D2E54CE-C93E-428E-BF8C-70982E4E2010}"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25D79F73-C977-4A10-8609-A80FDDCC7E35}"/>
              </a:ext>
            </a:extLst>
          </p:cNvPr>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17411" name="Rectangle 3">
            <a:extLst>
              <a:ext uri="{FF2B5EF4-FFF2-40B4-BE49-F238E27FC236}">
                <a16:creationId xmlns:a16="http://schemas.microsoft.com/office/drawing/2014/main" id="{C4F65A0B-9529-47F0-ABC9-426587757980}"/>
              </a:ext>
            </a:extLst>
          </p:cNvPr>
          <p:cNvSpPr>
            <a:spLocks noGrp="1" noChangeArrowheads="1"/>
          </p:cNvSpPr>
          <p:nvPr>
            <p:ph type="dt" idx="1"/>
          </p:nvPr>
        </p:nvSpPr>
        <p:spPr bwMode="auto">
          <a:xfrm>
            <a:off x="3779838"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en-US"/>
          </a:p>
        </p:txBody>
      </p:sp>
      <p:sp>
        <p:nvSpPr>
          <p:cNvPr id="16388" name="Rectangle 4">
            <a:extLst>
              <a:ext uri="{FF2B5EF4-FFF2-40B4-BE49-F238E27FC236}">
                <a16:creationId xmlns:a16="http://schemas.microsoft.com/office/drawing/2014/main" id="{CE07C7DA-5A9C-4A84-B0F8-4FAE4BD2824C}"/>
              </a:ext>
            </a:extLst>
          </p:cNvPr>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a:extLst>
              <a:ext uri="{FF2B5EF4-FFF2-40B4-BE49-F238E27FC236}">
                <a16:creationId xmlns:a16="http://schemas.microsoft.com/office/drawing/2014/main" id="{EC90DA25-C54D-4B2C-9B27-F44AF8B1BEC8}"/>
              </a:ext>
            </a:extLst>
          </p:cNvPr>
          <p:cNvSpPr>
            <a:spLocks noGrp="1" noChangeArrowheads="1"/>
          </p:cNvSpPr>
          <p:nvPr>
            <p:ph type="body" sz="quarter" idx="3"/>
          </p:nvPr>
        </p:nvSpPr>
        <p:spPr bwMode="auto">
          <a:xfrm>
            <a:off x="889000" y="4714875"/>
            <a:ext cx="48910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7414" name="Rectangle 6">
            <a:extLst>
              <a:ext uri="{FF2B5EF4-FFF2-40B4-BE49-F238E27FC236}">
                <a16:creationId xmlns:a16="http://schemas.microsoft.com/office/drawing/2014/main" id="{EDDCCBB9-775A-4D1A-88C4-9E66E62950DD}"/>
              </a:ext>
            </a:extLst>
          </p:cNvPr>
          <p:cNvSpPr>
            <a:spLocks noGrp="1" noChangeArrowheads="1"/>
          </p:cNvSpPr>
          <p:nvPr>
            <p:ph type="ftr" sz="quarter" idx="4"/>
          </p:nvPr>
        </p:nvSpPr>
        <p:spPr bwMode="auto">
          <a:xfrm>
            <a:off x="0"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17415" name="Rectangle 7">
            <a:extLst>
              <a:ext uri="{FF2B5EF4-FFF2-40B4-BE49-F238E27FC236}">
                <a16:creationId xmlns:a16="http://schemas.microsoft.com/office/drawing/2014/main" id="{1464B82A-5892-4084-88E8-F14066AA948D}"/>
              </a:ext>
            </a:extLst>
          </p:cNvPr>
          <p:cNvSpPr>
            <a:spLocks noGrp="1" noChangeArrowheads="1"/>
          </p:cNvSpPr>
          <p:nvPr>
            <p:ph type="sldNum" sz="quarter" idx="5"/>
          </p:nvPr>
        </p:nvSpPr>
        <p:spPr bwMode="auto">
          <a:xfrm>
            <a:off x="3779838"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B29D5F-BF01-4585-9085-157E7E7BB58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4302412B-71FB-4ACB-B31F-54BC1BCB44EE}"/>
              </a:ext>
            </a:extLst>
          </p:cNvPr>
          <p:cNvSpPr>
            <a:spLocks noGrp="1" noRot="1" noChangeAspect="1" noTextEdit="1"/>
          </p:cNvSpPr>
          <p:nvPr>
            <p:ph type="sldImg"/>
          </p:nvPr>
        </p:nvSpPr>
        <p:spPr>
          <a:ln/>
        </p:spPr>
      </p:sp>
      <p:sp>
        <p:nvSpPr>
          <p:cNvPr id="19459" name="Notes Placeholder 2">
            <a:extLst>
              <a:ext uri="{FF2B5EF4-FFF2-40B4-BE49-F238E27FC236}">
                <a16:creationId xmlns:a16="http://schemas.microsoft.com/office/drawing/2014/main" id="{EFC13DE8-2114-46BB-B736-154EF0B13910}"/>
              </a:ext>
            </a:extLst>
          </p:cNvPr>
          <p:cNvSpPr>
            <a:spLocks noGrp="1"/>
          </p:cNvSpPr>
          <p:nvPr>
            <p:ph type="body" idx="1"/>
          </p:nvPr>
        </p:nvSpPr>
        <p:spPr>
          <a:noFill/>
        </p:spPr>
        <p:txBody>
          <a:bodyPr/>
          <a:lstStyle/>
          <a:p>
            <a:pPr eaLnBrk="1" hangingPunct="1"/>
            <a:endParaRPr lang="en-GB" altLang="en-US"/>
          </a:p>
        </p:txBody>
      </p:sp>
      <p:sp>
        <p:nvSpPr>
          <p:cNvPr id="19460" name="Slide Number Placeholder 3">
            <a:extLst>
              <a:ext uri="{FF2B5EF4-FFF2-40B4-BE49-F238E27FC236}">
                <a16:creationId xmlns:a16="http://schemas.microsoft.com/office/drawing/2014/main" id="{DCF12C21-E7D4-4E3F-A0A8-064CCDF0C0CB}"/>
              </a:ext>
            </a:extLst>
          </p:cNvPr>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1BBEE02-F34D-4948-9F06-5073DDC5B3F5}" type="slidenum">
              <a:rPr lang="en-US" altLang="en-US" sz="1200" smtClean="0">
                <a:solidFill>
                  <a:srgbClr val="000000"/>
                </a:solidFill>
              </a:rPr>
              <a:pPr/>
              <a:t>1</a:t>
            </a:fld>
            <a:endParaRPr lang="en-US" altLang="en-US" sz="12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p:spPr>
        <p:txBody>
          <a:bodyPr/>
          <a:lstStyle/>
          <a:p>
            <a:fld id="{7A637D0F-2DCE-4E58-888A-FAA13EBFA7E4}" type="slidenum">
              <a:rPr lang="en-US"/>
              <a:pPr/>
              <a:t>9</a:t>
            </a:fld>
            <a:endParaRPr lang="en-US"/>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p:txBody>
          <a:bodyPr/>
          <a:lstStyle/>
          <a:p>
            <a:pPr eaLnBrk="1" hangingPunct="1"/>
            <a:r>
              <a:rPr lang="en-GB"/>
              <a:t>Touched on last week</a:t>
            </a:r>
          </a:p>
          <a:p>
            <a:pPr eaLnBrk="1" hangingPunct="1"/>
            <a:r>
              <a:rPr lang="en-GB"/>
              <a:t>Planned approach developed 1940s to 1980s</a:t>
            </a:r>
          </a:p>
          <a:p>
            <a:pPr eaLnBrk="1" hangingPunct="1"/>
            <a:r>
              <a:rPr lang="en-GB"/>
              <a:t>The planned approach has 3 or more planned stages</a:t>
            </a:r>
          </a:p>
          <a:p>
            <a:pPr eaLnBrk="1" hangingPunct="1"/>
            <a:r>
              <a:rPr lang="en-GB"/>
              <a:t>Still ‘one best way’ and mechanistic</a:t>
            </a:r>
          </a:p>
          <a:p>
            <a:pPr eaLnBrk="1" hangingPunct="1"/>
            <a:r>
              <a:rPr lang="en-GB"/>
              <a:t>Move to the emergent approach which many support</a:t>
            </a:r>
          </a:p>
          <a:p>
            <a:pPr eaLnBrk="1" hangingPunct="1"/>
            <a:r>
              <a:rPr lang="en-GB"/>
              <a:t>Notion that change cannot be planned in clear stages</a:t>
            </a:r>
          </a:p>
          <a:p>
            <a:pPr eaLnBrk="1" hangingPunct="1"/>
            <a:r>
              <a:rPr lang="en-GB"/>
              <a:t>From the 1980s ideas that the world is more unpredictable and turbulent and less responsive to rational explanation </a:t>
            </a:r>
          </a:p>
          <a:p>
            <a:pPr eaLnBrk="1" hangingPunct="1"/>
            <a:r>
              <a:rPr lang="en-GB"/>
              <a:t>Change is continuous</a:t>
            </a:r>
          </a:p>
          <a:p>
            <a:pPr eaLnBrk="1" hangingPunct="1"/>
            <a:r>
              <a:rPr lang="en-GB"/>
              <a:t>Change is open-ended not frozen in particular patterns of behaviour</a:t>
            </a:r>
          </a:p>
          <a:p>
            <a:pPr eaLnBrk="1" hangingPunct="1"/>
            <a:r>
              <a:rPr lang="en-GB"/>
              <a:t>Change is more to do with political processes as different groups seek to battle to protect and promote their own interests</a:t>
            </a:r>
          </a:p>
          <a:p>
            <a:pPr eaLnBrk="1" hangingPunct="1"/>
            <a:r>
              <a:rPr lang="en-GB"/>
              <a:t>From the 1980s vigorous debate on whether planned or emergent change is most appropriate </a:t>
            </a:r>
          </a:p>
          <a:p>
            <a:pPr eaLnBrk="1" hangingPunct="1"/>
            <a:r>
              <a:rPr lang="en-GB"/>
              <a:t> </a:t>
            </a:r>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1355EC43-FE38-4DD2-9EA6-54162B9174F1}" type="slidenum">
              <a:rPr lang="en-CA" altLang="en-US" sz="1200"/>
              <a:pPr/>
              <a:t>11</a:t>
            </a:fld>
            <a:endParaRPr lang="en-CA" altLang="en-US" sz="12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xfrm>
            <a:off x="457200" y="4343400"/>
            <a:ext cx="6019800" cy="4114800"/>
          </a:xfrm>
          <a:noFill/>
        </p:spPr>
        <p:txBody>
          <a:bodyPr/>
          <a:lstStyle/>
          <a:p>
            <a:pPr eaLnBrk="1" hangingPunct="1"/>
            <a:endParaRPr lang="en-US" altLang="en-US"/>
          </a:p>
        </p:txBody>
      </p:sp>
    </p:spTree>
    <p:extLst>
      <p:ext uri="{BB962C8B-B14F-4D97-AF65-F5344CB8AC3E}">
        <p14:creationId xmlns:p14="http://schemas.microsoft.com/office/powerpoint/2010/main" val="2358583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91FE35E4-6C5E-4FE0-885C-62C9B45F06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49325" rtl="0" eaLnBrk="0" fontAlgn="base" latinLnBrk="0" hangingPunct="0">
              <a:lnSpc>
                <a:spcPct val="100000"/>
              </a:lnSpc>
              <a:spcBef>
                <a:spcPct val="0"/>
              </a:spcBef>
              <a:spcAft>
                <a:spcPct val="0"/>
              </a:spcAft>
              <a:buClrTx/>
              <a:buSzTx/>
              <a:buFontTx/>
              <a:buNone/>
              <a:tabLst/>
              <a:defRPr/>
            </a:pPr>
            <a:fld id="{077316C7-4C38-494B-BBA4-1ADC17D88D59}" type="slidenum">
              <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49325" rtl="0" eaLnBrk="0" fontAlgn="base" latinLnBrk="0" hangingPunct="0">
                <a:lnSpc>
                  <a:spcPct val="100000"/>
                </a:lnSpc>
                <a:spcBef>
                  <a:spcPct val="0"/>
                </a:spcBef>
                <a:spcAft>
                  <a:spcPct val="0"/>
                </a:spcAft>
                <a:buClrTx/>
                <a:buSzTx/>
                <a:buFontTx/>
                <a:buNone/>
                <a:tabLst/>
                <a:defRPr/>
              </a:pPr>
              <a:t>22</a:t>
            </a:fld>
            <a:endParaRPr kumimoji="0" lang="en-US" altLang="en-US" sz="13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9395" name="Rectangle 2">
            <a:extLst>
              <a:ext uri="{FF2B5EF4-FFF2-40B4-BE49-F238E27FC236}">
                <a16:creationId xmlns:a16="http://schemas.microsoft.com/office/drawing/2014/main" id="{02695A79-245F-4C36-9500-6162E6A2BFA8}"/>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B8E82F85-06B8-45C5-803F-DA7BDDA5CEE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p>
        </p:txBody>
      </p:sp>
    </p:spTree>
    <p:extLst>
      <p:ext uri="{BB962C8B-B14F-4D97-AF65-F5344CB8AC3E}">
        <p14:creationId xmlns:p14="http://schemas.microsoft.com/office/powerpoint/2010/main" val="1588088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pPr>
              <a:defRPr/>
            </a:pPr>
            <a:fld id="{FD302B66-8A36-4294-BE7C-94D3DD2C7597}" type="datetime1">
              <a:rPr lang="en-GB" smtClean="0"/>
              <a:pPr>
                <a:defRPr/>
              </a:pPr>
              <a:t>15/07/2023</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pPr>
              <a:defRPr/>
            </a:pPr>
            <a:r>
              <a:rPr lang="en-GB"/>
              <a:t>Workshop 1 EMPL6003</a:t>
            </a:r>
          </a:p>
        </p:txBody>
      </p:sp>
      <p:sp>
        <p:nvSpPr>
          <p:cNvPr id="6" name="Slide Number Placeholder 5"/>
          <p:cNvSpPr>
            <a:spLocks noGrp="1"/>
          </p:cNvSpPr>
          <p:nvPr>
            <p:ph type="sldNum" sz="quarter" idx="12"/>
          </p:nvPr>
        </p:nvSpPr>
        <p:spPr/>
        <p:txBody>
          <a:bodyPr/>
          <a:lstStyle/>
          <a:p>
            <a:pPr>
              <a:defRPr/>
            </a:pPr>
            <a:fld id="{80E3493B-A7C8-4CE1-ADC4-5D80E104EED4}" type="slidenum">
              <a:rPr lang="en-GB" smtClean="0"/>
              <a:pPr>
                <a:defRPr/>
              </a:pPr>
              <a:t>‹#›</a:t>
            </a:fld>
            <a:endParaRPr lang="en-GB"/>
          </a:p>
        </p:txBody>
      </p:sp>
    </p:spTree>
    <p:extLst>
      <p:ext uri="{BB962C8B-B14F-4D97-AF65-F5344CB8AC3E}">
        <p14:creationId xmlns:p14="http://schemas.microsoft.com/office/powerpoint/2010/main" val="813313673"/>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CA11B97A-C745-4635-90C7-FE26BBFDD311}" type="datetime1">
              <a:rPr lang="en-GB" smtClean="0"/>
              <a:pPr>
                <a:defRPr/>
              </a:pPr>
              <a:t>15/07/2023</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pPr>
              <a:defRPr/>
            </a:pPr>
            <a:r>
              <a:rPr lang="en-GB"/>
              <a:t>Workshop 1 EMPL6003</a:t>
            </a:r>
          </a:p>
        </p:txBody>
      </p:sp>
      <p:sp>
        <p:nvSpPr>
          <p:cNvPr id="6" name="Slide Number Placeholder 5"/>
          <p:cNvSpPr>
            <a:spLocks noGrp="1"/>
          </p:cNvSpPr>
          <p:nvPr>
            <p:ph type="sldNum" sz="quarter" idx="12"/>
          </p:nvPr>
        </p:nvSpPr>
        <p:spPr/>
        <p:txBody>
          <a:bodyPr/>
          <a:lstStyle/>
          <a:p>
            <a:pPr>
              <a:defRPr/>
            </a:pPr>
            <a:fld id="{B175CF9A-0E49-4888-AFF1-B0955BB55AD4}" type="slidenum">
              <a:rPr lang="en-GB" smtClean="0"/>
              <a:pPr>
                <a:defRPr/>
              </a:pPr>
              <a:t>‹#›</a:t>
            </a:fld>
            <a:endParaRPr lang="en-GB"/>
          </a:p>
        </p:txBody>
      </p:sp>
    </p:spTree>
    <p:extLst>
      <p:ext uri="{BB962C8B-B14F-4D97-AF65-F5344CB8AC3E}">
        <p14:creationId xmlns:p14="http://schemas.microsoft.com/office/powerpoint/2010/main" val="4130671334"/>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0137B5F-348A-4144-8855-1A118415B52D}" type="datetime1">
              <a:rPr lang="en-GB" smtClean="0"/>
              <a:pPr>
                <a:defRPr/>
              </a:pPr>
              <a:t>15/07/2023</a:t>
            </a:fld>
            <a:endParaRPr lang="en-GB"/>
          </a:p>
        </p:txBody>
      </p:sp>
      <p:sp>
        <p:nvSpPr>
          <p:cNvPr id="6" name="Slide Number Placeholder 5"/>
          <p:cNvSpPr>
            <a:spLocks noGrp="1"/>
          </p:cNvSpPr>
          <p:nvPr>
            <p:ph type="sldNum" sz="quarter" idx="12"/>
          </p:nvPr>
        </p:nvSpPr>
        <p:spPr/>
        <p:txBody>
          <a:bodyPr/>
          <a:lstStyle/>
          <a:p>
            <a:pPr>
              <a:defRPr/>
            </a:pPr>
            <a:fld id="{D041D79D-BD2A-407B-8973-2A48EF48EDB7}" type="slidenum">
              <a:rPr lang="en-GB" smtClean="0"/>
              <a:pPr>
                <a:defRPr/>
              </a:pPr>
              <a:t>‹#›</a:t>
            </a:fld>
            <a:endParaRPr lang="en-GB"/>
          </a:p>
        </p:txBody>
      </p:sp>
    </p:spTree>
    <p:extLst>
      <p:ext uri="{BB962C8B-B14F-4D97-AF65-F5344CB8AC3E}">
        <p14:creationId xmlns:p14="http://schemas.microsoft.com/office/powerpoint/2010/main" val="2849708317"/>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008DC1F5-9450-4CDE-9BFD-B52DCA429668}" type="datetime1">
              <a:rPr lang="en-GB" smtClean="0"/>
              <a:pPr>
                <a:defRPr/>
              </a:pPr>
              <a:t>15/07/2023</a:t>
            </a:fld>
            <a:endParaRPr lang="en-GB"/>
          </a:p>
        </p:txBody>
      </p:sp>
      <p:sp>
        <p:nvSpPr>
          <p:cNvPr id="7" name="Slide Number Placeholder 6"/>
          <p:cNvSpPr>
            <a:spLocks noGrp="1"/>
          </p:cNvSpPr>
          <p:nvPr>
            <p:ph type="sldNum" sz="quarter" idx="12"/>
          </p:nvPr>
        </p:nvSpPr>
        <p:spPr/>
        <p:txBody>
          <a:bodyPr/>
          <a:lstStyle/>
          <a:p>
            <a:pPr>
              <a:defRPr/>
            </a:pPr>
            <a:fld id="{CF70415E-120D-4E9E-B01B-46C5C6FB23FF}" type="slidenum">
              <a:rPr lang="en-GB" smtClean="0"/>
              <a:pPr>
                <a:defRPr/>
              </a:pPr>
              <a:t>‹#›</a:t>
            </a:fld>
            <a:endParaRPr lang="en-GB"/>
          </a:p>
        </p:txBody>
      </p:sp>
    </p:spTree>
    <p:extLst>
      <p:ext uri="{BB962C8B-B14F-4D97-AF65-F5344CB8AC3E}">
        <p14:creationId xmlns:p14="http://schemas.microsoft.com/office/powerpoint/2010/main" val="1875395"/>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93B20828-EFE9-40A2-8F77-E479AC468603}" type="datetime1">
              <a:rPr lang="en-GB" smtClean="0"/>
              <a:pPr>
                <a:defRPr/>
              </a:pPr>
              <a:t>15/07/2023</a:t>
            </a:fld>
            <a:endParaRPr lang="en-GB"/>
          </a:p>
        </p:txBody>
      </p:sp>
      <p:sp>
        <p:nvSpPr>
          <p:cNvPr id="9" name="Slide Number Placeholder 8"/>
          <p:cNvSpPr>
            <a:spLocks noGrp="1"/>
          </p:cNvSpPr>
          <p:nvPr>
            <p:ph type="sldNum" sz="quarter" idx="12"/>
          </p:nvPr>
        </p:nvSpPr>
        <p:spPr/>
        <p:txBody>
          <a:bodyPr/>
          <a:lstStyle/>
          <a:p>
            <a:pPr>
              <a:defRPr/>
            </a:pPr>
            <a:fld id="{C20D6324-26E1-46EB-8467-EBD406E4A58B}" type="slidenum">
              <a:rPr lang="en-GB" smtClean="0"/>
              <a:pPr>
                <a:defRPr/>
              </a:pPr>
              <a:t>‹#›</a:t>
            </a:fld>
            <a:endParaRPr lang="en-GB"/>
          </a:p>
        </p:txBody>
      </p:sp>
    </p:spTree>
    <p:extLst>
      <p:ext uri="{BB962C8B-B14F-4D97-AF65-F5344CB8AC3E}">
        <p14:creationId xmlns:p14="http://schemas.microsoft.com/office/powerpoint/2010/main" val="2697875812"/>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A127F73E-6DE9-45A8-82BD-CC38C87E6438}" type="datetime1">
              <a:rPr lang="en-GB" smtClean="0"/>
              <a:pPr>
                <a:defRPr/>
              </a:pPr>
              <a:t>15/07/2023</a:t>
            </a:fld>
            <a:endParaRPr lang="en-GB"/>
          </a:p>
        </p:txBody>
      </p:sp>
      <p:sp>
        <p:nvSpPr>
          <p:cNvPr id="5" name="Slide Number Placeholder 4"/>
          <p:cNvSpPr>
            <a:spLocks noGrp="1"/>
          </p:cNvSpPr>
          <p:nvPr>
            <p:ph type="sldNum" sz="quarter" idx="12"/>
          </p:nvPr>
        </p:nvSpPr>
        <p:spPr/>
        <p:txBody>
          <a:bodyPr/>
          <a:lstStyle/>
          <a:p>
            <a:pPr>
              <a:defRPr/>
            </a:pPr>
            <a:fld id="{76B0D99B-E6F6-49C7-9825-4D771D0DB400}" type="slidenum">
              <a:rPr lang="en-GB" smtClean="0"/>
              <a:pPr>
                <a:defRPr/>
              </a:pPr>
              <a:t>‹#›</a:t>
            </a:fld>
            <a:endParaRPr lang="en-GB"/>
          </a:p>
        </p:txBody>
      </p:sp>
    </p:spTree>
    <p:extLst>
      <p:ext uri="{BB962C8B-B14F-4D97-AF65-F5344CB8AC3E}">
        <p14:creationId xmlns:p14="http://schemas.microsoft.com/office/powerpoint/2010/main" val="133050487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9EB70C9-1289-4436-8DBD-8C3B05F7B53E}" type="datetime1">
              <a:rPr lang="en-GB" smtClean="0"/>
              <a:pPr>
                <a:defRPr/>
              </a:pPr>
              <a:t>15/07/2023</a:t>
            </a:fld>
            <a:endParaRPr lang="en-GB"/>
          </a:p>
        </p:txBody>
      </p:sp>
      <p:sp>
        <p:nvSpPr>
          <p:cNvPr id="4" name="Slide Number Placeholder 3"/>
          <p:cNvSpPr>
            <a:spLocks noGrp="1"/>
          </p:cNvSpPr>
          <p:nvPr>
            <p:ph type="sldNum" sz="quarter" idx="12"/>
          </p:nvPr>
        </p:nvSpPr>
        <p:spPr/>
        <p:txBody>
          <a:bodyPr/>
          <a:lstStyle/>
          <a:p>
            <a:pPr>
              <a:defRPr/>
            </a:pPr>
            <a:fld id="{8148666B-5EC3-48FE-A254-D79F0C0DD3C7}" type="slidenum">
              <a:rPr lang="en-GB" smtClean="0"/>
              <a:pPr>
                <a:defRPr/>
              </a:pPr>
              <a:t>‹#›</a:t>
            </a:fld>
            <a:endParaRPr lang="en-GB"/>
          </a:p>
        </p:txBody>
      </p:sp>
    </p:spTree>
    <p:extLst>
      <p:ext uri="{BB962C8B-B14F-4D97-AF65-F5344CB8AC3E}">
        <p14:creationId xmlns:p14="http://schemas.microsoft.com/office/powerpoint/2010/main" val="3617021740"/>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9B5DB4A4-A670-4BAB-993D-0DF1832FA1CE}" type="datetime1">
              <a:rPr lang="en-GB" smtClean="0"/>
              <a:pPr>
                <a:defRPr/>
              </a:pPr>
              <a:t>15/07/2023</a:t>
            </a:fld>
            <a:endParaRPr lang="en-GB"/>
          </a:p>
        </p:txBody>
      </p:sp>
      <p:sp>
        <p:nvSpPr>
          <p:cNvPr id="7" name="Slide Number Placeholder 6"/>
          <p:cNvSpPr>
            <a:spLocks noGrp="1"/>
          </p:cNvSpPr>
          <p:nvPr>
            <p:ph type="sldNum" sz="quarter" idx="12"/>
          </p:nvPr>
        </p:nvSpPr>
        <p:spPr/>
        <p:txBody>
          <a:bodyPr/>
          <a:lstStyle/>
          <a:p>
            <a:pPr>
              <a:defRPr/>
            </a:pPr>
            <a:fld id="{F906B884-AB0F-4D16-98F7-3E977D03D25A}" type="slidenum">
              <a:rPr lang="en-GB" smtClean="0"/>
              <a:pPr>
                <a:defRPr/>
              </a:pPr>
              <a:t>‹#›</a:t>
            </a:fld>
            <a:endParaRPr lang="en-GB"/>
          </a:p>
        </p:txBody>
      </p:sp>
    </p:spTree>
    <p:extLst>
      <p:ext uri="{BB962C8B-B14F-4D97-AF65-F5344CB8AC3E}">
        <p14:creationId xmlns:p14="http://schemas.microsoft.com/office/powerpoint/2010/main" val="293953622"/>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59E3E6E9-43E2-4B51-A8D9-3A7B89882ED2}" type="datetime1">
              <a:rPr lang="en-GB" smtClean="0"/>
              <a:pPr>
                <a:defRPr/>
              </a:pPr>
              <a:t>15/07/2023</a:t>
            </a:fld>
            <a:endParaRPr lang="en-GB"/>
          </a:p>
        </p:txBody>
      </p:sp>
      <p:sp>
        <p:nvSpPr>
          <p:cNvPr id="7" name="Slide Number Placeholder 6"/>
          <p:cNvSpPr>
            <a:spLocks noGrp="1"/>
          </p:cNvSpPr>
          <p:nvPr>
            <p:ph type="sldNum" sz="quarter" idx="12"/>
          </p:nvPr>
        </p:nvSpPr>
        <p:spPr/>
        <p:txBody>
          <a:bodyPr/>
          <a:lstStyle/>
          <a:p>
            <a:pPr>
              <a:defRPr/>
            </a:pPr>
            <a:fld id="{29554276-D6B9-4660-BFBE-3F0CEEDD8E29}" type="slidenum">
              <a:rPr lang="en-GB" smtClean="0"/>
              <a:pPr>
                <a:defRPr/>
              </a:pPr>
              <a:t>‹#›</a:t>
            </a:fld>
            <a:endParaRPr lang="en-GB"/>
          </a:p>
        </p:txBody>
      </p:sp>
    </p:spTree>
    <p:extLst>
      <p:ext uri="{BB962C8B-B14F-4D97-AF65-F5344CB8AC3E}">
        <p14:creationId xmlns:p14="http://schemas.microsoft.com/office/powerpoint/2010/main" val="384607143"/>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B856CB09-31B3-4DFA-B142-D0A4760E0364}" type="datetime1">
              <a:rPr lang="en-GB" smtClean="0"/>
              <a:pPr>
                <a:defRPr/>
              </a:pPr>
              <a:t>15/07/2023</a:t>
            </a:fld>
            <a:endParaRPr lang="en-GB"/>
          </a:p>
        </p:txBody>
      </p:sp>
      <p:sp>
        <p:nvSpPr>
          <p:cNvPr id="6" name="Slide Number Placeholder 5"/>
          <p:cNvSpPr>
            <a:spLocks noGrp="1"/>
          </p:cNvSpPr>
          <p:nvPr>
            <p:ph type="sldNum" sz="quarter" idx="12"/>
          </p:nvPr>
        </p:nvSpPr>
        <p:spPr/>
        <p:txBody>
          <a:bodyPr/>
          <a:lstStyle/>
          <a:p>
            <a:pPr>
              <a:defRPr/>
            </a:pPr>
            <a:fld id="{6EA339F5-3D69-453A-AC8D-C86CD0237931}" type="slidenum">
              <a:rPr lang="en-GB" smtClean="0"/>
              <a:pPr>
                <a:defRPr/>
              </a:pPr>
              <a:t>‹#›</a:t>
            </a:fld>
            <a:endParaRPr lang="en-GB"/>
          </a:p>
        </p:txBody>
      </p:sp>
    </p:spTree>
    <p:extLst>
      <p:ext uri="{BB962C8B-B14F-4D97-AF65-F5344CB8AC3E}">
        <p14:creationId xmlns:p14="http://schemas.microsoft.com/office/powerpoint/2010/main" val="1450280119"/>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7E45C54E-F647-4261-83C1-DC3AE55C9322}" type="datetime1">
              <a:rPr lang="en-GB" smtClean="0"/>
              <a:pPr>
                <a:defRPr/>
              </a:pPr>
              <a:t>15/07/2023</a:t>
            </a:fld>
            <a:endParaRPr lang="en-GB"/>
          </a:p>
        </p:txBody>
      </p:sp>
      <p:sp>
        <p:nvSpPr>
          <p:cNvPr id="6" name="Slide Number Placeholder 5"/>
          <p:cNvSpPr>
            <a:spLocks noGrp="1"/>
          </p:cNvSpPr>
          <p:nvPr>
            <p:ph type="sldNum" sz="quarter" idx="12"/>
          </p:nvPr>
        </p:nvSpPr>
        <p:spPr/>
        <p:txBody>
          <a:bodyPr/>
          <a:lstStyle/>
          <a:p>
            <a:pPr>
              <a:defRPr/>
            </a:pPr>
            <a:fld id="{2B17AA19-4A88-4249-849C-A0AE1424EB00}" type="slidenum">
              <a:rPr lang="en-GB" smtClean="0"/>
              <a:pPr>
                <a:defRPr/>
              </a:pPr>
              <a:t>‹#›</a:t>
            </a:fld>
            <a:endParaRPr lang="en-GB"/>
          </a:p>
        </p:txBody>
      </p:sp>
    </p:spTree>
    <p:extLst>
      <p:ext uri="{BB962C8B-B14F-4D97-AF65-F5344CB8AC3E}">
        <p14:creationId xmlns:p14="http://schemas.microsoft.com/office/powerpoint/2010/main" val="531017083"/>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pPr>
              <a:defRPr/>
            </a:pPr>
            <a:fld id="{7200AD49-99FB-4D40-8FA3-115C676EE128}" type="datetime1">
              <a:rPr lang="en-GB" smtClean="0"/>
              <a:pPr>
                <a:defRPr/>
              </a:pPr>
              <a:t>15/07/2023</a:t>
            </a:fld>
            <a:endParaRPr lang="en-GB"/>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1D360AFA-CA55-4F0C-9216-19A373FDB90E}" type="slidenum">
              <a:rPr lang="en-GB" smtClean="0"/>
              <a:pPr>
                <a:defRPr/>
              </a:pPr>
              <a:t>‹#›</a:t>
            </a:fld>
            <a:endParaRPr lang="en-GB"/>
          </a:p>
        </p:txBody>
      </p:sp>
    </p:spTree>
    <p:extLst>
      <p:ext uri="{BB962C8B-B14F-4D97-AF65-F5344CB8AC3E}">
        <p14:creationId xmlns:p14="http://schemas.microsoft.com/office/powerpoint/2010/main" val="642764227"/>
      </p:ext>
    </p:extLst>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bldLst>
  </p:timing>
  <p:hf sldNum="0" hd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E846F05-BC0F-4CC5-87AB-CB0E154BFFDD}"/>
              </a:ext>
            </a:extLst>
          </p:cNvPr>
          <p:cNvSpPr>
            <a:spLocks noGrp="1"/>
          </p:cNvSpPr>
          <p:nvPr>
            <p:ph type="ctrTitle"/>
          </p:nvPr>
        </p:nvSpPr>
        <p:spPr/>
        <p:txBody>
          <a:bodyPr/>
          <a:lstStyle/>
          <a:p>
            <a:r>
              <a:rPr lang="en-US" altLang="en-US" sz="3600" dirty="0">
                <a:latin typeface="Tahoma" panose="020B0604030504040204" pitchFamily="34" charset="0"/>
              </a:rPr>
              <a:t>Models for Managing Organisational Change.</a:t>
            </a:r>
          </a:p>
        </p:txBody>
      </p:sp>
      <p:sp>
        <p:nvSpPr>
          <p:cNvPr id="18435" name="Subtitle 2">
            <a:extLst>
              <a:ext uri="{FF2B5EF4-FFF2-40B4-BE49-F238E27FC236}">
                <a16:creationId xmlns:a16="http://schemas.microsoft.com/office/drawing/2014/main" id="{F9883C11-B519-4958-A6A2-C4EC523566A2}"/>
              </a:ext>
            </a:extLst>
          </p:cNvPr>
          <p:cNvSpPr>
            <a:spLocks noGrp="1"/>
          </p:cNvSpPr>
          <p:nvPr>
            <p:ph type="subTitle" idx="1"/>
          </p:nvPr>
        </p:nvSpPr>
        <p:spPr/>
        <p:txBody>
          <a:bodyPr>
            <a:normAutofit/>
          </a:bodyPr>
          <a:lstStyle/>
          <a:p>
            <a:pPr eaLnBrk="1" hangingPunct="1"/>
            <a:r>
              <a:rPr lang="en-US" altLang="en-US" dirty="0">
                <a:solidFill>
                  <a:schemeClr val="bg1">
                    <a:lumMod val="95000"/>
                  </a:schemeClr>
                </a:solidFill>
              </a:rPr>
              <a:t>BMSW 6103</a:t>
            </a:r>
            <a:endParaRPr lang="en-GB" altLang="en-US" dirty="0">
              <a:solidFill>
                <a:schemeClr val="bg1">
                  <a:lumMod val="95000"/>
                </a:schemeClr>
              </a:solidFill>
            </a:endParaRPr>
          </a:p>
          <a:p>
            <a:pPr eaLnBrk="1" hangingPunct="1"/>
            <a:r>
              <a:rPr lang="en-GB" altLang="en-US" dirty="0">
                <a:solidFill>
                  <a:schemeClr val="bg1">
                    <a:lumMod val="95000"/>
                  </a:schemeClr>
                </a:solidFill>
              </a:rPr>
              <a:t>Leading &amp; Implementing Workplace Change</a:t>
            </a:r>
          </a:p>
          <a:p>
            <a:pPr eaLnBrk="1" hangingPunct="1"/>
            <a:r>
              <a:rPr lang="en-GB" altLang="en-US" dirty="0">
                <a:solidFill>
                  <a:schemeClr val="bg1">
                    <a:lumMod val="95000"/>
                  </a:schemeClr>
                </a:solidFill>
              </a:rPr>
              <a:t>Week 5</a:t>
            </a:r>
            <a:endParaRPr lang="en-US" altLang="en-US" dirty="0">
              <a:solidFill>
                <a:schemeClr val="bg1">
                  <a:lumMod val="95000"/>
                </a:schemeClr>
              </a:solidFill>
            </a:endParaRPr>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3DD5B-AAC1-4457-A3BC-95F9630422D8}"/>
              </a:ext>
            </a:extLst>
          </p:cNvPr>
          <p:cNvSpPr>
            <a:spLocks noGrp="1"/>
          </p:cNvSpPr>
          <p:nvPr>
            <p:ph type="title"/>
          </p:nvPr>
        </p:nvSpPr>
        <p:spPr/>
        <p:txBody>
          <a:bodyPr/>
          <a:lstStyle/>
          <a:p>
            <a:r>
              <a:rPr lang="en-US" dirty="0"/>
              <a:t>Learning Aims</a:t>
            </a:r>
            <a:endParaRPr lang="en-GB" dirty="0"/>
          </a:p>
        </p:txBody>
      </p:sp>
      <p:sp>
        <p:nvSpPr>
          <p:cNvPr id="3" name="Content Placeholder 2">
            <a:extLst>
              <a:ext uri="{FF2B5EF4-FFF2-40B4-BE49-F238E27FC236}">
                <a16:creationId xmlns:a16="http://schemas.microsoft.com/office/drawing/2014/main" id="{A3152688-BF46-4076-A59A-EAFCA1697959}"/>
              </a:ext>
            </a:extLst>
          </p:cNvPr>
          <p:cNvSpPr>
            <a:spLocks noGrp="1"/>
          </p:cNvSpPr>
          <p:nvPr>
            <p:ph idx="1"/>
          </p:nvPr>
        </p:nvSpPr>
        <p:spPr/>
        <p:txBody>
          <a:bodyPr/>
          <a:lstStyle/>
          <a:p>
            <a:r>
              <a:rPr lang="en-US" dirty="0"/>
              <a:t>By the end of the session, you should be able to:</a:t>
            </a:r>
          </a:p>
          <a:p>
            <a:endParaRPr lang="en-US" dirty="0"/>
          </a:p>
          <a:p>
            <a:r>
              <a:rPr lang="en-US" dirty="0"/>
              <a:t>Explain approaches to  managing change</a:t>
            </a:r>
          </a:p>
          <a:p>
            <a:endParaRPr lang="en-US" dirty="0"/>
          </a:p>
          <a:p>
            <a:r>
              <a:rPr lang="en-US" dirty="0"/>
              <a:t>Evaluate some models of change</a:t>
            </a:r>
            <a:endParaRPr lang="en-GB" dirty="0"/>
          </a:p>
        </p:txBody>
      </p:sp>
      <p:sp>
        <p:nvSpPr>
          <p:cNvPr id="4" name="Footer Placeholder 3">
            <a:extLst>
              <a:ext uri="{FF2B5EF4-FFF2-40B4-BE49-F238E27FC236}">
                <a16:creationId xmlns:a16="http://schemas.microsoft.com/office/drawing/2014/main" id="{DD688C03-48D3-4F50-A4CA-4FA74144BAFA}"/>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1338613958"/>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GB" dirty="0"/>
              <a:t>Approaches to managing change </a:t>
            </a:r>
          </a:p>
        </p:txBody>
      </p:sp>
      <p:sp>
        <p:nvSpPr>
          <p:cNvPr id="47107" name="Rectangle 3"/>
          <p:cNvSpPr>
            <a:spLocks noGrp="1" noChangeArrowheads="1"/>
          </p:cNvSpPr>
          <p:nvPr>
            <p:ph type="body" idx="1"/>
          </p:nvPr>
        </p:nvSpPr>
        <p:spPr/>
        <p:txBody>
          <a:bodyPr>
            <a:normAutofit fontScale="92500" lnSpcReduction="10000"/>
          </a:bodyPr>
          <a:lstStyle/>
          <a:p>
            <a:r>
              <a:rPr lang="en-GB" dirty="0"/>
              <a:t>Life Cycle </a:t>
            </a:r>
          </a:p>
          <a:p>
            <a:pPr marL="0" indent="0">
              <a:buNone/>
            </a:pPr>
            <a:endParaRPr lang="en-GB" dirty="0"/>
          </a:p>
          <a:p>
            <a:r>
              <a:rPr lang="en-GB" dirty="0"/>
              <a:t>Emergent</a:t>
            </a:r>
          </a:p>
          <a:p>
            <a:endParaRPr lang="en-GB" dirty="0"/>
          </a:p>
          <a:p>
            <a:r>
              <a:rPr lang="en-GB" dirty="0"/>
              <a:t>Participative </a:t>
            </a:r>
          </a:p>
          <a:p>
            <a:endParaRPr lang="en-GB" dirty="0"/>
          </a:p>
          <a:p>
            <a:r>
              <a:rPr lang="en-GB" dirty="0"/>
              <a:t>Political </a:t>
            </a:r>
          </a:p>
          <a:p>
            <a:endParaRPr lang="en-GB" dirty="0"/>
          </a:p>
          <a:p>
            <a:pPr>
              <a:buFontTx/>
              <a:buNone/>
            </a:pPr>
            <a:r>
              <a:rPr lang="en-GB" dirty="0"/>
              <a:t>These perspectives are complementary in that successful large scale change is likely to require elements of each</a:t>
            </a:r>
          </a:p>
          <a:p>
            <a:pPr>
              <a:buFontTx/>
              <a:buNone/>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GB" sz="4000" dirty="0"/>
              <a:t>Life Cycle approach </a:t>
            </a:r>
            <a:r>
              <a:rPr lang="en-GB" sz="4000" dirty="0" err="1"/>
              <a:t>eg</a:t>
            </a:r>
            <a:r>
              <a:rPr lang="en-GB" sz="4000" dirty="0"/>
              <a:t> Lock (2003)</a:t>
            </a:r>
          </a:p>
        </p:txBody>
      </p:sp>
      <p:sp>
        <p:nvSpPr>
          <p:cNvPr id="48131" name="Rectangle 3"/>
          <p:cNvSpPr>
            <a:spLocks noGrp="1" noChangeArrowheads="1"/>
          </p:cNvSpPr>
          <p:nvPr>
            <p:ph type="body" idx="1"/>
          </p:nvPr>
        </p:nvSpPr>
        <p:spPr/>
        <p:txBody>
          <a:bodyPr>
            <a:normAutofit lnSpcReduction="10000"/>
          </a:bodyPr>
          <a:lstStyle/>
          <a:p>
            <a:r>
              <a:rPr lang="en-GB" dirty="0"/>
              <a:t>Define objectives</a:t>
            </a:r>
          </a:p>
          <a:p>
            <a:r>
              <a:rPr lang="en-GB" dirty="0"/>
              <a:t>Allocate responsibilities</a:t>
            </a:r>
          </a:p>
          <a:p>
            <a:r>
              <a:rPr lang="en-GB" dirty="0"/>
              <a:t>Fix deadlines and milestones</a:t>
            </a:r>
          </a:p>
          <a:p>
            <a:r>
              <a:rPr lang="en-GB" dirty="0"/>
              <a:t>Set budgets</a:t>
            </a:r>
          </a:p>
          <a:p>
            <a:r>
              <a:rPr lang="en-GB" dirty="0"/>
              <a:t>Monitor and control</a:t>
            </a:r>
          </a:p>
          <a:p>
            <a:pPr marL="0" indent="0">
              <a:buNone/>
            </a:pPr>
            <a:endParaRPr lang="en-GB" dirty="0"/>
          </a:p>
          <a:p>
            <a:pPr marL="0" indent="0">
              <a:buNone/>
            </a:pPr>
            <a:r>
              <a:rPr lang="en-GB" dirty="0"/>
              <a:t>Success depends on </a:t>
            </a:r>
          </a:p>
          <a:p>
            <a:pPr>
              <a:buFontTx/>
              <a:buNone/>
            </a:pPr>
            <a:r>
              <a:rPr lang="en-GB" dirty="0"/>
              <a:t>		specifying elements at the start</a:t>
            </a:r>
          </a:p>
          <a:p>
            <a:pPr>
              <a:buFontTx/>
              <a:buNone/>
            </a:pPr>
            <a:r>
              <a:rPr lang="en-GB" dirty="0"/>
              <a:t>		monitoring to ensure project stays on target</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fontScale="90000"/>
          </a:bodyPr>
          <a:lstStyle/>
          <a:p>
            <a:r>
              <a:rPr lang="en-GB" sz="4000" dirty="0"/>
              <a:t>Emergent approach Mintzberg (1994)</a:t>
            </a:r>
          </a:p>
        </p:txBody>
      </p:sp>
      <p:sp>
        <p:nvSpPr>
          <p:cNvPr id="50179" name="Rectangle 3"/>
          <p:cNvSpPr>
            <a:spLocks noGrp="1" noChangeArrowheads="1"/>
          </p:cNvSpPr>
          <p:nvPr>
            <p:ph type="body" idx="1"/>
          </p:nvPr>
        </p:nvSpPr>
        <p:spPr/>
        <p:txBody>
          <a:bodyPr/>
          <a:lstStyle/>
          <a:p>
            <a:pPr>
              <a:lnSpc>
                <a:spcPct val="90000"/>
              </a:lnSpc>
            </a:pPr>
            <a:r>
              <a:rPr lang="en-GB" sz="2800"/>
              <a:t>Strategy emerges from chance events or external conditions rather than a formal planning process  </a:t>
            </a:r>
          </a:p>
          <a:p>
            <a:pPr>
              <a:lnSpc>
                <a:spcPct val="90000"/>
              </a:lnSpc>
            </a:pPr>
            <a:r>
              <a:rPr lang="en-GB" sz="2800"/>
              <a:t>In uncertain conditions a project will be affected by unknown factors and planning has little effect on the outcome</a:t>
            </a:r>
          </a:p>
          <a:p>
            <a:pPr>
              <a:lnSpc>
                <a:spcPct val="90000"/>
              </a:lnSpc>
            </a:pPr>
            <a:r>
              <a:rPr lang="en-GB" sz="2800"/>
              <a:t>Change is hard to plan in detail</a:t>
            </a:r>
          </a:p>
          <a:p>
            <a:pPr>
              <a:lnSpc>
                <a:spcPct val="90000"/>
              </a:lnSpc>
            </a:pPr>
            <a:r>
              <a:rPr lang="en-GB" sz="2800"/>
              <a:t>Change emerges incrementally from events and actions</a:t>
            </a:r>
          </a:p>
          <a:p>
            <a:pPr>
              <a:lnSpc>
                <a:spcPct val="90000"/>
              </a:lnSpc>
            </a:pPr>
            <a:r>
              <a:rPr lang="en-GB" sz="2800"/>
              <a:t>Planning has little effect on the outcome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normAutofit fontScale="90000"/>
          </a:bodyPr>
          <a:lstStyle/>
          <a:p>
            <a:r>
              <a:rPr lang="en-GB" sz="4000" dirty="0"/>
              <a:t>Participative approach Mumford (1997,2006)</a:t>
            </a:r>
          </a:p>
        </p:txBody>
      </p:sp>
      <p:sp>
        <p:nvSpPr>
          <p:cNvPr id="51203" name="Rectangle 3"/>
          <p:cNvSpPr>
            <a:spLocks noGrp="1" noChangeArrowheads="1"/>
          </p:cNvSpPr>
          <p:nvPr>
            <p:ph type="body" idx="1"/>
          </p:nvPr>
        </p:nvSpPr>
        <p:spPr/>
        <p:txBody>
          <a:bodyPr>
            <a:normAutofit/>
          </a:bodyPr>
          <a:lstStyle/>
          <a:p>
            <a:r>
              <a:rPr lang="en-GB" sz="2800" dirty="0"/>
              <a:t>Successful change depends on human commitment that is best obtained by involving participants in planning and development</a:t>
            </a:r>
          </a:p>
          <a:p>
            <a:r>
              <a:rPr lang="en-GB" sz="2800" dirty="0"/>
              <a:t>Can lead to a higher quality outcome because participation allows for a wider range of views</a:t>
            </a:r>
          </a:p>
          <a:p>
            <a:r>
              <a:rPr lang="en-GB" sz="2800" dirty="0"/>
              <a:t>Based on the belief that if people are able to take part in planning a change they well be more willing to accept and implement 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GB" dirty="0"/>
              <a:t>Political approach Pettigrew (1985)</a:t>
            </a:r>
          </a:p>
        </p:txBody>
      </p:sp>
      <p:sp>
        <p:nvSpPr>
          <p:cNvPr id="54275" name="Rectangle 3"/>
          <p:cNvSpPr>
            <a:spLocks noGrp="1" noChangeArrowheads="1"/>
          </p:cNvSpPr>
          <p:nvPr>
            <p:ph type="body" idx="1"/>
          </p:nvPr>
        </p:nvSpPr>
        <p:spPr/>
        <p:txBody>
          <a:bodyPr/>
          <a:lstStyle/>
          <a:p>
            <a:pPr>
              <a:lnSpc>
                <a:spcPct val="90000"/>
              </a:lnSpc>
            </a:pPr>
            <a:r>
              <a:rPr lang="en-GB" dirty="0"/>
              <a:t>Organisations are made up of groups with separate interests, goals and values, and change threatens some of those affected </a:t>
            </a:r>
          </a:p>
          <a:p>
            <a:pPr>
              <a:lnSpc>
                <a:spcPct val="90000"/>
              </a:lnSpc>
            </a:pPr>
            <a:r>
              <a:rPr lang="en-GB" dirty="0"/>
              <a:t>They will use their power to block progress or direct the change in ways that suits their objectives</a:t>
            </a:r>
          </a:p>
          <a:p>
            <a:pPr>
              <a:lnSpc>
                <a:spcPct val="90000"/>
              </a:lnSpc>
            </a:pPr>
            <a:r>
              <a:rPr lang="en-GB" dirty="0"/>
              <a:t>Recognises the messy realities of organisational life</a:t>
            </a:r>
          </a:p>
          <a:p>
            <a:pPr marL="0" indent="0">
              <a:lnSpc>
                <a:spcPct val="90000"/>
              </a:lnSpc>
              <a:buNone/>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a:bodyPr>
          <a:lstStyle/>
          <a:p>
            <a:r>
              <a:rPr lang="en-GB" sz="4000" dirty="0"/>
              <a:t>Examples of change activities</a:t>
            </a:r>
          </a:p>
        </p:txBody>
      </p:sp>
      <p:sp>
        <p:nvSpPr>
          <p:cNvPr id="55299" name="Rectangle 3"/>
          <p:cNvSpPr>
            <a:spLocks noGrp="1" noChangeArrowheads="1"/>
          </p:cNvSpPr>
          <p:nvPr>
            <p:ph type="body" sz="half" idx="1"/>
          </p:nvPr>
        </p:nvSpPr>
        <p:spPr>
          <a:xfrm>
            <a:off x="457200" y="1600200"/>
            <a:ext cx="2530475" cy="4525963"/>
          </a:xfrm>
        </p:spPr>
        <p:txBody>
          <a:bodyPr/>
          <a:lstStyle/>
          <a:p>
            <a:r>
              <a:rPr lang="en-GB" sz="2000"/>
              <a:t>Life Cycle</a:t>
            </a:r>
          </a:p>
          <a:p>
            <a:endParaRPr lang="en-GB" sz="2000"/>
          </a:p>
          <a:p>
            <a:endParaRPr lang="en-GB" sz="2000"/>
          </a:p>
          <a:p>
            <a:r>
              <a:rPr lang="en-GB" sz="2000"/>
              <a:t>Emergent</a:t>
            </a:r>
          </a:p>
          <a:p>
            <a:endParaRPr lang="en-GB" sz="2000"/>
          </a:p>
          <a:p>
            <a:endParaRPr lang="en-GB" sz="2000"/>
          </a:p>
          <a:p>
            <a:r>
              <a:rPr lang="en-GB" sz="2000"/>
              <a:t>Participative</a:t>
            </a:r>
          </a:p>
          <a:p>
            <a:endParaRPr lang="en-GB" sz="2000"/>
          </a:p>
          <a:p>
            <a:r>
              <a:rPr lang="en-GB" sz="2000"/>
              <a:t>Political</a:t>
            </a:r>
          </a:p>
        </p:txBody>
      </p:sp>
      <p:sp>
        <p:nvSpPr>
          <p:cNvPr id="55300" name="Rectangle 4"/>
          <p:cNvSpPr>
            <a:spLocks noGrp="1" noChangeArrowheads="1"/>
          </p:cNvSpPr>
          <p:nvPr>
            <p:ph type="body" sz="half" idx="2"/>
          </p:nvPr>
        </p:nvSpPr>
        <p:spPr>
          <a:xfrm>
            <a:off x="2700338" y="1600200"/>
            <a:ext cx="5986462" cy="4525963"/>
          </a:xfrm>
        </p:spPr>
        <p:txBody>
          <a:bodyPr/>
          <a:lstStyle/>
          <a:p>
            <a:r>
              <a:rPr lang="en-GB" sz="2000"/>
              <a:t>Measurable objectives – planning and control devices – Gantt charts</a:t>
            </a:r>
          </a:p>
          <a:p>
            <a:endParaRPr lang="en-GB" sz="2000"/>
          </a:p>
          <a:p>
            <a:r>
              <a:rPr lang="en-GB" sz="2000"/>
              <a:t>Open to new ideas, willing to add new resources</a:t>
            </a:r>
          </a:p>
          <a:p>
            <a:endParaRPr lang="en-GB" sz="2000"/>
          </a:p>
          <a:p>
            <a:endParaRPr lang="en-GB" sz="2000"/>
          </a:p>
          <a:p>
            <a:r>
              <a:rPr lang="en-GB" sz="2000"/>
              <a:t>Inviting ideas and comments, consensus</a:t>
            </a:r>
          </a:p>
          <a:p>
            <a:endParaRPr lang="en-GB" sz="2000"/>
          </a:p>
          <a:p>
            <a:r>
              <a:rPr lang="en-GB" sz="2000"/>
              <a:t>Building allies and coalitions, securing support, managing information</a:t>
            </a:r>
          </a:p>
          <a:p>
            <a:endParaRPr lang="en-GB" sz="2000"/>
          </a:p>
          <a:p>
            <a:endParaRPr lang="en-GB"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4"/>
          <p:cNvSpPr>
            <a:spLocks noGrp="1" noChangeArrowheads="1"/>
          </p:cNvSpPr>
          <p:nvPr>
            <p:ph type="dt" sz="quarter" idx="10"/>
          </p:nvPr>
        </p:nvSpPr>
        <p:spPr>
          <a:noFill/>
        </p:spPr>
        <p:txBody>
          <a:bodyPr/>
          <a:lstStyle/>
          <a:p>
            <a:fld id="{D1E7A19D-705D-462B-B2C5-29D7944515BB}" type="datetime1">
              <a:rPr lang="en-GB" smtClean="0"/>
              <a:pPr/>
              <a:t>15/07/2023</a:t>
            </a:fld>
            <a:endParaRPr lang="en-GB"/>
          </a:p>
        </p:txBody>
      </p:sp>
      <p:sp>
        <p:nvSpPr>
          <p:cNvPr id="19458" name="Rectangle 6"/>
          <p:cNvSpPr>
            <a:spLocks noGrp="1" noChangeArrowheads="1"/>
          </p:cNvSpPr>
          <p:nvPr>
            <p:ph type="sldNum" sz="quarter" idx="12"/>
          </p:nvPr>
        </p:nvSpPr>
        <p:spPr>
          <a:noFill/>
        </p:spPr>
        <p:txBody>
          <a:bodyPr/>
          <a:lstStyle/>
          <a:p>
            <a:fld id="{6BBA0384-5748-43FD-B6D3-66A3C90CB7BD}" type="slidenum">
              <a:rPr lang="en-US" smtClean="0"/>
              <a:pPr/>
              <a:t>9</a:t>
            </a:fld>
            <a:endParaRPr lang="en-US"/>
          </a:p>
        </p:txBody>
      </p:sp>
      <p:sp>
        <p:nvSpPr>
          <p:cNvPr id="19459" name="Rectangle 2"/>
          <p:cNvSpPr>
            <a:spLocks noGrp="1" noChangeArrowheads="1"/>
          </p:cNvSpPr>
          <p:nvPr>
            <p:ph type="title"/>
          </p:nvPr>
        </p:nvSpPr>
        <p:spPr/>
        <p:txBody>
          <a:bodyPr/>
          <a:lstStyle/>
          <a:p>
            <a:pPr eaLnBrk="1" hangingPunct="1"/>
            <a:r>
              <a:rPr lang="en-GB" dirty="0"/>
              <a:t>Planned to Emergent Approaches</a:t>
            </a:r>
            <a:endParaRPr lang="en-US" dirty="0"/>
          </a:p>
        </p:txBody>
      </p:sp>
      <p:sp>
        <p:nvSpPr>
          <p:cNvPr id="19460" name="Rectangle 3"/>
          <p:cNvSpPr>
            <a:spLocks noGrp="1" noChangeArrowheads="1"/>
          </p:cNvSpPr>
          <p:nvPr>
            <p:ph type="body" idx="1"/>
          </p:nvPr>
        </p:nvSpPr>
        <p:spPr/>
        <p:txBody>
          <a:bodyPr/>
          <a:lstStyle/>
          <a:p>
            <a:pPr eaLnBrk="1" hangingPunct="1"/>
            <a:r>
              <a:rPr lang="en-GB" dirty="0"/>
              <a:t>Planned to continuous</a:t>
            </a:r>
          </a:p>
          <a:p>
            <a:pPr eaLnBrk="1" hangingPunct="1"/>
            <a:endParaRPr lang="en-GB" dirty="0"/>
          </a:p>
          <a:p>
            <a:pPr eaLnBrk="1" hangingPunct="1"/>
            <a:r>
              <a:rPr lang="en-GB" dirty="0"/>
              <a:t>Change is open-ended</a:t>
            </a:r>
          </a:p>
          <a:p>
            <a:pPr eaLnBrk="1" hangingPunct="1"/>
            <a:endParaRPr lang="en-GB" dirty="0"/>
          </a:p>
          <a:p>
            <a:pPr eaLnBrk="1" hangingPunct="1"/>
            <a:r>
              <a:rPr lang="en-GB" dirty="0"/>
              <a:t>Unpredictable and turbulent environments</a:t>
            </a:r>
          </a:p>
          <a:p>
            <a:pPr eaLnBrk="1" hangingPunct="1"/>
            <a:endParaRPr lang="en-GB" dirty="0"/>
          </a:p>
          <a:p>
            <a:pPr eaLnBrk="1" hangingPunct="1"/>
            <a:r>
              <a:rPr lang="en-GB" dirty="0"/>
              <a:t>Change as an ongoing political process</a:t>
            </a:r>
          </a:p>
          <a:p>
            <a:pPr eaLnBrk="1" hangingPunct="1"/>
            <a:endParaRPr lang="en-GB" dirty="0"/>
          </a:p>
          <a:p>
            <a:pPr eaLnBrk="1" hangingPunct="1"/>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C5C5AFC-C27F-4EF0-83D2-D55883325386}"/>
              </a:ext>
            </a:extLst>
          </p:cNvPr>
          <p:cNvSpPr>
            <a:spLocks noGrp="1"/>
          </p:cNvSpPr>
          <p:nvPr>
            <p:ph type="title"/>
          </p:nvPr>
        </p:nvSpPr>
        <p:spPr/>
        <p:txBody>
          <a:bodyPr/>
          <a:lstStyle/>
          <a:p>
            <a:r>
              <a:rPr lang="en-US" dirty="0"/>
              <a:t>Comparisons</a:t>
            </a:r>
            <a:endParaRPr lang="en-GB" dirty="0"/>
          </a:p>
        </p:txBody>
      </p:sp>
      <p:sp>
        <p:nvSpPr>
          <p:cNvPr id="6" name="Text Placeholder 5">
            <a:extLst>
              <a:ext uri="{FF2B5EF4-FFF2-40B4-BE49-F238E27FC236}">
                <a16:creationId xmlns:a16="http://schemas.microsoft.com/office/drawing/2014/main" id="{F9948D49-9E85-418E-859C-F5D13A4BB98C}"/>
              </a:ext>
            </a:extLst>
          </p:cNvPr>
          <p:cNvSpPr>
            <a:spLocks noGrp="1"/>
          </p:cNvSpPr>
          <p:nvPr>
            <p:ph type="body" idx="1"/>
          </p:nvPr>
        </p:nvSpPr>
        <p:spPr/>
        <p:txBody>
          <a:bodyPr/>
          <a:lstStyle/>
          <a:p>
            <a:r>
              <a:rPr lang="en-US" b="1" i="0" dirty="0">
                <a:solidFill>
                  <a:srgbClr val="336666"/>
                </a:solidFill>
                <a:effectLst/>
                <a:latin typeface="Verdana" panose="020B0604030504040204" pitchFamily="34" charset="0"/>
              </a:rPr>
              <a:t>Planned Change</a:t>
            </a:r>
          </a:p>
          <a:p>
            <a:endParaRPr lang="en-GB" dirty="0"/>
          </a:p>
        </p:txBody>
      </p:sp>
      <p:sp>
        <p:nvSpPr>
          <p:cNvPr id="7" name="Content Placeholder 6">
            <a:extLst>
              <a:ext uri="{FF2B5EF4-FFF2-40B4-BE49-F238E27FC236}">
                <a16:creationId xmlns:a16="http://schemas.microsoft.com/office/drawing/2014/main" id="{40D21123-0353-4431-A787-1793104DCCE7}"/>
              </a:ext>
            </a:extLst>
          </p:cNvPr>
          <p:cNvSpPr>
            <a:spLocks noGrp="1"/>
          </p:cNvSpPr>
          <p:nvPr>
            <p:ph sz="half" idx="2"/>
          </p:nvPr>
        </p:nvSpPr>
        <p:spPr/>
        <p:txBody>
          <a:bodyPr>
            <a:normAutofit fontScale="92500"/>
          </a:bodyPr>
          <a:lstStyle/>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Controllable</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There is a clear beginning, middle, and end</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Driven by management</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Promise success and draw a line under the past</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Slow</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Time-consuming</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Often resisted</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Out-of-date by time implemented</a:t>
            </a:r>
          </a:p>
          <a:p>
            <a:endParaRPr lang="en-GB" dirty="0"/>
          </a:p>
        </p:txBody>
      </p:sp>
      <p:sp>
        <p:nvSpPr>
          <p:cNvPr id="8" name="Text Placeholder 7">
            <a:extLst>
              <a:ext uri="{FF2B5EF4-FFF2-40B4-BE49-F238E27FC236}">
                <a16:creationId xmlns:a16="http://schemas.microsoft.com/office/drawing/2014/main" id="{E643ECFE-8684-4C79-ABC5-C14A74395900}"/>
              </a:ext>
            </a:extLst>
          </p:cNvPr>
          <p:cNvSpPr>
            <a:spLocks noGrp="1"/>
          </p:cNvSpPr>
          <p:nvPr>
            <p:ph type="body" sz="quarter" idx="3"/>
          </p:nvPr>
        </p:nvSpPr>
        <p:spPr/>
        <p:txBody>
          <a:bodyPr/>
          <a:lstStyle/>
          <a:p>
            <a:r>
              <a:rPr lang="en-US" b="1" i="0" dirty="0">
                <a:solidFill>
                  <a:srgbClr val="336666"/>
                </a:solidFill>
                <a:effectLst/>
                <a:latin typeface="Verdana" panose="020B0604030504040204" pitchFamily="34" charset="0"/>
              </a:rPr>
              <a:t>Emergent Change</a:t>
            </a:r>
          </a:p>
          <a:p>
            <a:endParaRPr lang="en-GB" dirty="0"/>
          </a:p>
        </p:txBody>
      </p:sp>
      <p:sp>
        <p:nvSpPr>
          <p:cNvPr id="9" name="Content Placeholder 8">
            <a:extLst>
              <a:ext uri="{FF2B5EF4-FFF2-40B4-BE49-F238E27FC236}">
                <a16:creationId xmlns:a16="http://schemas.microsoft.com/office/drawing/2014/main" id="{7240215E-2E22-4205-90C2-BCB13D737954}"/>
              </a:ext>
            </a:extLst>
          </p:cNvPr>
          <p:cNvSpPr>
            <a:spLocks noGrp="1"/>
          </p:cNvSpPr>
          <p:nvPr>
            <p:ph sz="quarter" idx="4"/>
          </p:nvPr>
        </p:nvSpPr>
        <p:spPr/>
        <p:txBody>
          <a:bodyPr>
            <a:normAutofit fontScale="92500"/>
          </a:bodyPr>
          <a:lstStyle/>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Continual process of experimentation and adaptation</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Multi-level and cross-organizational change (messy)</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Manager's role is to keep culture so that good change can occur</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Messy, sometimes inefficient</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Need to let go of management's controlling behavior</a:t>
            </a:r>
          </a:p>
          <a:p>
            <a:pPr algn="l" fontAlgn="base">
              <a:buFont typeface="Arial" panose="020B0604020202020204" pitchFamily="34" charset="0"/>
              <a:buChar char="•"/>
            </a:pPr>
            <a:r>
              <a:rPr lang="en-US" b="0" i="0" dirty="0">
                <a:solidFill>
                  <a:srgbClr val="666666"/>
                </a:solidFill>
                <a:effectLst/>
                <a:latin typeface="Verdana" panose="020B0604030504040204" pitchFamily="34" charset="0"/>
              </a:rPr>
              <a:t>Effects often unpredictable</a:t>
            </a:r>
          </a:p>
          <a:p>
            <a:endParaRPr lang="en-GB" dirty="0"/>
          </a:p>
        </p:txBody>
      </p:sp>
      <p:sp>
        <p:nvSpPr>
          <p:cNvPr id="4" name="Footer Placeholder 3">
            <a:extLst>
              <a:ext uri="{FF2B5EF4-FFF2-40B4-BE49-F238E27FC236}">
                <a16:creationId xmlns:a16="http://schemas.microsoft.com/office/drawing/2014/main" id="{73FEC7EF-7086-453E-B828-E2F27330C362}"/>
              </a:ext>
            </a:extLst>
          </p:cNvPr>
          <p:cNvSpPr>
            <a:spLocks noGrp="1"/>
          </p:cNvSpPr>
          <p:nvPr>
            <p:ph type="ftr" sz="quarter" idx="4294967295"/>
          </p:nvPr>
        </p:nvSpPr>
        <p:spPr>
          <a:xfrm>
            <a:off x="6248400" y="6461125"/>
            <a:ext cx="2895600" cy="365125"/>
          </a:xfrm>
          <a:prstGeom prst="rect">
            <a:avLst/>
          </a:prstGeom>
        </p:spPr>
        <p:txBody>
          <a:bodyPr/>
          <a:lstStyle/>
          <a:p>
            <a:pPr>
              <a:defRPr/>
            </a:pPr>
            <a:r>
              <a:rPr lang="en-GB" dirty="0"/>
              <a:t>Workshop 1 EMPL6003</a:t>
            </a:r>
          </a:p>
        </p:txBody>
      </p:sp>
    </p:spTree>
    <p:extLst>
      <p:ext uri="{BB962C8B-B14F-4D97-AF65-F5344CB8AC3E}">
        <p14:creationId xmlns:p14="http://schemas.microsoft.com/office/powerpoint/2010/main" val="1197699194"/>
      </p:ext>
    </p:extLst>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5254C0A-2FB8-45AC-B1B7-C616C8611398}"/>
              </a:ext>
            </a:extLst>
          </p:cNvPr>
          <p:cNvSpPr>
            <a:spLocks noGrp="1"/>
          </p:cNvSpPr>
          <p:nvPr>
            <p:ph type="ftr" sz="quarter" idx="10"/>
          </p:nvPr>
        </p:nvSpPr>
        <p:spPr/>
        <p:txBody>
          <a:bodyPr/>
          <a:lstStyle/>
          <a:p>
            <a:pPr>
              <a:defRPr/>
            </a:pPr>
            <a:r>
              <a:rPr lang="en-US" altLang="en-US"/>
              <a:t>Chapter 10, Nancy Langton and Stephen P. Robbins, </a:t>
            </a:r>
            <a:r>
              <a:rPr lang="en-US" altLang="en-US" i="1"/>
              <a:t>Fundamentals of Organizational Behaviour, </a:t>
            </a:r>
            <a:r>
              <a:rPr lang="en-US" altLang="en-US"/>
              <a:t>Third Canadian Edition                                                                                  </a:t>
            </a:r>
            <a:r>
              <a:rPr lang="en-US" altLang="en-US" sz="1200" b="1"/>
              <a:t>10-</a:t>
            </a:r>
            <a:fld id="{2BF081B2-26F7-4F1F-9E96-42AE790A4DB7}" type="slidenum">
              <a:rPr lang="en-US" altLang="en-US" sz="1200" b="1" smtClean="0"/>
              <a:pPr>
                <a:defRPr/>
              </a:pPr>
              <a:t>11</a:t>
            </a:fld>
            <a:endParaRPr lang="en-US" altLang="en-US" sz="1200" b="1"/>
          </a:p>
          <a:p>
            <a:pPr>
              <a:defRPr/>
            </a:pPr>
            <a:r>
              <a:rPr lang="en-US" altLang="en-US"/>
              <a:t>Copyright © 2007 Pearson Education Canada</a:t>
            </a:r>
          </a:p>
        </p:txBody>
      </p:sp>
      <p:sp>
        <p:nvSpPr>
          <p:cNvPr id="50179" name="Rectangle 2"/>
          <p:cNvSpPr>
            <a:spLocks noGrp="1" noChangeArrowheads="1"/>
          </p:cNvSpPr>
          <p:nvPr>
            <p:ph type="title"/>
          </p:nvPr>
        </p:nvSpPr>
        <p:spPr/>
        <p:txBody>
          <a:bodyPr/>
          <a:lstStyle/>
          <a:p>
            <a:pPr eaLnBrk="1" hangingPunct="1"/>
            <a:r>
              <a:rPr lang="en-US" altLang="en-US" dirty="0"/>
              <a:t>Major Models for Managing Change.</a:t>
            </a:r>
          </a:p>
        </p:txBody>
      </p:sp>
      <p:sp>
        <p:nvSpPr>
          <p:cNvPr id="50180" name="Rectangle 3"/>
          <p:cNvSpPr>
            <a:spLocks noGrp="1" noChangeArrowheads="1"/>
          </p:cNvSpPr>
          <p:nvPr>
            <p:ph type="body" idx="1"/>
          </p:nvPr>
        </p:nvSpPr>
        <p:spPr/>
        <p:txBody>
          <a:bodyPr/>
          <a:lstStyle/>
          <a:p>
            <a:pPr eaLnBrk="1" hangingPunct="1"/>
            <a:r>
              <a:rPr lang="en-US" altLang="en-US" dirty="0"/>
              <a:t>Lewin’s Three-Step Model –planned approach</a:t>
            </a:r>
          </a:p>
          <a:p>
            <a:pPr eaLnBrk="1" hangingPunct="1"/>
            <a:endParaRPr lang="en-US" altLang="en-US" dirty="0"/>
          </a:p>
          <a:p>
            <a:pPr eaLnBrk="1" hangingPunct="1"/>
            <a:r>
              <a:rPr lang="en-US" altLang="en-US" dirty="0"/>
              <a:t>Kotter’s Eight-Step Plan for Implementing Change</a:t>
            </a:r>
          </a:p>
          <a:p>
            <a:pPr eaLnBrk="1" hangingPunct="1"/>
            <a:endParaRPr lang="en-US" altLang="en-US" dirty="0"/>
          </a:p>
          <a:p>
            <a:pPr eaLnBrk="1" hangingPunct="1"/>
            <a:r>
              <a:rPr lang="en-US" altLang="en-US" dirty="0"/>
              <a:t>Pettigrew Model</a:t>
            </a:r>
          </a:p>
          <a:p>
            <a:pPr marL="0" indent="0" eaLnBrk="1" hangingPunct="1">
              <a:buNone/>
            </a:pPr>
            <a:endParaRPr lang="en-US" altLang="en-US" dirty="0"/>
          </a:p>
          <a:p>
            <a:pPr marL="0" indent="0" eaLnBrk="1" hangingPunct="1">
              <a:buNone/>
            </a:pPr>
            <a:endParaRPr lang="en-US" altLang="en-US" dirty="0"/>
          </a:p>
          <a:p>
            <a:pPr marL="0" indent="0" eaLnBrk="1" hangingPunct="1">
              <a:buNone/>
            </a:pPr>
            <a:endParaRPr lang="en-US" altLang="en-US" dirty="0"/>
          </a:p>
        </p:txBody>
      </p:sp>
    </p:spTree>
    <p:extLst>
      <p:ext uri="{BB962C8B-B14F-4D97-AF65-F5344CB8AC3E}">
        <p14:creationId xmlns:p14="http://schemas.microsoft.com/office/powerpoint/2010/main" val="38071374"/>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879E7-E14E-7021-2465-95C2C03E940B}"/>
              </a:ext>
            </a:extLst>
          </p:cNvPr>
          <p:cNvSpPr>
            <a:spLocks noGrp="1"/>
          </p:cNvSpPr>
          <p:nvPr>
            <p:ph type="title"/>
          </p:nvPr>
        </p:nvSpPr>
        <p:spPr/>
        <p:txBody>
          <a:bodyPr>
            <a:normAutofit/>
          </a:bodyPr>
          <a:lstStyle/>
          <a:p>
            <a:r>
              <a:rPr lang="en-GB" sz="3600" dirty="0">
                <a:solidFill>
                  <a:srgbClr val="FF0000"/>
                </a:solidFill>
              </a:rPr>
              <a:t>Class Activity </a:t>
            </a:r>
          </a:p>
        </p:txBody>
      </p:sp>
      <p:sp>
        <p:nvSpPr>
          <p:cNvPr id="3" name="Content Placeholder 2">
            <a:extLst>
              <a:ext uri="{FF2B5EF4-FFF2-40B4-BE49-F238E27FC236}">
                <a16:creationId xmlns:a16="http://schemas.microsoft.com/office/drawing/2014/main" id="{13D77DCE-9C5A-59D1-47B0-A43F86D7ACDF}"/>
              </a:ext>
            </a:extLst>
          </p:cNvPr>
          <p:cNvSpPr>
            <a:spLocks noGrp="1"/>
          </p:cNvSpPr>
          <p:nvPr>
            <p:ph idx="1"/>
          </p:nvPr>
        </p:nvSpPr>
        <p:spPr/>
        <p:txBody>
          <a:bodyPr>
            <a:normAutofit/>
          </a:bodyPr>
          <a:lstStyle/>
          <a:p>
            <a:r>
              <a:rPr lang="en-GB" sz="3600" dirty="0"/>
              <a:t>Find out the Lewin change model and discuss salient features of this model</a:t>
            </a:r>
          </a:p>
          <a:p>
            <a:endParaRPr lang="en-GB" sz="3600" dirty="0"/>
          </a:p>
          <a:p>
            <a:r>
              <a:rPr lang="en-GB" sz="3600" dirty="0"/>
              <a:t>See you in 10 Minutes</a:t>
            </a:r>
          </a:p>
        </p:txBody>
      </p:sp>
      <p:sp>
        <p:nvSpPr>
          <p:cNvPr id="4" name="Footer Placeholder 3">
            <a:extLst>
              <a:ext uri="{FF2B5EF4-FFF2-40B4-BE49-F238E27FC236}">
                <a16:creationId xmlns:a16="http://schemas.microsoft.com/office/drawing/2014/main" id="{A3346EF8-94E6-88ED-7159-0ED915026D94}"/>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2083034448"/>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0328E-312D-49A6-9DA0-039DD0B4E4F3}"/>
              </a:ext>
            </a:extLst>
          </p:cNvPr>
          <p:cNvSpPr>
            <a:spLocks noGrp="1"/>
          </p:cNvSpPr>
          <p:nvPr>
            <p:ph type="title"/>
          </p:nvPr>
        </p:nvSpPr>
        <p:spPr>
          <a:xfrm>
            <a:off x="457200" y="116632"/>
            <a:ext cx="8229600" cy="720080"/>
          </a:xfrm>
        </p:spPr>
        <p:txBody>
          <a:bodyPr/>
          <a:lstStyle/>
          <a:p>
            <a:r>
              <a:rPr lang="en-US" dirty="0"/>
              <a:t>Kurt Lewin (1890 – 1947)</a:t>
            </a:r>
            <a:endParaRPr lang="en-GB" dirty="0"/>
          </a:p>
        </p:txBody>
      </p:sp>
      <p:sp>
        <p:nvSpPr>
          <p:cNvPr id="3" name="Content Placeholder 2">
            <a:extLst>
              <a:ext uri="{FF2B5EF4-FFF2-40B4-BE49-F238E27FC236}">
                <a16:creationId xmlns:a16="http://schemas.microsoft.com/office/drawing/2014/main" id="{2A86FF92-BA44-4F2C-AE05-DEC1C8272DD1}"/>
              </a:ext>
            </a:extLst>
          </p:cNvPr>
          <p:cNvSpPr>
            <a:spLocks noGrp="1"/>
          </p:cNvSpPr>
          <p:nvPr>
            <p:ph idx="1"/>
          </p:nvPr>
        </p:nvSpPr>
        <p:spPr>
          <a:xfrm>
            <a:off x="457200" y="836712"/>
            <a:ext cx="8229600" cy="4680521"/>
          </a:xfrm>
        </p:spPr>
        <p:txBody>
          <a:bodyPr>
            <a:normAutofit/>
          </a:bodyPr>
          <a:lstStyle/>
          <a:p>
            <a:pPr eaLnBrk="1" hangingPunct="1"/>
            <a:r>
              <a:rPr lang="en-US" b="0" i="0" dirty="0">
                <a:solidFill>
                  <a:srgbClr val="4D5156"/>
                </a:solidFill>
                <a:effectLst/>
                <a:latin typeface="arial" panose="020B0604020202020204" pitchFamily="34" charset="0"/>
              </a:rPr>
              <a:t>Kurt Lewin was a German-American psychologist, known as one of the modern pioneers of social, organizational, and applied psychology. </a:t>
            </a:r>
          </a:p>
          <a:p>
            <a:pPr eaLnBrk="1" hangingPunct="1"/>
            <a:endParaRPr lang="en-US" altLang="en-US" dirty="0">
              <a:solidFill>
                <a:srgbClr val="4D5156"/>
              </a:solidFill>
              <a:latin typeface="arial" panose="020B0604020202020204" pitchFamily="34" charset="0"/>
            </a:endParaRPr>
          </a:p>
          <a:p>
            <a:pPr eaLnBrk="1" hangingPunct="1"/>
            <a:r>
              <a:rPr lang="en-US" altLang="en-US" dirty="0">
                <a:solidFill>
                  <a:srgbClr val="4D5156"/>
                </a:solidFill>
                <a:latin typeface="arial" panose="020B0604020202020204" pitchFamily="34" charset="0"/>
              </a:rPr>
              <a:t>Conducted e</a:t>
            </a:r>
            <a:r>
              <a:rPr lang="en-GB" altLang="en-US" dirty="0" err="1"/>
              <a:t>xperiments</a:t>
            </a:r>
            <a:r>
              <a:rPr lang="en-GB" altLang="en-US" dirty="0"/>
              <a:t> on changing consumer behaviour in the USA</a:t>
            </a:r>
          </a:p>
          <a:p>
            <a:pPr eaLnBrk="1" hangingPunct="1"/>
            <a:r>
              <a:rPr lang="en-GB" altLang="en-US" dirty="0"/>
              <a:t>Researched group dynamics and group behaviour</a:t>
            </a:r>
          </a:p>
          <a:p>
            <a:pPr eaLnBrk="1" hangingPunct="1"/>
            <a:r>
              <a:rPr lang="en-GB" altLang="en-US" dirty="0"/>
              <a:t>Concerned with democracy and involvement</a:t>
            </a:r>
          </a:p>
          <a:p>
            <a:pPr marL="0" indent="0" eaLnBrk="1" hangingPunct="1">
              <a:buNone/>
            </a:pPr>
            <a:endParaRPr lang="en-US" altLang="en-US" dirty="0"/>
          </a:p>
          <a:p>
            <a:r>
              <a:rPr lang="en-GB" dirty="0"/>
              <a:t>In the USA, Lewin coined the “</a:t>
            </a:r>
            <a:r>
              <a:rPr lang="en-US" altLang="en-US" dirty="0"/>
              <a:t>Lewin’s Three-Step Model</a:t>
            </a:r>
            <a:r>
              <a:rPr lang="en-GB" dirty="0"/>
              <a:t>” of change   </a:t>
            </a:r>
          </a:p>
        </p:txBody>
      </p:sp>
      <p:sp>
        <p:nvSpPr>
          <p:cNvPr id="4" name="Footer Placeholder 3">
            <a:extLst>
              <a:ext uri="{FF2B5EF4-FFF2-40B4-BE49-F238E27FC236}">
                <a16:creationId xmlns:a16="http://schemas.microsoft.com/office/drawing/2014/main" id="{AB5963B9-915E-486A-B7CF-38840237F154}"/>
              </a:ext>
            </a:extLst>
          </p:cNvPr>
          <p:cNvSpPr>
            <a:spLocks noGrp="1"/>
          </p:cNvSpPr>
          <p:nvPr>
            <p:ph type="ftr" sz="quarter" idx="11"/>
          </p:nvPr>
        </p:nvSpPr>
        <p:spPr/>
        <p:txBody>
          <a:bodyPr/>
          <a:lstStyle/>
          <a:p>
            <a:pPr>
              <a:defRPr/>
            </a:pPr>
            <a:endParaRPr lang="en-GB" dirty="0"/>
          </a:p>
        </p:txBody>
      </p:sp>
    </p:spTree>
    <p:extLst>
      <p:ext uri="{BB962C8B-B14F-4D97-AF65-F5344CB8AC3E}">
        <p14:creationId xmlns:p14="http://schemas.microsoft.com/office/powerpoint/2010/main" val="3280494296"/>
      </p:ext>
    </p:extLst>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F40CA-3371-4E34-89BF-0A87C74CF644}"/>
              </a:ext>
            </a:extLst>
          </p:cNvPr>
          <p:cNvSpPr>
            <a:spLocks noGrp="1"/>
          </p:cNvSpPr>
          <p:nvPr>
            <p:ph type="title"/>
          </p:nvPr>
        </p:nvSpPr>
        <p:spPr/>
        <p:txBody>
          <a:bodyPr/>
          <a:lstStyle/>
          <a:p>
            <a:r>
              <a:rPr lang="en-GB" dirty="0"/>
              <a:t>Lewin’s view of the best route towards achieving change</a:t>
            </a:r>
          </a:p>
        </p:txBody>
      </p:sp>
      <p:sp>
        <p:nvSpPr>
          <p:cNvPr id="3" name="Content Placeholder 2">
            <a:extLst>
              <a:ext uri="{FF2B5EF4-FFF2-40B4-BE49-F238E27FC236}">
                <a16:creationId xmlns:a16="http://schemas.microsoft.com/office/drawing/2014/main" id="{4CF4F14D-8235-4379-A823-EF0C96E0E50B}"/>
              </a:ext>
            </a:extLst>
          </p:cNvPr>
          <p:cNvSpPr>
            <a:spLocks noGrp="1"/>
          </p:cNvSpPr>
          <p:nvPr>
            <p:ph idx="1"/>
          </p:nvPr>
        </p:nvSpPr>
        <p:spPr/>
        <p:txBody>
          <a:bodyPr/>
          <a:lstStyle/>
          <a:p>
            <a:r>
              <a:rPr lang="en-GB" dirty="0"/>
              <a:t>Lewin argues that to achieve change, it is necessary to look at all the options available that can help the organisation move from the present to the desired state and adopt the best route possible. </a:t>
            </a:r>
          </a:p>
          <a:p>
            <a:r>
              <a:rPr lang="en-GB" dirty="0"/>
              <a:t>The possibilities of each route must therefore be carefully analysed before being adopted or abandoned. </a:t>
            </a:r>
          </a:p>
          <a:p>
            <a:r>
              <a:rPr lang="en-GB" dirty="0"/>
              <a:t>It is unwise to just evaluate the desired future state and adopt the easiest route possible as the easiest route may not necessarily be the best route.  </a:t>
            </a:r>
          </a:p>
        </p:txBody>
      </p:sp>
      <p:sp>
        <p:nvSpPr>
          <p:cNvPr id="4" name="Footer Placeholder 3">
            <a:extLst>
              <a:ext uri="{FF2B5EF4-FFF2-40B4-BE49-F238E27FC236}">
                <a16:creationId xmlns:a16="http://schemas.microsoft.com/office/drawing/2014/main" id="{664F8838-171D-473C-924B-E9986596356E}"/>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755317892"/>
      </p:ext>
    </p:extLst>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9C8A1-11D5-480D-94F4-837066C42511}"/>
              </a:ext>
            </a:extLst>
          </p:cNvPr>
          <p:cNvSpPr>
            <a:spLocks noGrp="1"/>
          </p:cNvSpPr>
          <p:nvPr>
            <p:ph type="title"/>
          </p:nvPr>
        </p:nvSpPr>
        <p:spPr>
          <a:xfrm>
            <a:off x="457200" y="31093"/>
            <a:ext cx="8229600" cy="877627"/>
          </a:xfrm>
        </p:spPr>
        <p:txBody>
          <a:bodyPr>
            <a:normAutofit fontScale="90000"/>
          </a:bodyPr>
          <a:lstStyle/>
          <a:p>
            <a:r>
              <a:rPr lang="en-GB" dirty="0"/>
              <a:t>Causes of resistance to change – Lewin’s View</a:t>
            </a:r>
          </a:p>
        </p:txBody>
      </p:sp>
      <p:sp>
        <p:nvSpPr>
          <p:cNvPr id="3" name="Content Placeholder 2">
            <a:extLst>
              <a:ext uri="{FF2B5EF4-FFF2-40B4-BE49-F238E27FC236}">
                <a16:creationId xmlns:a16="http://schemas.microsoft.com/office/drawing/2014/main" id="{C49D3D2B-2999-4A68-8565-53DC0D889ED2}"/>
              </a:ext>
            </a:extLst>
          </p:cNvPr>
          <p:cNvSpPr>
            <a:spLocks noGrp="1"/>
          </p:cNvSpPr>
          <p:nvPr>
            <p:ph idx="1"/>
          </p:nvPr>
        </p:nvSpPr>
        <p:spPr>
          <a:xfrm>
            <a:off x="457200" y="836712"/>
            <a:ext cx="8229600" cy="4680521"/>
          </a:xfrm>
        </p:spPr>
        <p:txBody>
          <a:bodyPr>
            <a:normAutofit/>
          </a:bodyPr>
          <a:lstStyle/>
          <a:p>
            <a:r>
              <a:rPr lang="en-GB" dirty="0"/>
              <a:t>Two kinds of resistance to change – first from social habits and customs and secondly from the creation of an inner resistance to change. </a:t>
            </a:r>
          </a:p>
          <a:p>
            <a:r>
              <a:rPr lang="en-GB" dirty="0"/>
              <a:t>Most members will want to stay within the habits and customs of the group. The implication is that individual resistance to change will increase as members are being induced to move away from the current values of the group. </a:t>
            </a:r>
          </a:p>
          <a:p>
            <a:r>
              <a:rPr lang="en-GB" dirty="0"/>
              <a:t>Resistance can be lowered if management works to reduce the value the group attaches to something or by changing what the group values. </a:t>
            </a:r>
          </a:p>
        </p:txBody>
      </p:sp>
      <p:sp>
        <p:nvSpPr>
          <p:cNvPr id="4" name="Footer Placeholder 3">
            <a:extLst>
              <a:ext uri="{FF2B5EF4-FFF2-40B4-BE49-F238E27FC236}">
                <a16:creationId xmlns:a16="http://schemas.microsoft.com/office/drawing/2014/main" id="{31B774C2-1F1E-4C71-A113-B36EAEACCD98}"/>
              </a:ext>
            </a:extLst>
          </p:cNvPr>
          <p:cNvSpPr>
            <a:spLocks noGrp="1"/>
          </p:cNvSpPr>
          <p:nvPr>
            <p:ph type="ftr" sz="quarter" idx="11"/>
          </p:nvPr>
        </p:nvSpPr>
        <p:spPr/>
        <p:txBody>
          <a:bodyPr/>
          <a:lstStyle/>
          <a:p>
            <a:pPr>
              <a:defRPr/>
            </a:pPr>
            <a:endParaRPr lang="en-GB" dirty="0"/>
          </a:p>
        </p:txBody>
      </p:sp>
    </p:spTree>
    <p:extLst>
      <p:ext uri="{BB962C8B-B14F-4D97-AF65-F5344CB8AC3E}">
        <p14:creationId xmlns:p14="http://schemas.microsoft.com/office/powerpoint/2010/main" val="190953364"/>
      </p:ext>
    </p:extLst>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99655" y="526473"/>
            <a:ext cx="7772400" cy="1466850"/>
          </a:xfrm>
        </p:spPr>
        <p:txBody>
          <a:bodyPr/>
          <a:lstStyle/>
          <a:p>
            <a:r>
              <a:rPr lang="en-US" dirty="0"/>
              <a:t>Lewin’s Change Theory</a:t>
            </a:r>
          </a:p>
        </p:txBody>
      </p:sp>
      <p:sp>
        <p:nvSpPr>
          <p:cNvPr id="4" name="Rectangle 3"/>
          <p:cNvSpPr/>
          <p:nvPr/>
        </p:nvSpPr>
        <p:spPr>
          <a:xfrm>
            <a:off x="3275856" y="1752600"/>
            <a:ext cx="184326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UNFREEZE</a:t>
            </a:r>
          </a:p>
        </p:txBody>
      </p:sp>
      <p:sp>
        <p:nvSpPr>
          <p:cNvPr id="5" name="Down Arrow 4"/>
          <p:cNvSpPr/>
          <p:nvPr/>
        </p:nvSpPr>
        <p:spPr>
          <a:xfrm>
            <a:off x="3955170" y="2795986"/>
            <a:ext cx="484632" cy="633014"/>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p:cNvSpPr/>
          <p:nvPr/>
        </p:nvSpPr>
        <p:spPr>
          <a:xfrm>
            <a:off x="3275856" y="3519055"/>
            <a:ext cx="184326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CHANGE</a:t>
            </a:r>
          </a:p>
        </p:txBody>
      </p:sp>
      <p:sp>
        <p:nvSpPr>
          <p:cNvPr id="7" name="Down Arrow 6"/>
          <p:cNvSpPr/>
          <p:nvPr/>
        </p:nvSpPr>
        <p:spPr>
          <a:xfrm flipH="1">
            <a:off x="3972493" y="4507023"/>
            <a:ext cx="609600" cy="80702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275856" y="5387618"/>
            <a:ext cx="184326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REFREEZE</a:t>
            </a:r>
          </a:p>
        </p:txBody>
      </p:sp>
    </p:spTree>
    <p:extLst>
      <p:ext uri="{BB962C8B-B14F-4D97-AF65-F5344CB8AC3E}">
        <p14:creationId xmlns:p14="http://schemas.microsoft.com/office/powerpoint/2010/main" val="190457568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1F2BC-62CB-414A-B8BB-1CB184F2C01E}"/>
              </a:ext>
            </a:extLst>
          </p:cNvPr>
          <p:cNvSpPr>
            <a:spLocks noGrp="1"/>
          </p:cNvSpPr>
          <p:nvPr>
            <p:ph type="title"/>
          </p:nvPr>
        </p:nvSpPr>
        <p:spPr/>
        <p:txBody>
          <a:bodyPr/>
          <a:lstStyle/>
          <a:p>
            <a:r>
              <a:rPr lang="en-US" dirty="0"/>
              <a:t>Stage 1: Unfreezing</a:t>
            </a:r>
            <a:endParaRPr lang="en-GB" dirty="0"/>
          </a:p>
        </p:txBody>
      </p:sp>
      <p:sp>
        <p:nvSpPr>
          <p:cNvPr id="3" name="Content Placeholder 2">
            <a:extLst>
              <a:ext uri="{FF2B5EF4-FFF2-40B4-BE49-F238E27FC236}">
                <a16:creationId xmlns:a16="http://schemas.microsoft.com/office/drawing/2014/main" id="{0F690482-FC2B-40D7-A67E-48D82A6380AB}"/>
              </a:ext>
            </a:extLst>
          </p:cNvPr>
          <p:cNvSpPr>
            <a:spLocks noGrp="1"/>
          </p:cNvSpPr>
          <p:nvPr>
            <p:ph idx="1"/>
          </p:nvPr>
        </p:nvSpPr>
        <p:spPr/>
        <p:txBody>
          <a:bodyPr>
            <a:normAutofit/>
          </a:bodyPr>
          <a:lstStyle/>
          <a:p>
            <a:pPr algn="l" fontAlgn="base"/>
            <a:r>
              <a:rPr lang="en-US" dirty="0">
                <a:solidFill>
                  <a:srgbClr val="333333"/>
                </a:solidFill>
              </a:rPr>
              <a:t>P</a:t>
            </a:r>
            <a:r>
              <a:rPr lang="en-US" b="0" i="0" dirty="0">
                <a:solidFill>
                  <a:srgbClr val="333333"/>
                </a:solidFill>
                <a:effectLst/>
              </a:rPr>
              <a:t>reparing the organization to accept that change is necessary, - involves breaking down the existing status quo before building  up a new way of operating.</a:t>
            </a:r>
          </a:p>
          <a:p>
            <a:pPr algn="l" fontAlgn="base"/>
            <a:r>
              <a:rPr lang="en-US" dirty="0">
                <a:solidFill>
                  <a:srgbClr val="333333"/>
                </a:solidFill>
              </a:rPr>
              <a:t>D</a:t>
            </a:r>
            <a:r>
              <a:rPr lang="en-US" b="0" i="0" dirty="0">
                <a:solidFill>
                  <a:srgbClr val="333333"/>
                </a:solidFill>
                <a:effectLst/>
              </a:rPr>
              <a:t>eveloping a compelling message showing why the existing way of doing things cannot continue. </a:t>
            </a:r>
            <a:r>
              <a:rPr lang="en-US" dirty="0" err="1">
                <a:solidFill>
                  <a:srgbClr val="333333"/>
                </a:solidFill>
              </a:rPr>
              <a:t>Eg</a:t>
            </a:r>
            <a:r>
              <a:rPr lang="en-US" dirty="0">
                <a:solidFill>
                  <a:srgbClr val="333333"/>
                </a:solidFill>
              </a:rPr>
              <a:t>, </a:t>
            </a:r>
            <a:r>
              <a:rPr lang="en-US" b="0" i="0" dirty="0">
                <a:solidFill>
                  <a:srgbClr val="333333"/>
                </a:solidFill>
                <a:effectLst/>
              </a:rPr>
              <a:t>declining sales figures, poor financial results, worrying customer satisfaction surveys. These show that things have to change in a way that everyone can understand.</a:t>
            </a:r>
          </a:p>
          <a:p>
            <a:pPr algn="l" fontAlgn="base"/>
            <a:r>
              <a:rPr lang="en-US" dirty="0">
                <a:solidFill>
                  <a:srgbClr val="333333"/>
                </a:solidFill>
              </a:rPr>
              <a:t>P</a:t>
            </a:r>
            <a:r>
              <a:rPr lang="en-US" b="0" i="0" dirty="0">
                <a:solidFill>
                  <a:srgbClr val="333333"/>
                </a:solidFill>
                <a:effectLst/>
              </a:rPr>
              <a:t>reparing the organization </a:t>
            </a:r>
            <a:r>
              <a:rPr lang="en-US" dirty="0">
                <a:solidFill>
                  <a:srgbClr val="333333"/>
                </a:solidFill>
              </a:rPr>
              <a:t>- </a:t>
            </a:r>
            <a:r>
              <a:rPr lang="en-US" b="0" i="0" dirty="0">
                <a:solidFill>
                  <a:srgbClr val="333333"/>
                </a:solidFill>
                <a:effectLst/>
              </a:rPr>
              <a:t> challenging  the beliefs, values, attitudes, and behaviors that currently define it.</a:t>
            </a:r>
          </a:p>
          <a:p>
            <a:endParaRPr lang="en-GB" dirty="0"/>
          </a:p>
        </p:txBody>
      </p:sp>
      <p:sp>
        <p:nvSpPr>
          <p:cNvPr id="4" name="Footer Placeholder 3">
            <a:extLst>
              <a:ext uri="{FF2B5EF4-FFF2-40B4-BE49-F238E27FC236}">
                <a16:creationId xmlns:a16="http://schemas.microsoft.com/office/drawing/2014/main" id="{C1E3F4B7-268B-4FEB-BA9B-9A6A71F359A1}"/>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1070568311"/>
      </p:ext>
    </p:extLst>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13504-7AB2-438A-85EB-C004812ABC01}"/>
              </a:ext>
            </a:extLst>
          </p:cNvPr>
          <p:cNvSpPr>
            <a:spLocks noGrp="1"/>
          </p:cNvSpPr>
          <p:nvPr>
            <p:ph type="title"/>
          </p:nvPr>
        </p:nvSpPr>
        <p:spPr/>
        <p:txBody>
          <a:bodyPr/>
          <a:lstStyle/>
          <a:p>
            <a:r>
              <a:rPr lang="en-US" dirty="0"/>
              <a:t>Stage 1: Unfreezing</a:t>
            </a:r>
            <a:endParaRPr lang="en-GB" dirty="0"/>
          </a:p>
        </p:txBody>
      </p:sp>
      <p:sp>
        <p:nvSpPr>
          <p:cNvPr id="3" name="Content Placeholder 2">
            <a:extLst>
              <a:ext uri="{FF2B5EF4-FFF2-40B4-BE49-F238E27FC236}">
                <a16:creationId xmlns:a16="http://schemas.microsoft.com/office/drawing/2014/main" id="{4FA4C8DC-00C4-4772-876B-8C3C87BA1E90}"/>
              </a:ext>
            </a:extLst>
          </p:cNvPr>
          <p:cNvSpPr>
            <a:spLocks noGrp="1"/>
          </p:cNvSpPr>
          <p:nvPr>
            <p:ph idx="1"/>
          </p:nvPr>
        </p:nvSpPr>
        <p:spPr/>
        <p:txBody>
          <a:bodyPr>
            <a:normAutofit fontScale="92500"/>
          </a:bodyPr>
          <a:lstStyle/>
          <a:p>
            <a:pPr algn="l" fontAlgn="base"/>
            <a:r>
              <a:rPr lang="en-US" b="0" i="0" dirty="0">
                <a:solidFill>
                  <a:srgbClr val="333333"/>
                </a:solidFill>
                <a:effectLst/>
              </a:rPr>
              <a:t>This first part of the change process is usually the most difficult and stressful. </a:t>
            </a:r>
            <a:r>
              <a:rPr lang="en-US" dirty="0">
                <a:solidFill>
                  <a:srgbClr val="333333"/>
                </a:solidFill>
              </a:rPr>
              <a:t>T</a:t>
            </a:r>
            <a:r>
              <a:rPr lang="en-US" b="0" i="0" dirty="0">
                <a:solidFill>
                  <a:srgbClr val="333333"/>
                </a:solidFill>
                <a:effectLst/>
              </a:rPr>
              <a:t>he "way things are done," is questioned and that can put everyone and everything off balance. </a:t>
            </a:r>
          </a:p>
          <a:p>
            <a:pPr algn="l" fontAlgn="base"/>
            <a:r>
              <a:rPr lang="en-US" b="0" i="0" dirty="0">
                <a:solidFill>
                  <a:srgbClr val="333333"/>
                </a:solidFill>
                <a:effectLst/>
              </a:rPr>
              <a:t> Strong reactions can be invoked and that's exactly what needs to be done.</a:t>
            </a:r>
          </a:p>
          <a:p>
            <a:pPr algn="l" fontAlgn="base"/>
            <a:r>
              <a:rPr lang="en-US" b="0" i="0" dirty="0">
                <a:solidFill>
                  <a:srgbClr val="333333"/>
                </a:solidFill>
                <a:effectLst/>
              </a:rPr>
              <a:t>By forcing the organization to re-examine its core, a (controlled) crisis is created, which in turn can build a strong motivation to seek out a new equilibrium. </a:t>
            </a:r>
          </a:p>
          <a:p>
            <a:pPr algn="l" fontAlgn="base"/>
            <a:r>
              <a:rPr lang="en-US" b="0" i="0" dirty="0">
                <a:solidFill>
                  <a:srgbClr val="333333"/>
                </a:solidFill>
                <a:effectLst/>
              </a:rPr>
              <a:t>Without this motivation, unlikely to generate </a:t>
            </a:r>
            <a:r>
              <a:rPr lang="en-US" dirty="0">
                <a:solidFill>
                  <a:srgbClr val="333333"/>
                </a:solidFill>
              </a:rPr>
              <a:t>the </a:t>
            </a:r>
            <a:r>
              <a:rPr lang="en-US" b="0" i="0" dirty="0">
                <a:solidFill>
                  <a:srgbClr val="333333"/>
                </a:solidFill>
                <a:effectLst/>
              </a:rPr>
              <a:t>buy-in and participation necessary to effect any meaningful change.</a:t>
            </a:r>
          </a:p>
          <a:p>
            <a:endParaRPr lang="en-GB" dirty="0"/>
          </a:p>
        </p:txBody>
      </p:sp>
      <p:sp>
        <p:nvSpPr>
          <p:cNvPr id="4" name="Footer Placeholder 3">
            <a:extLst>
              <a:ext uri="{FF2B5EF4-FFF2-40B4-BE49-F238E27FC236}">
                <a16:creationId xmlns:a16="http://schemas.microsoft.com/office/drawing/2014/main" id="{FA989831-021F-4705-8227-A354A3196EFB}"/>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1916022932"/>
      </p:ext>
    </p:extLst>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19FD2-A817-4BC9-8314-5D49F16C0F73}"/>
              </a:ext>
            </a:extLst>
          </p:cNvPr>
          <p:cNvSpPr>
            <a:spLocks noGrp="1"/>
          </p:cNvSpPr>
          <p:nvPr>
            <p:ph type="title"/>
          </p:nvPr>
        </p:nvSpPr>
        <p:spPr/>
        <p:txBody>
          <a:bodyPr/>
          <a:lstStyle/>
          <a:p>
            <a:r>
              <a:rPr lang="en-US" dirty="0"/>
              <a:t>Stage 2: Change</a:t>
            </a:r>
            <a:endParaRPr lang="en-GB" dirty="0"/>
          </a:p>
        </p:txBody>
      </p:sp>
      <p:sp>
        <p:nvSpPr>
          <p:cNvPr id="3" name="Content Placeholder 2">
            <a:extLst>
              <a:ext uri="{FF2B5EF4-FFF2-40B4-BE49-F238E27FC236}">
                <a16:creationId xmlns:a16="http://schemas.microsoft.com/office/drawing/2014/main" id="{5CE01342-1B2E-4024-A0C2-78E8EDBEC95A}"/>
              </a:ext>
            </a:extLst>
          </p:cNvPr>
          <p:cNvSpPr>
            <a:spLocks noGrp="1"/>
          </p:cNvSpPr>
          <p:nvPr>
            <p:ph idx="1"/>
          </p:nvPr>
        </p:nvSpPr>
        <p:spPr/>
        <p:txBody>
          <a:bodyPr>
            <a:normAutofit/>
          </a:bodyPr>
          <a:lstStyle/>
          <a:p>
            <a:r>
              <a:rPr lang="en-US" dirty="0">
                <a:solidFill>
                  <a:srgbClr val="333333"/>
                </a:solidFill>
              </a:rPr>
              <a:t>P</a:t>
            </a:r>
            <a:r>
              <a:rPr lang="en-US" b="0" i="0" dirty="0">
                <a:solidFill>
                  <a:srgbClr val="333333"/>
                </a:solidFill>
                <a:effectLst/>
              </a:rPr>
              <a:t>eople begin to resolve their uncertainty and look for new ways to do things. They start to believe and act in ways that support the new direction.</a:t>
            </a:r>
          </a:p>
          <a:p>
            <a:r>
              <a:rPr lang="en-US" b="0" i="0" dirty="0">
                <a:solidFill>
                  <a:srgbClr val="333333"/>
                </a:solidFill>
                <a:effectLst/>
              </a:rPr>
              <a:t>The transition from unfreeze to change does not happen overnight: people take time to embrace the new direction and participate proactively in the change.</a:t>
            </a:r>
          </a:p>
          <a:p>
            <a:r>
              <a:rPr lang="en-US" b="0" i="0" dirty="0">
                <a:solidFill>
                  <a:srgbClr val="333333"/>
                </a:solidFill>
                <a:effectLst/>
              </a:rPr>
              <a:t>In order to accept the change and contribute to making it successful, people need to understand how it will benefit them. Not everyone will fall in line just because the change is necessary and will benefit the company. </a:t>
            </a:r>
            <a:endParaRPr lang="en-GB" dirty="0"/>
          </a:p>
        </p:txBody>
      </p:sp>
      <p:sp>
        <p:nvSpPr>
          <p:cNvPr id="4" name="Footer Placeholder 3">
            <a:extLst>
              <a:ext uri="{FF2B5EF4-FFF2-40B4-BE49-F238E27FC236}">
                <a16:creationId xmlns:a16="http://schemas.microsoft.com/office/drawing/2014/main" id="{D58057A1-8C6B-407F-8962-E01C73EA3684}"/>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4199293464"/>
      </p:ext>
    </p:extLst>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38E5-49F0-4EDD-B31E-5C41960AD835}"/>
              </a:ext>
            </a:extLst>
          </p:cNvPr>
          <p:cNvSpPr>
            <a:spLocks noGrp="1"/>
          </p:cNvSpPr>
          <p:nvPr>
            <p:ph type="title"/>
          </p:nvPr>
        </p:nvSpPr>
        <p:spPr/>
        <p:txBody>
          <a:bodyPr/>
          <a:lstStyle/>
          <a:p>
            <a:r>
              <a:rPr lang="en-US" dirty="0"/>
              <a:t>Stage 3: Refreeze</a:t>
            </a:r>
            <a:endParaRPr lang="en-GB" dirty="0"/>
          </a:p>
        </p:txBody>
      </p:sp>
      <p:sp>
        <p:nvSpPr>
          <p:cNvPr id="3" name="Content Placeholder 2">
            <a:extLst>
              <a:ext uri="{FF2B5EF4-FFF2-40B4-BE49-F238E27FC236}">
                <a16:creationId xmlns:a16="http://schemas.microsoft.com/office/drawing/2014/main" id="{DA0D157F-6D38-413F-B25B-6013AE463991}"/>
              </a:ext>
            </a:extLst>
          </p:cNvPr>
          <p:cNvSpPr>
            <a:spLocks noGrp="1"/>
          </p:cNvSpPr>
          <p:nvPr>
            <p:ph idx="1"/>
          </p:nvPr>
        </p:nvSpPr>
        <p:spPr/>
        <p:txBody>
          <a:bodyPr>
            <a:normAutofit fontScale="92500" lnSpcReduction="10000"/>
          </a:bodyPr>
          <a:lstStyle/>
          <a:p>
            <a:r>
              <a:rPr lang="en-US" b="0" i="0" dirty="0">
                <a:solidFill>
                  <a:srgbClr val="333333"/>
                </a:solidFill>
                <a:effectLst/>
              </a:rPr>
              <a:t>When the changes are taking shape and people have embraced the new ways of working, the organization is ready to refreeze. </a:t>
            </a:r>
          </a:p>
          <a:p>
            <a:r>
              <a:rPr lang="en-US" b="0" i="0" dirty="0">
                <a:solidFill>
                  <a:srgbClr val="333333"/>
                </a:solidFill>
                <a:effectLst/>
              </a:rPr>
              <a:t>The outward signs of the refreeze are a stable organization chart, consistent job descriptions etc. </a:t>
            </a:r>
          </a:p>
          <a:p>
            <a:r>
              <a:rPr lang="en-US" dirty="0">
                <a:solidFill>
                  <a:srgbClr val="333333"/>
                </a:solidFill>
              </a:rPr>
              <a:t>This </a:t>
            </a:r>
            <a:r>
              <a:rPr lang="en-US" b="0" i="0" dirty="0">
                <a:solidFill>
                  <a:srgbClr val="333333"/>
                </a:solidFill>
                <a:effectLst/>
              </a:rPr>
              <a:t>stage needs to help people and the organization internalize or institutionalize the changes by ensuring that  the changes are used all the time and are incorporated into everyday business. </a:t>
            </a:r>
          </a:p>
          <a:p>
            <a:r>
              <a:rPr lang="en-US" b="0" i="0" dirty="0">
                <a:solidFill>
                  <a:srgbClr val="333333"/>
                </a:solidFill>
                <a:effectLst/>
              </a:rPr>
              <a:t>With a new sense of stability, employees start to feel confident and comfortable with the new ways of working.</a:t>
            </a:r>
            <a:endParaRPr lang="en-GB" dirty="0"/>
          </a:p>
        </p:txBody>
      </p:sp>
      <p:sp>
        <p:nvSpPr>
          <p:cNvPr id="4" name="Footer Placeholder 3">
            <a:extLst>
              <a:ext uri="{FF2B5EF4-FFF2-40B4-BE49-F238E27FC236}">
                <a16:creationId xmlns:a16="http://schemas.microsoft.com/office/drawing/2014/main" id="{0D31EA0A-9D04-4662-99C5-14FBA18E249F}"/>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2676716968"/>
      </p:ext>
    </p:extLst>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6EAB4-C8CB-9337-C139-9646D6284033}"/>
              </a:ext>
            </a:extLst>
          </p:cNvPr>
          <p:cNvSpPr>
            <a:spLocks noGrp="1"/>
          </p:cNvSpPr>
          <p:nvPr>
            <p:ph type="title"/>
          </p:nvPr>
        </p:nvSpPr>
        <p:spPr/>
        <p:txBody>
          <a:bodyPr>
            <a:normAutofit/>
          </a:bodyPr>
          <a:lstStyle/>
          <a:p>
            <a:r>
              <a:rPr lang="en-GB" sz="3600" dirty="0">
                <a:solidFill>
                  <a:srgbClr val="FF0000"/>
                </a:solidFill>
              </a:rPr>
              <a:t>Class Activity</a:t>
            </a:r>
          </a:p>
        </p:txBody>
      </p:sp>
      <p:sp>
        <p:nvSpPr>
          <p:cNvPr id="3" name="Content Placeholder 2">
            <a:extLst>
              <a:ext uri="{FF2B5EF4-FFF2-40B4-BE49-F238E27FC236}">
                <a16:creationId xmlns:a16="http://schemas.microsoft.com/office/drawing/2014/main" id="{59271F05-F55C-403F-C651-1197B009CCE7}"/>
              </a:ext>
            </a:extLst>
          </p:cNvPr>
          <p:cNvSpPr>
            <a:spLocks noGrp="1"/>
          </p:cNvSpPr>
          <p:nvPr>
            <p:ph idx="1"/>
          </p:nvPr>
        </p:nvSpPr>
        <p:spPr/>
        <p:txBody>
          <a:bodyPr/>
          <a:lstStyle/>
          <a:p>
            <a:r>
              <a:rPr lang="en-GB" sz="3600" dirty="0"/>
              <a:t>Find out the Kotter’s change model and discuss salient features of this model</a:t>
            </a:r>
          </a:p>
          <a:p>
            <a:endParaRPr lang="en-GB" sz="3600" dirty="0"/>
          </a:p>
          <a:p>
            <a:r>
              <a:rPr lang="en-GB" sz="3600" dirty="0"/>
              <a:t>See you in 10 Minutes</a:t>
            </a:r>
          </a:p>
          <a:p>
            <a:endParaRPr lang="en-GB" dirty="0"/>
          </a:p>
        </p:txBody>
      </p:sp>
      <p:sp>
        <p:nvSpPr>
          <p:cNvPr id="4" name="Footer Placeholder 3">
            <a:extLst>
              <a:ext uri="{FF2B5EF4-FFF2-40B4-BE49-F238E27FC236}">
                <a16:creationId xmlns:a16="http://schemas.microsoft.com/office/drawing/2014/main" id="{A0BFD35B-A212-CCFE-953B-7AEEDC768647}"/>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44887948"/>
      </p:ext>
    </p:extLst>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17757282-6211-4962-9185-780DCF6894B8}"/>
              </a:ext>
            </a:extLst>
          </p:cNvPr>
          <p:cNvSpPr>
            <a:spLocks noGrp="1" noRot="1"/>
          </p:cNvSpPr>
          <p:nvPr>
            <p:ph type="title"/>
          </p:nvPr>
        </p:nvSpPr>
        <p:spPr>
          <a:xfrm>
            <a:off x="323528" y="23813"/>
            <a:ext cx="8229600" cy="1028923"/>
          </a:xfrm>
        </p:spPr>
        <p:txBody>
          <a:bodyPr>
            <a:normAutofit/>
          </a:bodyPr>
          <a:lstStyle/>
          <a:p>
            <a:pPr eaLnBrk="1" hangingPunct="1"/>
            <a:r>
              <a:rPr lang="en-US" altLang="en-US" dirty="0"/>
              <a:t>John Kotter’s model of change </a:t>
            </a:r>
            <a:br>
              <a:rPr lang="en-US" altLang="en-US" dirty="0"/>
            </a:br>
            <a:r>
              <a:rPr lang="en-US" altLang="en-US" sz="2700" dirty="0">
                <a:solidFill>
                  <a:schemeClr val="accent1"/>
                </a:solidFill>
              </a:rPr>
              <a:t>The Eight Steps of Change</a:t>
            </a:r>
          </a:p>
        </p:txBody>
      </p:sp>
      <p:sp>
        <p:nvSpPr>
          <p:cNvPr id="248835" name="Rectangle 3">
            <a:extLst>
              <a:ext uri="{FF2B5EF4-FFF2-40B4-BE49-F238E27FC236}">
                <a16:creationId xmlns:a16="http://schemas.microsoft.com/office/drawing/2014/main" id="{6CEA92E8-CB67-4333-8BDF-FEDF6CB2F7A8}"/>
              </a:ext>
            </a:extLst>
          </p:cNvPr>
          <p:cNvSpPr>
            <a:spLocks noGrp="1" noChangeArrowheads="1"/>
          </p:cNvSpPr>
          <p:nvPr>
            <p:ph idx="1"/>
          </p:nvPr>
        </p:nvSpPr>
        <p:spPr>
          <a:xfrm>
            <a:off x="331560" y="1052736"/>
            <a:ext cx="8632928" cy="3916363"/>
          </a:xfrm>
        </p:spPr>
        <p:txBody>
          <a:bodyPr>
            <a:normAutofit/>
          </a:bodyPr>
          <a:lstStyle/>
          <a:p>
            <a:pPr marL="609600" indent="-609600" eaLnBrk="1" hangingPunct="1">
              <a:lnSpc>
                <a:spcPct val="90000"/>
              </a:lnSpc>
              <a:buFont typeface="+mj-lt"/>
              <a:buAutoNum type="arabicPeriod"/>
              <a:defRPr/>
            </a:pPr>
            <a:r>
              <a:rPr lang="en-US" dirty="0">
                <a:latin typeface="+mj-lt"/>
              </a:rPr>
              <a:t>Establish a sense of urgency</a:t>
            </a:r>
          </a:p>
          <a:p>
            <a:pPr marL="609600" indent="-609600" eaLnBrk="1" hangingPunct="1">
              <a:lnSpc>
                <a:spcPct val="90000"/>
              </a:lnSpc>
              <a:buFont typeface="+mj-lt"/>
              <a:buAutoNum type="arabicPeriod"/>
              <a:defRPr/>
            </a:pPr>
            <a:r>
              <a:rPr lang="en-US" dirty="0">
                <a:latin typeface="+mj-lt"/>
              </a:rPr>
              <a:t>Create a coalition</a:t>
            </a:r>
          </a:p>
          <a:p>
            <a:pPr marL="609600" indent="-609600" eaLnBrk="1" hangingPunct="1">
              <a:lnSpc>
                <a:spcPct val="90000"/>
              </a:lnSpc>
              <a:buFont typeface="+mj-lt"/>
              <a:buAutoNum type="arabicPeriod"/>
              <a:defRPr/>
            </a:pPr>
            <a:r>
              <a:rPr lang="en-US" dirty="0">
                <a:latin typeface="+mj-lt"/>
              </a:rPr>
              <a:t>Develop a clear vision</a:t>
            </a:r>
          </a:p>
          <a:p>
            <a:pPr marL="609600" indent="-609600" eaLnBrk="1" hangingPunct="1">
              <a:lnSpc>
                <a:spcPct val="90000"/>
              </a:lnSpc>
              <a:buFont typeface="+mj-lt"/>
              <a:buAutoNum type="arabicPeriod"/>
              <a:defRPr/>
            </a:pPr>
            <a:r>
              <a:rPr lang="en-US" dirty="0">
                <a:latin typeface="+mj-lt"/>
              </a:rPr>
              <a:t>Share the vision</a:t>
            </a:r>
          </a:p>
          <a:p>
            <a:pPr marL="609600" indent="-609600" eaLnBrk="1" hangingPunct="1">
              <a:lnSpc>
                <a:spcPct val="90000"/>
              </a:lnSpc>
              <a:buFont typeface="+mj-lt"/>
              <a:buAutoNum type="arabicPeriod"/>
              <a:defRPr/>
            </a:pPr>
            <a:r>
              <a:rPr lang="en-US" dirty="0">
                <a:latin typeface="+mj-lt"/>
              </a:rPr>
              <a:t>Empower people to clear obstacles</a:t>
            </a:r>
          </a:p>
          <a:p>
            <a:pPr marL="609600" indent="-609600" eaLnBrk="1" hangingPunct="1">
              <a:lnSpc>
                <a:spcPct val="90000"/>
              </a:lnSpc>
              <a:buFont typeface="+mj-lt"/>
              <a:buAutoNum type="arabicPeriod"/>
              <a:defRPr/>
            </a:pPr>
            <a:r>
              <a:rPr lang="en-US" dirty="0">
                <a:latin typeface="+mj-lt"/>
              </a:rPr>
              <a:t>Secure short-term wins</a:t>
            </a:r>
          </a:p>
          <a:p>
            <a:pPr marL="609600" indent="-609600" eaLnBrk="1" hangingPunct="1">
              <a:lnSpc>
                <a:spcPct val="90000"/>
              </a:lnSpc>
              <a:buFont typeface="+mj-lt"/>
              <a:buAutoNum type="arabicPeriod"/>
              <a:defRPr/>
            </a:pPr>
            <a:r>
              <a:rPr lang="en-US" dirty="0">
                <a:latin typeface="+mj-lt"/>
              </a:rPr>
              <a:t>Consolidate and keep moving</a:t>
            </a:r>
          </a:p>
          <a:p>
            <a:pPr marL="609600" indent="-609600" eaLnBrk="1" hangingPunct="1">
              <a:lnSpc>
                <a:spcPct val="90000"/>
              </a:lnSpc>
              <a:buFont typeface="+mj-lt"/>
              <a:buAutoNum type="arabicPeriod"/>
              <a:defRPr/>
            </a:pPr>
            <a:r>
              <a:rPr lang="en-US" dirty="0">
                <a:latin typeface="+mj-lt"/>
              </a:rPr>
              <a:t>Anchor the change</a:t>
            </a:r>
          </a:p>
          <a:p>
            <a:pPr marL="609600" indent="-609600" algn="r" eaLnBrk="1" hangingPunct="1">
              <a:lnSpc>
                <a:spcPct val="90000"/>
              </a:lnSpc>
              <a:buFont typeface="Wingdings" pitchFamily="2" charset="2"/>
              <a:buNone/>
              <a:defRPr/>
            </a:pPr>
            <a:endParaRPr lang="en-US" dirty="0">
              <a:latin typeface="Times New Roman" pitchFamily="18" charset="0"/>
            </a:endParaRPr>
          </a:p>
        </p:txBody>
      </p:sp>
      <p:sp>
        <p:nvSpPr>
          <p:cNvPr id="58372" name="TextBox 1">
            <a:extLst>
              <a:ext uri="{FF2B5EF4-FFF2-40B4-BE49-F238E27FC236}">
                <a16:creationId xmlns:a16="http://schemas.microsoft.com/office/drawing/2014/main" id="{2C4563E4-F2FE-4318-AF4E-FCB820C8B7A0}"/>
              </a:ext>
            </a:extLst>
          </p:cNvPr>
          <p:cNvSpPr txBox="1">
            <a:spLocks noChangeArrowheads="1"/>
          </p:cNvSpPr>
          <p:nvPr/>
        </p:nvSpPr>
        <p:spPr bwMode="auto">
          <a:xfrm>
            <a:off x="1187624" y="4993819"/>
            <a:ext cx="698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Kotter, J. P. (1995). Leading Change: Why Transformation Efforts Fail. Harvard Business Review OnPoint (March-April), 1-10. </a:t>
            </a:r>
          </a:p>
        </p:txBody>
      </p:sp>
    </p:spTree>
    <p:extLst>
      <p:ext uri="{BB962C8B-B14F-4D97-AF65-F5344CB8AC3E}">
        <p14:creationId xmlns:p14="http://schemas.microsoft.com/office/powerpoint/2010/main" val="320359036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883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0" end="0"/>
                                            </p:txEl>
                                          </p:spTgt>
                                        </p:tgtEl>
                                        <p:attrNameLst>
                                          <p:attrName>ppt_c</p:attrName>
                                        </p:attrNameLst>
                                      </p:cBhvr>
                                      <p:to>
                                        <a:srgbClr val="969696"/>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883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1" end="1"/>
                                            </p:txEl>
                                          </p:spTgt>
                                        </p:tgtEl>
                                        <p:attrNameLst>
                                          <p:attrName>ppt_c</p:attrName>
                                        </p:attrNameLst>
                                      </p:cBhvr>
                                      <p:to>
                                        <a:srgbClr val="969696"/>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883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2" end="2"/>
                                            </p:txEl>
                                          </p:spTgt>
                                        </p:tgtEl>
                                        <p:attrNameLst>
                                          <p:attrName>ppt_c</p:attrName>
                                        </p:attrNameLst>
                                      </p:cBhvr>
                                      <p:to>
                                        <a:srgbClr val="969696"/>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8835">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3" end="3"/>
                                            </p:txEl>
                                          </p:spTgt>
                                        </p:tgtEl>
                                        <p:attrNameLst>
                                          <p:attrName>ppt_c</p:attrName>
                                        </p:attrNameLst>
                                      </p:cBhvr>
                                      <p:to>
                                        <a:srgbClr val="969696"/>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883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4" end="4"/>
                                            </p:txEl>
                                          </p:spTgt>
                                        </p:tgtEl>
                                        <p:attrNameLst>
                                          <p:attrName>ppt_c</p:attrName>
                                        </p:attrNameLst>
                                      </p:cBhvr>
                                      <p:to>
                                        <a:srgbClr val="969696"/>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8835">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5" end="5"/>
                                            </p:txEl>
                                          </p:spTgt>
                                        </p:tgtEl>
                                        <p:attrNameLst>
                                          <p:attrName>ppt_c</p:attrName>
                                        </p:attrNameLst>
                                      </p:cBhvr>
                                      <p:to>
                                        <a:srgbClr val="969696"/>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8835">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6" end="6"/>
                                            </p:txEl>
                                          </p:spTgt>
                                        </p:tgtEl>
                                        <p:attrNameLst>
                                          <p:attrName>ppt_c</p:attrName>
                                        </p:attrNameLst>
                                      </p:cBhvr>
                                      <p:to>
                                        <a:srgbClr val="969696"/>
                                      </p:to>
                                    </p:animClr>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8835">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7" end="7"/>
                                            </p:txEl>
                                          </p:spTgt>
                                        </p:tgtEl>
                                        <p:attrNameLst>
                                          <p:attrName>ppt_c</p:attrName>
                                        </p:attrNameLst>
                                      </p:cBhvr>
                                      <p:to>
                                        <a:srgbClr val="969696"/>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C176D-9708-C141-A2AF-20EDA5BD874C}"/>
              </a:ext>
            </a:extLst>
          </p:cNvPr>
          <p:cNvSpPr>
            <a:spLocks noGrp="1"/>
          </p:cNvSpPr>
          <p:nvPr>
            <p:ph type="title"/>
          </p:nvPr>
        </p:nvSpPr>
        <p:spPr/>
        <p:txBody>
          <a:bodyPr/>
          <a:lstStyle/>
          <a:p>
            <a:r>
              <a:rPr lang="en-GB" dirty="0"/>
              <a:t>John Kotter’s model of change </a:t>
            </a:r>
          </a:p>
        </p:txBody>
      </p:sp>
      <p:sp>
        <p:nvSpPr>
          <p:cNvPr id="4" name="Footer Placeholder 3">
            <a:extLst>
              <a:ext uri="{FF2B5EF4-FFF2-40B4-BE49-F238E27FC236}">
                <a16:creationId xmlns:a16="http://schemas.microsoft.com/office/drawing/2014/main" id="{ADD1DAA3-E4F1-C3B6-1F78-ACF86755675B}"/>
              </a:ext>
            </a:extLst>
          </p:cNvPr>
          <p:cNvSpPr>
            <a:spLocks noGrp="1"/>
          </p:cNvSpPr>
          <p:nvPr>
            <p:ph type="ftr" sz="quarter" idx="11"/>
          </p:nvPr>
        </p:nvSpPr>
        <p:spPr/>
        <p:txBody>
          <a:bodyPr/>
          <a:lstStyle/>
          <a:p>
            <a:pPr>
              <a:defRPr/>
            </a:pPr>
            <a:r>
              <a:rPr lang="en-GB"/>
              <a:t>Workshop 1 EMPL6003</a:t>
            </a:r>
          </a:p>
        </p:txBody>
      </p:sp>
      <p:pic>
        <p:nvPicPr>
          <p:cNvPr id="8" name="Content Placeholder 7">
            <a:extLst>
              <a:ext uri="{FF2B5EF4-FFF2-40B4-BE49-F238E27FC236}">
                <a16:creationId xmlns:a16="http://schemas.microsoft.com/office/drawing/2014/main" id="{A10672D5-297E-EE6E-C4BE-8F0249CC9F5B}"/>
              </a:ext>
            </a:extLst>
          </p:cNvPr>
          <p:cNvPicPr>
            <a:picLocks noGrp="1" noChangeAspect="1"/>
          </p:cNvPicPr>
          <p:nvPr>
            <p:ph idx="1"/>
          </p:nvPr>
        </p:nvPicPr>
        <p:blipFill>
          <a:blip r:embed="rId2"/>
          <a:stretch>
            <a:fillRect/>
          </a:stretch>
        </p:blipFill>
        <p:spPr>
          <a:xfrm>
            <a:off x="457200" y="1340768"/>
            <a:ext cx="8147248" cy="4320480"/>
          </a:xfrm>
          <a:prstGeom prst="rect">
            <a:avLst/>
          </a:prstGeom>
        </p:spPr>
      </p:pic>
    </p:spTree>
    <p:extLst>
      <p:ext uri="{BB962C8B-B14F-4D97-AF65-F5344CB8AC3E}">
        <p14:creationId xmlns:p14="http://schemas.microsoft.com/office/powerpoint/2010/main" val="3552985205"/>
      </p:ext>
    </p:extLst>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77AC8-55EC-7C07-B67D-C2AADD79212A}"/>
              </a:ext>
            </a:extLst>
          </p:cNvPr>
          <p:cNvSpPr>
            <a:spLocks noGrp="1"/>
          </p:cNvSpPr>
          <p:nvPr>
            <p:ph type="title"/>
          </p:nvPr>
        </p:nvSpPr>
        <p:spPr/>
        <p:txBody>
          <a:bodyPr/>
          <a:lstStyle/>
          <a:p>
            <a:r>
              <a:rPr lang="en-GB" dirty="0"/>
              <a:t>Pettigrew Model of Change </a:t>
            </a:r>
          </a:p>
        </p:txBody>
      </p:sp>
      <p:pic>
        <p:nvPicPr>
          <p:cNvPr id="5" name="Content Placeholder 4">
            <a:extLst>
              <a:ext uri="{FF2B5EF4-FFF2-40B4-BE49-F238E27FC236}">
                <a16:creationId xmlns:a16="http://schemas.microsoft.com/office/drawing/2014/main" id="{0DD7B359-2E60-AA0B-2499-881B0D811ECF}"/>
              </a:ext>
            </a:extLst>
          </p:cNvPr>
          <p:cNvPicPr>
            <a:picLocks noGrp="1" noChangeAspect="1"/>
          </p:cNvPicPr>
          <p:nvPr>
            <p:ph idx="1"/>
          </p:nvPr>
        </p:nvPicPr>
        <p:blipFill>
          <a:blip r:embed="rId2"/>
          <a:stretch>
            <a:fillRect/>
          </a:stretch>
        </p:blipFill>
        <p:spPr>
          <a:xfrm>
            <a:off x="0" y="1196752"/>
            <a:ext cx="9144000" cy="4608512"/>
          </a:xfrm>
          <a:prstGeom prst="rect">
            <a:avLst/>
          </a:prstGeom>
        </p:spPr>
      </p:pic>
      <p:sp>
        <p:nvSpPr>
          <p:cNvPr id="4" name="Footer Placeholder 3">
            <a:extLst>
              <a:ext uri="{FF2B5EF4-FFF2-40B4-BE49-F238E27FC236}">
                <a16:creationId xmlns:a16="http://schemas.microsoft.com/office/drawing/2014/main" id="{6F5FEE31-3807-D04D-917D-250EF9DFE14E}"/>
              </a:ext>
            </a:extLst>
          </p:cNvPr>
          <p:cNvSpPr>
            <a:spLocks noGrp="1"/>
          </p:cNvSpPr>
          <p:nvPr>
            <p:ph type="ftr" sz="quarter" idx="11"/>
          </p:nvPr>
        </p:nvSpPr>
        <p:spPr/>
        <p:txBody>
          <a:bodyPr/>
          <a:lstStyle/>
          <a:p>
            <a:pPr>
              <a:defRPr/>
            </a:pPr>
            <a:r>
              <a:rPr lang="en-GB"/>
              <a:t>Workshop 1 EMPL6003</a:t>
            </a:r>
          </a:p>
        </p:txBody>
      </p:sp>
    </p:spTree>
    <p:extLst>
      <p:ext uri="{BB962C8B-B14F-4D97-AF65-F5344CB8AC3E}">
        <p14:creationId xmlns:p14="http://schemas.microsoft.com/office/powerpoint/2010/main" val="2125615699"/>
      </p:ext>
    </p:extLst>
  </p:cSld>
  <p:clrMapOvr>
    <a:masterClrMapping/>
  </p:clrMapOvr>
  <p:transition>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US" dirty="0"/>
              <a:t>Pettigrew Model of Change (1992)</a:t>
            </a:r>
            <a:endParaRPr lang="en-GB" dirty="0"/>
          </a:p>
        </p:txBody>
      </p:sp>
      <p:sp>
        <p:nvSpPr>
          <p:cNvPr id="3" name="Content Placeholder 2"/>
          <p:cNvSpPr>
            <a:spLocks noGrp="1"/>
          </p:cNvSpPr>
          <p:nvPr>
            <p:ph idx="1"/>
          </p:nvPr>
        </p:nvSpPr>
        <p:spPr/>
        <p:txBody>
          <a:bodyPr/>
          <a:lstStyle/>
          <a:p>
            <a:pPr algn="ctr"/>
            <a:endParaRPr lang="en-GB" dirty="0"/>
          </a:p>
          <a:p>
            <a:pPr algn="ctr"/>
            <a:endParaRPr lang="en-GB" dirty="0"/>
          </a:p>
          <a:p>
            <a:pPr algn="ctr"/>
            <a:endParaRPr lang="en-GB" dirty="0"/>
          </a:p>
          <a:p>
            <a:pPr algn="ctr"/>
            <a:endParaRPr lang="en-GB" dirty="0"/>
          </a:p>
          <a:p>
            <a:pPr marL="0" indent="0" algn="ctr">
              <a:buNone/>
            </a:pPr>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6" name="TextBox 5">
            <a:extLst>
              <a:ext uri="{FF2B5EF4-FFF2-40B4-BE49-F238E27FC236}">
                <a16:creationId xmlns:a16="http://schemas.microsoft.com/office/drawing/2014/main" id="{068885F8-21E7-4E1F-AB41-31F150C773ED}"/>
              </a:ext>
            </a:extLst>
          </p:cNvPr>
          <p:cNvSpPr txBox="1"/>
          <p:nvPr/>
        </p:nvSpPr>
        <p:spPr>
          <a:xfrm>
            <a:off x="827584" y="1320140"/>
            <a:ext cx="7632848" cy="4031873"/>
          </a:xfrm>
          <a:prstGeom prst="rect">
            <a:avLst/>
          </a:prstGeom>
          <a:noFill/>
        </p:spPr>
        <p:txBody>
          <a:bodyPr wrap="square">
            <a:spAutoFit/>
          </a:bodyPr>
          <a:lstStyle/>
          <a:p>
            <a:pPr algn="l">
              <a:buFont typeface="Arial" panose="020B0604020202020204" pitchFamily="34" charset="0"/>
              <a:buChar char="•"/>
            </a:pPr>
            <a:r>
              <a:rPr lang="en-US" sz="3200" b="1" i="0" dirty="0">
                <a:solidFill>
                  <a:srgbClr val="313131"/>
                </a:solidFill>
                <a:effectLst/>
                <a:latin typeface="+mn-lt"/>
              </a:rPr>
              <a:t>Content of change –</a:t>
            </a:r>
            <a:r>
              <a:rPr lang="en-US" sz="3200" b="0" i="0" dirty="0">
                <a:solidFill>
                  <a:srgbClr val="313131"/>
                </a:solidFill>
                <a:effectLst/>
                <a:latin typeface="+mn-lt"/>
              </a:rPr>
              <a:t> Objectives, purpose, and goals of the strategy.</a:t>
            </a:r>
          </a:p>
          <a:p>
            <a:pPr algn="l">
              <a:buFont typeface="Arial" panose="020B0604020202020204" pitchFamily="34" charset="0"/>
              <a:buChar char="•"/>
            </a:pPr>
            <a:r>
              <a:rPr lang="en-US" sz="3200" b="1" i="0" dirty="0">
                <a:solidFill>
                  <a:srgbClr val="313131"/>
                </a:solidFill>
                <a:effectLst/>
                <a:latin typeface="+mn-lt"/>
              </a:rPr>
              <a:t>Process of change –</a:t>
            </a:r>
            <a:r>
              <a:rPr lang="en-US" sz="3200" b="0" i="0" dirty="0">
                <a:solidFill>
                  <a:srgbClr val="313131"/>
                </a:solidFill>
                <a:effectLst/>
                <a:latin typeface="+mn-lt"/>
              </a:rPr>
              <a:t> Implementation of the strategy.</a:t>
            </a:r>
          </a:p>
          <a:p>
            <a:pPr algn="l">
              <a:buFont typeface="Arial" panose="020B0604020202020204" pitchFamily="34" charset="0"/>
              <a:buChar char="•"/>
            </a:pPr>
            <a:r>
              <a:rPr lang="en-US" sz="3200" b="1" i="0" dirty="0">
                <a:solidFill>
                  <a:srgbClr val="FF0000"/>
                </a:solidFill>
                <a:effectLst/>
                <a:latin typeface="+mn-lt"/>
              </a:rPr>
              <a:t>Context of change </a:t>
            </a:r>
            <a:r>
              <a:rPr lang="en-US" sz="3200" b="1" i="0" dirty="0">
                <a:solidFill>
                  <a:srgbClr val="313131"/>
                </a:solidFill>
                <a:effectLst/>
                <a:latin typeface="+mn-lt"/>
              </a:rPr>
              <a:t>–</a:t>
            </a:r>
            <a:r>
              <a:rPr lang="en-US" sz="3200" b="0" i="0" dirty="0">
                <a:solidFill>
                  <a:srgbClr val="313131"/>
                </a:solidFill>
                <a:effectLst/>
                <a:latin typeface="+mn-lt"/>
              </a:rPr>
              <a:t> The internal (e.g. management decisions) and external (e.g. competition) environment, in which the strategy operates.</a:t>
            </a:r>
          </a:p>
        </p:txBody>
      </p:sp>
    </p:spTree>
    <p:extLst>
      <p:ext uri="{BB962C8B-B14F-4D97-AF65-F5344CB8AC3E}">
        <p14:creationId xmlns:p14="http://schemas.microsoft.com/office/powerpoint/2010/main" val="4051869006"/>
      </p:ext>
    </p:extLst>
  </p:cSld>
  <p:clrMapOvr>
    <a:masterClrMapping/>
  </p:clrMapOvr>
  <p:transition>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CC657-2DE5-45EE-BCE4-9A571EC99804}"/>
              </a:ext>
            </a:extLst>
          </p:cNvPr>
          <p:cNvSpPr>
            <a:spLocks noGrp="1"/>
          </p:cNvSpPr>
          <p:nvPr>
            <p:ph type="title"/>
          </p:nvPr>
        </p:nvSpPr>
        <p:spPr/>
        <p:txBody>
          <a:bodyPr/>
          <a:lstStyle/>
          <a:p>
            <a:r>
              <a:rPr lang="en-US" dirty="0"/>
              <a:t>Learning Outcomes</a:t>
            </a:r>
            <a:endParaRPr lang="en-GB" dirty="0"/>
          </a:p>
        </p:txBody>
      </p:sp>
      <p:sp>
        <p:nvSpPr>
          <p:cNvPr id="3" name="Content Placeholder 2">
            <a:extLst>
              <a:ext uri="{FF2B5EF4-FFF2-40B4-BE49-F238E27FC236}">
                <a16:creationId xmlns:a16="http://schemas.microsoft.com/office/drawing/2014/main" id="{4C90FC49-32D9-4690-AAA1-65813ABEE29A}"/>
              </a:ext>
            </a:extLst>
          </p:cNvPr>
          <p:cNvSpPr>
            <a:spLocks noGrp="1"/>
          </p:cNvSpPr>
          <p:nvPr>
            <p:ph idx="1"/>
          </p:nvPr>
        </p:nvSpPr>
        <p:spPr/>
        <p:txBody>
          <a:bodyPr/>
          <a:lstStyle/>
          <a:p>
            <a:r>
              <a:rPr lang="en-US" dirty="0"/>
              <a:t>By the end of the session, you should be able to:</a:t>
            </a:r>
          </a:p>
          <a:p>
            <a:r>
              <a:rPr lang="en-US" dirty="0"/>
              <a:t>Distinguish between different approaches to change</a:t>
            </a:r>
          </a:p>
          <a:p>
            <a:endParaRPr lang="en-US" dirty="0"/>
          </a:p>
          <a:p>
            <a:endParaRPr lang="en-US" dirty="0"/>
          </a:p>
          <a:p>
            <a:r>
              <a:rPr lang="en-US" dirty="0"/>
              <a:t>Explain and evaluate a model of change </a:t>
            </a:r>
            <a:endParaRPr lang="en-GB" dirty="0"/>
          </a:p>
        </p:txBody>
      </p:sp>
      <p:sp>
        <p:nvSpPr>
          <p:cNvPr id="4" name="Footer Placeholder 3">
            <a:extLst>
              <a:ext uri="{FF2B5EF4-FFF2-40B4-BE49-F238E27FC236}">
                <a16:creationId xmlns:a16="http://schemas.microsoft.com/office/drawing/2014/main" id="{F8AAE22D-DF1A-444D-9368-E4150563BE57}"/>
              </a:ext>
            </a:extLst>
          </p:cNvPr>
          <p:cNvSpPr>
            <a:spLocks noGrp="1"/>
          </p:cNvSpPr>
          <p:nvPr>
            <p:ph type="ftr" sz="quarter" idx="11"/>
          </p:nvPr>
        </p:nvSpPr>
        <p:spPr/>
        <p:txBody>
          <a:bodyPr/>
          <a:lstStyle/>
          <a:p>
            <a:pPr>
              <a:defRPr/>
            </a:pPr>
            <a:endParaRPr lang="en-GB" dirty="0"/>
          </a:p>
        </p:txBody>
      </p:sp>
    </p:spTree>
    <p:extLst>
      <p:ext uri="{BB962C8B-B14F-4D97-AF65-F5344CB8AC3E}">
        <p14:creationId xmlns:p14="http://schemas.microsoft.com/office/powerpoint/2010/main" val="3168508947"/>
      </p:ext>
    </p:extLst>
  </p:cSld>
  <p:clrMapOvr>
    <a:masterClrMapping/>
  </p:clrMapOvr>
  <p:transition>
    <p:dissolve/>
  </p:transition>
</p:sld>
</file>

<file path=ppt/theme/theme1.xml><?xml version="1.0" encoding="utf-8"?>
<a:theme xmlns:a="http://schemas.openxmlformats.org/drawingml/2006/main" name="1_Default Them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efault Theme" id="{4EDD5D2F-0DA9-45A0-9D74-260097302066}" vid="{328693C3-4DA8-45CE-A288-7D0FF9D8548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EMPL6003 Leading and implementing workplace change</Template>
  <TotalTime>602</TotalTime>
  <Words>1479</Words>
  <Application>Microsoft Office PowerPoint</Application>
  <PresentationFormat>On-screen Show (4:3)</PresentationFormat>
  <Paragraphs>196</Paragraphs>
  <Slides>26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Verdana</vt:lpstr>
      <vt:lpstr>Myriad Pro</vt:lpstr>
      <vt:lpstr>Arial</vt:lpstr>
      <vt:lpstr>Arial</vt:lpstr>
      <vt:lpstr>Tahoma</vt:lpstr>
      <vt:lpstr>Wingdings</vt:lpstr>
      <vt:lpstr>Times New Roman</vt:lpstr>
      <vt:lpstr>Times</vt:lpstr>
      <vt:lpstr>1_Default Theme</vt:lpstr>
      <vt:lpstr>Models for Managing Organisational Change.</vt:lpstr>
      <vt:lpstr>Learning Aims</vt:lpstr>
      <vt:lpstr>Approaches to managing change </vt:lpstr>
      <vt:lpstr>Life Cycle approach eg Lock (2003)</vt:lpstr>
      <vt:lpstr>Emergent approach Mintzberg (1994)</vt:lpstr>
      <vt:lpstr>Participative approach Mumford (1997,2006)</vt:lpstr>
      <vt:lpstr>Political approach Pettigrew (1985)</vt:lpstr>
      <vt:lpstr>Examples of change activities</vt:lpstr>
      <vt:lpstr>Planned to Emergent Approaches</vt:lpstr>
      <vt:lpstr>Comparisons</vt:lpstr>
      <vt:lpstr>Major Models for Managing Change.</vt:lpstr>
      <vt:lpstr>Class Activity </vt:lpstr>
      <vt:lpstr>Kurt Lewin (1890 – 1947)</vt:lpstr>
      <vt:lpstr>Lewin’s view of the best route towards achieving change</vt:lpstr>
      <vt:lpstr>Causes of resistance to change – Lewin’s View</vt:lpstr>
      <vt:lpstr>Lewin’s Change Theory</vt:lpstr>
      <vt:lpstr>Stage 1: Unfreezing</vt:lpstr>
      <vt:lpstr>Stage 1: Unfreezing</vt:lpstr>
      <vt:lpstr>Stage 2: Change</vt:lpstr>
      <vt:lpstr>Stage 3: Refreeze</vt:lpstr>
      <vt:lpstr>Class Activity</vt:lpstr>
      <vt:lpstr>John Kotter’s model of change  The Eight Steps of Change</vt:lpstr>
      <vt:lpstr>John Kotter’s model of change </vt:lpstr>
      <vt:lpstr>Pettigrew Model of Change </vt:lpstr>
      <vt:lpstr>Pettigrew Model of Change (1992)</vt:lpstr>
      <vt:lpstr>Learning Outcomes</vt:lpstr>
    </vt:vector>
  </TitlesOfParts>
  <Company>Russell Consulting,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and implementing workplace change</dc:title>
  <dc:creator>Paul</dc:creator>
  <cp:lastModifiedBy>Nadeem Mirza</cp:lastModifiedBy>
  <cp:revision>26</cp:revision>
  <cp:lastPrinted>2015-05-08T17:50:00Z</cp:lastPrinted>
  <dcterms:created xsi:type="dcterms:W3CDTF">2018-06-14T10:40:44Z</dcterms:created>
  <dcterms:modified xsi:type="dcterms:W3CDTF">2023-07-15T14:51:46Z</dcterms:modified>
</cp:coreProperties>
</file>