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9"/>
  </p:handoutMasterIdLst>
  <p:sldIdLst>
    <p:sldId id="256" r:id="rId5"/>
    <p:sldId id="258" r:id="rId6"/>
    <p:sldId id="261" r:id="rId7"/>
    <p:sldId id="266" r:id="rId8"/>
    <p:sldId id="387" r:id="rId9"/>
    <p:sldId id="388" r:id="rId10"/>
    <p:sldId id="389" r:id="rId11"/>
    <p:sldId id="390" r:id="rId12"/>
    <p:sldId id="391" r:id="rId13"/>
    <p:sldId id="392" r:id="rId14"/>
    <p:sldId id="393" r:id="rId15"/>
    <p:sldId id="394" r:id="rId16"/>
    <p:sldId id="395" r:id="rId17"/>
    <p:sldId id="396" r:id="rId18"/>
    <p:sldId id="397" r:id="rId19"/>
    <p:sldId id="398" r:id="rId20"/>
    <p:sldId id="399" r:id="rId21"/>
    <p:sldId id="400" r:id="rId22"/>
    <p:sldId id="401" r:id="rId23"/>
    <p:sldId id="402" r:id="rId24"/>
    <p:sldId id="403" r:id="rId25"/>
    <p:sldId id="404" r:id="rId26"/>
    <p:sldId id="405" r:id="rId27"/>
    <p:sldId id="406" r:id="rId28"/>
    <p:sldId id="407" r:id="rId29"/>
    <p:sldId id="408" r:id="rId30"/>
    <p:sldId id="409" r:id="rId31"/>
    <p:sldId id="410" r:id="rId32"/>
    <p:sldId id="411" r:id="rId33"/>
    <p:sldId id="412" r:id="rId34"/>
    <p:sldId id="413" r:id="rId35"/>
    <p:sldId id="414" r:id="rId36"/>
    <p:sldId id="415" r:id="rId37"/>
    <p:sldId id="416"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387"/>
            <p14:sldId id="388"/>
            <p14:sldId id="389"/>
            <p14:sldId id="390"/>
            <p14:sldId id="391"/>
            <p14:sldId id="392"/>
            <p14:sldId id="393"/>
            <p14:sldId id="394"/>
            <p14:sldId id="395"/>
            <p14:sldId id="396"/>
            <p14:sldId id="397"/>
            <p14:sldId id="398"/>
            <p14:sldId id="399"/>
            <p14:sldId id="400"/>
            <p14:sldId id="401"/>
            <p14:sldId id="402"/>
            <p14:sldId id="403"/>
            <p14:sldId id="404"/>
            <p14:sldId id="405"/>
            <p14:sldId id="406"/>
            <p14:sldId id="407"/>
            <p14:sldId id="408"/>
            <p14:sldId id="409"/>
            <p14:sldId id="410"/>
            <p14:sldId id="411"/>
            <p14:sldId id="412"/>
            <p14:sldId id="413"/>
            <p14:sldId id="414"/>
            <p14:sldId id="415"/>
            <p14:sldId id="416"/>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72" autoAdjust="0"/>
    <p:restoredTop sz="94660"/>
  </p:normalViewPr>
  <p:slideViewPr>
    <p:cSldViewPr>
      <p:cViewPr varScale="1">
        <p:scale>
          <a:sx n="115" d="100"/>
          <a:sy n="115" d="100"/>
        </p:scale>
        <p:origin x="148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18/06/2019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18/06/2019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Session </a:t>
            </a:r>
            <a:r>
              <a:rPr lang="en-US" altLang="en-US" b="1" dirty="0" smtClean="0">
                <a:latin typeface="Times New Roman" pitchFamily="18" charset="0"/>
                <a:cs typeface="Times New Roman" pitchFamily="18" charset="0"/>
              </a:rPr>
              <a:t>10B</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b="1" dirty="0">
                <a:solidFill>
                  <a:srgbClr val="FF0000"/>
                </a:solidFill>
              </a:rPr>
              <a:t>M4X01916</a:t>
            </a:r>
            <a:r>
              <a:rPr lang="en-GB" b="1" dirty="0"/>
              <a:t> 	</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t/>
            </a:r>
            <a:br>
              <a:rPr lang="en-GB" dirty="0"/>
            </a:br>
            <a:r>
              <a:rPr lang="en-GB" dirty="0">
                <a:solidFill>
                  <a:srgbClr val="FF0000"/>
                </a:solidFill>
              </a:rPr>
              <a:t/>
            </a: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10 </a:t>
            </a:r>
            <a:r>
              <a:rPr lang="en-GB" b="1" dirty="0" smtClean="0"/>
              <a:t>B</a:t>
            </a:r>
            <a:endParaRPr lang="en-GB" b="1" dirty="0"/>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b="1" dirty="0">
                <a:solidFill>
                  <a:srgbClr val="002060"/>
                </a:solidFill>
              </a:rPr>
              <a:t>Digital and Social Media </a:t>
            </a:r>
            <a:r>
              <a:rPr lang="en-GB" sz="3600" b="1" dirty="0" smtClean="0">
                <a:solidFill>
                  <a:srgbClr val="002060"/>
                </a:solidFill>
              </a:rPr>
              <a:t>Marketing in Hospitality &amp; Tourism Industry</a:t>
            </a:r>
            <a:endParaRPr lang="en-GB" sz="3600" b="1" dirty="0">
              <a:solidFill>
                <a:srgbClr val="002060"/>
              </a:solidFill>
            </a:endParaRP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lnSpcReduction="10000"/>
          </a:bodyPr>
          <a:lstStyle/>
          <a:p>
            <a:pPr marL="0" indent="0">
              <a:buNone/>
            </a:pPr>
            <a:r>
              <a:rPr lang="en-GB" dirty="0"/>
              <a:t>At the end of this session students should be able to:</a:t>
            </a:r>
          </a:p>
          <a:p>
            <a:r>
              <a:rPr lang="en-US" dirty="0"/>
              <a:t>Understand </a:t>
            </a:r>
            <a:r>
              <a:rPr lang="en-US" dirty="0" smtClean="0"/>
              <a:t>the change in the H &amp; T industry through digital </a:t>
            </a:r>
            <a:r>
              <a:rPr lang="en-US" dirty="0"/>
              <a:t>and </a:t>
            </a:r>
            <a:r>
              <a:rPr lang="en-US" dirty="0" smtClean="0"/>
              <a:t>social </a:t>
            </a:r>
            <a:r>
              <a:rPr lang="en-US"/>
              <a:t>media </a:t>
            </a:r>
            <a:r>
              <a:rPr lang="en-US" smtClean="0"/>
              <a:t>outlets.</a:t>
            </a:r>
            <a:endParaRPr lang="en-US" dirty="0" smtClean="0"/>
          </a:p>
          <a:p>
            <a:r>
              <a:rPr lang="en-GB" dirty="0" smtClean="0"/>
              <a:t>Identify </a:t>
            </a:r>
            <a:r>
              <a:rPr lang="en-GB" dirty="0"/>
              <a:t>several </a:t>
            </a:r>
            <a:r>
              <a:rPr lang="en-GB" dirty="0" smtClean="0"/>
              <a:t>era emerging in H &amp; T industry through the influence of </a:t>
            </a:r>
            <a:r>
              <a:rPr lang="en-GB" dirty="0" smtClean="0"/>
              <a:t>advancement in technology.</a:t>
            </a:r>
            <a:endParaRPr lang="en-GB" dirty="0" smtClean="0"/>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endParaRPr lang="en-US" altLang="en-US" dirty="0"/>
          </a:p>
          <a:p>
            <a:pPr marL="457200" lvl="1" indent="0">
              <a:buNone/>
              <a:defRPr/>
            </a:pPr>
            <a:endParaRPr lang="en-US" altLang="en-US" dirty="0"/>
          </a:p>
          <a:p>
            <a:pPr marL="457200" lvl="1" indent="0">
              <a:buNone/>
              <a:defRPr/>
            </a:pPr>
            <a:r>
              <a:rPr lang="en-GB" altLang="en-US" b="1" dirty="0" smtClean="0"/>
              <a:t>The </a:t>
            </a:r>
            <a:r>
              <a:rPr lang="en-GB" altLang="en-US" b="1" dirty="0"/>
              <a:t>Internet has </a:t>
            </a:r>
            <a:r>
              <a:rPr lang="en-GB" altLang="en-US" b="1" dirty="0" smtClean="0"/>
              <a:t>significantly </a:t>
            </a:r>
            <a:r>
              <a:rPr lang="en-GB" altLang="en-US" b="1" dirty="0"/>
              <a:t>reshaped the tourism landscape, forcing hospitality firms to extend their </a:t>
            </a:r>
            <a:r>
              <a:rPr lang="en-GB" altLang="en-US" b="1" dirty="0" smtClean="0"/>
              <a:t>established marketing </a:t>
            </a:r>
            <a:r>
              <a:rPr lang="en-GB" altLang="en-US" b="1" dirty="0"/>
              <a:t>strategies. </a:t>
            </a:r>
            <a:endParaRPr lang="en-US" altLang="en-US" dirty="0"/>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endParaRPr lang="en-US" altLang="en-US" dirty="0"/>
          </a:p>
          <a:p>
            <a:pPr marL="457200" lvl="1" indent="0">
              <a:buNone/>
              <a:defRPr/>
            </a:pPr>
            <a:endParaRPr lang="en-US" altLang="en-US" dirty="0"/>
          </a:p>
          <a:p>
            <a:pPr marL="457200" lvl="1" indent="0">
              <a:buNone/>
              <a:defRPr/>
            </a:pPr>
            <a:r>
              <a:rPr lang="en-GB" altLang="en-US" b="1" dirty="0" smtClean="0"/>
              <a:t>Four major era have emerged in the H &amp; T industry influencing established or traditional marketing </a:t>
            </a:r>
            <a:r>
              <a:rPr lang="en-GB" altLang="en-US" b="1" dirty="0"/>
              <a:t>strategies. </a:t>
            </a:r>
            <a:endParaRPr lang="en-US" altLang="en-US" dirty="0"/>
          </a:p>
        </p:txBody>
      </p:sp>
    </p:spTree>
    <p:extLst>
      <p:ext uri="{BB962C8B-B14F-4D97-AF65-F5344CB8AC3E}">
        <p14:creationId xmlns:p14="http://schemas.microsoft.com/office/powerpoint/2010/main" val="1501585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marL="457200" lvl="1" indent="0">
              <a:buNone/>
              <a:defRPr/>
            </a:pPr>
            <a:r>
              <a:rPr lang="en-GB" altLang="en-US" b="1" dirty="0" smtClean="0"/>
              <a:t>These four </a:t>
            </a:r>
            <a:r>
              <a:rPr lang="en-GB" altLang="en-US" b="1" dirty="0"/>
              <a:t>era are</a:t>
            </a:r>
            <a:r>
              <a:rPr lang="en-GB" altLang="en-US" b="1" dirty="0" smtClean="0"/>
              <a:t>:</a:t>
            </a:r>
          </a:p>
          <a:p>
            <a:pPr lvl="1">
              <a:buFont typeface="Wingdings" panose="05000000000000000000" pitchFamily="2" charset="2"/>
              <a:buChar char="q"/>
              <a:defRPr/>
            </a:pPr>
            <a:r>
              <a:rPr lang="en-GB" altLang="en-US" dirty="0" smtClean="0"/>
              <a:t>The Global </a:t>
            </a:r>
            <a:r>
              <a:rPr lang="en-GB" altLang="en-US" dirty="0"/>
              <a:t>Distribution System (GDS) </a:t>
            </a:r>
            <a:r>
              <a:rPr lang="en-GB" altLang="en-US" dirty="0" smtClean="0"/>
              <a:t>Era</a:t>
            </a:r>
          </a:p>
          <a:p>
            <a:pPr marL="457200" lvl="1" indent="0">
              <a:buNone/>
              <a:defRPr/>
            </a:pPr>
            <a:r>
              <a:rPr lang="en-GB" altLang="en-US" dirty="0" smtClean="0"/>
              <a:t>    (i.e. the </a:t>
            </a:r>
            <a:r>
              <a:rPr lang="en-GB" altLang="en-US" dirty="0"/>
              <a:t>Intermediation </a:t>
            </a:r>
            <a:r>
              <a:rPr lang="en-GB" altLang="en-US" dirty="0" smtClean="0"/>
              <a:t>Stage)</a:t>
            </a:r>
          </a:p>
          <a:p>
            <a:pPr lvl="1">
              <a:buFont typeface="Wingdings" panose="05000000000000000000" pitchFamily="2" charset="2"/>
              <a:buChar char="q"/>
              <a:defRPr/>
            </a:pPr>
            <a:r>
              <a:rPr lang="en-GB" altLang="en-US" dirty="0"/>
              <a:t>Internet </a:t>
            </a:r>
            <a:r>
              <a:rPr lang="en-GB" altLang="en-US" dirty="0" smtClean="0"/>
              <a:t>Era</a:t>
            </a:r>
          </a:p>
          <a:p>
            <a:pPr marL="457200" lvl="1" indent="0">
              <a:buNone/>
              <a:defRPr/>
            </a:pPr>
            <a:r>
              <a:rPr lang="en-GB" altLang="en-US" dirty="0" smtClean="0"/>
              <a:t>   (i.e. the disintermediation) </a:t>
            </a:r>
          </a:p>
          <a:p>
            <a:pPr lvl="1">
              <a:buFont typeface="Wingdings" panose="05000000000000000000" pitchFamily="2" charset="2"/>
              <a:buChar char="q"/>
              <a:defRPr/>
            </a:pPr>
            <a:r>
              <a:rPr lang="en-US" altLang="en-US" dirty="0"/>
              <a:t>SoLoMo </a:t>
            </a:r>
            <a:r>
              <a:rPr lang="en-US" altLang="en-US" dirty="0" smtClean="0"/>
              <a:t>Era</a:t>
            </a:r>
          </a:p>
          <a:p>
            <a:pPr marL="457200" lvl="1" indent="0">
              <a:buNone/>
              <a:defRPr/>
            </a:pPr>
            <a:r>
              <a:rPr lang="en-US" altLang="en-US" dirty="0" smtClean="0"/>
              <a:t>   (i.e. the disintermediation Matures) </a:t>
            </a:r>
          </a:p>
          <a:p>
            <a:pPr lvl="1">
              <a:buFont typeface="Wingdings" panose="05000000000000000000" pitchFamily="2" charset="2"/>
              <a:buChar char="q"/>
              <a:defRPr/>
            </a:pPr>
            <a:r>
              <a:rPr lang="en-GB" altLang="en-US" dirty="0"/>
              <a:t>Hybrid Era </a:t>
            </a:r>
            <a:endParaRPr lang="en-GB" altLang="en-US" dirty="0" smtClean="0"/>
          </a:p>
          <a:p>
            <a:pPr marL="457200" lvl="1" indent="0">
              <a:buNone/>
              <a:defRPr/>
            </a:pPr>
            <a:r>
              <a:rPr lang="en-GB" altLang="en-US" dirty="0" smtClean="0"/>
              <a:t>   (i.e. Going </a:t>
            </a:r>
            <a:r>
              <a:rPr lang="en-GB" altLang="en-US" dirty="0"/>
              <a:t>Back to The </a:t>
            </a:r>
            <a:r>
              <a:rPr lang="en-GB" altLang="en-US" dirty="0" smtClean="0"/>
              <a:t>Start) </a:t>
            </a:r>
            <a:endParaRPr lang="en-US" altLang="en-US" dirty="0"/>
          </a:p>
        </p:txBody>
      </p:sp>
    </p:spTree>
    <p:extLst>
      <p:ext uri="{BB962C8B-B14F-4D97-AF65-F5344CB8AC3E}">
        <p14:creationId xmlns:p14="http://schemas.microsoft.com/office/powerpoint/2010/main" val="411635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smtClean="0"/>
              <a:t>The Global </a:t>
            </a:r>
            <a:r>
              <a:rPr lang="en-GB" altLang="en-US" b="1" dirty="0"/>
              <a:t>Distribution System (GDS) </a:t>
            </a:r>
            <a:r>
              <a:rPr lang="en-GB" altLang="en-US" b="1" dirty="0" smtClean="0"/>
              <a:t>Era</a:t>
            </a:r>
          </a:p>
          <a:p>
            <a:pPr marL="457200" lvl="1" indent="0">
              <a:buNone/>
              <a:defRPr/>
            </a:pPr>
            <a:endParaRPr lang="en-GB" altLang="en-US" dirty="0" smtClean="0"/>
          </a:p>
          <a:p>
            <a:pPr marL="457200" lvl="1" indent="0">
              <a:buNone/>
              <a:defRPr/>
            </a:pPr>
            <a:r>
              <a:rPr lang="en-GB" altLang="en-US" dirty="0" smtClean="0"/>
              <a:t>The </a:t>
            </a:r>
            <a:r>
              <a:rPr lang="en-GB" altLang="en-US" dirty="0"/>
              <a:t>GDS era in the 1960s was the first major step in the development of digital distribution channels for an industry that was relying on the telephone, teletype, and even mail for room reservations. In this era, flights and hotels rooms were sold in real time via travel agents. </a:t>
            </a:r>
            <a:endParaRPr lang="en-US" altLang="en-US" dirty="0"/>
          </a:p>
        </p:txBody>
      </p:sp>
    </p:spTree>
    <p:extLst>
      <p:ext uri="{BB962C8B-B14F-4D97-AF65-F5344CB8AC3E}">
        <p14:creationId xmlns:p14="http://schemas.microsoft.com/office/powerpoint/2010/main" val="1193838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smtClean="0"/>
              <a:t>The Global </a:t>
            </a:r>
            <a:r>
              <a:rPr lang="en-GB" altLang="en-US" b="1" dirty="0"/>
              <a:t>Distribution System (GDS) </a:t>
            </a:r>
            <a:r>
              <a:rPr lang="en-GB" altLang="en-US" b="1" dirty="0" smtClean="0"/>
              <a:t>Era</a:t>
            </a:r>
          </a:p>
          <a:p>
            <a:pPr marL="457200" lvl="1" indent="0">
              <a:buNone/>
              <a:defRPr/>
            </a:pPr>
            <a:r>
              <a:rPr lang="en-GB" altLang="en-US" dirty="0" smtClean="0"/>
              <a:t>GDSs </a:t>
            </a:r>
            <a:r>
              <a:rPr lang="en-GB" altLang="en-US" dirty="0"/>
              <a:t>significantly increased the reach of individual hotels, airlines, and car rental and cruise firms across borders and boosted the global travel and tourism industry. </a:t>
            </a:r>
            <a:endParaRPr lang="en-GB" altLang="en-US" dirty="0" smtClean="0"/>
          </a:p>
          <a:p>
            <a:pPr marL="457200" lvl="1" indent="0">
              <a:buNone/>
              <a:defRPr/>
            </a:pPr>
            <a:r>
              <a:rPr lang="en-GB" altLang="en-US" dirty="0" smtClean="0"/>
              <a:t>In </a:t>
            </a:r>
            <a:r>
              <a:rPr lang="en-GB" altLang="en-US" dirty="0"/>
              <a:t>this era, travel agencies grew all across the world, and by 2008, nearly half a million travel agents sold travel products </a:t>
            </a:r>
            <a:r>
              <a:rPr lang="en-GB" altLang="en-US" dirty="0" smtClean="0"/>
              <a:t>worldwide. </a:t>
            </a:r>
            <a:endParaRPr lang="en-US" altLang="en-US" dirty="0"/>
          </a:p>
        </p:txBody>
      </p:sp>
    </p:spTree>
    <p:extLst>
      <p:ext uri="{BB962C8B-B14F-4D97-AF65-F5344CB8AC3E}">
        <p14:creationId xmlns:p14="http://schemas.microsoft.com/office/powerpoint/2010/main" val="162001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smtClean="0"/>
              <a:t>The Global </a:t>
            </a:r>
            <a:r>
              <a:rPr lang="en-GB" altLang="en-US" b="1" dirty="0"/>
              <a:t>Distribution System (GDS) </a:t>
            </a:r>
            <a:r>
              <a:rPr lang="en-GB" altLang="en-US" b="1" dirty="0" smtClean="0"/>
              <a:t>Era</a:t>
            </a:r>
          </a:p>
          <a:p>
            <a:pPr marL="457200" lvl="1" indent="0">
              <a:buNone/>
              <a:defRPr/>
            </a:pPr>
            <a:r>
              <a:rPr lang="en-GB" altLang="en-US" dirty="0" smtClean="0"/>
              <a:t>GDS significantly </a:t>
            </a:r>
            <a:r>
              <a:rPr lang="en-GB" altLang="en-US" dirty="0"/>
              <a:t>increased competition among hospitality firms and also added “middle men” or intermediaries within the distribution system</a:t>
            </a:r>
            <a:r>
              <a:rPr lang="en-GB" altLang="en-US" dirty="0" smtClean="0"/>
              <a:t>.</a:t>
            </a:r>
          </a:p>
          <a:p>
            <a:pPr marL="457200" lvl="1" indent="0">
              <a:buNone/>
              <a:defRPr/>
            </a:pPr>
            <a:r>
              <a:rPr lang="en-GB" altLang="en-US" dirty="0" smtClean="0"/>
              <a:t> </a:t>
            </a:r>
          </a:p>
          <a:p>
            <a:pPr marL="457200" lvl="1" indent="0">
              <a:buNone/>
              <a:defRPr/>
            </a:pPr>
            <a:r>
              <a:rPr lang="en-GB" altLang="en-US" dirty="0"/>
              <a:t>The balance of power shifted away from the </a:t>
            </a:r>
            <a:r>
              <a:rPr lang="en-GB" altLang="en-US" dirty="0" smtClean="0"/>
              <a:t>suppliers (hoteliers) </a:t>
            </a:r>
            <a:r>
              <a:rPr lang="en-GB" altLang="en-US" dirty="0"/>
              <a:t>to the distribution channel </a:t>
            </a:r>
            <a:r>
              <a:rPr lang="en-GB" altLang="en-US" dirty="0" smtClean="0"/>
              <a:t>intermediaries.</a:t>
            </a:r>
            <a:endParaRPr lang="en-US" altLang="en-US" dirty="0"/>
          </a:p>
        </p:txBody>
      </p:sp>
    </p:spTree>
    <p:extLst>
      <p:ext uri="{BB962C8B-B14F-4D97-AF65-F5344CB8AC3E}">
        <p14:creationId xmlns:p14="http://schemas.microsoft.com/office/powerpoint/2010/main" val="3443795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smtClean="0"/>
              <a:t>The Global </a:t>
            </a:r>
            <a:r>
              <a:rPr lang="en-GB" altLang="en-US" b="1" dirty="0"/>
              <a:t>Distribution System (GDS) </a:t>
            </a:r>
            <a:r>
              <a:rPr lang="en-GB" altLang="en-US" b="1" dirty="0" smtClean="0"/>
              <a:t>Era</a:t>
            </a:r>
          </a:p>
          <a:p>
            <a:pPr marL="457200" lvl="1" indent="0">
              <a:buNone/>
              <a:defRPr/>
            </a:pPr>
            <a:r>
              <a:rPr lang="en-GB" altLang="en-US" dirty="0" smtClean="0"/>
              <a:t>In </a:t>
            </a:r>
            <a:r>
              <a:rPr lang="en-GB" altLang="en-US" dirty="0"/>
              <a:t>this era, the hospitality guest was not the firms’ customer as much as the agents themselves were</a:t>
            </a:r>
            <a:r>
              <a:rPr lang="en-GB" altLang="en-US" dirty="0" smtClean="0"/>
              <a:t>.</a:t>
            </a:r>
          </a:p>
          <a:p>
            <a:pPr marL="457200" lvl="1" indent="0">
              <a:buNone/>
              <a:defRPr/>
            </a:pPr>
            <a:r>
              <a:rPr lang="en-GB" altLang="en-US" dirty="0" smtClean="0"/>
              <a:t> </a:t>
            </a:r>
          </a:p>
          <a:p>
            <a:pPr marL="457200" lvl="1" indent="0">
              <a:buNone/>
              <a:defRPr/>
            </a:pPr>
            <a:r>
              <a:rPr lang="en-GB" altLang="en-US" dirty="0" smtClean="0"/>
              <a:t>The </a:t>
            </a:r>
            <a:r>
              <a:rPr lang="en-GB" altLang="en-US" dirty="0"/>
              <a:t>chains’ focus was not on customer information and details, but on offering the lowest rate and maintaining their relationship with the travel agency. </a:t>
            </a:r>
            <a:endParaRPr lang="en-US" altLang="en-US" dirty="0"/>
          </a:p>
        </p:txBody>
      </p:sp>
    </p:spTree>
    <p:extLst>
      <p:ext uri="{BB962C8B-B14F-4D97-AF65-F5344CB8AC3E}">
        <p14:creationId xmlns:p14="http://schemas.microsoft.com/office/powerpoint/2010/main" val="2422759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buNone/>
              <a:defRPr/>
            </a:pPr>
            <a:r>
              <a:rPr lang="en-GB" altLang="en-US" dirty="0" smtClean="0"/>
              <a:t>The growth </a:t>
            </a:r>
            <a:r>
              <a:rPr lang="en-GB" altLang="en-US" dirty="0"/>
              <a:t>of the worldwide web in 1990s changed the online distribution game. </a:t>
            </a:r>
            <a:endParaRPr lang="en-GB" altLang="en-US" dirty="0" smtClean="0"/>
          </a:p>
          <a:p>
            <a:pPr marL="457200" lvl="1" indent="0">
              <a:buNone/>
              <a:defRPr/>
            </a:pPr>
            <a:endParaRPr lang="en-GB" altLang="en-US" dirty="0" smtClean="0"/>
          </a:p>
          <a:p>
            <a:pPr marL="457200" lvl="1" indent="0">
              <a:buNone/>
              <a:defRPr/>
            </a:pPr>
            <a:r>
              <a:rPr lang="en-GB" altLang="en-US" dirty="0" smtClean="0"/>
              <a:t>The </a:t>
            </a:r>
            <a:r>
              <a:rPr lang="en-GB" altLang="en-US" dirty="0"/>
              <a:t>internet era offered the first cost-effective tool for direct marketing by travel and hospitality suppliers. </a:t>
            </a:r>
            <a:endParaRPr lang="en-GB" altLang="en-US" dirty="0" smtClean="0"/>
          </a:p>
        </p:txBody>
      </p:sp>
    </p:spTree>
    <p:extLst>
      <p:ext uri="{BB962C8B-B14F-4D97-AF65-F5344CB8AC3E}">
        <p14:creationId xmlns:p14="http://schemas.microsoft.com/office/powerpoint/2010/main" val="856528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a:t>The web helped to erase the differences in the geographical reach between the global brands and the small or local independent hotel chains and airlines. </a:t>
            </a:r>
            <a:endParaRPr lang="en-GB" altLang="en-US" dirty="0" smtClean="0"/>
          </a:p>
          <a:p>
            <a:pPr marL="457200" lvl="1" indent="0" algn="just">
              <a:buNone/>
              <a:defRPr/>
            </a:pPr>
            <a:endParaRPr lang="en-GB" altLang="en-US" dirty="0" smtClean="0"/>
          </a:p>
          <a:p>
            <a:pPr marL="457200" lvl="1" indent="0" algn="just">
              <a:buNone/>
              <a:defRPr/>
            </a:pPr>
            <a:r>
              <a:rPr lang="en-GB" altLang="en-US" dirty="0" smtClean="0"/>
              <a:t>The </a:t>
            </a:r>
            <a:r>
              <a:rPr lang="en-GB" altLang="en-US" dirty="0"/>
              <a:t>intermediation game started changing as suppliers started investing in brand websites and booking engines rather than depending as heavily on the GDSs and travel agents. </a:t>
            </a:r>
          </a:p>
          <a:p>
            <a:pPr marL="457200" lvl="1" indent="0">
              <a:buNone/>
              <a:defRPr/>
            </a:pPr>
            <a:r>
              <a:rPr lang="en-GB" altLang="en-US" dirty="0" smtClean="0"/>
              <a:t> </a:t>
            </a:r>
          </a:p>
        </p:txBody>
      </p:sp>
    </p:spTree>
    <p:extLst>
      <p:ext uri="{BB962C8B-B14F-4D97-AF65-F5344CB8AC3E}">
        <p14:creationId xmlns:p14="http://schemas.microsoft.com/office/powerpoint/2010/main" val="3908468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lnSpcReduction="10000"/>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a:t>The change was </a:t>
            </a:r>
            <a:r>
              <a:rPr lang="en-GB" altLang="en-US" dirty="0" smtClean="0"/>
              <a:t>rapid, </a:t>
            </a:r>
            <a:r>
              <a:rPr lang="en-GB" altLang="en-US" dirty="0"/>
              <a:t>with the launch of search engines, such as Google in 1994 and Yahoo in 1998, brought a new form of intermediation</a:t>
            </a:r>
            <a:r>
              <a:rPr lang="en-GB" altLang="en-US" dirty="0" smtClean="0"/>
              <a:t>.</a:t>
            </a:r>
          </a:p>
          <a:p>
            <a:pPr marL="457200" lvl="1" indent="0" algn="just">
              <a:buNone/>
              <a:defRPr/>
            </a:pPr>
            <a:endParaRPr lang="en-GB" altLang="en-US" dirty="0" smtClean="0"/>
          </a:p>
          <a:p>
            <a:pPr marL="457200" lvl="1" indent="0" algn="just">
              <a:buNone/>
              <a:defRPr/>
            </a:pPr>
            <a:r>
              <a:rPr lang="en-GB" altLang="en-US" dirty="0"/>
              <a:t>As the internet gained popularity, by 2001, many </a:t>
            </a:r>
            <a:r>
              <a:rPr lang="en-GB" altLang="en-US" dirty="0" err="1"/>
              <a:t>thirdparty</a:t>
            </a:r>
            <a:r>
              <a:rPr lang="en-GB" altLang="en-US" dirty="0"/>
              <a:t> websites had entered the distribution space. This opened another door for marketing the product to end users, but also had another effect.  </a:t>
            </a:r>
            <a:endParaRPr lang="en-GB" altLang="en-US" dirty="0" smtClean="0"/>
          </a:p>
        </p:txBody>
      </p:sp>
    </p:spTree>
    <p:extLst>
      <p:ext uri="{BB962C8B-B14F-4D97-AF65-F5344CB8AC3E}">
        <p14:creationId xmlns:p14="http://schemas.microsoft.com/office/powerpoint/2010/main" val="3028904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a:t>The growth of third-party intermediaries such as Expedia and Travelocity across the globe once again kept the suppliers heavily dependent on the distribution channel intermediaries. </a:t>
            </a:r>
            <a:endParaRPr lang="en-GB" altLang="en-US" dirty="0" smtClean="0"/>
          </a:p>
        </p:txBody>
      </p:sp>
    </p:spTree>
    <p:extLst>
      <p:ext uri="{BB962C8B-B14F-4D97-AF65-F5344CB8AC3E}">
        <p14:creationId xmlns:p14="http://schemas.microsoft.com/office/powerpoint/2010/main" val="1411829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smtClean="0"/>
              <a:t>While </a:t>
            </a:r>
            <a:r>
              <a:rPr lang="en-GB" altLang="en-US" dirty="0"/>
              <a:t>the growth started driving up the profits of online travel agencies, hotel operators started experiencing a loss of control over the pricing of rooms and a potential transfer of pricing authority to third-party internet-based companies. </a:t>
            </a:r>
          </a:p>
        </p:txBody>
      </p:sp>
    </p:spTree>
    <p:extLst>
      <p:ext uri="{BB962C8B-B14F-4D97-AF65-F5344CB8AC3E}">
        <p14:creationId xmlns:p14="http://schemas.microsoft.com/office/powerpoint/2010/main" val="1379852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smtClean="0"/>
              <a:t>While </a:t>
            </a:r>
            <a:r>
              <a:rPr lang="en-GB" altLang="en-US" dirty="0"/>
              <a:t>the growth started driving up the profits of online travel agencies, hotel operators started experiencing a loss of control over the pricing of rooms and a potential transfer of pricing authority to third-party internet-based companies. </a:t>
            </a:r>
          </a:p>
        </p:txBody>
      </p:sp>
    </p:spTree>
    <p:extLst>
      <p:ext uri="{BB962C8B-B14F-4D97-AF65-F5344CB8AC3E}">
        <p14:creationId xmlns:p14="http://schemas.microsoft.com/office/powerpoint/2010/main" val="1778127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a:t>
            </a:r>
            <a:r>
              <a:rPr lang="en-GB" altLang="en-US" b="1" dirty="0" smtClean="0"/>
              <a:t>Era</a:t>
            </a:r>
            <a:endParaRPr lang="en-GB" altLang="en-US" b="1" dirty="0"/>
          </a:p>
          <a:p>
            <a:pPr marL="457200" lvl="1" indent="0" algn="just">
              <a:buNone/>
              <a:defRPr/>
            </a:pPr>
            <a:r>
              <a:rPr lang="en-GB" altLang="en-US" dirty="0"/>
              <a:t>The popularity of such services stemmed from consumers’ desire to obtain the lowest rate within their desired market segment, coupled with the price transparency on the internet.</a:t>
            </a:r>
          </a:p>
        </p:txBody>
      </p:sp>
    </p:spTree>
    <p:extLst>
      <p:ext uri="{BB962C8B-B14F-4D97-AF65-F5344CB8AC3E}">
        <p14:creationId xmlns:p14="http://schemas.microsoft.com/office/powerpoint/2010/main" val="48481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smtClean="0"/>
              <a:t>The </a:t>
            </a:r>
            <a:r>
              <a:rPr lang="en-GB" altLang="en-US" dirty="0"/>
              <a:t>social-, location-, and mobile-based </a:t>
            </a:r>
            <a:r>
              <a:rPr lang="en-GB" altLang="en-US" dirty="0" smtClean="0"/>
              <a:t>applications </a:t>
            </a:r>
            <a:r>
              <a:rPr lang="en-GB" altLang="en-US" dirty="0"/>
              <a:t>e</a:t>
            </a:r>
            <a:r>
              <a:rPr lang="en-GB" altLang="en-US" dirty="0" smtClean="0"/>
              <a:t>ra.</a:t>
            </a:r>
          </a:p>
          <a:p>
            <a:pPr marL="457200" lvl="1" indent="0">
              <a:buNone/>
              <a:defRPr/>
            </a:pPr>
            <a:r>
              <a:rPr lang="en-GB" altLang="en-US" dirty="0" smtClean="0"/>
              <a:t>With the emergence of SoLoMo, the </a:t>
            </a:r>
            <a:r>
              <a:rPr lang="en-GB" altLang="en-US" dirty="0"/>
              <a:t>trend toward intermediation has again been disrupted by new technology. </a:t>
            </a:r>
            <a:endParaRPr lang="en-GB" altLang="en-US" dirty="0" smtClean="0"/>
          </a:p>
          <a:p>
            <a:pPr marL="457200" lvl="1" indent="0">
              <a:buNone/>
              <a:defRPr/>
            </a:pPr>
            <a:r>
              <a:rPr lang="en-GB" altLang="en-US" dirty="0" smtClean="0"/>
              <a:t>Primarily, this </a:t>
            </a:r>
            <a:r>
              <a:rPr lang="en-GB" altLang="en-US" dirty="0"/>
              <a:t>era help to simplify the booking process for the customers (Kim and Connolly 2012). </a:t>
            </a:r>
          </a:p>
          <a:p>
            <a:pPr marL="457200" lvl="1" indent="0">
              <a:buNone/>
              <a:defRPr/>
            </a:pPr>
            <a:endParaRPr lang="en-GB" altLang="en-US" dirty="0"/>
          </a:p>
        </p:txBody>
      </p:sp>
    </p:spTree>
    <p:extLst>
      <p:ext uri="{BB962C8B-B14F-4D97-AF65-F5344CB8AC3E}">
        <p14:creationId xmlns:p14="http://schemas.microsoft.com/office/powerpoint/2010/main" val="220457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a:t>Social </a:t>
            </a:r>
          </a:p>
          <a:p>
            <a:pPr marL="457200" lvl="1" indent="0">
              <a:buNone/>
              <a:defRPr/>
            </a:pPr>
            <a:r>
              <a:rPr lang="en-GB" altLang="en-US" dirty="0"/>
              <a:t>The beginning of the SoLoMo era was marked by the growth and popularity of the social and travel community sites such as TripAdvisor, Facebook, and </a:t>
            </a:r>
            <a:r>
              <a:rPr lang="en-GB" altLang="en-US" dirty="0" err="1"/>
              <a:t>MySpace</a:t>
            </a:r>
            <a:r>
              <a:rPr lang="en-GB" altLang="en-US" dirty="0"/>
              <a:t>. </a:t>
            </a:r>
          </a:p>
        </p:txBody>
      </p:sp>
    </p:spTree>
    <p:extLst>
      <p:ext uri="{BB962C8B-B14F-4D97-AF65-F5344CB8AC3E}">
        <p14:creationId xmlns:p14="http://schemas.microsoft.com/office/powerpoint/2010/main" val="3995261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smtClean="0"/>
              <a:t>As </a:t>
            </a:r>
            <a:r>
              <a:rPr lang="en-GB" altLang="en-US" dirty="0"/>
              <a:t>the decade of the 2000s became the 2010s, social media became the buzzword in the industry, and travel community sites such as TripAdvisor dramatically shifted the traditional one-way supplier-to-consumer communication to an open consumer-to-consumer communication. </a:t>
            </a:r>
            <a:endParaRPr lang="en-GB" altLang="en-US" dirty="0" smtClean="0"/>
          </a:p>
          <a:p>
            <a:pPr marL="457200" lvl="1" indent="0">
              <a:buNone/>
              <a:defRPr/>
            </a:pPr>
            <a:r>
              <a:rPr lang="en-GB" altLang="en-US" dirty="0" smtClean="0"/>
              <a:t>The word-of-mouth </a:t>
            </a:r>
            <a:r>
              <a:rPr lang="en-GB" altLang="en-US" dirty="0"/>
              <a:t>revolution changed the way consumers collaborated and shared information with each other. </a:t>
            </a:r>
          </a:p>
        </p:txBody>
      </p:sp>
    </p:spTree>
    <p:extLst>
      <p:ext uri="{BB962C8B-B14F-4D97-AF65-F5344CB8AC3E}">
        <p14:creationId xmlns:p14="http://schemas.microsoft.com/office/powerpoint/2010/main" val="218677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a:t>Social media traffic is astonishingly heavy. By one estimate three years ago, on each day, more than three million photos were uploaded to Flickr, there were five million tweets, and a million new blog entries were posted on Twitter and other blog sites (Bodnar 2010). </a:t>
            </a:r>
          </a:p>
        </p:txBody>
      </p:sp>
    </p:spTree>
    <p:extLst>
      <p:ext uri="{BB962C8B-B14F-4D97-AF65-F5344CB8AC3E}">
        <p14:creationId xmlns:p14="http://schemas.microsoft.com/office/powerpoint/2010/main" val="2974535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smtClean="0"/>
              <a:t>Companies in the H &amp; </a:t>
            </a:r>
            <a:r>
              <a:rPr lang="en-GB" altLang="en-US" dirty="0"/>
              <a:t>T industry </a:t>
            </a:r>
            <a:r>
              <a:rPr lang="en-GB" altLang="en-US" dirty="0" smtClean="0"/>
              <a:t>are experiencing  </a:t>
            </a:r>
            <a:r>
              <a:rPr lang="en-GB" altLang="en-US" dirty="0"/>
              <a:t>direct link between the online review scores and the return on investment</a:t>
            </a:r>
            <a:r>
              <a:rPr lang="en-GB" altLang="en-US" dirty="0" smtClean="0"/>
              <a:t>.</a:t>
            </a:r>
          </a:p>
          <a:p>
            <a:pPr marL="457200" lvl="1" indent="0">
              <a:buNone/>
              <a:defRPr/>
            </a:pPr>
            <a:endParaRPr lang="en-GB" altLang="en-US" dirty="0" smtClean="0"/>
          </a:p>
          <a:p>
            <a:pPr marL="457200" lvl="1" indent="0">
              <a:buNone/>
              <a:defRPr/>
            </a:pPr>
            <a:r>
              <a:rPr lang="en-GB" altLang="en-US" dirty="0"/>
              <a:t>However, social media in today’s world is not a point of differentiation, but rather, it is a point of parity for the travel and tourism suppliers. </a:t>
            </a:r>
          </a:p>
        </p:txBody>
      </p:sp>
    </p:spTree>
    <p:extLst>
      <p:ext uri="{BB962C8B-B14F-4D97-AF65-F5344CB8AC3E}">
        <p14:creationId xmlns:p14="http://schemas.microsoft.com/office/powerpoint/2010/main" val="4147570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a:t>It has become critical to maintain a strong presence on social channels along with maintaining consistency in the messages. </a:t>
            </a:r>
            <a:endParaRPr lang="en-GB" altLang="en-US" dirty="0" smtClean="0"/>
          </a:p>
          <a:p>
            <a:pPr marL="457200" lvl="1" indent="0">
              <a:buNone/>
              <a:defRPr/>
            </a:pPr>
            <a:endParaRPr lang="en-GB" altLang="en-US" dirty="0" smtClean="0"/>
          </a:p>
          <a:p>
            <a:pPr marL="457200" lvl="1" indent="0">
              <a:buNone/>
              <a:defRPr/>
            </a:pPr>
            <a:r>
              <a:rPr lang="en-GB" altLang="en-US" dirty="0" smtClean="0"/>
              <a:t>This </a:t>
            </a:r>
            <a:r>
              <a:rPr lang="en-GB" altLang="en-US" dirty="0"/>
              <a:t>is vital as social networking has </a:t>
            </a:r>
            <a:r>
              <a:rPr lang="en-GB" altLang="en-US" dirty="0" smtClean="0"/>
              <a:t>been </a:t>
            </a:r>
            <a:r>
              <a:rPr lang="en-GB" altLang="en-US" dirty="0"/>
              <a:t>reported as the third most popular activity among mobile users. </a:t>
            </a:r>
          </a:p>
        </p:txBody>
      </p:sp>
    </p:spTree>
    <p:extLst>
      <p:ext uri="{BB962C8B-B14F-4D97-AF65-F5344CB8AC3E}">
        <p14:creationId xmlns:p14="http://schemas.microsoft.com/office/powerpoint/2010/main" val="1855048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a:t>More than three-fourths of </a:t>
            </a:r>
            <a:r>
              <a:rPr lang="en-GB" altLang="en-US" dirty="0" smtClean="0"/>
              <a:t>travellers </a:t>
            </a:r>
            <a:r>
              <a:rPr lang="en-GB" altLang="en-US" dirty="0"/>
              <a:t>turn to social networks to find some type of shopping-related deal, and 30 percent specifically seek out travel-related deals (PhoCusWright 2012).</a:t>
            </a:r>
          </a:p>
        </p:txBody>
      </p:sp>
      <p:pic>
        <p:nvPicPr>
          <p:cNvPr id="4" name="Picture 3"/>
          <p:cNvPicPr>
            <a:picLocks noChangeAspect="1"/>
          </p:cNvPicPr>
          <p:nvPr/>
        </p:nvPicPr>
        <p:blipFill>
          <a:blip r:embed="rId2"/>
          <a:stretch>
            <a:fillRect/>
          </a:stretch>
        </p:blipFill>
        <p:spPr>
          <a:xfrm>
            <a:off x="2411760" y="3714601"/>
            <a:ext cx="5553937" cy="1798476"/>
          </a:xfrm>
          <a:prstGeom prst="rect">
            <a:avLst/>
          </a:prstGeom>
        </p:spPr>
      </p:pic>
    </p:spTree>
    <p:extLst>
      <p:ext uri="{BB962C8B-B14F-4D97-AF65-F5344CB8AC3E}">
        <p14:creationId xmlns:p14="http://schemas.microsoft.com/office/powerpoint/2010/main" val="2353684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b="1" dirty="0" smtClean="0"/>
              <a:t>Mobile</a:t>
            </a:r>
          </a:p>
          <a:p>
            <a:pPr marL="457200" lvl="1" indent="0">
              <a:buNone/>
              <a:defRPr/>
            </a:pPr>
            <a:r>
              <a:rPr lang="en-GB" altLang="en-US" dirty="0"/>
              <a:t>According to the internet usage statistics report by UN’s telecommunications agency, by 2020, connected devices would outnumber connected individuals by a ratio of six devices to every person online. </a:t>
            </a:r>
            <a:endParaRPr lang="en-GB" altLang="en-US" dirty="0" smtClean="0"/>
          </a:p>
        </p:txBody>
      </p:sp>
    </p:spTree>
    <p:extLst>
      <p:ext uri="{BB962C8B-B14F-4D97-AF65-F5344CB8AC3E}">
        <p14:creationId xmlns:p14="http://schemas.microsoft.com/office/powerpoint/2010/main" val="2811389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lnSpcReduction="10000"/>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b="1" dirty="0" smtClean="0"/>
              <a:t>Mobile</a:t>
            </a:r>
          </a:p>
          <a:p>
            <a:pPr marL="457200" lvl="1" indent="0">
              <a:buNone/>
              <a:defRPr/>
            </a:pPr>
            <a:r>
              <a:rPr lang="en-GB" altLang="en-US" dirty="0"/>
              <a:t>Overall, the market is moving from the first- to the third-generation experience and cutting out the “middle men</a:t>
            </a:r>
            <a:r>
              <a:rPr lang="en-GB" altLang="en-US" dirty="0" smtClean="0"/>
              <a:t>.”</a:t>
            </a:r>
          </a:p>
          <a:p>
            <a:pPr marL="457200" lvl="1" indent="0">
              <a:buNone/>
              <a:defRPr/>
            </a:pPr>
            <a:r>
              <a:rPr lang="en-GB" altLang="en-US" dirty="0"/>
              <a:t>The number of smartphone users continues to grow at such a fast pace that there are approximately six billion mobile subscribers globally—equal to 87 percent of the world’s population. </a:t>
            </a:r>
            <a:endParaRPr lang="en-GB" altLang="en-US" dirty="0" smtClean="0"/>
          </a:p>
        </p:txBody>
      </p:sp>
    </p:spTree>
    <p:extLst>
      <p:ext uri="{BB962C8B-B14F-4D97-AF65-F5344CB8AC3E}">
        <p14:creationId xmlns:p14="http://schemas.microsoft.com/office/powerpoint/2010/main" val="3868204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b="1" dirty="0" smtClean="0"/>
              <a:t>Mobile</a:t>
            </a:r>
          </a:p>
          <a:p>
            <a:pPr marL="457200" lvl="1" indent="0">
              <a:buNone/>
              <a:defRPr/>
            </a:pPr>
            <a:r>
              <a:rPr lang="en-GB" altLang="en-US" dirty="0"/>
              <a:t>This </a:t>
            </a:r>
            <a:r>
              <a:rPr lang="en-GB" altLang="en-US" dirty="0" smtClean="0"/>
              <a:t>implies </a:t>
            </a:r>
            <a:r>
              <a:rPr lang="en-GB" altLang="en-US" dirty="0"/>
              <a:t>that mobile marketing has also become a popular tool for travel suppliers to reach their customers on the go and has also given birth to the local marketing trend, in which promotions are context sensitive according to the user’s </a:t>
            </a:r>
            <a:r>
              <a:rPr lang="en-GB" altLang="en-US" dirty="0" smtClean="0"/>
              <a:t>location.</a:t>
            </a:r>
          </a:p>
        </p:txBody>
      </p:sp>
    </p:spTree>
    <p:extLst>
      <p:ext uri="{BB962C8B-B14F-4D97-AF65-F5344CB8AC3E}">
        <p14:creationId xmlns:p14="http://schemas.microsoft.com/office/powerpoint/2010/main" val="3890679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b="1" dirty="0" smtClean="0"/>
              <a:t>Mobile</a:t>
            </a:r>
          </a:p>
          <a:p>
            <a:pPr marL="457200" lvl="1" indent="0">
              <a:buNone/>
              <a:defRPr/>
            </a:pPr>
            <a:r>
              <a:rPr lang="en-GB" altLang="en-US" dirty="0"/>
              <a:t>In addition, </a:t>
            </a:r>
            <a:r>
              <a:rPr lang="en-GB" altLang="en-US" dirty="0" smtClean="0"/>
              <a:t>for example, many </a:t>
            </a:r>
            <a:r>
              <a:rPr lang="en-GB" altLang="en-US" dirty="0"/>
              <a:t>travel </a:t>
            </a:r>
            <a:r>
              <a:rPr lang="en-GB" altLang="en-US" dirty="0" smtClean="0"/>
              <a:t>suppliers/marketers </a:t>
            </a:r>
            <a:r>
              <a:rPr lang="en-GB" altLang="en-US" dirty="0"/>
              <a:t>have already taken the advantage of SMS marketing and QR code technology by investing in mobile websites.</a:t>
            </a:r>
            <a:endParaRPr lang="en-GB" altLang="en-US" dirty="0" smtClean="0"/>
          </a:p>
        </p:txBody>
      </p:sp>
      <p:pic>
        <p:nvPicPr>
          <p:cNvPr id="4" name="Picture 3"/>
          <p:cNvPicPr>
            <a:picLocks noChangeAspect="1"/>
          </p:cNvPicPr>
          <p:nvPr/>
        </p:nvPicPr>
        <p:blipFill>
          <a:blip r:embed="rId2"/>
          <a:stretch>
            <a:fillRect/>
          </a:stretch>
        </p:blipFill>
        <p:spPr>
          <a:xfrm>
            <a:off x="7346615" y="4149080"/>
            <a:ext cx="1670449" cy="2591025"/>
          </a:xfrm>
          <a:prstGeom prst="rect">
            <a:avLst/>
          </a:prstGeom>
        </p:spPr>
      </p:pic>
    </p:spTree>
    <p:extLst>
      <p:ext uri="{BB962C8B-B14F-4D97-AF65-F5344CB8AC3E}">
        <p14:creationId xmlns:p14="http://schemas.microsoft.com/office/powerpoint/2010/main" val="1403593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smtClean="0"/>
              <a:t>The </a:t>
            </a:r>
            <a:r>
              <a:rPr lang="en-GB" altLang="en-US" dirty="0"/>
              <a:t>customer in today’s SoLoMo era has completely different expectations from the customers in the GDS or the internet era. </a:t>
            </a:r>
            <a:endParaRPr lang="en-GB" altLang="en-US" dirty="0" smtClean="0"/>
          </a:p>
          <a:p>
            <a:pPr marL="457200" lvl="1" indent="0">
              <a:buNone/>
              <a:defRPr/>
            </a:pPr>
            <a:endParaRPr lang="en-GB" altLang="en-US" dirty="0"/>
          </a:p>
          <a:p>
            <a:pPr marL="457200" lvl="1" indent="0">
              <a:buNone/>
              <a:defRPr/>
            </a:pPr>
            <a:r>
              <a:rPr lang="en-GB" altLang="en-US" dirty="0"/>
              <a:t>The SoLoMo customers want easy access to information and appropriate messages customized to their needs.</a:t>
            </a:r>
            <a:endParaRPr lang="en-GB" altLang="en-US" dirty="0" smtClean="0"/>
          </a:p>
        </p:txBody>
      </p:sp>
    </p:spTree>
    <p:extLst>
      <p:ext uri="{BB962C8B-B14F-4D97-AF65-F5344CB8AC3E}">
        <p14:creationId xmlns:p14="http://schemas.microsoft.com/office/powerpoint/2010/main" val="2678183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a:t> Also the SoLoMo customers are able to be much more spontaneous in their actions, and they are often occupying two different stages of the booking process at the same time. </a:t>
            </a:r>
          </a:p>
          <a:p>
            <a:pPr marL="457200" lvl="1" indent="0">
              <a:buNone/>
              <a:defRPr/>
            </a:pPr>
            <a:r>
              <a:rPr lang="en-GB" altLang="en-US" dirty="0"/>
              <a:t>For instance, a SoLoMo customer may be checking out of the hotel and posting the photos on social media along with looking at a friend’s recent experience with an airline.</a:t>
            </a:r>
            <a:endParaRPr lang="en-GB" altLang="en-US" dirty="0" smtClean="0"/>
          </a:p>
        </p:txBody>
      </p:sp>
    </p:spTree>
    <p:extLst>
      <p:ext uri="{BB962C8B-B14F-4D97-AF65-F5344CB8AC3E}">
        <p14:creationId xmlns:p14="http://schemas.microsoft.com/office/powerpoint/2010/main" val="12586621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a:t>
            </a:r>
            <a:r>
              <a:rPr lang="en-GB" altLang="en-US" b="1" dirty="0" smtClean="0"/>
              <a:t>Era</a:t>
            </a:r>
          </a:p>
          <a:p>
            <a:pPr marL="457200" lvl="1" indent="0">
              <a:buNone/>
              <a:defRPr/>
            </a:pPr>
            <a:r>
              <a:rPr lang="en-GB" altLang="en-US" dirty="0" smtClean="0"/>
              <a:t>Therefore</a:t>
            </a:r>
            <a:r>
              <a:rPr lang="en-GB" altLang="en-US" dirty="0"/>
              <a:t>, it essential for the </a:t>
            </a:r>
            <a:r>
              <a:rPr lang="en-GB" altLang="en-US" dirty="0" smtClean="0"/>
              <a:t>marketers in H &amp; T industry </a:t>
            </a:r>
            <a:r>
              <a:rPr lang="en-GB" altLang="en-US" dirty="0"/>
              <a:t>to keep the customers engaged through social, local, and mobile channels for a long-term sustainable relationship</a:t>
            </a:r>
            <a:r>
              <a:rPr lang="en-GB" altLang="en-US" dirty="0" smtClean="0"/>
              <a:t>.</a:t>
            </a:r>
          </a:p>
          <a:p>
            <a:pPr marL="457200" lvl="1" indent="0">
              <a:buNone/>
              <a:defRPr/>
            </a:pPr>
            <a:r>
              <a:rPr lang="en-GB" altLang="en-US" dirty="0" smtClean="0"/>
              <a:t>Investing </a:t>
            </a:r>
            <a:r>
              <a:rPr lang="en-GB" altLang="en-US" dirty="0"/>
              <a:t>the marketing </a:t>
            </a:r>
            <a:r>
              <a:rPr lang="en-GB" altLang="en-US" dirty="0" smtClean="0"/>
              <a:t>Pound Sterling </a:t>
            </a:r>
            <a:r>
              <a:rPr lang="en-GB" altLang="en-US" dirty="0"/>
              <a:t>in internet and mobile marketing is becoming </a:t>
            </a:r>
            <a:r>
              <a:rPr lang="en-GB" altLang="en-US" dirty="0" smtClean="0"/>
              <a:t>vital </a:t>
            </a:r>
            <a:r>
              <a:rPr lang="en-GB" altLang="en-US" dirty="0"/>
              <a:t>to retain customers and maintain </a:t>
            </a:r>
            <a:r>
              <a:rPr lang="en-GB" altLang="en-US" dirty="0" smtClean="0"/>
              <a:t>loyalty.</a:t>
            </a:r>
          </a:p>
        </p:txBody>
      </p:sp>
    </p:spTree>
    <p:extLst>
      <p:ext uri="{BB962C8B-B14F-4D97-AF65-F5344CB8AC3E}">
        <p14:creationId xmlns:p14="http://schemas.microsoft.com/office/powerpoint/2010/main" val="2216270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Hybrid Era – Going Back to The Start </a:t>
            </a:r>
            <a:r>
              <a:rPr lang="en-GB" altLang="en-US" b="1" dirty="0" smtClean="0"/>
              <a:t>Era</a:t>
            </a:r>
          </a:p>
          <a:p>
            <a:pPr marL="457200" lvl="1" indent="0">
              <a:buNone/>
              <a:defRPr/>
            </a:pPr>
            <a:r>
              <a:rPr lang="en-GB" altLang="en-US" dirty="0" smtClean="0"/>
              <a:t>According to some researchers, marketers in H &amp; T industry are now in </a:t>
            </a:r>
            <a:r>
              <a:rPr lang="en-GB" altLang="en-US" dirty="0"/>
              <a:t>hybrid era - computers, tablets, and smartphones. </a:t>
            </a:r>
            <a:endParaRPr lang="en-GB" altLang="en-US" dirty="0" smtClean="0"/>
          </a:p>
          <a:p>
            <a:pPr marL="457200" lvl="1" indent="0">
              <a:buNone/>
              <a:defRPr/>
            </a:pPr>
            <a:r>
              <a:rPr lang="en-GB" altLang="en-US" dirty="0"/>
              <a:t>A </a:t>
            </a:r>
            <a:r>
              <a:rPr lang="en-GB" altLang="en-US" dirty="0" smtClean="0"/>
              <a:t> </a:t>
            </a:r>
            <a:r>
              <a:rPr lang="en-GB" altLang="en-US" dirty="0"/>
              <a:t>hybrid era where the customers are increasingly depending on online search using multiple screens at different times of the day as they search for the supplier information that they want.</a:t>
            </a:r>
            <a:endParaRPr lang="en-GB" altLang="en-US" dirty="0" smtClean="0"/>
          </a:p>
        </p:txBody>
      </p:sp>
    </p:spTree>
    <p:extLst>
      <p:ext uri="{BB962C8B-B14F-4D97-AF65-F5344CB8AC3E}">
        <p14:creationId xmlns:p14="http://schemas.microsoft.com/office/powerpoint/2010/main" val="3733647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Hybrid Era – Going Back to The Start </a:t>
            </a:r>
            <a:r>
              <a:rPr lang="en-GB" altLang="en-US" b="1" dirty="0" smtClean="0"/>
              <a:t>Era</a:t>
            </a:r>
          </a:p>
          <a:p>
            <a:pPr marL="457200" lvl="1" indent="0">
              <a:buNone/>
              <a:defRPr/>
            </a:pPr>
            <a:r>
              <a:rPr lang="en-GB" altLang="en-US" dirty="0" smtClean="0"/>
              <a:t>In </a:t>
            </a:r>
            <a:r>
              <a:rPr lang="en-GB" altLang="en-US" dirty="0"/>
              <a:t>this era, marketers in H &amp; T industry </a:t>
            </a:r>
            <a:r>
              <a:rPr lang="en-GB" altLang="en-US" dirty="0" smtClean="0"/>
              <a:t>are </a:t>
            </a:r>
            <a:r>
              <a:rPr lang="en-GB" altLang="en-US" dirty="0"/>
              <a:t>investing in direct channels and trying to provide customized and high quality experience to the customer</a:t>
            </a:r>
            <a:r>
              <a:rPr lang="en-GB" altLang="en-US" dirty="0" smtClean="0"/>
              <a:t>.</a:t>
            </a:r>
          </a:p>
          <a:p>
            <a:pPr marL="457200" lvl="1" indent="0">
              <a:buNone/>
              <a:defRPr/>
            </a:pPr>
            <a:r>
              <a:rPr lang="en-GB" altLang="en-US" dirty="0" smtClean="0"/>
              <a:t>The industry </a:t>
            </a:r>
            <a:r>
              <a:rPr lang="en-GB" altLang="en-US" dirty="0"/>
              <a:t>is slowly moving back toward the disintermediation phase</a:t>
            </a:r>
            <a:r>
              <a:rPr lang="en-GB" altLang="en-US" dirty="0" smtClean="0"/>
              <a:t>.</a:t>
            </a:r>
          </a:p>
          <a:p>
            <a:pPr marL="457200" lvl="1" indent="0">
              <a:buNone/>
              <a:defRPr/>
            </a:pPr>
            <a:r>
              <a:rPr lang="en-GB" altLang="en-US" dirty="0"/>
              <a:t>However, the existing intermediaries, including GDS-supported travel agents, </a:t>
            </a:r>
            <a:r>
              <a:rPr lang="en-GB" altLang="en-US" dirty="0" smtClean="0"/>
              <a:t>and </a:t>
            </a:r>
            <a:r>
              <a:rPr lang="en-GB" altLang="en-US" dirty="0"/>
              <a:t>search engines, </a:t>
            </a:r>
            <a:r>
              <a:rPr lang="en-GB" altLang="en-US" dirty="0" smtClean="0"/>
              <a:t>co-exist and remain </a:t>
            </a:r>
            <a:r>
              <a:rPr lang="en-GB" altLang="en-US" dirty="0"/>
              <a:t>an important part of the industry’s distribution channels. </a:t>
            </a:r>
            <a:endParaRPr lang="en-GB" altLang="en-US" dirty="0" smtClean="0"/>
          </a:p>
        </p:txBody>
      </p:sp>
    </p:spTree>
    <p:extLst>
      <p:ext uri="{BB962C8B-B14F-4D97-AF65-F5344CB8AC3E}">
        <p14:creationId xmlns:p14="http://schemas.microsoft.com/office/powerpoint/2010/main" val="2293953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smtClean="0"/>
              <a:t>Class exercise</a:t>
            </a:r>
          </a:p>
          <a:p>
            <a:pPr marL="457200" lvl="1" indent="0">
              <a:buNone/>
              <a:defRPr/>
            </a:pPr>
            <a:r>
              <a:rPr lang="en-GB" altLang="en-US" b="1" dirty="0" smtClean="0"/>
              <a:t>In group, discuss which device (computer, tablet, mobile) you use most for your holiday or flight bookings and why?</a:t>
            </a:r>
          </a:p>
          <a:p>
            <a:pPr marL="457200" lvl="1" indent="0">
              <a:buNone/>
              <a:defRPr/>
            </a:pPr>
            <a:r>
              <a:rPr lang="en-GB" altLang="en-US" b="1" dirty="0" smtClean="0"/>
              <a:t>How has contributing to social networking affected your booking experience(s)</a:t>
            </a:r>
            <a:endParaRPr lang="en-GB" altLang="en-US" dirty="0" smtClean="0"/>
          </a:p>
        </p:txBody>
      </p:sp>
    </p:spTree>
    <p:extLst>
      <p:ext uri="{BB962C8B-B14F-4D97-AF65-F5344CB8AC3E}">
        <p14:creationId xmlns:p14="http://schemas.microsoft.com/office/powerpoint/2010/main" val="19540674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schemas.openxmlformats.org/package/2006/metadata/core-properties"/>
    <ds:schemaRef ds:uri="7534e9c7-d8a7-4ffa-a350-0e66096719e3"/>
    <ds:schemaRef ds:uri="http://purl.org/dc/elements/1.1/"/>
    <ds:schemaRef ds:uri="http://schemas.microsoft.com/office/infopath/2007/PartnerControls"/>
    <ds:schemaRef ds:uri="http://schemas.microsoft.com/office/2006/metadata/properties"/>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2618</TotalTime>
  <Words>1829</Words>
  <Application>Microsoft Office PowerPoint</Application>
  <PresentationFormat>On-screen Show (4:3)</PresentationFormat>
  <Paragraphs>148</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Myriad Pro</vt:lpstr>
      <vt:lpstr>Times New Roman</vt:lpstr>
      <vt:lpstr>Wingdings</vt:lpstr>
      <vt:lpstr>20140311PresentationUWTSDTemplate</vt:lpstr>
      <vt:lpstr>                    BA International Hotel Management   Marketing Essentials Session 10B  M4X01916      </vt:lpstr>
      <vt:lpstr>Session 10 B</vt:lpstr>
      <vt:lpstr>Learning Objectives</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287</cp:revision>
  <cp:lastPrinted>2019-01-28T19:43:23Z</cp:lastPrinted>
  <dcterms:created xsi:type="dcterms:W3CDTF">2018-04-28T09:52:16Z</dcterms:created>
  <dcterms:modified xsi:type="dcterms:W3CDTF">2019-06-18T16:35:04Z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