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256" r:id="rId5"/>
    <p:sldId id="283" r:id="rId6"/>
    <p:sldId id="310" r:id="rId7"/>
    <p:sldId id="346" r:id="rId8"/>
    <p:sldId id="347" r:id="rId9"/>
    <p:sldId id="348" r:id="rId10"/>
    <p:sldId id="349" r:id="rId11"/>
    <p:sldId id="352" r:id="rId12"/>
    <p:sldId id="350" r:id="rId13"/>
    <p:sldId id="351" r:id="rId14"/>
    <p:sldId id="354" r:id="rId15"/>
    <p:sldId id="353" r:id="rId16"/>
    <p:sldId id="326" r:id="rId17"/>
    <p:sldId id="327" r:id="rId18"/>
    <p:sldId id="328" r:id="rId19"/>
    <p:sldId id="329" r:id="rId20"/>
    <p:sldId id="330" r:id="rId21"/>
    <p:sldId id="323" r:id="rId22"/>
    <p:sldId id="340" r:id="rId23"/>
    <p:sldId id="333" r:id="rId24"/>
    <p:sldId id="336" r:id="rId25"/>
    <p:sldId id="337" r:id="rId26"/>
    <p:sldId id="335" r:id="rId27"/>
    <p:sldId id="275" r:id="rId28"/>
    <p:sldId id="338" r:id="rId29"/>
    <p:sldId id="291"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64122C-2841-1540-A715-5503EF4EE643}" v="425" dt="2022-09-25T18:43:17.1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137"/>
    <p:restoredTop sz="94787"/>
  </p:normalViewPr>
  <p:slideViewPr>
    <p:cSldViewPr>
      <p:cViewPr varScale="1">
        <p:scale>
          <a:sx n="120" d="100"/>
          <a:sy n="120" d="100"/>
        </p:scale>
        <p:origin x="1944" y="1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25/09/2022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9/25/22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Lecturers should please allow time for students to copy and paste the link into their mobile phone browser or laptops. </a:t>
            </a:r>
          </a:p>
        </p:txBody>
      </p:sp>
      <p:sp>
        <p:nvSpPr>
          <p:cNvPr id="4" name="Slide Number Placeholder 3"/>
          <p:cNvSpPr>
            <a:spLocks noGrp="1"/>
          </p:cNvSpPr>
          <p:nvPr>
            <p:ph type="sldNum" sz="quarter" idx="5"/>
          </p:nvPr>
        </p:nvSpPr>
        <p:spPr/>
        <p:txBody>
          <a:bodyPr/>
          <a:lstStyle/>
          <a:p>
            <a:fld id="{6936E1E2-17D2-5E4C-B96D-EEDAC0EF77DB}" type="slidenum">
              <a:rPr lang="en-US" smtClean="0"/>
              <a:t>19</a:t>
            </a:fld>
            <a:endParaRPr lang="en-US"/>
          </a:p>
        </p:txBody>
      </p:sp>
    </p:spTree>
    <p:extLst>
      <p:ext uri="{BB962C8B-B14F-4D97-AF65-F5344CB8AC3E}">
        <p14:creationId xmlns:p14="http://schemas.microsoft.com/office/powerpoint/2010/main" val="29213030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is from the US but many of the points highlighted apply in the NHS also. Warning – it ends abruptly. </a:t>
            </a:r>
          </a:p>
        </p:txBody>
      </p:sp>
      <p:sp>
        <p:nvSpPr>
          <p:cNvPr id="4" name="Slide Number Placeholder 3"/>
          <p:cNvSpPr>
            <a:spLocks noGrp="1"/>
          </p:cNvSpPr>
          <p:nvPr>
            <p:ph type="sldNum" sz="quarter" idx="5"/>
          </p:nvPr>
        </p:nvSpPr>
        <p:spPr/>
        <p:txBody>
          <a:bodyPr/>
          <a:lstStyle/>
          <a:p>
            <a:fld id="{6936E1E2-17D2-5E4C-B96D-EEDAC0EF77DB}" type="slidenum">
              <a:rPr lang="en-US" smtClean="0"/>
              <a:t>23</a:t>
            </a:fld>
            <a:endParaRPr lang="en-US"/>
          </a:p>
        </p:txBody>
      </p:sp>
    </p:spTree>
    <p:extLst>
      <p:ext uri="{BB962C8B-B14F-4D97-AF65-F5344CB8AC3E}">
        <p14:creationId xmlns:p14="http://schemas.microsoft.com/office/powerpoint/2010/main" val="37917091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25/09/2022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25/09/2022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25/09/2022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25/09/2022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25/09/2022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25/09/2022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25/09/2022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25/09/2022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25/09/2022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25/09/2022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25/09/2022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25/09/2022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themuse.com/advice/good-to-know-why-companies-really-hire-consultant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16personalities.com/free-personality-test"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mindtools.com/pages/article/newTMM_84.htm"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v2PaZ8Nl2T4?feature=oembed" TargetMode="Externa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fontScale="90000"/>
          </a:bodyPr>
          <a:lstStyle/>
          <a:p>
            <a:r>
              <a:rPr lang="en-GB" altLang="en-US" sz="2400" dirty="0"/>
              <a:t>Certificate of Higher Education in Skills for the Workplace</a:t>
            </a:r>
            <a:br>
              <a:rPr lang="en-GB" altLang="en-US" sz="2400" dirty="0"/>
            </a:br>
            <a:br>
              <a:rPr lang="en-GB" altLang="en-US" dirty="0"/>
            </a:br>
            <a:r>
              <a:rPr lang="en-GB" dirty="0"/>
              <a:t> </a:t>
            </a:r>
            <a:r>
              <a:rPr lang="en-GB" sz="3100" b="1" dirty="0">
                <a:solidFill>
                  <a:schemeClr val="accent2">
                    <a:lumMod val="20000"/>
                    <a:lumOff val="80000"/>
                  </a:schemeClr>
                </a:solidFill>
              </a:rPr>
              <a:t>Effective Team Working &amp; Communications</a:t>
            </a:r>
            <a:br>
              <a:rPr lang="en-GB" sz="4000" b="1" dirty="0">
                <a:solidFill>
                  <a:schemeClr val="accent2">
                    <a:lumMod val="20000"/>
                    <a:lumOff val="80000"/>
                  </a:schemeClr>
                </a:solidFill>
              </a:rPr>
            </a:br>
            <a:r>
              <a:rPr lang="en-GB" sz="3100" b="1" dirty="0">
                <a:solidFill>
                  <a:schemeClr val="accent2">
                    <a:lumMod val="20000"/>
                    <a:lumOff val="80000"/>
                  </a:schemeClr>
                </a:solidFill>
              </a:rPr>
              <a:t>(BMSW 4002)</a:t>
            </a:r>
            <a:br>
              <a:rPr lang="en-GB" sz="3100" b="1" dirty="0">
                <a:solidFill>
                  <a:schemeClr val="accent2">
                    <a:lumMod val="20000"/>
                    <a:lumOff val="80000"/>
                  </a:schemeClr>
                </a:solidFill>
              </a:rPr>
            </a:br>
            <a:br>
              <a:rPr lang="en-GB" sz="3200" b="1" dirty="0">
                <a:solidFill>
                  <a:schemeClr val="accent2">
                    <a:lumMod val="20000"/>
                    <a:lumOff val="80000"/>
                  </a:schemeClr>
                </a:solidFill>
              </a:rPr>
            </a:br>
            <a:r>
              <a:rPr lang="en-GB" sz="6700" b="1" dirty="0">
                <a:solidFill>
                  <a:schemeClr val="accent2">
                    <a:lumMod val="20000"/>
                    <a:lumOff val="80000"/>
                  </a:schemeClr>
                </a:solidFill>
              </a:rPr>
              <a:t>Teams Roles and Creating Effective Teams</a:t>
            </a:r>
            <a:endParaRPr lang="en-GB" altLang="en-US" sz="73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a:xfrm>
            <a:off x="457200" y="274638"/>
            <a:ext cx="8229600" cy="562074"/>
          </a:xfrm>
        </p:spPr>
        <p:txBody>
          <a:bodyPr>
            <a:normAutofit fontScale="90000"/>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In this session…..</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457200" y="1470484"/>
            <a:ext cx="8229600" cy="3917032"/>
          </a:xfrm>
        </p:spPr>
        <p:txBody>
          <a:bodyPr>
            <a:normAutofit fontScale="77500" lnSpcReduction="20000"/>
          </a:bodyPr>
          <a:lstStyle/>
          <a:p>
            <a:pPr marL="0" indent="0">
              <a:buNone/>
            </a:pPr>
            <a:r>
              <a:rPr lang="en-GB" b="1" dirty="0"/>
              <a:t>Session Objectives – </a:t>
            </a:r>
            <a:r>
              <a:rPr lang="en-GB" dirty="0"/>
              <a:t>In this session we will discuss</a:t>
            </a:r>
            <a:endParaRPr lang="en-GB" b="1" dirty="0"/>
          </a:p>
          <a:p>
            <a:pPr marL="514350" indent="-514350">
              <a:buFont typeface="+mj-lt"/>
              <a:buAutoNum type="arabicPeriod"/>
            </a:pPr>
            <a:r>
              <a:rPr lang="en-GB" dirty="0"/>
              <a:t>Belbin’s Team roles</a:t>
            </a:r>
          </a:p>
          <a:p>
            <a:pPr marL="514350" indent="-514350">
              <a:buFont typeface="+mj-lt"/>
              <a:buAutoNum type="arabicPeriod"/>
            </a:pPr>
            <a:r>
              <a:rPr lang="en-GB" dirty="0"/>
              <a:t>How to create effective teams</a:t>
            </a:r>
          </a:p>
          <a:p>
            <a:pPr marL="0" indent="0">
              <a:buNone/>
            </a:pPr>
            <a:endParaRPr lang="en-GB" dirty="0"/>
          </a:p>
          <a:p>
            <a:pPr marL="514350" indent="-514350">
              <a:buFont typeface="+mj-lt"/>
              <a:buAutoNum type="arabicPeriod"/>
            </a:pPr>
            <a:endParaRPr lang="en-GB" dirty="0"/>
          </a:p>
          <a:p>
            <a:pPr marL="0" indent="0">
              <a:buNone/>
            </a:pPr>
            <a:r>
              <a:rPr lang="en-GB" b="1" dirty="0"/>
              <a:t>Session Outcome </a:t>
            </a:r>
            <a:r>
              <a:rPr lang="en-GB" dirty="0"/>
              <a:t>- At the end of the lesson</a:t>
            </a:r>
          </a:p>
          <a:p>
            <a:pPr marL="514350" indent="-514350">
              <a:buAutoNum type="arabicPeriod"/>
            </a:pPr>
            <a:r>
              <a:rPr lang="en-GB" dirty="0"/>
              <a:t>You should be able discuss the Belbin’s Team roles.</a:t>
            </a:r>
          </a:p>
          <a:p>
            <a:pPr marL="514350" indent="-514350">
              <a:buAutoNum type="arabicPeriod"/>
            </a:pPr>
            <a:r>
              <a:rPr lang="en-GB" dirty="0"/>
              <a:t>Have detailed knowledge of how to create effective teams. </a:t>
            </a:r>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12DC-EAEE-4302-A243-EA5A0785620A}"/>
              </a:ext>
            </a:extLst>
          </p:cNvPr>
          <p:cNvSpPr>
            <a:spLocks noGrp="1"/>
          </p:cNvSpPr>
          <p:nvPr>
            <p:ph type="title"/>
          </p:nvPr>
        </p:nvSpPr>
        <p:spPr>
          <a:xfrm>
            <a:off x="457200" y="116632"/>
            <a:ext cx="8229600" cy="418058"/>
          </a:xfrm>
        </p:spPr>
        <p:txBody>
          <a:bodyPr>
            <a:normAutofit fontScale="90000"/>
          </a:bodyPr>
          <a:lstStyle/>
          <a:p>
            <a:r>
              <a:rPr lang="en-GB" b="1" dirty="0"/>
              <a:t>Roles within teams</a:t>
            </a:r>
            <a:r>
              <a:rPr lang="en-GB" dirty="0"/>
              <a:t>.</a:t>
            </a:r>
          </a:p>
        </p:txBody>
      </p:sp>
      <p:sp>
        <p:nvSpPr>
          <p:cNvPr id="9" name="Rounded Rectangle 8">
            <a:extLst>
              <a:ext uri="{FF2B5EF4-FFF2-40B4-BE49-F238E27FC236}">
                <a16:creationId xmlns:a16="http://schemas.microsoft.com/office/drawing/2014/main" id="{DB26235B-9381-86D6-7552-3B35E52226EF}"/>
              </a:ext>
            </a:extLst>
          </p:cNvPr>
          <p:cNvSpPr/>
          <p:nvPr/>
        </p:nvSpPr>
        <p:spPr>
          <a:xfrm>
            <a:off x="4283968" y="1052848"/>
            <a:ext cx="4724146" cy="29522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6" name="Group 15">
            <a:extLst>
              <a:ext uri="{FF2B5EF4-FFF2-40B4-BE49-F238E27FC236}">
                <a16:creationId xmlns:a16="http://schemas.microsoft.com/office/drawing/2014/main" id="{87904B6A-7902-8858-10F1-50D4653E0F7C}"/>
              </a:ext>
            </a:extLst>
          </p:cNvPr>
          <p:cNvGrpSpPr/>
          <p:nvPr/>
        </p:nvGrpSpPr>
        <p:grpSpPr>
          <a:xfrm>
            <a:off x="107504" y="1052736"/>
            <a:ext cx="8928993" cy="3283337"/>
            <a:chOff x="107504" y="1052736"/>
            <a:chExt cx="8928993" cy="3283337"/>
          </a:xfrm>
        </p:grpSpPr>
        <p:sp>
          <p:nvSpPr>
            <p:cNvPr id="7" name="Rounded Rectangle 6">
              <a:extLst>
                <a:ext uri="{FF2B5EF4-FFF2-40B4-BE49-F238E27FC236}">
                  <a16:creationId xmlns:a16="http://schemas.microsoft.com/office/drawing/2014/main" id="{18EAC137-064D-C41E-ECF3-7D2803A08415}"/>
                </a:ext>
              </a:extLst>
            </p:cNvPr>
            <p:cNvSpPr/>
            <p:nvPr/>
          </p:nvSpPr>
          <p:spPr>
            <a:xfrm>
              <a:off x="107504" y="1052736"/>
              <a:ext cx="3942693" cy="29522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CD36C754-48ED-8578-AD6A-42E24D51C9DC}"/>
                </a:ext>
              </a:extLst>
            </p:cNvPr>
            <p:cNvSpPr txBox="1"/>
            <p:nvPr/>
          </p:nvSpPr>
          <p:spPr>
            <a:xfrm>
              <a:off x="4427985" y="1196752"/>
              <a:ext cx="4608512" cy="3139321"/>
            </a:xfrm>
            <a:prstGeom prst="rect">
              <a:avLst/>
            </a:prstGeom>
            <a:noFill/>
          </p:spPr>
          <p:txBody>
            <a:bodyPr wrap="square" rtlCol="0">
              <a:spAutoFit/>
            </a:bodyPr>
            <a:lstStyle/>
            <a:p>
              <a:r>
                <a:rPr lang="en-GB" dirty="0">
                  <a:solidFill>
                    <a:schemeClr val="bg1"/>
                  </a:solidFill>
                </a:rPr>
                <a:t>According to Belbin, </a:t>
              </a:r>
              <a:r>
                <a:rPr lang="en-GB" b="1" dirty="0">
                  <a:solidFill>
                    <a:schemeClr val="bg1"/>
                  </a:solidFill>
                </a:rPr>
                <a:t>team composition </a:t>
              </a:r>
              <a:r>
                <a:rPr lang="en-GB" dirty="0">
                  <a:solidFill>
                    <a:schemeClr val="bg1"/>
                  </a:solidFill>
                </a:rPr>
                <a:t>is crucial to the success of a team and is concerned with individual team member’s ability to fulfil or perform different team roles. </a:t>
              </a:r>
            </a:p>
            <a:p>
              <a:endParaRPr lang="en-GB" dirty="0">
                <a:solidFill>
                  <a:schemeClr val="bg1"/>
                </a:solidFill>
              </a:endParaRPr>
            </a:p>
            <a:p>
              <a:r>
                <a:rPr lang="en-GB" dirty="0">
                  <a:solidFill>
                    <a:schemeClr val="bg1"/>
                  </a:solidFill>
                </a:rPr>
                <a:t>According to Belbin (1981), there is a better team balance when a diversity of all the ideal role propensities are present in the team.</a:t>
              </a:r>
            </a:p>
            <a:p>
              <a:endParaRPr lang="en-GB" dirty="0">
                <a:solidFill>
                  <a:schemeClr val="bg1"/>
                </a:solidFill>
              </a:endParaRPr>
            </a:p>
          </p:txBody>
        </p:sp>
        <p:sp>
          <p:nvSpPr>
            <p:cNvPr id="11" name="TextBox 10">
              <a:extLst>
                <a:ext uri="{FF2B5EF4-FFF2-40B4-BE49-F238E27FC236}">
                  <a16:creationId xmlns:a16="http://schemas.microsoft.com/office/drawing/2014/main" id="{C265BC95-AFD3-F156-6565-0EDE7A586067}"/>
                </a:ext>
              </a:extLst>
            </p:cNvPr>
            <p:cNvSpPr txBox="1"/>
            <p:nvPr/>
          </p:nvSpPr>
          <p:spPr>
            <a:xfrm>
              <a:off x="179512" y="1477233"/>
              <a:ext cx="3744416" cy="2031325"/>
            </a:xfrm>
            <a:prstGeom prst="rect">
              <a:avLst/>
            </a:prstGeom>
            <a:noFill/>
          </p:spPr>
          <p:txBody>
            <a:bodyPr wrap="square" rtlCol="0">
              <a:spAutoFit/>
            </a:bodyPr>
            <a:lstStyle/>
            <a:p>
              <a:pPr marL="0" indent="0">
                <a:buNone/>
              </a:pPr>
              <a:r>
                <a:rPr lang="en-GB" b="1" dirty="0">
                  <a:solidFill>
                    <a:schemeClr val="bg1"/>
                  </a:solidFill>
                </a:rPr>
                <a:t>One major success factor for any team is  - Team Composition </a:t>
              </a:r>
              <a:r>
                <a:rPr lang="en-GB" dirty="0">
                  <a:solidFill>
                    <a:schemeClr val="bg1"/>
                  </a:solidFill>
                </a:rPr>
                <a:t>– Who is on the team? What are their personalities, mental abilities, values &amp; motivation, experience &amp; working environment, culture and role learning. </a:t>
              </a:r>
            </a:p>
          </p:txBody>
        </p:sp>
      </p:grpSp>
      <p:sp>
        <p:nvSpPr>
          <p:cNvPr id="12" name="Rounded Rectangle 11">
            <a:extLst>
              <a:ext uri="{FF2B5EF4-FFF2-40B4-BE49-F238E27FC236}">
                <a16:creationId xmlns:a16="http://schemas.microsoft.com/office/drawing/2014/main" id="{9CA6FFE8-3465-C0F3-A018-D91E9C53B4CF}"/>
              </a:ext>
            </a:extLst>
          </p:cNvPr>
          <p:cNvSpPr/>
          <p:nvPr/>
        </p:nvSpPr>
        <p:spPr>
          <a:xfrm>
            <a:off x="107503" y="4293731"/>
            <a:ext cx="8900611" cy="13675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09A58A70-D538-5269-EE28-9F50AF5C95E0}"/>
              </a:ext>
            </a:extLst>
          </p:cNvPr>
          <p:cNvSpPr txBox="1"/>
          <p:nvPr/>
        </p:nvSpPr>
        <p:spPr>
          <a:xfrm>
            <a:off x="179512" y="4411517"/>
            <a:ext cx="8784976" cy="1477328"/>
          </a:xfrm>
          <a:prstGeom prst="rect">
            <a:avLst/>
          </a:prstGeom>
          <a:noFill/>
        </p:spPr>
        <p:txBody>
          <a:bodyPr wrap="square" rtlCol="0">
            <a:spAutoFit/>
          </a:bodyPr>
          <a:lstStyle/>
          <a:p>
            <a:pPr marL="0" indent="0">
              <a:buNone/>
            </a:pPr>
            <a:r>
              <a:rPr lang="en-GB" sz="1800" dirty="0">
                <a:solidFill>
                  <a:schemeClr val="bg1"/>
                </a:solidFill>
              </a:rPr>
              <a:t>Belbin developed the idea a team needs a balance of personalities and roles if they are to be successful. There are 9 roles divided into 3 categories</a:t>
            </a:r>
          </a:p>
          <a:p>
            <a:pPr marL="0" indent="0">
              <a:buNone/>
            </a:pPr>
            <a:endParaRPr lang="en-GB" sz="1800" dirty="0">
              <a:solidFill>
                <a:schemeClr val="bg1"/>
              </a:solidFill>
            </a:endParaRPr>
          </a:p>
          <a:p>
            <a:pPr marL="0" indent="0">
              <a:buNone/>
            </a:pPr>
            <a:r>
              <a:rPr lang="en-GB" sz="1800" dirty="0">
                <a:solidFill>
                  <a:schemeClr val="bg1"/>
                </a:solidFill>
              </a:rPr>
              <a:t>We will now explore these nine roles in more detail. </a:t>
            </a:r>
          </a:p>
          <a:p>
            <a:endParaRPr lang="en-GB" dirty="0">
              <a:solidFill>
                <a:schemeClr val="bg1"/>
              </a:solidFill>
            </a:endParaRPr>
          </a:p>
        </p:txBody>
      </p:sp>
    </p:spTree>
    <p:extLst>
      <p:ext uri="{BB962C8B-B14F-4D97-AF65-F5344CB8AC3E}">
        <p14:creationId xmlns:p14="http://schemas.microsoft.com/office/powerpoint/2010/main" val="3620213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12DC-EAEE-4302-A243-EA5A0785620A}"/>
              </a:ext>
            </a:extLst>
          </p:cNvPr>
          <p:cNvSpPr>
            <a:spLocks noGrp="1"/>
          </p:cNvSpPr>
          <p:nvPr>
            <p:ph type="title"/>
          </p:nvPr>
        </p:nvSpPr>
        <p:spPr>
          <a:xfrm>
            <a:off x="457200" y="274638"/>
            <a:ext cx="8229600" cy="1143000"/>
          </a:xfrm>
        </p:spPr>
        <p:txBody>
          <a:bodyPr anchor="ctr">
            <a:normAutofit/>
          </a:bodyPr>
          <a:lstStyle/>
          <a:p>
            <a:r>
              <a:rPr lang="en-GB" b="1" dirty="0"/>
              <a:t>Belbin’s </a:t>
            </a:r>
            <a:r>
              <a:rPr lang="en-GB" b="1"/>
              <a:t>9</a:t>
            </a:r>
            <a:r>
              <a:rPr lang="en-GB" b="1" dirty="0"/>
              <a:t> Team Roles</a:t>
            </a:r>
            <a:endParaRPr lang="en-GB" dirty="0"/>
          </a:p>
        </p:txBody>
      </p:sp>
      <p:pic>
        <p:nvPicPr>
          <p:cNvPr id="7" name="Picture 6" descr="Graphical user interface, diagram&#10;&#10;Description automatically generated">
            <a:extLst>
              <a:ext uri="{FF2B5EF4-FFF2-40B4-BE49-F238E27FC236}">
                <a16:creationId xmlns:a16="http://schemas.microsoft.com/office/drawing/2014/main" id="{C1F1E426-A83D-5DAF-7196-C51958448EA7}"/>
              </a:ext>
            </a:extLst>
          </p:cNvPr>
          <p:cNvPicPr>
            <a:picLocks noChangeAspect="1"/>
          </p:cNvPicPr>
          <p:nvPr/>
        </p:nvPicPr>
        <p:blipFill rotWithShape="1">
          <a:blip r:embed="rId2">
            <a:extLst>
              <a:ext uri="{28A0092B-C50C-407E-A947-70E740481C1C}">
                <a14:useLocalDpi xmlns:a14="http://schemas.microsoft.com/office/drawing/2010/main" val="0"/>
              </a:ext>
            </a:extLst>
          </a:blip>
          <a:srcRect l="10706" t="17275" r="9671" b="3677"/>
          <a:stretch/>
        </p:blipFill>
        <p:spPr>
          <a:xfrm>
            <a:off x="1013885" y="1409902"/>
            <a:ext cx="7116230" cy="3974000"/>
          </a:xfrm>
          <a:prstGeom prst="rect">
            <a:avLst/>
          </a:prstGeom>
          <a:solidFill>
            <a:schemeClr val="tx1"/>
          </a:solidFill>
          <a:ln w="28575">
            <a:solidFill>
              <a:schemeClr val="accent1"/>
            </a:solidFill>
          </a:ln>
        </p:spPr>
      </p:pic>
    </p:spTree>
    <p:extLst>
      <p:ext uri="{BB962C8B-B14F-4D97-AF65-F5344CB8AC3E}">
        <p14:creationId xmlns:p14="http://schemas.microsoft.com/office/powerpoint/2010/main" val="3988296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12DC-EAEE-4302-A243-EA5A0785620A}"/>
              </a:ext>
            </a:extLst>
          </p:cNvPr>
          <p:cNvSpPr>
            <a:spLocks noGrp="1"/>
          </p:cNvSpPr>
          <p:nvPr>
            <p:ph type="title"/>
          </p:nvPr>
        </p:nvSpPr>
        <p:spPr>
          <a:xfrm>
            <a:off x="0" y="0"/>
            <a:ext cx="8229600" cy="885308"/>
          </a:xfrm>
        </p:spPr>
        <p:txBody>
          <a:bodyPr anchor="ctr">
            <a:normAutofit/>
          </a:bodyPr>
          <a:lstStyle/>
          <a:p>
            <a:r>
              <a:rPr lang="en-GB" b="1" dirty="0"/>
              <a:t>Action-Oriented Roles</a:t>
            </a:r>
            <a:endParaRPr lang="en-GB" dirty="0"/>
          </a:p>
        </p:txBody>
      </p:sp>
      <p:pic>
        <p:nvPicPr>
          <p:cNvPr id="7" name="Picture 6" descr="Graphical user interface, diagram&#10;&#10;Description automatically generated">
            <a:extLst>
              <a:ext uri="{FF2B5EF4-FFF2-40B4-BE49-F238E27FC236}">
                <a16:creationId xmlns:a16="http://schemas.microsoft.com/office/drawing/2014/main" id="{C1F1E426-A83D-5DAF-7196-C51958448EA7}"/>
              </a:ext>
            </a:extLst>
          </p:cNvPr>
          <p:cNvPicPr>
            <a:picLocks noChangeAspect="1"/>
          </p:cNvPicPr>
          <p:nvPr/>
        </p:nvPicPr>
        <p:blipFill rotWithShape="1">
          <a:blip r:embed="rId2">
            <a:extLst>
              <a:ext uri="{28A0092B-C50C-407E-A947-70E740481C1C}">
                <a14:useLocalDpi xmlns:a14="http://schemas.microsoft.com/office/drawing/2010/main" val="0"/>
              </a:ext>
            </a:extLst>
          </a:blip>
          <a:srcRect l="14261" t="27358" r="67208" b="38266"/>
          <a:stretch/>
        </p:blipFill>
        <p:spPr>
          <a:xfrm>
            <a:off x="7274500" y="60006"/>
            <a:ext cx="936104" cy="976805"/>
          </a:xfrm>
          <a:prstGeom prst="rect">
            <a:avLst/>
          </a:prstGeom>
          <a:solidFill>
            <a:schemeClr val="tx1"/>
          </a:solidFill>
          <a:ln w="12700">
            <a:noFill/>
          </a:ln>
        </p:spPr>
      </p:pic>
      <p:sp>
        <p:nvSpPr>
          <p:cNvPr id="4" name="TextBox 3">
            <a:extLst>
              <a:ext uri="{FF2B5EF4-FFF2-40B4-BE49-F238E27FC236}">
                <a16:creationId xmlns:a16="http://schemas.microsoft.com/office/drawing/2014/main" id="{9B1F8B0C-4C26-9E5E-47ED-C067F7F0080F}"/>
              </a:ext>
            </a:extLst>
          </p:cNvPr>
          <p:cNvSpPr txBox="1"/>
          <p:nvPr/>
        </p:nvSpPr>
        <p:spPr>
          <a:xfrm>
            <a:off x="0" y="1063655"/>
            <a:ext cx="2771800" cy="4770537"/>
          </a:xfrm>
          <a:prstGeom prst="rect">
            <a:avLst/>
          </a:prstGeom>
          <a:noFill/>
        </p:spPr>
        <p:txBody>
          <a:bodyPr wrap="square" rtlCol="0">
            <a:spAutoFit/>
          </a:bodyPr>
          <a:lstStyle/>
          <a:p>
            <a:r>
              <a:rPr lang="en-GB" b="1" dirty="0">
                <a:solidFill>
                  <a:schemeClr val="accent1"/>
                </a:solidFill>
              </a:rPr>
              <a:t>Shaper</a:t>
            </a:r>
          </a:p>
          <a:p>
            <a:endParaRPr lang="en-GB" sz="1600" b="1" dirty="0"/>
          </a:p>
          <a:p>
            <a:pPr marL="285750" indent="-285750">
              <a:buFont typeface="Arial" panose="020B0604020202020204" pitchFamily="34" charset="0"/>
              <a:buChar char="•"/>
              <a:defRPr/>
            </a:pPr>
            <a:r>
              <a:rPr lang="en-GB" sz="1400" dirty="0">
                <a:latin typeface="Arial" pitchFamily="34" charset="0"/>
                <a:cs typeface="Arial" pitchFamily="34" charset="0"/>
              </a:rPr>
              <a:t>The task leader, where the Coordinator is a sociable leader.</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If no Coordinator is present, the Shaper will lead and give shape to the application of the team’s efforts.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Seeks to convert ideas into decisions and action.</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Impulsive and impatient, people outside the team regard him/ her as arrogant.</a:t>
            </a:r>
          </a:p>
          <a:p>
            <a:pPr marL="285750" indent="-285750">
              <a:buFont typeface="Arial" panose="020B0604020202020204" pitchFamily="34" charset="0"/>
              <a:buChar char="•"/>
              <a:defRPr/>
            </a:pPr>
            <a:r>
              <a:rPr lang="en-GB" sz="1400" dirty="0">
                <a:latin typeface="Arial" pitchFamily="34" charset="0"/>
                <a:cs typeface="Arial" pitchFamily="34" charset="0"/>
              </a:rPr>
              <a:t>Can even make the team feel uncomfortable, but makes things happen. </a:t>
            </a:r>
          </a:p>
          <a:p>
            <a:endParaRPr lang="en-GB" b="1" dirty="0"/>
          </a:p>
        </p:txBody>
      </p:sp>
      <p:sp>
        <p:nvSpPr>
          <p:cNvPr id="5" name="TextBox 4">
            <a:extLst>
              <a:ext uri="{FF2B5EF4-FFF2-40B4-BE49-F238E27FC236}">
                <a16:creationId xmlns:a16="http://schemas.microsoft.com/office/drawing/2014/main" id="{F521A67E-528B-A323-DCF2-FCE9E948ACA8}"/>
              </a:ext>
            </a:extLst>
          </p:cNvPr>
          <p:cNvSpPr txBox="1"/>
          <p:nvPr/>
        </p:nvSpPr>
        <p:spPr>
          <a:xfrm>
            <a:off x="3239851" y="1063655"/>
            <a:ext cx="2771801" cy="5016758"/>
          </a:xfrm>
          <a:prstGeom prst="rect">
            <a:avLst/>
          </a:prstGeom>
          <a:noFill/>
        </p:spPr>
        <p:txBody>
          <a:bodyPr wrap="square" rtlCol="0">
            <a:spAutoFit/>
          </a:bodyPr>
          <a:lstStyle/>
          <a:p>
            <a:r>
              <a:rPr lang="en-GB" b="1" dirty="0">
                <a:solidFill>
                  <a:schemeClr val="accent1"/>
                </a:solidFill>
              </a:rPr>
              <a:t>Implementer </a:t>
            </a:r>
          </a:p>
          <a:p>
            <a:endParaRPr lang="en-GB" b="1" dirty="0"/>
          </a:p>
          <a:p>
            <a:pPr marL="285750" indent="-285750">
              <a:buFont typeface="Arial" panose="020B0604020202020204" pitchFamily="34" charset="0"/>
              <a:buChar char="•"/>
              <a:defRPr/>
            </a:pPr>
            <a:r>
              <a:rPr lang="en-GB" sz="1400" dirty="0">
                <a:latin typeface="Arial" pitchFamily="34" charset="0"/>
                <a:cs typeface="Arial" pitchFamily="34" charset="0"/>
              </a:rPr>
              <a:t>The practical organiser, concerned with what is feasible. </a:t>
            </a:r>
          </a:p>
          <a:p>
            <a:pPr marL="285750" indent="-285750">
              <a:buFont typeface="Arial" panose="020B0604020202020204" pitchFamily="34" charset="0"/>
              <a:buChar char="•"/>
              <a:defRPr/>
            </a:pPr>
            <a:r>
              <a:rPr lang="en-GB" sz="1400" dirty="0">
                <a:latin typeface="Arial" pitchFamily="34" charset="0"/>
                <a:cs typeface="Arial" pitchFamily="34" charset="0"/>
              </a:rPr>
              <a:t>Turns decisions into defined and manageable tasks that people can actually get on with. </a:t>
            </a:r>
          </a:p>
          <a:p>
            <a:pPr marL="285750" indent="-285750">
              <a:buFont typeface="Arial" panose="020B0604020202020204" pitchFamily="34" charset="0"/>
              <a:buChar char="•"/>
              <a:defRPr/>
            </a:pPr>
            <a:r>
              <a:rPr lang="en-GB" sz="1400" dirty="0">
                <a:latin typeface="Arial" pitchFamily="34" charset="0"/>
                <a:cs typeface="Arial" pitchFamily="34" charset="0"/>
              </a:rPr>
              <a:t>Not easily discouraged, though will not do so well in unstable, quickly changing situations. </a:t>
            </a:r>
          </a:p>
          <a:p>
            <a:pPr marL="285750" indent="-285750">
              <a:buFont typeface="Arial" panose="020B0604020202020204" pitchFamily="34" charset="0"/>
              <a:buChar char="•"/>
              <a:defRPr/>
            </a:pPr>
            <a:r>
              <a:rPr lang="en-GB" sz="1400" dirty="0">
                <a:latin typeface="Arial" pitchFamily="34" charset="0"/>
                <a:cs typeface="Arial" pitchFamily="34" charset="0"/>
              </a:rPr>
              <a:t>Efficient, systematic, methodical, but can be inflexible.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If you need to know what was decided, or what needs to be done, the implementer is the one to see.</a:t>
            </a:r>
          </a:p>
          <a:p>
            <a:endParaRPr lang="en-GB" b="1" dirty="0"/>
          </a:p>
        </p:txBody>
      </p:sp>
      <p:sp>
        <p:nvSpPr>
          <p:cNvPr id="6" name="TextBox 5">
            <a:extLst>
              <a:ext uri="{FF2B5EF4-FFF2-40B4-BE49-F238E27FC236}">
                <a16:creationId xmlns:a16="http://schemas.microsoft.com/office/drawing/2014/main" id="{C9C90484-73A6-2404-FCC9-2622157B7410}"/>
              </a:ext>
            </a:extLst>
          </p:cNvPr>
          <p:cNvSpPr txBox="1"/>
          <p:nvPr/>
        </p:nvSpPr>
        <p:spPr>
          <a:xfrm>
            <a:off x="6295272" y="1063655"/>
            <a:ext cx="2652122" cy="4585871"/>
          </a:xfrm>
          <a:prstGeom prst="rect">
            <a:avLst/>
          </a:prstGeom>
          <a:noFill/>
        </p:spPr>
        <p:txBody>
          <a:bodyPr wrap="square" rtlCol="0">
            <a:spAutoFit/>
          </a:bodyPr>
          <a:lstStyle/>
          <a:p>
            <a:r>
              <a:rPr lang="en-GB" b="1" dirty="0">
                <a:solidFill>
                  <a:schemeClr val="accent1"/>
                </a:solidFill>
              </a:rPr>
              <a:t>Completer/Finisher</a:t>
            </a:r>
          </a:p>
          <a:p>
            <a:endParaRPr lang="en-GB" b="1" dirty="0"/>
          </a:p>
          <a:p>
            <a:pPr marL="285750" indent="-285750">
              <a:buFont typeface="Arial" panose="020B0604020202020204" pitchFamily="34" charset="0"/>
              <a:buChar char="•"/>
            </a:pPr>
            <a:r>
              <a:rPr lang="en-GB" altLang="en-US" sz="1400" dirty="0">
                <a:latin typeface="Arial" charset="0"/>
                <a:cs typeface="Arial" charset="0"/>
              </a:rPr>
              <a:t>Worries about what might go wrong.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Checks every detail, this obsession being an expression of anxiety.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Preoccupied with order, compulsive in meeting deadlines, maintains a permanent sense of urgency.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Although an asset to the team, can be a morale-lowering worrier, and be side-tracked by trivia.</a:t>
            </a:r>
          </a:p>
          <a:p>
            <a:endParaRPr lang="en-GB" b="1" dirty="0"/>
          </a:p>
        </p:txBody>
      </p:sp>
      <p:cxnSp>
        <p:nvCxnSpPr>
          <p:cNvPr id="9" name="Straight Connector 8">
            <a:extLst>
              <a:ext uri="{FF2B5EF4-FFF2-40B4-BE49-F238E27FC236}">
                <a16:creationId xmlns:a16="http://schemas.microsoft.com/office/drawing/2014/main" id="{A7939896-AE71-68B7-644D-AB06B86FC052}"/>
              </a:ext>
            </a:extLst>
          </p:cNvPr>
          <p:cNvCxnSpPr/>
          <p:nvPr/>
        </p:nvCxnSpPr>
        <p:spPr>
          <a:xfrm>
            <a:off x="2915816" y="885308"/>
            <a:ext cx="0" cy="482123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373C966-6EE6-7462-C4AF-1F7657B281A7}"/>
              </a:ext>
            </a:extLst>
          </p:cNvPr>
          <p:cNvCxnSpPr>
            <a:cxnSpLocks/>
          </p:cNvCxnSpPr>
          <p:nvPr/>
        </p:nvCxnSpPr>
        <p:spPr>
          <a:xfrm>
            <a:off x="6156176" y="836712"/>
            <a:ext cx="0" cy="4869835"/>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2857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12DC-EAEE-4302-A243-EA5A0785620A}"/>
              </a:ext>
            </a:extLst>
          </p:cNvPr>
          <p:cNvSpPr>
            <a:spLocks noGrp="1"/>
          </p:cNvSpPr>
          <p:nvPr>
            <p:ph type="title"/>
          </p:nvPr>
        </p:nvSpPr>
        <p:spPr>
          <a:xfrm>
            <a:off x="0" y="0"/>
            <a:ext cx="8229600" cy="735045"/>
          </a:xfrm>
        </p:spPr>
        <p:txBody>
          <a:bodyPr anchor="ctr">
            <a:normAutofit fontScale="90000"/>
          </a:bodyPr>
          <a:lstStyle/>
          <a:p>
            <a:r>
              <a:rPr lang="en-GB" b="1" dirty="0"/>
              <a:t>People-Oriented Roles</a:t>
            </a:r>
            <a:endParaRPr lang="en-GB" dirty="0"/>
          </a:p>
        </p:txBody>
      </p:sp>
      <p:sp>
        <p:nvSpPr>
          <p:cNvPr id="4" name="TextBox 3">
            <a:extLst>
              <a:ext uri="{FF2B5EF4-FFF2-40B4-BE49-F238E27FC236}">
                <a16:creationId xmlns:a16="http://schemas.microsoft.com/office/drawing/2014/main" id="{9B1F8B0C-4C26-9E5E-47ED-C067F7F0080F}"/>
              </a:ext>
            </a:extLst>
          </p:cNvPr>
          <p:cNvSpPr txBox="1"/>
          <p:nvPr/>
        </p:nvSpPr>
        <p:spPr>
          <a:xfrm>
            <a:off x="7" y="1151453"/>
            <a:ext cx="2915809" cy="4247317"/>
          </a:xfrm>
          <a:prstGeom prst="rect">
            <a:avLst/>
          </a:prstGeom>
          <a:noFill/>
        </p:spPr>
        <p:txBody>
          <a:bodyPr wrap="square" rtlCol="0">
            <a:spAutoFit/>
          </a:bodyPr>
          <a:lstStyle/>
          <a:p>
            <a:r>
              <a:rPr lang="en-GB" b="1" dirty="0">
                <a:solidFill>
                  <a:schemeClr val="accent1"/>
                </a:solidFill>
              </a:rPr>
              <a:t>Coordinator</a:t>
            </a:r>
          </a:p>
          <a:p>
            <a:pPr marL="285750" indent="-285750">
              <a:buFont typeface="Arial" panose="020B0604020202020204" pitchFamily="34" charset="0"/>
              <a:buChar char="•"/>
            </a:pPr>
            <a:endParaRPr lang="en-GB" sz="1400" b="1" dirty="0"/>
          </a:p>
          <a:p>
            <a:pPr marL="285750" indent="-285750">
              <a:buFont typeface="Arial" panose="020B0604020202020204" pitchFamily="34" charset="0"/>
              <a:buChar char="•"/>
            </a:pPr>
            <a:r>
              <a:rPr lang="en-GB" altLang="en-US" sz="1400" dirty="0">
                <a:latin typeface="Arial" charset="0"/>
                <a:cs typeface="Arial" charset="0"/>
              </a:rPr>
              <a:t>Natural team leaders.</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Intelligent rather than brilliant; not really an ‘ideas’ person.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Establishes roles / work boundaries according to individual abilities and focuses people on what they do best.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Presides over the team and coordinates efforts to meet targets.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If a decision is necessary, it is taken firmly after everyone has had a say.</a:t>
            </a:r>
          </a:p>
        </p:txBody>
      </p:sp>
      <p:sp>
        <p:nvSpPr>
          <p:cNvPr id="5" name="TextBox 4">
            <a:extLst>
              <a:ext uri="{FF2B5EF4-FFF2-40B4-BE49-F238E27FC236}">
                <a16:creationId xmlns:a16="http://schemas.microsoft.com/office/drawing/2014/main" id="{F521A67E-528B-A323-DCF2-FCE9E948ACA8}"/>
              </a:ext>
            </a:extLst>
          </p:cNvPr>
          <p:cNvSpPr txBox="1"/>
          <p:nvPr/>
        </p:nvSpPr>
        <p:spPr>
          <a:xfrm>
            <a:off x="2987824" y="1151453"/>
            <a:ext cx="2771801" cy="4524315"/>
          </a:xfrm>
          <a:prstGeom prst="rect">
            <a:avLst/>
          </a:prstGeom>
          <a:noFill/>
        </p:spPr>
        <p:txBody>
          <a:bodyPr wrap="square" rtlCol="0">
            <a:spAutoFit/>
          </a:bodyPr>
          <a:lstStyle/>
          <a:p>
            <a:r>
              <a:rPr lang="en-GB" b="1" dirty="0">
                <a:solidFill>
                  <a:schemeClr val="accent1"/>
                </a:solidFill>
              </a:rPr>
              <a:t>Team-Worker </a:t>
            </a:r>
          </a:p>
          <a:p>
            <a:endParaRPr lang="en-GB" b="1" dirty="0"/>
          </a:p>
          <a:p>
            <a:pPr marL="285750" indent="-285750">
              <a:buFont typeface="Arial" panose="020B0604020202020204" pitchFamily="34" charset="0"/>
              <a:buChar char="•"/>
            </a:pPr>
            <a:r>
              <a:rPr lang="en-GB" altLang="en-US" sz="1400" dirty="0">
                <a:latin typeface="Arial" charset="0"/>
                <a:cs typeface="Arial" charset="0"/>
              </a:rPr>
              <a:t>Most aware of individual needs and emotional undercurrents within the team. Most active internal communicator.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Likeable, popular, unassertive: the cement of the team. Diplomats</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Loyal to the team unit, builds on ideas rather than demolishes them. Dislikes confrontation, avoids it, and helps cool it down in others.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Exemplary team member, particularly in times of stress.</a:t>
            </a:r>
          </a:p>
        </p:txBody>
      </p:sp>
      <p:sp>
        <p:nvSpPr>
          <p:cNvPr id="6" name="TextBox 5">
            <a:extLst>
              <a:ext uri="{FF2B5EF4-FFF2-40B4-BE49-F238E27FC236}">
                <a16:creationId xmlns:a16="http://schemas.microsoft.com/office/drawing/2014/main" id="{C9C90484-73A6-2404-FCC9-2622157B7410}"/>
              </a:ext>
            </a:extLst>
          </p:cNvPr>
          <p:cNvSpPr txBox="1"/>
          <p:nvPr/>
        </p:nvSpPr>
        <p:spPr>
          <a:xfrm>
            <a:off x="5831625" y="1151453"/>
            <a:ext cx="3204871" cy="4308872"/>
          </a:xfrm>
          <a:prstGeom prst="rect">
            <a:avLst/>
          </a:prstGeom>
          <a:noFill/>
        </p:spPr>
        <p:txBody>
          <a:bodyPr wrap="square" rtlCol="0">
            <a:spAutoFit/>
          </a:bodyPr>
          <a:lstStyle/>
          <a:p>
            <a:r>
              <a:rPr lang="en-GB" b="1" dirty="0">
                <a:solidFill>
                  <a:schemeClr val="accent1"/>
                </a:solidFill>
              </a:rPr>
              <a:t>Resource Investigator</a:t>
            </a:r>
          </a:p>
          <a:p>
            <a:endParaRPr lang="en-GB" b="1" dirty="0"/>
          </a:p>
          <a:p>
            <a:pPr marL="285750" indent="-285750">
              <a:buFont typeface="Arial" panose="020B0604020202020204" pitchFamily="34" charset="0"/>
              <a:buChar char="•"/>
              <a:defRPr/>
            </a:pPr>
            <a:r>
              <a:rPr lang="en-GB" sz="1400" dirty="0">
                <a:latin typeface="Arial" pitchFamily="34" charset="0"/>
                <a:cs typeface="Arial" pitchFamily="34" charset="0"/>
              </a:rPr>
              <a:t>Sociable, positive, enthusiastic.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Goes outside the group and brings back information, ideas etc.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The diplomat, the liaison officer, always looking for new possibilities in the wider world outside.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Needs the stimulus of others, gets bored in solitary work.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Within the team, though, a good improviser, active under pressure. </a:t>
            </a:r>
          </a:p>
          <a:p>
            <a:pPr marL="285750" indent="-285750">
              <a:buFont typeface="Arial" panose="020B0604020202020204" pitchFamily="34" charset="0"/>
              <a:buChar char="•"/>
              <a:defRPr/>
            </a:pPr>
            <a:r>
              <a:rPr lang="en-GB" sz="1400" dirty="0">
                <a:latin typeface="Arial" pitchFamily="34" charset="0"/>
                <a:cs typeface="Arial" pitchFamily="34" charset="0"/>
              </a:rPr>
              <a:t>Prevents the team from losing touch with reality.</a:t>
            </a:r>
          </a:p>
        </p:txBody>
      </p:sp>
      <p:cxnSp>
        <p:nvCxnSpPr>
          <p:cNvPr id="9" name="Straight Connector 8">
            <a:extLst>
              <a:ext uri="{FF2B5EF4-FFF2-40B4-BE49-F238E27FC236}">
                <a16:creationId xmlns:a16="http://schemas.microsoft.com/office/drawing/2014/main" id="{A7939896-AE71-68B7-644D-AB06B86FC052}"/>
              </a:ext>
            </a:extLst>
          </p:cNvPr>
          <p:cNvCxnSpPr/>
          <p:nvPr/>
        </p:nvCxnSpPr>
        <p:spPr>
          <a:xfrm>
            <a:off x="2915816" y="885308"/>
            <a:ext cx="0" cy="482123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373C966-6EE6-7462-C4AF-1F7657B281A7}"/>
              </a:ext>
            </a:extLst>
          </p:cNvPr>
          <p:cNvCxnSpPr>
            <a:cxnSpLocks/>
          </p:cNvCxnSpPr>
          <p:nvPr/>
        </p:nvCxnSpPr>
        <p:spPr>
          <a:xfrm>
            <a:off x="5724128" y="836712"/>
            <a:ext cx="0" cy="4869835"/>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3" name="Picture 2" descr="Graphical user interface, diagram&#10;&#10;Description automatically generated">
            <a:extLst>
              <a:ext uri="{FF2B5EF4-FFF2-40B4-BE49-F238E27FC236}">
                <a16:creationId xmlns:a16="http://schemas.microsoft.com/office/drawing/2014/main" id="{120913E0-E923-55CC-7121-500F934E629C}"/>
              </a:ext>
            </a:extLst>
          </p:cNvPr>
          <p:cNvPicPr>
            <a:picLocks noChangeAspect="1"/>
          </p:cNvPicPr>
          <p:nvPr/>
        </p:nvPicPr>
        <p:blipFill rotWithShape="1">
          <a:blip r:embed="rId2">
            <a:extLst>
              <a:ext uri="{28A0092B-C50C-407E-A947-70E740481C1C}">
                <a14:useLocalDpi xmlns:a14="http://schemas.microsoft.com/office/drawing/2010/main" val="0"/>
              </a:ext>
            </a:extLst>
          </a:blip>
          <a:srcRect l="40849" t="27359" r="40620" b="38265"/>
          <a:stretch/>
        </p:blipFill>
        <p:spPr>
          <a:xfrm>
            <a:off x="7452320" y="61306"/>
            <a:ext cx="1035395" cy="913175"/>
          </a:xfrm>
          <a:prstGeom prst="rect">
            <a:avLst/>
          </a:prstGeom>
          <a:solidFill>
            <a:schemeClr val="tx1"/>
          </a:solidFill>
          <a:ln w="12700">
            <a:noFill/>
          </a:ln>
        </p:spPr>
      </p:pic>
    </p:spTree>
    <p:extLst>
      <p:ext uri="{BB962C8B-B14F-4D97-AF65-F5344CB8AC3E}">
        <p14:creationId xmlns:p14="http://schemas.microsoft.com/office/powerpoint/2010/main" val="4037378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112DC-EAEE-4302-A243-EA5A0785620A}"/>
              </a:ext>
            </a:extLst>
          </p:cNvPr>
          <p:cNvSpPr>
            <a:spLocks noGrp="1"/>
          </p:cNvSpPr>
          <p:nvPr>
            <p:ph type="title"/>
          </p:nvPr>
        </p:nvSpPr>
        <p:spPr>
          <a:xfrm>
            <a:off x="0" y="0"/>
            <a:ext cx="8229600" cy="735045"/>
          </a:xfrm>
        </p:spPr>
        <p:txBody>
          <a:bodyPr anchor="ctr">
            <a:normAutofit fontScale="90000"/>
          </a:bodyPr>
          <a:lstStyle/>
          <a:p>
            <a:r>
              <a:rPr lang="en-GB" b="1" dirty="0"/>
              <a:t>Thinking-Oriented Roles</a:t>
            </a:r>
            <a:endParaRPr lang="en-GB" dirty="0"/>
          </a:p>
        </p:txBody>
      </p:sp>
      <p:sp>
        <p:nvSpPr>
          <p:cNvPr id="4" name="TextBox 3">
            <a:extLst>
              <a:ext uri="{FF2B5EF4-FFF2-40B4-BE49-F238E27FC236}">
                <a16:creationId xmlns:a16="http://schemas.microsoft.com/office/drawing/2014/main" id="{9B1F8B0C-4C26-9E5E-47ED-C067F7F0080F}"/>
              </a:ext>
            </a:extLst>
          </p:cNvPr>
          <p:cNvSpPr txBox="1"/>
          <p:nvPr/>
        </p:nvSpPr>
        <p:spPr>
          <a:xfrm>
            <a:off x="7" y="1151453"/>
            <a:ext cx="2987813" cy="4678204"/>
          </a:xfrm>
          <a:prstGeom prst="rect">
            <a:avLst/>
          </a:prstGeom>
          <a:noFill/>
        </p:spPr>
        <p:txBody>
          <a:bodyPr wrap="square" rtlCol="0">
            <a:spAutoFit/>
          </a:bodyPr>
          <a:lstStyle/>
          <a:p>
            <a:r>
              <a:rPr lang="en-GB" b="1" dirty="0">
                <a:solidFill>
                  <a:schemeClr val="accent1"/>
                </a:solidFill>
              </a:rPr>
              <a:t>Plant</a:t>
            </a:r>
          </a:p>
          <a:p>
            <a:pPr marL="285750" indent="-285750">
              <a:buFont typeface="Arial" panose="020B0604020202020204" pitchFamily="34" charset="0"/>
              <a:buChar char="•"/>
            </a:pPr>
            <a:endParaRPr lang="en-GB" sz="1400" b="1" dirty="0"/>
          </a:p>
          <a:p>
            <a:pPr marL="285750" indent="-285750">
              <a:buFont typeface="Arial" panose="020B0604020202020204" pitchFamily="34" charset="0"/>
              <a:buChar char="•"/>
            </a:pPr>
            <a:r>
              <a:rPr lang="en-GB" altLang="en-US" sz="1400" dirty="0">
                <a:latin typeface="Arial" charset="0"/>
                <a:cs typeface="Arial" charset="0"/>
              </a:rPr>
              <a:t>The ‘ideas’ person, innovator. Works alone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Most imaginative and intelligent member of the team and the one most likely to look for a new approach to a problem if the team gets bogged down.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Can cause offence when criticising other people’s ideas, usually counter-proposing own ideas. </a:t>
            </a:r>
          </a:p>
          <a:p>
            <a:pPr marL="285750" indent="-285750">
              <a:buFont typeface="Arial" panose="020B0604020202020204" pitchFamily="34" charset="0"/>
              <a:buChar char="•"/>
            </a:pPr>
            <a:endParaRPr lang="en-GB" altLang="en-US" sz="1400" dirty="0">
              <a:latin typeface="Arial" charset="0"/>
              <a:cs typeface="Arial" charset="0"/>
            </a:endParaRPr>
          </a:p>
          <a:p>
            <a:pPr marL="285750" indent="-285750">
              <a:buFont typeface="Arial" panose="020B0604020202020204" pitchFamily="34" charset="0"/>
              <a:buChar char="•"/>
            </a:pPr>
            <a:r>
              <a:rPr lang="en-GB" altLang="en-US" sz="1400" dirty="0">
                <a:latin typeface="Arial" charset="0"/>
                <a:cs typeface="Arial" charset="0"/>
              </a:rPr>
              <a:t>Can sulk if own ideas are dissected or rejected. </a:t>
            </a:r>
          </a:p>
          <a:p>
            <a:pPr marL="285750" indent="-285750">
              <a:buFont typeface="Arial" panose="020B0604020202020204" pitchFamily="34" charset="0"/>
              <a:buChar char="•"/>
            </a:pPr>
            <a:r>
              <a:rPr lang="en-GB" altLang="en-US" sz="1400" dirty="0">
                <a:latin typeface="Arial" charset="0"/>
                <a:cs typeface="Arial" charset="0"/>
              </a:rPr>
              <a:t>Needs careful handling by the coordinator to ensure that vital spark is provided.</a:t>
            </a:r>
          </a:p>
        </p:txBody>
      </p:sp>
      <p:sp>
        <p:nvSpPr>
          <p:cNvPr id="5" name="TextBox 4">
            <a:extLst>
              <a:ext uri="{FF2B5EF4-FFF2-40B4-BE49-F238E27FC236}">
                <a16:creationId xmlns:a16="http://schemas.microsoft.com/office/drawing/2014/main" id="{F521A67E-528B-A323-DCF2-FCE9E948ACA8}"/>
              </a:ext>
            </a:extLst>
          </p:cNvPr>
          <p:cNvSpPr txBox="1"/>
          <p:nvPr/>
        </p:nvSpPr>
        <p:spPr>
          <a:xfrm>
            <a:off x="2843807" y="1151453"/>
            <a:ext cx="3275843" cy="4524315"/>
          </a:xfrm>
          <a:prstGeom prst="rect">
            <a:avLst/>
          </a:prstGeom>
          <a:noFill/>
        </p:spPr>
        <p:txBody>
          <a:bodyPr wrap="square" rtlCol="0">
            <a:spAutoFit/>
          </a:bodyPr>
          <a:lstStyle/>
          <a:p>
            <a:r>
              <a:rPr lang="en-GB" b="1" dirty="0">
                <a:solidFill>
                  <a:schemeClr val="accent1"/>
                </a:solidFill>
              </a:rPr>
              <a:t>Monitor-Evaluator </a:t>
            </a:r>
          </a:p>
          <a:p>
            <a:endParaRPr lang="en-GB" b="1" dirty="0"/>
          </a:p>
          <a:p>
            <a:pPr marL="285750" indent="-285750">
              <a:buFont typeface="Arial" panose="020B0604020202020204" pitchFamily="34" charset="0"/>
              <a:buChar char="•"/>
              <a:defRPr/>
            </a:pPr>
            <a:r>
              <a:rPr lang="en-GB" sz="1400" dirty="0">
                <a:latin typeface="Arial" pitchFamily="34" charset="0"/>
                <a:cs typeface="Arial" pitchFamily="34" charset="0"/>
              </a:rPr>
              <a:t>Measured, dispassionate, analysis is his / her forte. Separates good ideas from bad ones</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Critic rather than creator – but only if he / she can see a flaw in the argument.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The most objective mind in the team, likes time to mull things over.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Most likely to stop the team from committing itself to a misguided project. </a:t>
            </a:r>
          </a:p>
          <a:p>
            <a:pPr marL="285750" indent="-285750">
              <a:buFont typeface="Arial" panose="020B0604020202020204" pitchFamily="34" charset="0"/>
              <a:buChar char="•"/>
              <a:defRPr/>
            </a:pPr>
            <a:endParaRPr lang="en-GB" sz="1400" dirty="0">
              <a:latin typeface="Arial" pitchFamily="34" charset="0"/>
              <a:cs typeface="Arial" pitchFamily="34" charset="0"/>
            </a:endParaRPr>
          </a:p>
          <a:p>
            <a:pPr marL="285750" indent="-285750">
              <a:buFont typeface="Arial" panose="020B0604020202020204" pitchFamily="34" charset="0"/>
              <a:buChar char="•"/>
              <a:defRPr/>
            </a:pPr>
            <a:r>
              <a:rPr lang="en-GB" sz="1400" dirty="0">
                <a:latin typeface="Arial" pitchFamily="34" charset="0"/>
                <a:cs typeface="Arial" pitchFamily="34" charset="0"/>
              </a:rPr>
              <a:t>One quality makes him / her indispensable – judgement is hardly ever wrong. </a:t>
            </a:r>
            <a:endParaRPr lang="en-GB" altLang="en-US" sz="1400" dirty="0">
              <a:latin typeface="Arial" charset="0"/>
              <a:cs typeface="Arial" charset="0"/>
            </a:endParaRPr>
          </a:p>
        </p:txBody>
      </p:sp>
      <p:sp>
        <p:nvSpPr>
          <p:cNvPr id="6" name="TextBox 5">
            <a:extLst>
              <a:ext uri="{FF2B5EF4-FFF2-40B4-BE49-F238E27FC236}">
                <a16:creationId xmlns:a16="http://schemas.microsoft.com/office/drawing/2014/main" id="{C9C90484-73A6-2404-FCC9-2622157B7410}"/>
              </a:ext>
            </a:extLst>
          </p:cNvPr>
          <p:cNvSpPr txBox="1"/>
          <p:nvPr/>
        </p:nvSpPr>
        <p:spPr>
          <a:xfrm>
            <a:off x="6119657" y="1151453"/>
            <a:ext cx="3204871" cy="3016210"/>
          </a:xfrm>
          <a:prstGeom prst="rect">
            <a:avLst/>
          </a:prstGeom>
          <a:noFill/>
        </p:spPr>
        <p:txBody>
          <a:bodyPr wrap="square" rtlCol="0">
            <a:spAutoFit/>
          </a:bodyPr>
          <a:lstStyle/>
          <a:p>
            <a:r>
              <a:rPr lang="en-GB" b="1" dirty="0">
                <a:solidFill>
                  <a:schemeClr val="accent1"/>
                </a:solidFill>
              </a:rPr>
              <a:t>Specialist</a:t>
            </a:r>
          </a:p>
          <a:p>
            <a:endParaRPr lang="en-GB" b="1" dirty="0"/>
          </a:p>
          <a:p>
            <a:pPr marL="285750" indent="-285750" algn="l">
              <a:buFont typeface="Arial" panose="020B0604020202020204" pitchFamily="34" charset="0"/>
              <a:buChar char="•"/>
            </a:pPr>
            <a:r>
              <a:rPr lang="en-GB" sz="1400" b="0" i="0" dirty="0">
                <a:effectLst/>
                <a:latin typeface="Arial" panose="020B0604020202020204" pitchFamily="34" charset="0"/>
                <a:cs typeface="Arial" panose="020B0604020202020204" pitchFamily="34" charset="0"/>
              </a:rPr>
              <a:t>The </a:t>
            </a:r>
            <a:r>
              <a:rPr lang="en-GB" sz="1400" b="1" i="0" dirty="0">
                <a:effectLst/>
                <a:latin typeface="Arial" panose="020B0604020202020204" pitchFamily="34" charset="0"/>
                <a:cs typeface="Arial" panose="020B0604020202020204" pitchFamily="34" charset="0"/>
              </a:rPr>
              <a:t>Specialist</a:t>
            </a:r>
            <a:r>
              <a:rPr lang="en-GB" sz="1400" b="0" i="0" dirty="0">
                <a:effectLst/>
                <a:latin typeface="Arial" panose="020B0604020202020204" pitchFamily="34" charset="0"/>
                <a:cs typeface="Arial" panose="020B0604020202020204" pitchFamily="34" charset="0"/>
              </a:rPr>
              <a:t> is an expert.</a:t>
            </a:r>
          </a:p>
          <a:p>
            <a:pPr algn="l"/>
            <a:endParaRPr lang="en-GB" sz="1400" b="0" i="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400" dirty="0">
                <a:latin typeface="Arial" panose="020B0604020202020204" pitchFamily="34" charset="0"/>
                <a:cs typeface="Arial" panose="020B0604020202020204" pitchFamily="34" charset="0"/>
              </a:rPr>
              <a:t>May be brought in as a</a:t>
            </a:r>
            <a:r>
              <a:rPr lang="en-GB" sz="1400" b="0" i="0" dirty="0">
                <a:effectLst/>
                <a:latin typeface="Arial" panose="020B0604020202020204" pitchFamily="34" charset="0"/>
                <a:cs typeface="Arial" panose="020B0604020202020204" pitchFamily="34" charset="0"/>
              </a:rPr>
              <a:t>  </a:t>
            </a:r>
            <a:r>
              <a:rPr lang="en-GB" sz="1400" b="1" i="0" u="sng" dirty="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consultant</a:t>
            </a:r>
            <a:r>
              <a:rPr lang="en-GB" sz="1400" b="0" i="0" dirty="0">
                <a:effectLst/>
                <a:latin typeface="Arial" panose="020B0604020202020204" pitchFamily="34" charset="0"/>
                <a:cs typeface="Arial" panose="020B0604020202020204" pitchFamily="34" charset="0"/>
              </a:rPr>
              <a:t> or advisor for a team.</a:t>
            </a:r>
          </a:p>
          <a:p>
            <a:pPr algn="l"/>
            <a:endParaRPr lang="en-GB" sz="1400" b="0" i="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400" b="0" i="0" dirty="0">
                <a:effectLst/>
                <a:latin typeface="Arial" panose="020B0604020202020204" pitchFamily="34" charset="0"/>
                <a:cs typeface="Arial" panose="020B0604020202020204" pitchFamily="34" charset="0"/>
              </a:rPr>
              <a:t>Because a specialist is often in high demand they are not a permanent member of the team</a:t>
            </a:r>
            <a:r>
              <a:rPr lang="en-GB" sz="1400" dirty="0">
                <a:latin typeface="Arial" panose="020B0604020202020204" pitchFamily="34" charset="0"/>
                <a:cs typeface="Arial" panose="020B0604020202020204" pitchFamily="34" charset="0"/>
              </a:rPr>
              <a:t>.</a:t>
            </a:r>
            <a:r>
              <a:rPr lang="en-GB" sz="1400" b="0" i="0" dirty="0">
                <a:effectLst/>
                <a:latin typeface="Arial" panose="020B0604020202020204" pitchFamily="34" charset="0"/>
                <a:cs typeface="Arial" panose="020B0604020202020204" pitchFamily="34" charset="0"/>
              </a:rPr>
              <a:t> This can sometimes lead to tension with other members.</a:t>
            </a:r>
          </a:p>
        </p:txBody>
      </p:sp>
      <p:cxnSp>
        <p:nvCxnSpPr>
          <p:cNvPr id="9" name="Straight Connector 8">
            <a:extLst>
              <a:ext uri="{FF2B5EF4-FFF2-40B4-BE49-F238E27FC236}">
                <a16:creationId xmlns:a16="http://schemas.microsoft.com/office/drawing/2014/main" id="{A7939896-AE71-68B7-644D-AB06B86FC052}"/>
              </a:ext>
            </a:extLst>
          </p:cNvPr>
          <p:cNvCxnSpPr/>
          <p:nvPr/>
        </p:nvCxnSpPr>
        <p:spPr>
          <a:xfrm>
            <a:off x="2915816" y="885308"/>
            <a:ext cx="0" cy="482123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373C966-6EE6-7462-C4AF-1F7657B281A7}"/>
              </a:ext>
            </a:extLst>
          </p:cNvPr>
          <p:cNvCxnSpPr>
            <a:cxnSpLocks/>
          </p:cNvCxnSpPr>
          <p:nvPr/>
        </p:nvCxnSpPr>
        <p:spPr>
          <a:xfrm>
            <a:off x="6156176" y="836712"/>
            <a:ext cx="0" cy="4869835"/>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7" name="Picture 6" descr="Graphical user interface, diagram&#10;&#10;Description automatically generated">
            <a:extLst>
              <a:ext uri="{FF2B5EF4-FFF2-40B4-BE49-F238E27FC236}">
                <a16:creationId xmlns:a16="http://schemas.microsoft.com/office/drawing/2014/main" id="{83C5C5B2-BA0E-EB08-7045-EFEDAD4B9913}"/>
              </a:ext>
            </a:extLst>
          </p:cNvPr>
          <p:cNvPicPr>
            <a:picLocks noChangeAspect="1"/>
          </p:cNvPicPr>
          <p:nvPr/>
        </p:nvPicPr>
        <p:blipFill rotWithShape="1">
          <a:blip r:embed="rId3">
            <a:extLst>
              <a:ext uri="{28A0092B-C50C-407E-A947-70E740481C1C}">
                <a14:useLocalDpi xmlns:a14="http://schemas.microsoft.com/office/drawing/2010/main" val="0"/>
              </a:ext>
            </a:extLst>
          </a:blip>
          <a:srcRect l="67437" t="27359" r="14032" b="38265"/>
          <a:stretch/>
        </p:blipFill>
        <p:spPr>
          <a:xfrm>
            <a:off x="7248233" y="18005"/>
            <a:ext cx="1068182" cy="962723"/>
          </a:xfrm>
          <a:prstGeom prst="rect">
            <a:avLst/>
          </a:prstGeom>
          <a:solidFill>
            <a:schemeClr val="tx1"/>
          </a:solidFill>
          <a:ln w="12700">
            <a:noFill/>
          </a:ln>
        </p:spPr>
      </p:pic>
    </p:spTree>
    <p:extLst>
      <p:ext uri="{BB962C8B-B14F-4D97-AF65-F5344CB8AC3E}">
        <p14:creationId xmlns:p14="http://schemas.microsoft.com/office/powerpoint/2010/main" val="1700922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9A8B3-9A7A-0BA6-50A1-4DA48FFC3E80}"/>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a:t>Strengths and Weakness of Belbin’s Team Roles</a:t>
            </a:r>
          </a:p>
        </p:txBody>
      </p:sp>
      <p:pic>
        <p:nvPicPr>
          <p:cNvPr id="6" name="Picture 5" descr="Graphical user interface, application, website&#10;&#10;Description automatically generated">
            <a:extLst>
              <a:ext uri="{FF2B5EF4-FFF2-40B4-BE49-F238E27FC236}">
                <a16:creationId xmlns:a16="http://schemas.microsoft.com/office/drawing/2014/main" id="{24BAFE3A-6536-944A-F6E2-F9B65BEC48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556792"/>
            <a:ext cx="8075240" cy="4133055"/>
          </a:xfrm>
          <a:prstGeom prst="rect">
            <a:avLst/>
          </a:prstGeom>
          <a:noFill/>
        </p:spPr>
      </p:pic>
    </p:spTree>
    <p:extLst>
      <p:ext uri="{BB962C8B-B14F-4D97-AF65-F5344CB8AC3E}">
        <p14:creationId xmlns:p14="http://schemas.microsoft.com/office/powerpoint/2010/main" val="2850774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9A8B3-9A7A-0BA6-50A1-4DA48FFC3E80}"/>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a:t>Strengths and Weakness of Belbin’s Team Roles</a:t>
            </a:r>
          </a:p>
        </p:txBody>
      </p:sp>
      <p:pic>
        <p:nvPicPr>
          <p:cNvPr id="20" name="Picture 19" descr="Graphical user interface, text, website&#10;&#10;Description automatically generated">
            <a:extLst>
              <a:ext uri="{FF2B5EF4-FFF2-40B4-BE49-F238E27FC236}">
                <a16:creationId xmlns:a16="http://schemas.microsoft.com/office/drawing/2014/main" id="{CEB3D69E-9DA8-9C73-AC2B-1C3FBB3DAD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7" y="1556792"/>
            <a:ext cx="8291264" cy="4176463"/>
          </a:xfrm>
          <a:prstGeom prst="rect">
            <a:avLst/>
          </a:prstGeom>
          <a:noFill/>
        </p:spPr>
      </p:pic>
    </p:spTree>
    <p:extLst>
      <p:ext uri="{BB962C8B-B14F-4D97-AF65-F5344CB8AC3E}">
        <p14:creationId xmlns:p14="http://schemas.microsoft.com/office/powerpoint/2010/main" val="3122169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9A8B3-9A7A-0BA6-50A1-4DA48FFC3E80}"/>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dirty="0"/>
              <a:t>Strengths and Weakness of Belbin’s Team Roles</a:t>
            </a:r>
          </a:p>
        </p:txBody>
      </p:sp>
      <p:pic>
        <p:nvPicPr>
          <p:cNvPr id="4" name="Picture 3" descr="Graphical user interface, text, website&#10;&#10;Description automatically generated">
            <a:extLst>
              <a:ext uri="{FF2B5EF4-FFF2-40B4-BE49-F238E27FC236}">
                <a16:creationId xmlns:a16="http://schemas.microsoft.com/office/drawing/2014/main" id="{479CCBF8-6E36-B614-2E4A-22F597E25AFD}"/>
              </a:ext>
            </a:extLst>
          </p:cNvPr>
          <p:cNvPicPr>
            <a:picLocks noChangeAspect="1"/>
          </p:cNvPicPr>
          <p:nvPr/>
        </p:nvPicPr>
        <p:blipFill rotWithShape="1">
          <a:blip r:embed="rId2">
            <a:extLst>
              <a:ext uri="{28A0092B-C50C-407E-A947-70E740481C1C}">
                <a14:useLocalDpi xmlns:a14="http://schemas.microsoft.com/office/drawing/2010/main" val="0"/>
              </a:ext>
            </a:extLst>
          </a:blip>
          <a:srcRect b="1838"/>
          <a:stretch/>
        </p:blipFill>
        <p:spPr>
          <a:xfrm>
            <a:off x="457201" y="1600201"/>
            <a:ext cx="8229600" cy="4061047"/>
          </a:xfrm>
          <a:prstGeom prst="rect">
            <a:avLst/>
          </a:prstGeom>
          <a:noFill/>
        </p:spPr>
      </p:pic>
    </p:spTree>
    <p:extLst>
      <p:ext uri="{BB962C8B-B14F-4D97-AF65-F5344CB8AC3E}">
        <p14:creationId xmlns:p14="http://schemas.microsoft.com/office/powerpoint/2010/main" val="3706440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D881A-5D2B-BB9B-644B-2E038F950C71}"/>
              </a:ext>
            </a:extLst>
          </p:cNvPr>
          <p:cNvSpPr>
            <a:spLocks noGrp="1"/>
          </p:cNvSpPr>
          <p:nvPr>
            <p:ph type="title"/>
          </p:nvPr>
        </p:nvSpPr>
        <p:spPr>
          <a:xfrm>
            <a:off x="457200" y="274638"/>
            <a:ext cx="8229600" cy="1143000"/>
          </a:xfrm>
        </p:spPr>
        <p:txBody>
          <a:bodyPr anchor="ctr">
            <a:normAutofit/>
          </a:bodyPr>
          <a:lstStyle/>
          <a:p>
            <a:r>
              <a:rPr lang="en-GB" b="1" dirty="0"/>
              <a:t>Activity 1 – Personality Test</a:t>
            </a:r>
          </a:p>
        </p:txBody>
      </p:sp>
      <p:sp>
        <p:nvSpPr>
          <p:cNvPr id="4" name="Content Placeholder 2">
            <a:extLst>
              <a:ext uri="{FF2B5EF4-FFF2-40B4-BE49-F238E27FC236}">
                <a16:creationId xmlns:a16="http://schemas.microsoft.com/office/drawing/2014/main" id="{74D5F288-14F8-8110-2683-76B7D4D5D215}"/>
              </a:ext>
            </a:extLst>
          </p:cNvPr>
          <p:cNvSpPr>
            <a:spLocks noGrp="1"/>
          </p:cNvSpPr>
          <p:nvPr>
            <p:ph sz="half" idx="1"/>
          </p:nvPr>
        </p:nvSpPr>
        <p:spPr>
          <a:xfrm>
            <a:off x="457200" y="1600201"/>
            <a:ext cx="4038600" cy="3989040"/>
          </a:xfrm>
        </p:spPr>
        <p:txBody>
          <a:bodyPr>
            <a:normAutofit/>
          </a:bodyPr>
          <a:lstStyle/>
          <a:p>
            <a:pPr marL="0" indent="0">
              <a:lnSpc>
                <a:spcPct val="90000"/>
              </a:lnSpc>
              <a:buNone/>
            </a:pPr>
            <a:r>
              <a:rPr lang="en-GB" sz="1800" dirty="0"/>
              <a:t>Click the link or scan QR code to find out.</a:t>
            </a:r>
          </a:p>
          <a:p>
            <a:pPr marL="0" indent="0">
              <a:lnSpc>
                <a:spcPct val="90000"/>
              </a:lnSpc>
              <a:buNone/>
            </a:pPr>
            <a:endParaRPr lang="en-GB" sz="1800" dirty="0"/>
          </a:p>
          <a:p>
            <a:pPr marL="0" indent="0">
              <a:lnSpc>
                <a:spcPct val="90000"/>
              </a:lnSpc>
              <a:buNone/>
            </a:pPr>
            <a:r>
              <a:rPr lang="en-GB" sz="1800" dirty="0">
                <a:hlinkClick r:id="rId2"/>
              </a:rPr>
              <a:t>Meyer's Briggs Personality Test</a:t>
            </a:r>
            <a:endParaRPr lang="en-GB" sz="1800" dirty="0"/>
          </a:p>
          <a:p>
            <a:pPr marL="0" indent="0">
              <a:lnSpc>
                <a:spcPct val="90000"/>
              </a:lnSpc>
              <a:buNone/>
            </a:pPr>
            <a:endParaRPr lang="en-GB" sz="1800" dirty="0"/>
          </a:p>
          <a:p>
            <a:pPr marL="0" indent="0">
              <a:lnSpc>
                <a:spcPct val="90000"/>
              </a:lnSpc>
              <a:buNone/>
            </a:pPr>
            <a:r>
              <a:rPr lang="en-GB" sz="1800" b="1" dirty="0"/>
              <a:t>After answering all questions, read the description of your personality type and relate it to which Belbin’s team role you think you might be”</a:t>
            </a:r>
          </a:p>
          <a:p>
            <a:pPr>
              <a:lnSpc>
                <a:spcPct val="90000"/>
              </a:lnSpc>
            </a:pPr>
            <a:endParaRPr lang="en-GB" sz="1800" dirty="0"/>
          </a:p>
          <a:p>
            <a:pPr marL="0" indent="0">
              <a:lnSpc>
                <a:spcPct val="90000"/>
              </a:lnSpc>
              <a:buNone/>
            </a:pPr>
            <a:r>
              <a:rPr lang="en-GB" sz="1800" dirty="0"/>
              <a:t>Be honest and reflect on your strengths as well as areas for improvement. </a:t>
            </a:r>
          </a:p>
        </p:txBody>
      </p:sp>
      <p:pic>
        <p:nvPicPr>
          <p:cNvPr id="6" name="Picture 5" descr="Qr code&#10;&#10;Description automatically generated">
            <a:extLst>
              <a:ext uri="{FF2B5EF4-FFF2-40B4-BE49-F238E27FC236}">
                <a16:creationId xmlns:a16="http://schemas.microsoft.com/office/drawing/2014/main" id="{4DB6A244-8CB2-3120-30F6-EFFD48A02DD4}"/>
              </a:ext>
            </a:extLst>
          </p:cNvPr>
          <p:cNvPicPr>
            <a:picLocks noChangeAspect="1"/>
          </p:cNvPicPr>
          <p:nvPr/>
        </p:nvPicPr>
        <p:blipFill rotWithShape="1">
          <a:blip r:embed="rId3">
            <a:extLst>
              <a:ext uri="{28A0092B-C50C-407E-A947-70E740481C1C}">
                <a14:useLocalDpi xmlns:a14="http://schemas.microsoft.com/office/drawing/2010/main" val="0"/>
              </a:ext>
            </a:extLst>
          </a:blip>
          <a:srcRect r="204"/>
          <a:stretch/>
        </p:blipFill>
        <p:spPr>
          <a:xfrm>
            <a:off x="4648200" y="1600201"/>
            <a:ext cx="4038600" cy="3989040"/>
          </a:xfrm>
          <a:prstGeom prst="rect">
            <a:avLst/>
          </a:prstGeom>
          <a:noFill/>
        </p:spPr>
      </p:pic>
    </p:spTree>
    <p:extLst>
      <p:ext uri="{BB962C8B-B14F-4D97-AF65-F5344CB8AC3E}">
        <p14:creationId xmlns:p14="http://schemas.microsoft.com/office/powerpoint/2010/main" val="658391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551F1D-578B-B4CD-E33C-7811B20E27F2}"/>
              </a:ext>
            </a:extLst>
          </p:cNvPr>
          <p:cNvSpPr txBox="1"/>
          <p:nvPr/>
        </p:nvSpPr>
        <p:spPr>
          <a:xfrm>
            <a:off x="3419872" y="3140968"/>
            <a:ext cx="3600400" cy="1107996"/>
          </a:xfrm>
          <a:prstGeom prst="rect">
            <a:avLst/>
          </a:prstGeom>
          <a:noFill/>
        </p:spPr>
        <p:txBody>
          <a:bodyPr wrap="square" rtlCol="0">
            <a:spAutoFit/>
          </a:bodyPr>
          <a:lstStyle/>
          <a:p>
            <a:r>
              <a:rPr lang="en-GB" sz="6600" b="1" dirty="0">
                <a:solidFill>
                  <a:schemeClr val="bg1"/>
                </a:solidFill>
              </a:rPr>
              <a:t>Break</a:t>
            </a:r>
          </a:p>
        </p:txBody>
      </p:sp>
    </p:spTree>
    <p:extLst>
      <p:ext uri="{BB962C8B-B14F-4D97-AF65-F5344CB8AC3E}">
        <p14:creationId xmlns:p14="http://schemas.microsoft.com/office/powerpoint/2010/main" val="4082939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5CC23-32D4-4068-B4DC-B156F0DD17C2}"/>
              </a:ext>
            </a:extLst>
          </p:cNvPr>
          <p:cNvSpPr>
            <a:spLocks noGrp="1"/>
          </p:cNvSpPr>
          <p:nvPr>
            <p:ph type="title"/>
          </p:nvPr>
        </p:nvSpPr>
        <p:spPr>
          <a:xfrm>
            <a:off x="457200" y="274638"/>
            <a:ext cx="8229600" cy="741538"/>
          </a:xfrm>
        </p:spPr>
        <p:txBody>
          <a:bodyPr>
            <a:noAutofit/>
          </a:bodyPr>
          <a:lstStyle/>
          <a:p>
            <a:r>
              <a:rPr lang="en-GB" sz="3600" b="1" dirty="0"/>
              <a:t>How to create effective teams - The Culture Code – by Coyle (2018) </a:t>
            </a:r>
          </a:p>
        </p:txBody>
      </p:sp>
      <p:sp>
        <p:nvSpPr>
          <p:cNvPr id="3" name="Content Placeholder 2">
            <a:extLst>
              <a:ext uri="{FF2B5EF4-FFF2-40B4-BE49-F238E27FC236}">
                <a16:creationId xmlns:a16="http://schemas.microsoft.com/office/drawing/2014/main" id="{53F58B29-9E64-4A12-8F4B-9621AF21C514}"/>
              </a:ext>
            </a:extLst>
          </p:cNvPr>
          <p:cNvSpPr>
            <a:spLocks noGrp="1"/>
          </p:cNvSpPr>
          <p:nvPr>
            <p:ph idx="1"/>
          </p:nvPr>
        </p:nvSpPr>
        <p:spPr>
          <a:xfrm>
            <a:off x="565212" y="1371957"/>
            <a:ext cx="8229600" cy="904915"/>
          </a:xfrm>
        </p:spPr>
        <p:txBody>
          <a:bodyPr>
            <a:normAutofit/>
          </a:bodyPr>
          <a:lstStyle/>
          <a:p>
            <a:pPr marL="0" indent="0">
              <a:buNone/>
            </a:pPr>
            <a:r>
              <a:rPr lang="en-GB" sz="2400" dirty="0">
                <a:latin typeface="Arial" panose="020B0604020202020204" pitchFamily="34" charset="0"/>
                <a:cs typeface="Arial" panose="020B0604020202020204" pitchFamily="34" charset="0"/>
              </a:rPr>
              <a:t>Coyle (2018) identifies the secrets of successful groups and discuss how this develops into effective teams. </a:t>
            </a:r>
          </a:p>
          <a:p>
            <a:endParaRPr lang="en-GB" dirty="0"/>
          </a:p>
        </p:txBody>
      </p:sp>
      <p:sp>
        <p:nvSpPr>
          <p:cNvPr id="6" name="Block Arc 5">
            <a:extLst>
              <a:ext uri="{FF2B5EF4-FFF2-40B4-BE49-F238E27FC236}">
                <a16:creationId xmlns:a16="http://schemas.microsoft.com/office/drawing/2014/main" id="{6F25A76A-7088-4483-B430-B0914F74BF8A}"/>
              </a:ext>
            </a:extLst>
          </p:cNvPr>
          <p:cNvSpPr/>
          <p:nvPr/>
        </p:nvSpPr>
        <p:spPr>
          <a:xfrm>
            <a:off x="-2605003" y="1749081"/>
            <a:ext cx="4092743" cy="4092743"/>
          </a:xfrm>
          <a:prstGeom prst="blockArc">
            <a:avLst>
              <a:gd name="adj1" fmla="val 18900000"/>
              <a:gd name="adj2" fmla="val 2700000"/>
              <a:gd name="adj3" fmla="val 528"/>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Shape 6">
            <a:extLst>
              <a:ext uri="{FF2B5EF4-FFF2-40B4-BE49-F238E27FC236}">
                <a16:creationId xmlns:a16="http://schemas.microsoft.com/office/drawing/2014/main" id="{4332C5C1-DA21-43A0-A261-7B770A0F4785}"/>
              </a:ext>
            </a:extLst>
          </p:cNvPr>
          <p:cNvSpPr/>
          <p:nvPr/>
        </p:nvSpPr>
        <p:spPr>
          <a:xfrm>
            <a:off x="1252085" y="2580588"/>
            <a:ext cx="7241385" cy="607432"/>
          </a:xfrm>
          <a:custGeom>
            <a:avLst/>
            <a:gdLst>
              <a:gd name="connsiteX0" fmla="*/ 0 w 7241385"/>
              <a:gd name="connsiteY0" fmla="*/ 0 h 607432"/>
              <a:gd name="connsiteX1" fmla="*/ 7241385 w 7241385"/>
              <a:gd name="connsiteY1" fmla="*/ 0 h 607432"/>
              <a:gd name="connsiteX2" fmla="*/ 7241385 w 7241385"/>
              <a:gd name="connsiteY2" fmla="*/ 607432 h 607432"/>
              <a:gd name="connsiteX3" fmla="*/ 0 w 7241385"/>
              <a:gd name="connsiteY3" fmla="*/ 607432 h 607432"/>
              <a:gd name="connsiteX4" fmla="*/ 0 w 7241385"/>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1385" h="607432">
                <a:moveTo>
                  <a:pt x="0" y="0"/>
                </a:moveTo>
                <a:lnTo>
                  <a:pt x="7241385" y="0"/>
                </a:lnTo>
                <a:lnTo>
                  <a:pt x="7241385" y="607432"/>
                </a:lnTo>
                <a:lnTo>
                  <a:pt x="0" y="607432"/>
                </a:lnTo>
                <a:lnTo>
                  <a:pt x="0" y="0"/>
                </a:lnTo>
                <a:close/>
              </a:path>
            </a:pathLst>
          </a:custGeom>
          <a:solidFill>
            <a:schemeClr val="accent4">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75000"/>
                  </a:schemeClr>
                </a:solidFill>
              </a:rPr>
              <a:t>Skill 1 – Build Safety</a:t>
            </a:r>
          </a:p>
        </p:txBody>
      </p:sp>
      <p:sp>
        <p:nvSpPr>
          <p:cNvPr id="8" name="Oval 7">
            <a:extLst>
              <a:ext uri="{FF2B5EF4-FFF2-40B4-BE49-F238E27FC236}">
                <a16:creationId xmlns:a16="http://schemas.microsoft.com/office/drawing/2014/main" id="{A5E88FAA-439D-41A1-8430-93D6871E71FB}"/>
              </a:ext>
            </a:extLst>
          </p:cNvPr>
          <p:cNvSpPr/>
          <p:nvPr/>
        </p:nvSpPr>
        <p:spPr>
          <a:xfrm>
            <a:off x="872440" y="2504659"/>
            <a:ext cx="759290" cy="759290"/>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67686D5E-6BBC-4EAD-8650-B4F7BCECC47E}"/>
              </a:ext>
            </a:extLst>
          </p:cNvPr>
          <p:cNvSpPr/>
          <p:nvPr/>
        </p:nvSpPr>
        <p:spPr>
          <a:xfrm>
            <a:off x="1472887" y="3491736"/>
            <a:ext cx="7020583" cy="607432"/>
          </a:xfrm>
          <a:custGeom>
            <a:avLst/>
            <a:gdLst>
              <a:gd name="connsiteX0" fmla="*/ 0 w 7020583"/>
              <a:gd name="connsiteY0" fmla="*/ 0 h 607432"/>
              <a:gd name="connsiteX1" fmla="*/ 7020583 w 7020583"/>
              <a:gd name="connsiteY1" fmla="*/ 0 h 607432"/>
              <a:gd name="connsiteX2" fmla="*/ 7020583 w 7020583"/>
              <a:gd name="connsiteY2" fmla="*/ 607432 h 607432"/>
              <a:gd name="connsiteX3" fmla="*/ 0 w 7020583"/>
              <a:gd name="connsiteY3" fmla="*/ 607432 h 607432"/>
              <a:gd name="connsiteX4" fmla="*/ 0 w 7020583"/>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0583" h="607432">
                <a:moveTo>
                  <a:pt x="0" y="0"/>
                </a:moveTo>
                <a:lnTo>
                  <a:pt x="7020583" y="0"/>
                </a:lnTo>
                <a:lnTo>
                  <a:pt x="7020583" y="607432"/>
                </a:lnTo>
                <a:lnTo>
                  <a:pt x="0" y="607432"/>
                </a:lnTo>
                <a:lnTo>
                  <a:pt x="0" y="0"/>
                </a:lnTo>
                <a:close/>
              </a:path>
            </a:pathLst>
          </a:cu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50000"/>
                  </a:schemeClr>
                </a:solidFill>
              </a:rPr>
              <a:t>Skill 2 – Share Vulnerability</a:t>
            </a:r>
          </a:p>
        </p:txBody>
      </p:sp>
      <p:sp>
        <p:nvSpPr>
          <p:cNvPr id="10" name="Oval 9">
            <a:extLst>
              <a:ext uri="{FF2B5EF4-FFF2-40B4-BE49-F238E27FC236}">
                <a16:creationId xmlns:a16="http://schemas.microsoft.com/office/drawing/2014/main" id="{731A6AC2-8653-4D4D-87C0-2AC8224C5E00}"/>
              </a:ext>
            </a:extLst>
          </p:cNvPr>
          <p:cNvSpPr/>
          <p:nvPr/>
        </p:nvSpPr>
        <p:spPr>
          <a:xfrm>
            <a:off x="1093242" y="3415807"/>
            <a:ext cx="759290" cy="759290"/>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2B8A4C17-DE8A-46E1-9A98-8E58E198771F}"/>
              </a:ext>
            </a:extLst>
          </p:cNvPr>
          <p:cNvSpPr/>
          <p:nvPr/>
        </p:nvSpPr>
        <p:spPr>
          <a:xfrm>
            <a:off x="1252085" y="4402884"/>
            <a:ext cx="7241385" cy="607432"/>
          </a:xfrm>
          <a:custGeom>
            <a:avLst/>
            <a:gdLst>
              <a:gd name="connsiteX0" fmla="*/ 0 w 7241385"/>
              <a:gd name="connsiteY0" fmla="*/ 0 h 607432"/>
              <a:gd name="connsiteX1" fmla="*/ 7241385 w 7241385"/>
              <a:gd name="connsiteY1" fmla="*/ 0 h 607432"/>
              <a:gd name="connsiteX2" fmla="*/ 7241385 w 7241385"/>
              <a:gd name="connsiteY2" fmla="*/ 607432 h 607432"/>
              <a:gd name="connsiteX3" fmla="*/ 0 w 7241385"/>
              <a:gd name="connsiteY3" fmla="*/ 607432 h 607432"/>
              <a:gd name="connsiteX4" fmla="*/ 0 w 7241385"/>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1385" h="607432">
                <a:moveTo>
                  <a:pt x="0" y="0"/>
                </a:moveTo>
                <a:lnTo>
                  <a:pt x="7241385" y="0"/>
                </a:lnTo>
                <a:lnTo>
                  <a:pt x="7241385" y="607432"/>
                </a:lnTo>
                <a:lnTo>
                  <a:pt x="0" y="607432"/>
                </a:lnTo>
                <a:lnTo>
                  <a:pt x="0" y="0"/>
                </a:lnTo>
                <a:close/>
              </a:path>
            </a:pathLst>
          </a:custGeom>
          <a:solidFill>
            <a:schemeClr val="accent4">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20000"/>
                    <a:lumOff val="80000"/>
                  </a:schemeClr>
                </a:solidFill>
              </a:rPr>
              <a:t>Skill 3 – Establish Purpose</a:t>
            </a:r>
          </a:p>
        </p:txBody>
      </p:sp>
      <p:sp>
        <p:nvSpPr>
          <p:cNvPr id="12" name="Oval 11">
            <a:extLst>
              <a:ext uri="{FF2B5EF4-FFF2-40B4-BE49-F238E27FC236}">
                <a16:creationId xmlns:a16="http://schemas.microsoft.com/office/drawing/2014/main" id="{92469EBE-8F16-4CDE-8505-A2E2CE35F624}"/>
              </a:ext>
            </a:extLst>
          </p:cNvPr>
          <p:cNvSpPr/>
          <p:nvPr/>
        </p:nvSpPr>
        <p:spPr>
          <a:xfrm>
            <a:off x="872440" y="4326955"/>
            <a:ext cx="759290" cy="759290"/>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58796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042A17-FAD8-4C19-819F-F89A0DE5C692}"/>
              </a:ext>
            </a:extLst>
          </p:cNvPr>
          <p:cNvSpPr>
            <a:spLocks noGrp="1"/>
          </p:cNvSpPr>
          <p:nvPr>
            <p:ph type="title"/>
          </p:nvPr>
        </p:nvSpPr>
        <p:spPr>
          <a:xfrm>
            <a:off x="457200" y="274638"/>
            <a:ext cx="8229600" cy="1143000"/>
          </a:xfrm>
          <a:custGeom>
            <a:avLst/>
            <a:gdLst>
              <a:gd name="connsiteX0" fmla="*/ 0 w 7241385"/>
              <a:gd name="connsiteY0" fmla="*/ 0 h 607432"/>
              <a:gd name="connsiteX1" fmla="*/ 7241385 w 7241385"/>
              <a:gd name="connsiteY1" fmla="*/ 0 h 607432"/>
              <a:gd name="connsiteX2" fmla="*/ 7241385 w 7241385"/>
              <a:gd name="connsiteY2" fmla="*/ 607432 h 607432"/>
              <a:gd name="connsiteX3" fmla="*/ 0 w 7241385"/>
              <a:gd name="connsiteY3" fmla="*/ 607432 h 607432"/>
              <a:gd name="connsiteX4" fmla="*/ 0 w 7241385"/>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1385" h="607432">
                <a:moveTo>
                  <a:pt x="0" y="0"/>
                </a:moveTo>
                <a:lnTo>
                  <a:pt x="7241385" y="0"/>
                </a:lnTo>
                <a:lnTo>
                  <a:pt x="7241385" y="607432"/>
                </a:lnTo>
                <a:lnTo>
                  <a:pt x="0" y="607432"/>
                </a:lnTo>
                <a:lnTo>
                  <a:pt x="0" y="0"/>
                </a:lnTo>
                <a:close/>
              </a:path>
            </a:pathLst>
          </a:custGeom>
          <a:solidFill>
            <a:schemeClr val="accent4">
              <a:lumMod val="40000"/>
              <a:lumOff val="6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a:solidFill>
                  <a:schemeClr val="accent4">
                    <a:lumMod val="75000"/>
                  </a:schemeClr>
                </a:solidFill>
              </a:rPr>
              <a:t>Skill 1 – Build Safety</a:t>
            </a:r>
            <a:endParaRPr lang="en-GB" sz="3200" kern="1200" dirty="0">
              <a:solidFill>
                <a:schemeClr val="accent4">
                  <a:lumMod val="75000"/>
                </a:schemeClr>
              </a:solidFill>
            </a:endParaRPr>
          </a:p>
        </p:txBody>
      </p:sp>
      <p:sp>
        <p:nvSpPr>
          <p:cNvPr id="7" name="Freeform: Shape 6">
            <a:extLst>
              <a:ext uri="{FF2B5EF4-FFF2-40B4-BE49-F238E27FC236}">
                <a16:creationId xmlns:a16="http://schemas.microsoft.com/office/drawing/2014/main" id="{F20426B7-6DB5-44A1-8B73-0AF92978EF65}"/>
              </a:ext>
            </a:extLst>
          </p:cNvPr>
          <p:cNvSpPr/>
          <p:nvPr/>
        </p:nvSpPr>
        <p:spPr>
          <a:xfrm>
            <a:off x="3687296" y="1558906"/>
            <a:ext cx="4845144" cy="727273"/>
          </a:xfrm>
          <a:custGeom>
            <a:avLst/>
            <a:gdLst>
              <a:gd name="connsiteX0" fmla="*/ 0 w 4845144"/>
              <a:gd name="connsiteY0" fmla="*/ 90909 h 727273"/>
              <a:gd name="connsiteX1" fmla="*/ 4481508 w 4845144"/>
              <a:gd name="connsiteY1" fmla="*/ 90909 h 727273"/>
              <a:gd name="connsiteX2" fmla="*/ 4481508 w 4845144"/>
              <a:gd name="connsiteY2" fmla="*/ 0 h 727273"/>
              <a:gd name="connsiteX3" fmla="*/ 4845144 w 4845144"/>
              <a:gd name="connsiteY3" fmla="*/ 363637 h 727273"/>
              <a:gd name="connsiteX4" fmla="*/ 4481508 w 4845144"/>
              <a:gd name="connsiteY4" fmla="*/ 727273 h 727273"/>
              <a:gd name="connsiteX5" fmla="*/ 4481508 w 4845144"/>
              <a:gd name="connsiteY5" fmla="*/ 636364 h 727273"/>
              <a:gd name="connsiteX6" fmla="*/ 0 w 4845144"/>
              <a:gd name="connsiteY6" fmla="*/ 636364 h 727273"/>
              <a:gd name="connsiteX7" fmla="*/ 0 w 4845144"/>
              <a:gd name="connsiteY7" fmla="*/ 90909 h 72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5144" h="727273">
                <a:moveTo>
                  <a:pt x="0" y="90909"/>
                </a:moveTo>
                <a:lnTo>
                  <a:pt x="4481508" y="90909"/>
                </a:lnTo>
                <a:lnTo>
                  <a:pt x="4481508" y="0"/>
                </a:lnTo>
                <a:lnTo>
                  <a:pt x="4845144" y="363637"/>
                </a:lnTo>
                <a:lnTo>
                  <a:pt x="4481508" y="727273"/>
                </a:lnTo>
                <a:lnTo>
                  <a:pt x="4481508" y="636364"/>
                </a:lnTo>
                <a:lnTo>
                  <a:pt x="0" y="636364"/>
                </a:lnTo>
                <a:lnTo>
                  <a:pt x="0" y="90909"/>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525" tIns="100434" rIns="282252" bIns="100434" numCol="1" spcCol="1270" anchor="t" anchorCtr="0">
            <a:noAutofit/>
          </a:bodyPr>
          <a:lstStyle/>
          <a:p>
            <a:pPr marL="114300" lvl="1" indent="-114300" algn="l" defTabSz="666750">
              <a:lnSpc>
                <a:spcPct val="90000"/>
              </a:lnSpc>
              <a:spcBef>
                <a:spcPct val="0"/>
              </a:spcBef>
              <a:spcAft>
                <a:spcPct val="15000"/>
              </a:spcAft>
              <a:buChar char="•"/>
            </a:pPr>
            <a:r>
              <a:rPr lang="en-GB" sz="1500" kern="1200" dirty="0"/>
              <a:t>use body language and eye contact to show each other that you are attending to what they are saying. </a:t>
            </a:r>
          </a:p>
        </p:txBody>
      </p:sp>
      <p:sp>
        <p:nvSpPr>
          <p:cNvPr id="8" name="Freeform: Shape 7">
            <a:extLst>
              <a:ext uri="{FF2B5EF4-FFF2-40B4-BE49-F238E27FC236}">
                <a16:creationId xmlns:a16="http://schemas.microsoft.com/office/drawing/2014/main" id="{332BDFEA-E3C7-4049-8460-6DE10C0A242E}"/>
              </a:ext>
            </a:extLst>
          </p:cNvPr>
          <p:cNvSpPr/>
          <p:nvPr/>
        </p:nvSpPr>
        <p:spPr>
          <a:xfrm>
            <a:off x="457200" y="1558906"/>
            <a:ext cx="3230096" cy="727273"/>
          </a:xfrm>
          <a:custGeom>
            <a:avLst/>
            <a:gdLst>
              <a:gd name="connsiteX0" fmla="*/ 0 w 3230096"/>
              <a:gd name="connsiteY0" fmla="*/ 121215 h 727273"/>
              <a:gd name="connsiteX1" fmla="*/ 121215 w 3230096"/>
              <a:gd name="connsiteY1" fmla="*/ 0 h 727273"/>
              <a:gd name="connsiteX2" fmla="*/ 3108881 w 3230096"/>
              <a:gd name="connsiteY2" fmla="*/ 0 h 727273"/>
              <a:gd name="connsiteX3" fmla="*/ 3230096 w 3230096"/>
              <a:gd name="connsiteY3" fmla="*/ 121215 h 727273"/>
              <a:gd name="connsiteX4" fmla="*/ 3230096 w 3230096"/>
              <a:gd name="connsiteY4" fmla="*/ 606058 h 727273"/>
              <a:gd name="connsiteX5" fmla="*/ 3108881 w 3230096"/>
              <a:gd name="connsiteY5" fmla="*/ 727273 h 727273"/>
              <a:gd name="connsiteX6" fmla="*/ 121215 w 3230096"/>
              <a:gd name="connsiteY6" fmla="*/ 727273 h 727273"/>
              <a:gd name="connsiteX7" fmla="*/ 0 w 3230096"/>
              <a:gd name="connsiteY7" fmla="*/ 606058 h 727273"/>
              <a:gd name="connsiteX8" fmla="*/ 0 w 3230096"/>
              <a:gd name="connsiteY8" fmla="*/ 121215 h 72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30096" h="727273">
                <a:moveTo>
                  <a:pt x="0" y="121215"/>
                </a:moveTo>
                <a:cubicBezTo>
                  <a:pt x="0" y="54270"/>
                  <a:pt x="54270" y="0"/>
                  <a:pt x="121215" y="0"/>
                </a:cubicBezTo>
                <a:lnTo>
                  <a:pt x="3108881" y="0"/>
                </a:lnTo>
                <a:cubicBezTo>
                  <a:pt x="3175826" y="0"/>
                  <a:pt x="3230096" y="54270"/>
                  <a:pt x="3230096" y="121215"/>
                </a:cubicBezTo>
                <a:lnTo>
                  <a:pt x="3230096" y="606058"/>
                </a:lnTo>
                <a:cubicBezTo>
                  <a:pt x="3230096" y="673003"/>
                  <a:pt x="3175826" y="727273"/>
                  <a:pt x="3108881" y="727273"/>
                </a:cubicBezTo>
                <a:lnTo>
                  <a:pt x="121215" y="727273"/>
                </a:lnTo>
                <a:cubicBezTo>
                  <a:pt x="54270" y="727273"/>
                  <a:pt x="0" y="673003"/>
                  <a:pt x="0" y="606058"/>
                </a:cubicBezTo>
                <a:lnTo>
                  <a:pt x="0" y="1212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1703" tIns="73603" rIns="111703" bIns="73603" numCol="1" spcCol="1270" anchor="ctr" anchorCtr="0">
            <a:noAutofit/>
          </a:bodyPr>
          <a:lstStyle/>
          <a:p>
            <a:pPr marL="0" lvl="0" indent="0" algn="ctr" defTabSz="889000">
              <a:lnSpc>
                <a:spcPct val="90000"/>
              </a:lnSpc>
              <a:spcBef>
                <a:spcPct val="0"/>
              </a:spcBef>
              <a:spcAft>
                <a:spcPct val="35000"/>
              </a:spcAft>
              <a:buNone/>
            </a:pPr>
            <a:r>
              <a:rPr lang="en-GB" sz="2000" kern="1200" dirty="0"/>
              <a:t>Overcommunicate listening </a:t>
            </a:r>
          </a:p>
        </p:txBody>
      </p:sp>
      <p:sp>
        <p:nvSpPr>
          <p:cNvPr id="9" name="Freeform: Shape 8">
            <a:extLst>
              <a:ext uri="{FF2B5EF4-FFF2-40B4-BE49-F238E27FC236}">
                <a16:creationId xmlns:a16="http://schemas.microsoft.com/office/drawing/2014/main" id="{FAEF7DA1-36E2-449B-B2A4-C869027A9F7A}"/>
              </a:ext>
            </a:extLst>
          </p:cNvPr>
          <p:cNvSpPr/>
          <p:nvPr/>
        </p:nvSpPr>
        <p:spPr>
          <a:xfrm>
            <a:off x="3688084" y="2358907"/>
            <a:ext cx="4840412" cy="1714190"/>
          </a:xfrm>
          <a:custGeom>
            <a:avLst/>
            <a:gdLst>
              <a:gd name="connsiteX0" fmla="*/ 0 w 4840412"/>
              <a:gd name="connsiteY0" fmla="*/ 214274 h 1714190"/>
              <a:gd name="connsiteX1" fmla="*/ 3983317 w 4840412"/>
              <a:gd name="connsiteY1" fmla="*/ 214274 h 1714190"/>
              <a:gd name="connsiteX2" fmla="*/ 3983317 w 4840412"/>
              <a:gd name="connsiteY2" fmla="*/ 0 h 1714190"/>
              <a:gd name="connsiteX3" fmla="*/ 4840412 w 4840412"/>
              <a:gd name="connsiteY3" fmla="*/ 857095 h 1714190"/>
              <a:gd name="connsiteX4" fmla="*/ 3983317 w 4840412"/>
              <a:gd name="connsiteY4" fmla="*/ 1714190 h 1714190"/>
              <a:gd name="connsiteX5" fmla="*/ 3983317 w 4840412"/>
              <a:gd name="connsiteY5" fmla="*/ 1499916 h 1714190"/>
              <a:gd name="connsiteX6" fmla="*/ 0 w 4840412"/>
              <a:gd name="connsiteY6" fmla="*/ 1499916 h 1714190"/>
              <a:gd name="connsiteX7" fmla="*/ 0 w 4840412"/>
              <a:gd name="connsiteY7" fmla="*/ 214274 h 1714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412" h="1714190">
                <a:moveTo>
                  <a:pt x="0" y="214274"/>
                </a:moveTo>
                <a:lnTo>
                  <a:pt x="3983317" y="214274"/>
                </a:lnTo>
                <a:lnTo>
                  <a:pt x="3983317" y="0"/>
                </a:lnTo>
                <a:lnTo>
                  <a:pt x="4840412" y="857095"/>
                </a:lnTo>
                <a:lnTo>
                  <a:pt x="3983317" y="1714190"/>
                </a:lnTo>
                <a:lnTo>
                  <a:pt x="3983317" y="1499916"/>
                </a:lnTo>
                <a:lnTo>
                  <a:pt x="0" y="1499916"/>
                </a:lnTo>
                <a:lnTo>
                  <a:pt x="0" y="214274"/>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24434" rIns="652981" bIns="224434" numCol="1" spcCol="1270" anchor="t" anchorCtr="0">
            <a:noAutofit/>
          </a:bodyPr>
          <a:lstStyle/>
          <a:p>
            <a:pPr marL="171450" lvl="1" indent="-171450" algn="l" defTabSz="711200">
              <a:lnSpc>
                <a:spcPct val="90000"/>
              </a:lnSpc>
              <a:spcBef>
                <a:spcPct val="0"/>
              </a:spcBef>
              <a:spcAft>
                <a:spcPct val="15000"/>
              </a:spcAft>
              <a:buChar char="•"/>
            </a:pPr>
            <a:r>
              <a:rPr lang="en-GB" sz="1600" kern="1200" dirty="0"/>
              <a:t>especially if you are the leader. </a:t>
            </a:r>
          </a:p>
          <a:p>
            <a:pPr marL="171450" lvl="1" indent="-171450" algn="l" defTabSz="711200">
              <a:lnSpc>
                <a:spcPct val="90000"/>
              </a:lnSpc>
              <a:spcBef>
                <a:spcPct val="0"/>
              </a:spcBef>
              <a:spcAft>
                <a:spcPct val="15000"/>
              </a:spcAft>
              <a:buChar char="•"/>
            </a:pPr>
            <a:r>
              <a:rPr lang="en-GB" sz="1600" kern="1200" dirty="0"/>
              <a:t>Use phrases like:</a:t>
            </a:r>
          </a:p>
          <a:p>
            <a:pPr marL="342900" lvl="2" indent="-171450" algn="l" defTabSz="711200">
              <a:lnSpc>
                <a:spcPct val="90000"/>
              </a:lnSpc>
              <a:spcBef>
                <a:spcPct val="0"/>
              </a:spcBef>
              <a:spcAft>
                <a:spcPct val="15000"/>
              </a:spcAft>
              <a:buChar char="•"/>
            </a:pPr>
            <a:r>
              <a:rPr lang="en-GB" sz="1600" kern="1200" dirty="0"/>
              <a:t>“Of course, I could be </a:t>
            </a:r>
            <a:r>
              <a:rPr lang="en-GB" sz="1600" kern="1200"/>
              <a:t>wrong.”</a:t>
            </a:r>
            <a:endParaRPr lang="en-GB" sz="1600" kern="1200" dirty="0"/>
          </a:p>
          <a:p>
            <a:pPr marL="342900" lvl="2" indent="-171450" algn="l" defTabSz="711200">
              <a:lnSpc>
                <a:spcPct val="90000"/>
              </a:lnSpc>
              <a:spcBef>
                <a:spcPct val="0"/>
              </a:spcBef>
              <a:spcAft>
                <a:spcPct val="15000"/>
              </a:spcAft>
              <a:buChar char="•"/>
            </a:pPr>
            <a:r>
              <a:rPr lang="en-GB" sz="1600" kern="1200" dirty="0"/>
              <a:t>“What am I missing?”</a:t>
            </a:r>
          </a:p>
          <a:p>
            <a:pPr marL="342900" lvl="2" indent="-171450" algn="l" defTabSz="711200">
              <a:lnSpc>
                <a:spcPct val="90000"/>
              </a:lnSpc>
              <a:spcBef>
                <a:spcPct val="0"/>
              </a:spcBef>
              <a:spcAft>
                <a:spcPct val="15000"/>
              </a:spcAft>
              <a:buChar char="•"/>
            </a:pPr>
            <a:r>
              <a:rPr lang="en-GB" sz="1600" kern="1200" dirty="0"/>
              <a:t>“What do you think?”</a:t>
            </a:r>
          </a:p>
        </p:txBody>
      </p:sp>
      <p:sp>
        <p:nvSpPr>
          <p:cNvPr id="10" name="Freeform: Shape 9">
            <a:extLst>
              <a:ext uri="{FF2B5EF4-FFF2-40B4-BE49-F238E27FC236}">
                <a16:creationId xmlns:a16="http://schemas.microsoft.com/office/drawing/2014/main" id="{7F77B049-168F-4AB7-9C6B-C3C6457FE264}"/>
              </a:ext>
            </a:extLst>
          </p:cNvPr>
          <p:cNvSpPr/>
          <p:nvPr/>
        </p:nvSpPr>
        <p:spPr>
          <a:xfrm>
            <a:off x="461142" y="2852365"/>
            <a:ext cx="3226941" cy="727273"/>
          </a:xfrm>
          <a:custGeom>
            <a:avLst/>
            <a:gdLst>
              <a:gd name="connsiteX0" fmla="*/ 0 w 3226941"/>
              <a:gd name="connsiteY0" fmla="*/ 121215 h 727273"/>
              <a:gd name="connsiteX1" fmla="*/ 121215 w 3226941"/>
              <a:gd name="connsiteY1" fmla="*/ 0 h 727273"/>
              <a:gd name="connsiteX2" fmla="*/ 3105726 w 3226941"/>
              <a:gd name="connsiteY2" fmla="*/ 0 h 727273"/>
              <a:gd name="connsiteX3" fmla="*/ 3226941 w 3226941"/>
              <a:gd name="connsiteY3" fmla="*/ 121215 h 727273"/>
              <a:gd name="connsiteX4" fmla="*/ 3226941 w 3226941"/>
              <a:gd name="connsiteY4" fmla="*/ 606058 h 727273"/>
              <a:gd name="connsiteX5" fmla="*/ 3105726 w 3226941"/>
              <a:gd name="connsiteY5" fmla="*/ 727273 h 727273"/>
              <a:gd name="connsiteX6" fmla="*/ 121215 w 3226941"/>
              <a:gd name="connsiteY6" fmla="*/ 727273 h 727273"/>
              <a:gd name="connsiteX7" fmla="*/ 0 w 3226941"/>
              <a:gd name="connsiteY7" fmla="*/ 606058 h 727273"/>
              <a:gd name="connsiteX8" fmla="*/ 0 w 3226941"/>
              <a:gd name="connsiteY8" fmla="*/ 121215 h 72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26941" h="727273">
                <a:moveTo>
                  <a:pt x="0" y="121215"/>
                </a:moveTo>
                <a:cubicBezTo>
                  <a:pt x="0" y="54270"/>
                  <a:pt x="54270" y="0"/>
                  <a:pt x="121215" y="0"/>
                </a:cubicBezTo>
                <a:lnTo>
                  <a:pt x="3105726" y="0"/>
                </a:lnTo>
                <a:cubicBezTo>
                  <a:pt x="3172671" y="0"/>
                  <a:pt x="3226941" y="54270"/>
                  <a:pt x="3226941" y="121215"/>
                </a:cubicBezTo>
                <a:lnTo>
                  <a:pt x="3226941" y="606058"/>
                </a:lnTo>
                <a:cubicBezTo>
                  <a:pt x="3226941" y="673003"/>
                  <a:pt x="3172671" y="727273"/>
                  <a:pt x="3105726" y="727273"/>
                </a:cubicBezTo>
                <a:lnTo>
                  <a:pt x="121215" y="727273"/>
                </a:lnTo>
                <a:cubicBezTo>
                  <a:pt x="54270" y="727273"/>
                  <a:pt x="0" y="673003"/>
                  <a:pt x="0" y="606058"/>
                </a:cubicBezTo>
                <a:lnTo>
                  <a:pt x="0" y="1212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1703" tIns="73603" rIns="111703" bIns="73603" numCol="1" spcCol="1270" anchor="ctr" anchorCtr="0">
            <a:noAutofit/>
          </a:bodyPr>
          <a:lstStyle/>
          <a:p>
            <a:pPr marL="0" lvl="0" indent="0" algn="ctr" defTabSz="889000">
              <a:lnSpc>
                <a:spcPct val="90000"/>
              </a:lnSpc>
              <a:spcBef>
                <a:spcPct val="0"/>
              </a:spcBef>
              <a:spcAft>
                <a:spcPct val="35000"/>
              </a:spcAft>
              <a:buNone/>
            </a:pPr>
            <a:r>
              <a:rPr lang="en-GB" sz="2000" kern="1200" dirty="0"/>
              <a:t>Spotlight your fallibility early on </a:t>
            </a:r>
          </a:p>
        </p:txBody>
      </p:sp>
      <p:sp>
        <p:nvSpPr>
          <p:cNvPr id="11" name="Freeform: Shape 10">
            <a:extLst>
              <a:ext uri="{FF2B5EF4-FFF2-40B4-BE49-F238E27FC236}">
                <a16:creationId xmlns:a16="http://schemas.microsoft.com/office/drawing/2014/main" id="{658796C0-4129-4246-9A97-907163D7E216}"/>
              </a:ext>
            </a:extLst>
          </p:cNvPr>
          <p:cNvSpPr/>
          <p:nvPr/>
        </p:nvSpPr>
        <p:spPr>
          <a:xfrm>
            <a:off x="3688084" y="4145825"/>
            <a:ext cx="4840412" cy="1472852"/>
          </a:xfrm>
          <a:custGeom>
            <a:avLst/>
            <a:gdLst>
              <a:gd name="connsiteX0" fmla="*/ 0 w 4840412"/>
              <a:gd name="connsiteY0" fmla="*/ 184107 h 1472852"/>
              <a:gd name="connsiteX1" fmla="*/ 4103986 w 4840412"/>
              <a:gd name="connsiteY1" fmla="*/ 184107 h 1472852"/>
              <a:gd name="connsiteX2" fmla="*/ 4103986 w 4840412"/>
              <a:gd name="connsiteY2" fmla="*/ 0 h 1472852"/>
              <a:gd name="connsiteX3" fmla="*/ 4840412 w 4840412"/>
              <a:gd name="connsiteY3" fmla="*/ 736426 h 1472852"/>
              <a:gd name="connsiteX4" fmla="*/ 4103986 w 4840412"/>
              <a:gd name="connsiteY4" fmla="*/ 1472852 h 1472852"/>
              <a:gd name="connsiteX5" fmla="*/ 4103986 w 4840412"/>
              <a:gd name="connsiteY5" fmla="*/ 1288746 h 1472852"/>
              <a:gd name="connsiteX6" fmla="*/ 0 w 4840412"/>
              <a:gd name="connsiteY6" fmla="*/ 1288746 h 1472852"/>
              <a:gd name="connsiteX7" fmla="*/ 0 w 4840412"/>
              <a:gd name="connsiteY7" fmla="*/ 184107 h 1472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412" h="1472852">
                <a:moveTo>
                  <a:pt x="0" y="184107"/>
                </a:moveTo>
                <a:lnTo>
                  <a:pt x="4103986" y="184107"/>
                </a:lnTo>
                <a:lnTo>
                  <a:pt x="4103986" y="0"/>
                </a:lnTo>
                <a:lnTo>
                  <a:pt x="4840412" y="736426"/>
                </a:lnTo>
                <a:lnTo>
                  <a:pt x="4103986" y="1472852"/>
                </a:lnTo>
                <a:lnTo>
                  <a:pt x="4103986" y="1288746"/>
                </a:lnTo>
                <a:lnTo>
                  <a:pt x="0" y="1288746"/>
                </a:lnTo>
                <a:lnTo>
                  <a:pt x="0" y="18410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194267" rIns="562479" bIns="194266" numCol="1" spcCol="1270" anchor="t" anchorCtr="0">
            <a:noAutofit/>
          </a:bodyPr>
          <a:lstStyle/>
          <a:p>
            <a:pPr marL="171450" lvl="1" indent="-171450" algn="l" defTabSz="711200">
              <a:lnSpc>
                <a:spcPct val="90000"/>
              </a:lnSpc>
              <a:spcBef>
                <a:spcPct val="0"/>
              </a:spcBef>
              <a:spcAft>
                <a:spcPct val="15000"/>
              </a:spcAft>
              <a:buChar char="•"/>
            </a:pPr>
            <a:r>
              <a:rPr lang="en-GB" sz="1600" kern="1200" dirty="0"/>
              <a:t> if negative feedback or bad news is received from a team member, respond in a receptive way </a:t>
            </a:r>
          </a:p>
          <a:p>
            <a:pPr marL="342900" lvl="2" indent="-171450" algn="l" defTabSz="711200">
              <a:lnSpc>
                <a:spcPct val="90000"/>
              </a:lnSpc>
              <a:spcBef>
                <a:spcPct val="0"/>
              </a:spcBef>
              <a:spcAft>
                <a:spcPct val="15000"/>
              </a:spcAft>
              <a:buChar char="•"/>
            </a:pPr>
            <a:r>
              <a:rPr lang="en-GB" sz="1600" kern="1200" dirty="0"/>
              <a:t>“Thank you for letting us know”,</a:t>
            </a:r>
          </a:p>
          <a:p>
            <a:pPr marL="342900" lvl="2" indent="-171450" algn="l" defTabSz="711200">
              <a:lnSpc>
                <a:spcPct val="90000"/>
              </a:lnSpc>
              <a:spcBef>
                <a:spcPct val="0"/>
              </a:spcBef>
              <a:spcAft>
                <a:spcPct val="15000"/>
              </a:spcAft>
              <a:buChar char="•"/>
            </a:pPr>
            <a:r>
              <a:rPr lang="en-GB" sz="1600" kern="1200" dirty="0"/>
              <a:t> “I am pleased that you have told me”. </a:t>
            </a:r>
          </a:p>
        </p:txBody>
      </p:sp>
      <p:sp>
        <p:nvSpPr>
          <p:cNvPr id="12" name="Freeform: Shape 11">
            <a:extLst>
              <a:ext uri="{FF2B5EF4-FFF2-40B4-BE49-F238E27FC236}">
                <a16:creationId xmlns:a16="http://schemas.microsoft.com/office/drawing/2014/main" id="{AD380CD4-18DF-452C-94AF-39D16F3530F4}"/>
              </a:ext>
            </a:extLst>
          </p:cNvPr>
          <p:cNvSpPr/>
          <p:nvPr/>
        </p:nvSpPr>
        <p:spPr>
          <a:xfrm>
            <a:off x="461142" y="4518614"/>
            <a:ext cx="3226941" cy="727273"/>
          </a:xfrm>
          <a:custGeom>
            <a:avLst/>
            <a:gdLst>
              <a:gd name="connsiteX0" fmla="*/ 0 w 3226941"/>
              <a:gd name="connsiteY0" fmla="*/ 121215 h 727273"/>
              <a:gd name="connsiteX1" fmla="*/ 121215 w 3226941"/>
              <a:gd name="connsiteY1" fmla="*/ 0 h 727273"/>
              <a:gd name="connsiteX2" fmla="*/ 3105726 w 3226941"/>
              <a:gd name="connsiteY2" fmla="*/ 0 h 727273"/>
              <a:gd name="connsiteX3" fmla="*/ 3226941 w 3226941"/>
              <a:gd name="connsiteY3" fmla="*/ 121215 h 727273"/>
              <a:gd name="connsiteX4" fmla="*/ 3226941 w 3226941"/>
              <a:gd name="connsiteY4" fmla="*/ 606058 h 727273"/>
              <a:gd name="connsiteX5" fmla="*/ 3105726 w 3226941"/>
              <a:gd name="connsiteY5" fmla="*/ 727273 h 727273"/>
              <a:gd name="connsiteX6" fmla="*/ 121215 w 3226941"/>
              <a:gd name="connsiteY6" fmla="*/ 727273 h 727273"/>
              <a:gd name="connsiteX7" fmla="*/ 0 w 3226941"/>
              <a:gd name="connsiteY7" fmla="*/ 606058 h 727273"/>
              <a:gd name="connsiteX8" fmla="*/ 0 w 3226941"/>
              <a:gd name="connsiteY8" fmla="*/ 121215 h 72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26941" h="727273">
                <a:moveTo>
                  <a:pt x="0" y="121215"/>
                </a:moveTo>
                <a:cubicBezTo>
                  <a:pt x="0" y="54270"/>
                  <a:pt x="54270" y="0"/>
                  <a:pt x="121215" y="0"/>
                </a:cubicBezTo>
                <a:lnTo>
                  <a:pt x="3105726" y="0"/>
                </a:lnTo>
                <a:cubicBezTo>
                  <a:pt x="3172671" y="0"/>
                  <a:pt x="3226941" y="54270"/>
                  <a:pt x="3226941" y="121215"/>
                </a:cubicBezTo>
                <a:lnTo>
                  <a:pt x="3226941" y="606058"/>
                </a:lnTo>
                <a:cubicBezTo>
                  <a:pt x="3226941" y="673003"/>
                  <a:pt x="3172671" y="727273"/>
                  <a:pt x="3105726" y="727273"/>
                </a:cubicBezTo>
                <a:lnTo>
                  <a:pt x="121215" y="727273"/>
                </a:lnTo>
                <a:cubicBezTo>
                  <a:pt x="54270" y="727273"/>
                  <a:pt x="0" y="673003"/>
                  <a:pt x="0" y="606058"/>
                </a:cubicBezTo>
                <a:lnTo>
                  <a:pt x="0" y="1212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1703" tIns="73603" rIns="111703" bIns="73603" numCol="1" spcCol="1270" anchor="ctr" anchorCtr="0">
            <a:noAutofit/>
          </a:bodyPr>
          <a:lstStyle/>
          <a:p>
            <a:pPr marL="0" lvl="0" indent="0" algn="ctr" defTabSz="889000">
              <a:lnSpc>
                <a:spcPct val="90000"/>
              </a:lnSpc>
              <a:spcBef>
                <a:spcPct val="0"/>
              </a:spcBef>
              <a:spcAft>
                <a:spcPct val="35000"/>
              </a:spcAft>
              <a:buNone/>
            </a:pPr>
            <a:r>
              <a:rPr lang="en-GB" sz="2000" kern="1200"/>
              <a:t>Embrace the messenger </a:t>
            </a:r>
          </a:p>
        </p:txBody>
      </p:sp>
      <p:sp>
        <p:nvSpPr>
          <p:cNvPr id="14" name="TextBox 13">
            <a:extLst>
              <a:ext uri="{FF2B5EF4-FFF2-40B4-BE49-F238E27FC236}">
                <a16:creationId xmlns:a16="http://schemas.microsoft.com/office/drawing/2014/main" id="{1FA56669-2737-4A18-BB4D-F0EFAE42FC2D}"/>
              </a:ext>
            </a:extLst>
          </p:cNvPr>
          <p:cNvSpPr txBox="1"/>
          <p:nvPr/>
        </p:nvSpPr>
        <p:spPr>
          <a:xfrm>
            <a:off x="7164288" y="968544"/>
            <a:ext cx="4572000" cy="369332"/>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Coyle (2018) </a:t>
            </a:r>
            <a:endParaRPr lang="en-GB" dirty="0"/>
          </a:p>
        </p:txBody>
      </p:sp>
    </p:spTree>
    <p:extLst>
      <p:ext uri="{BB962C8B-B14F-4D97-AF65-F5344CB8AC3E}">
        <p14:creationId xmlns:p14="http://schemas.microsoft.com/office/powerpoint/2010/main" val="368280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FCFC8A8D-F73F-458D-AD9E-FFF49F481B59}"/>
              </a:ext>
            </a:extLst>
          </p:cNvPr>
          <p:cNvSpPr/>
          <p:nvPr/>
        </p:nvSpPr>
        <p:spPr>
          <a:xfrm>
            <a:off x="3726159" y="1417638"/>
            <a:ext cx="5310336" cy="1453229"/>
          </a:xfrm>
          <a:custGeom>
            <a:avLst/>
            <a:gdLst>
              <a:gd name="connsiteX0" fmla="*/ 0 w 4928120"/>
              <a:gd name="connsiteY0" fmla="*/ 164549 h 1316393"/>
              <a:gd name="connsiteX1" fmla="*/ 4269924 w 4928120"/>
              <a:gd name="connsiteY1" fmla="*/ 164549 h 1316393"/>
              <a:gd name="connsiteX2" fmla="*/ 4269924 w 4928120"/>
              <a:gd name="connsiteY2" fmla="*/ 0 h 1316393"/>
              <a:gd name="connsiteX3" fmla="*/ 4928120 w 4928120"/>
              <a:gd name="connsiteY3" fmla="*/ 658197 h 1316393"/>
              <a:gd name="connsiteX4" fmla="*/ 4269924 w 4928120"/>
              <a:gd name="connsiteY4" fmla="*/ 1316393 h 1316393"/>
              <a:gd name="connsiteX5" fmla="*/ 4269924 w 4928120"/>
              <a:gd name="connsiteY5" fmla="*/ 1151844 h 1316393"/>
              <a:gd name="connsiteX6" fmla="*/ 0 w 4928120"/>
              <a:gd name="connsiteY6" fmla="*/ 1151844 h 1316393"/>
              <a:gd name="connsiteX7" fmla="*/ 0 w 4928120"/>
              <a:gd name="connsiteY7" fmla="*/ 164549 h 1316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28120" h="1316393">
                <a:moveTo>
                  <a:pt x="0" y="164549"/>
                </a:moveTo>
                <a:lnTo>
                  <a:pt x="4269924" y="164549"/>
                </a:lnTo>
                <a:lnTo>
                  <a:pt x="4269924" y="0"/>
                </a:lnTo>
                <a:lnTo>
                  <a:pt x="4928120" y="658197"/>
                </a:lnTo>
                <a:lnTo>
                  <a:pt x="4269924" y="1316393"/>
                </a:lnTo>
                <a:lnTo>
                  <a:pt x="4269924" y="1151844"/>
                </a:lnTo>
                <a:lnTo>
                  <a:pt x="0" y="1151844"/>
                </a:lnTo>
                <a:lnTo>
                  <a:pt x="0" y="164549"/>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715" tIns="170264" rIns="499362" bIns="170264" numCol="1" spcCol="1270" anchor="t" anchorCtr="0">
            <a:noAutofit/>
          </a:bodyPr>
          <a:lstStyle/>
          <a:p>
            <a:pPr marL="57150" lvl="1" indent="-57150" algn="l" defTabSz="400050">
              <a:lnSpc>
                <a:spcPct val="90000"/>
              </a:lnSpc>
              <a:spcBef>
                <a:spcPct val="0"/>
              </a:spcBef>
              <a:spcAft>
                <a:spcPct val="15000"/>
              </a:spcAft>
              <a:buChar char="•"/>
            </a:pPr>
            <a:r>
              <a:rPr lang="en-GB" sz="1400" kern="1200" dirty="0">
                <a:latin typeface="Arial" panose="020B0604020202020204" pitchFamily="34" charset="0"/>
                <a:cs typeface="Arial" panose="020B0604020202020204" pitchFamily="34" charset="0"/>
              </a:rPr>
              <a:t>Tell the truth to your team. </a:t>
            </a:r>
          </a:p>
          <a:p>
            <a:pPr marL="57150" lvl="1" indent="-57150" algn="l" defTabSz="400050">
              <a:lnSpc>
                <a:spcPct val="90000"/>
              </a:lnSpc>
              <a:spcBef>
                <a:spcPct val="0"/>
              </a:spcBef>
              <a:spcAft>
                <a:spcPct val="15000"/>
              </a:spcAft>
              <a:buChar char="•"/>
            </a:pPr>
            <a:r>
              <a:rPr lang="en-GB" sz="1400" kern="1200" dirty="0">
                <a:latin typeface="Arial" panose="020B0604020202020204" pitchFamily="34" charset="0"/>
                <a:cs typeface="Arial" panose="020B0604020202020204" pitchFamily="34" charset="0"/>
              </a:rPr>
              <a:t>Ask questions – “What is one thing that I currently do that you’d like me to continue to do? “ </a:t>
            </a:r>
          </a:p>
          <a:p>
            <a:pPr marL="57150" lvl="1" indent="-57150" algn="l" defTabSz="400050">
              <a:lnSpc>
                <a:spcPct val="90000"/>
              </a:lnSpc>
              <a:spcBef>
                <a:spcPct val="0"/>
              </a:spcBef>
              <a:spcAft>
                <a:spcPct val="15000"/>
              </a:spcAft>
              <a:buChar char="•"/>
            </a:pPr>
            <a:r>
              <a:rPr lang="en-GB" sz="1400" kern="1200" dirty="0">
                <a:latin typeface="Arial" panose="020B0604020202020204" pitchFamily="34" charset="0"/>
                <a:cs typeface="Arial" panose="020B0604020202020204" pitchFamily="34" charset="0"/>
              </a:rPr>
              <a:t>Remember that vulnerability is a strength not a weakness</a:t>
            </a:r>
            <a:r>
              <a:rPr lang="en-GB" sz="1400" kern="1200" dirty="0"/>
              <a:t>. </a:t>
            </a:r>
          </a:p>
        </p:txBody>
      </p:sp>
      <p:sp>
        <p:nvSpPr>
          <p:cNvPr id="10" name="Freeform: Shape 9">
            <a:extLst>
              <a:ext uri="{FF2B5EF4-FFF2-40B4-BE49-F238E27FC236}">
                <a16:creationId xmlns:a16="http://schemas.microsoft.com/office/drawing/2014/main" id="{7610C28D-4BF0-46EB-9588-5FEE7F79A62E}"/>
              </a:ext>
            </a:extLst>
          </p:cNvPr>
          <p:cNvSpPr/>
          <p:nvPr/>
        </p:nvSpPr>
        <p:spPr>
          <a:xfrm>
            <a:off x="463626" y="1535627"/>
            <a:ext cx="3285413" cy="1179880"/>
          </a:xfrm>
          <a:custGeom>
            <a:avLst/>
            <a:gdLst>
              <a:gd name="connsiteX0" fmla="*/ 0 w 3285413"/>
              <a:gd name="connsiteY0" fmla="*/ 196651 h 1179880"/>
              <a:gd name="connsiteX1" fmla="*/ 196651 w 3285413"/>
              <a:gd name="connsiteY1" fmla="*/ 0 h 1179880"/>
              <a:gd name="connsiteX2" fmla="*/ 3088762 w 3285413"/>
              <a:gd name="connsiteY2" fmla="*/ 0 h 1179880"/>
              <a:gd name="connsiteX3" fmla="*/ 3285413 w 3285413"/>
              <a:gd name="connsiteY3" fmla="*/ 196651 h 1179880"/>
              <a:gd name="connsiteX4" fmla="*/ 3285413 w 3285413"/>
              <a:gd name="connsiteY4" fmla="*/ 983229 h 1179880"/>
              <a:gd name="connsiteX5" fmla="*/ 3088762 w 3285413"/>
              <a:gd name="connsiteY5" fmla="*/ 1179880 h 1179880"/>
              <a:gd name="connsiteX6" fmla="*/ 196651 w 3285413"/>
              <a:gd name="connsiteY6" fmla="*/ 1179880 h 1179880"/>
              <a:gd name="connsiteX7" fmla="*/ 0 w 3285413"/>
              <a:gd name="connsiteY7" fmla="*/ 983229 h 1179880"/>
              <a:gd name="connsiteX8" fmla="*/ 0 w 3285413"/>
              <a:gd name="connsiteY8" fmla="*/ 196651 h 117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85413" h="1179880">
                <a:moveTo>
                  <a:pt x="0" y="196651"/>
                </a:moveTo>
                <a:cubicBezTo>
                  <a:pt x="0" y="88044"/>
                  <a:pt x="88044" y="0"/>
                  <a:pt x="196651" y="0"/>
                </a:cubicBezTo>
                <a:lnTo>
                  <a:pt x="3088762" y="0"/>
                </a:lnTo>
                <a:cubicBezTo>
                  <a:pt x="3197369" y="0"/>
                  <a:pt x="3285413" y="88044"/>
                  <a:pt x="3285413" y="196651"/>
                </a:cubicBezTo>
                <a:lnTo>
                  <a:pt x="3285413" y="983229"/>
                </a:lnTo>
                <a:cubicBezTo>
                  <a:pt x="3285413" y="1091836"/>
                  <a:pt x="3197369" y="1179880"/>
                  <a:pt x="3088762" y="1179880"/>
                </a:cubicBezTo>
                <a:lnTo>
                  <a:pt x="196651" y="1179880"/>
                </a:lnTo>
                <a:cubicBezTo>
                  <a:pt x="88044" y="1179880"/>
                  <a:pt x="0" y="1091836"/>
                  <a:pt x="0" y="983229"/>
                </a:cubicBezTo>
                <a:lnTo>
                  <a:pt x="0" y="19665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227" tIns="101412" rIns="145227" bIns="101412" numCol="1" spcCol="1270" anchor="ctr" anchorCtr="0">
            <a:noAutofit/>
          </a:bodyPr>
          <a:lstStyle/>
          <a:p>
            <a:pPr marL="0" lvl="0" indent="0" algn="ctr" defTabSz="1022350">
              <a:lnSpc>
                <a:spcPct val="90000"/>
              </a:lnSpc>
              <a:spcBef>
                <a:spcPct val="0"/>
              </a:spcBef>
              <a:spcAft>
                <a:spcPct val="35000"/>
              </a:spcAft>
              <a:buNone/>
            </a:pPr>
            <a:r>
              <a:rPr lang="en-GB" sz="2300" kern="1200" dirty="0"/>
              <a:t>Make sure the leader is vulnerable first and often. </a:t>
            </a:r>
          </a:p>
        </p:txBody>
      </p:sp>
      <p:sp>
        <p:nvSpPr>
          <p:cNvPr id="11" name="Freeform: Shape 10">
            <a:extLst>
              <a:ext uri="{FF2B5EF4-FFF2-40B4-BE49-F238E27FC236}">
                <a16:creationId xmlns:a16="http://schemas.microsoft.com/office/drawing/2014/main" id="{3489CABC-5B43-4270-AFA2-1F427295BB57}"/>
              </a:ext>
            </a:extLst>
          </p:cNvPr>
          <p:cNvSpPr/>
          <p:nvPr/>
        </p:nvSpPr>
        <p:spPr>
          <a:xfrm>
            <a:off x="3721338" y="2788524"/>
            <a:ext cx="5315157" cy="1179880"/>
          </a:xfrm>
          <a:custGeom>
            <a:avLst/>
            <a:gdLst>
              <a:gd name="connsiteX0" fmla="*/ 0 w 4937760"/>
              <a:gd name="connsiteY0" fmla="*/ 147485 h 1179880"/>
              <a:gd name="connsiteX1" fmla="*/ 4347820 w 4937760"/>
              <a:gd name="connsiteY1" fmla="*/ 147485 h 1179880"/>
              <a:gd name="connsiteX2" fmla="*/ 4347820 w 4937760"/>
              <a:gd name="connsiteY2" fmla="*/ 0 h 1179880"/>
              <a:gd name="connsiteX3" fmla="*/ 4937760 w 4937760"/>
              <a:gd name="connsiteY3" fmla="*/ 589940 h 1179880"/>
              <a:gd name="connsiteX4" fmla="*/ 4347820 w 4937760"/>
              <a:gd name="connsiteY4" fmla="*/ 1179880 h 1179880"/>
              <a:gd name="connsiteX5" fmla="*/ 4347820 w 4937760"/>
              <a:gd name="connsiteY5" fmla="*/ 1032395 h 1179880"/>
              <a:gd name="connsiteX6" fmla="*/ 0 w 4937760"/>
              <a:gd name="connsiteY6" fmla="*/ 1032395 h 1179880"/>
              <a:gd name="connsiteX7" fmla="*/ 0 w 4937760"/>
              <a:gd name="connsiteY7" fmla="*/ 147485 h 117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37760" h="1179880">
                <a:moveTo>
                  <a:pt x="0" y="147485"/>
                </a:moveTo>
                <a:lnTo>
                  <a:pt x="4347820" y="147485"/>
                </a:lnTo>
                <a:lnTo>
                  <a:pt x="4347820" y="0"/>
                </a:lnTo>
                <a:lnTo>
                  <a:pt x="4937760" y="589940"/>
                </a:lnTo>
                <a:lnTo>
                  <a:pt x="4347820" y="1179880"/>
                </a:lnTo>
                <a:lnTo>
                  <a:pt x="4347820" y="1032395"/>
                </a:lnTo>
                <a:lnTo>
                  <a:pt x="0" y="1032395"/>
                </a:lnTo>
                <a:lnTo>
                  <a:pt x="0" y="14748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715" tIns="153200" rIns="448170" bIns="153200" numCol="1" spcCol="1270" anchor="t" anchorCtr="0">
            <a:noAutofit/>
          </a:bodyPr>
          <a:lstStyle/>
          <a:p>
            <a:pPr marL="57150" lvl="1" indent="-57150" algn="l" defTabSz="400050">
              <a:lnSpc>
                <a:spcPct val="90000"/>
              </a:lnSpc>
              <a:spcBef>
                <a:spcPct val="0"/>
              </a:spcBef>
              <a:spcAft>
                <a:spcPct val="15000"/>
              </a:spcAft>
              <a:buChar char="•"/>
            </a:pPr>
            <a:r>
              <a:rPr lang="en-GB" sz="1400" kern="1200" dirty="0">
                <a:latin typeface="Arial" panose="020B0604020202020204" pitchFamily="34" charset="0"/>
                <a:cs typeface="Arial" panose="020B0604020202020204" pitchFamily="34" charset="0"/>
              </a:rPr>
              <a:t>Any negative news or negative feedback should be done face-to-face. </a:t>
            </a:r>
          </a:p>
          <a:p>
            <a:pPr marL="57150" lvl="1" indent="-57150" algn="l" defTabSz="400050">
              <a:lnSpc>
                <a:spcPct val="90000"/>
              </a:lnSpc>
              <a:spcBef>
                <a:spcPct val="0"/>
              </a:spcBef>
              <a:spcAft>
                <a:spcPct val="15000"/>
              </a:spcAft>
              <a:buChar char="•"/>
            </a:pPr>
            <a:r>
              <a:rPr lang="en-GB" sz="1400" kern="1200" dirty="0">
                <a:latin typeface="Arial" panose="020B0604020202020204" pitchFamily="34" charset="0"/>
                <a:cs typeface="Arial" panose="020B0604020202020204" pitchFamily="34" charset="0"/>
              </a:rPr>
              <a:t>Reconnect immediately afterwards, “Let’s go get a coffee and plan how we move forward”. </a:t>
            </a:r>
          </a:p>
        </p:txBody>
      </p:sp>
      <p:sp>
        <p:nvSpPr>
          <p:cNvPr id="12" name="Freeform: Shape 11">
            <a:extLst>
              <a:ext uri="{FF2B5EF4-FFF2-40B4-BE49-F238E27FC236}">
                <a16:creationId xmlns:a16="http://schemas.microsoft.com/office/drawing/2014/main" id="{1DF3282E-165A-461D-BB71-2BC380D2B7C8}"/>
              </a:ext>
            </a:extLst>
          </p:cNvPr>
          <p:cNvSpPr/>
          <p:nvPr/>
        </p:nvSpPr>
        <p:spPr>
          <a:xfrm>
            <a:off x="445760" y="2788524"/>
            <a:ext cx="3291840" cy="1179880"/>
          </a:xfrm>
          <a:custGeom>
            <a:avLst/>
            <a:gdLst>
              <a:gd name="connsiteX0" fmla="*/ 0 w 3291840"/>
              <a:gd name="connsiteY0" fmla="*/ 196651 h 1179880"/>
              <a:gd name="connsiteX1" fmla="*/ 196651 w 3291840"/>
              <a:gd name="connsiteY1" fmla="*/ 0 h 1179880"/>
              <a:gd name="connsiteX2" fmla="*/ 3095189 w 3291840"/>
              <a:gd name="connsiteY2" fmla="*/ 0 h 1179880"/>
              <a:gd name="connsiteX3" fmla="*/ 3291840 w 3291840"/>
              <a:gd name="connsiteY3" fmla="*/ 196651 h 1179880"/>
              <a:gd name="connsiteX4" fmla="*/ 3291840 w 3291840"/>
              <a:gd name="connsiteY4" fmla="*/ 983229 h 1179880"/>
              <a:gd name="connsiteX5" fmla="*/ 3095189 w 3291840"/>
              <a:gd name="connsiteY5" fmla="*/ 1179880 h 1179880"/>
              <a:gd name="connsiteX6" fmla="*/ 196651 w 3291840"/>
              <a:gd name="connsiteY6" fmla="*/ 1179880 h 1179880"/>
              <a:gd name="connsiteX7" fmla="*/ 0 w 3291840"/>
              <a:gd name="connsiteY7" fmla="*/ 983229 h 1179880"/>
              <a:gd name="connsiteX8" fmla="*/ 0 w 3291840"/>
              <a:gd name="connsiteY8" fmla="*/ 196651 h 117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1840" h="1179880">
                <a:moveTo>
                  <a:pt x="0" y="196651"/>
                </a:moveTo>
                <a:cubicBezTo>
                  <a:pt x="0" y="88044"/>
                  <a:pt x="88044" y="0"/>
                  <a:pt x="196651" y="0"/>
                </a:cubicBezTo>
                <a:lnTo>
                  <a:pt x="3095189" y="0"/>
                </a:lnTo>
                <a:cubicBezTo>
                  <a:pt x="3203796" y="0"/>
                  <a:pt x="3291840" y="88044"/>
                  <a:pt x="3291840" y="196651"/>
                </a:cubicBezTo>
                <a:lnTo>
                  <a:pt x="3291840" y="983229"/>
                </a:lnTo>
                <a:cubicBezTo>
                  <a:pt x="3291840" y="1091836"/>
                  <a:pt x="3203796" y="1179880"/>
                  <a:pt x="3095189" y="1179880"/>
                </a:cubicBezTo>
                <a:lnTo>
                  <a:pt x="196651" y="1179880"/>
                </a:lnTo>
                <a:cubicBezTo>
                  <a:pt x="88044" y="1179880"/>
                  <a:pt x="0" y="1091836"/>
                  <a:pt x="0" y="983229"/>
                </a:cubicBezTo>
                <a:lnTo>
                  <a:pt x="0" y="19665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227" tIns="101412" rIns="145227" bIns="101412" numCol="1" spcCol="1270" anchor="ctr" anchorCtr="0">
            <a:noAutofit/>
          </a:bodyPr>
          <a:lstStyle/>
          <a:p>
            <a:pPr marL="0" lvl="0" indent="0" algn="ctr" defTabSz="1022350">
              <a:lnSpc>
                <a:spcPct val="90000"/>
              </a:lnSpc>
              <a:spcBef>
                <a:spcPct val="0"/>
              </a:spcBef>
              <a:spcAft>
                <a:spcPct val="35000"/>
              </a:spcAft>
              <a:buNone/>
            </a:pPr>
            <a:r>
              <a:rPr lang="en-GB" sz="2300" kern="1200" dirty="0"/>
              <a:t>Deliver the negative stuff in person </a:t>
            </a:r>
          </a:p>
        </p:txBody>
      </p:sp>
      <p:sp>
        <p:nvSpPr>
          <p:cNvPr id="13" name="Freeform: Shape 12">
            <a:extLst>
              <a:ext uri="{FF2B5EF4-FFF2-40B4-BE49-F238E27FC236}">
                <a16:creationId xmlns:a16="http://schemas.microsoft.com/office/drawing/2014/main" id="{12590BC2-07C9-4048-A076-3AFFE6C03D54}"/>
              </a:ext>
            </a:extLst>
          </p:cNvPr>
          <p:cNvSpPr/>
          <p:nvPr/>
        </p:nvSpPr>
        <p:spPr>
          <a:xfrm>
            <a:off x="3749039" y="3645024"/>
            <a:ext cx="5287456" cy="2219592"/>
          </a:xfrm>
          <a:custGeom>
            <a:avLst/>
            <a:gdLst>
              <a:gd name="connsiteX0" fmla="*/ 0 w 4937760"/>
              <a:gd name="connsiteY0" fmla="*/ 147485 h 1179880"/>
              <a:gd name="connsiteX1" fmla="*/ 4347820 w 4937760"/>
              <a:gd name="connsiteY1" fmla="*/ 147485 h 1179880"/>
              <a:gd name="connsiteX2" fmla="*/ 4347820 w 4937760"/>
              <a:gd name="connsiteY2" fmla="*/ 0 h 1179880"/>
              <a:gd name="connsiteX3" fmla="*/ 4937760 w 4937760"/>
              <a:gd name="connsiteY3" fmla="*/ 589940 h 1179880"/>
              <a:gd name="connsiteX4" fmla="*/ 4347820 w 4937760"/>
              <a:gd name="connsiteY4" fmla="*/ 1179880 h 1179880"/>
              <a:gd name="connsiteX5" fmla="*/ 4347820 w 4937760"/>
              <a:gd name="connsiteY5" fmla="*/ 1032395 h 1179880"/>
              <a:gd name="connsiteX6" fmla="*/ 0 w 4937760"/>
              <a:gd name="connsiteY6" fmla="*/ 1032395 h 1179880"/>
              <a:gd name="connsiteX7" fmla="*/ 0 w 4937760"/>
              <a:gd name="connsiteY7" fmla="*/ 147485 h 117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37760" h="1179880">
                <a:moveTo>
                  <a:pt x="0" y="147485"/>
                </a:moveTo>
                <a:lnTo>
                  <a:pt x="4347820" y="147485"/>
                </a:lnTo>
                <a:lnTo>
                  <a:pt x="4347820" y="0"/>
                </a:lnTo>
                <a:lnTo>
                  <a:pt x="4937760" y="589940"/>
                </a:lnTo>
                <a:lnTo>
                  <a:pt x="4347820" y="1179880"/>
                </a:lnTo>
                <a:lnTo>
                  <a:pt x="4347820" y="1032395"/>
                </a:lnTo>
                <a:lnTo>
                  <a:pt x="0" y="1032395"/>
                </a:lnTo>
                <a:lnTo>
                  <a:pt x="0" y="147485"/>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715" tIns="153200" rIns="448170" bIns="153200" numCol="1" spcCol="1270" anchor="t" anchorCtr="0">
            <a:noAutofit/>
          </a:bodyPr>
          <a:lstStyle/>
          <a:p>
            <a:pPr marL="57150" lvl="1" indent="-57150" algn="l" defTabSz="400050">
              <a:lnSpc>
                <a:spcPct val="90000"/>
              </a:lnSpc>
              <a:spcBef>
                <a:spcPct val="0"/>
              </a:spcBef>
              <a:spcAft>
                <a:spcPct val="15000"/>
              </a:spcAft>
              <a:buChar char="•"/>
            </a:pPr>
            <a:endParaRPr lang="en-GB" sz="1400" kern="1200" dirty="0">
              <a:latin typeface="Arial" panose="020B0604020202020204" pitchFamily="34" charset="0"/>
              <a:cs typeface="Arial" panose="020B0604020202020204" pitchFamily="34" charset="0"/>
            </a:endParaRPr>
          </a:p>
          <a:p>
            <a:pPr marL="0" lvl="1" algn="l" defTabSz="400050">
              <a:lnSpc>
                <a:spcPct val="90000"/>
              </a:lnSpc>
              <a:spcBef>
                <a:spcPct val="0"/>
              </a:spcBef>
              <a:spcAft>
                <a:spcPct val="15000"/>
              </a:spcAft>
            </a:pPr>
            <a:r>
              <a:rPr lang="en-GB" sz="1400" kern="1200" dirty="0">
                <a:latin typeface="Arial" panose="020B0604020202020204" pitchFamily="34" charset="0"/>
                <a:cs typeface="Arial" panose="020B0604020202020204" pitchFamily="34" charset="0"/>
              </a:rPr>
              <a:t>Good listening is more than nodding attentively; add insight and steer creative ideas. </a:t>
            </a:r>
          </a:p>
          <a:p>
            <a:pPr marL="514350" lvl="2" indent="-57150" defTabSz="400050">
              <a:lnSpc>
                <a:spcPct val="90000"/>
              </a:lnSpc>
              <a:spcBef>
                <a:spcPct val="0"/>
              </a:spcBef>
              <a:spcAft>
                <a:spcPct val="15000"/>
              </a:spcAft>
              <a:buFont typeface="+mj-lt"/>
              <a:buAutoNum type="arabicPeriod"/>
            </a:pPr>
            <a:r>
              <a:rPr lang="en-GB" sz="1400" kern="1200" dirty="0">
                <a:latin typeface="Arial" panose="020B0604020202020204" pitchFamily="34" charset="0"/>
                <a:cs typeface="Arial" panose="020B0604020202020204" pitchFamily="34" charset="0"/>
              </a:rPr>
              <a:t>Make the other person feel safe and supported. </a:t>
            </a:r>
          </a:p>
          <a:p>
            <a:pPr marL="514350" lvl="2" indent="-57150" defTabSz="400050">
              <a:lnSpc>
                <a:spcPct val="90000"/>
              </a:lnSpc>
              <a:spcBef>
                <a:spcPct val="0"/>
              </a:spcBef>
              <a:spcAft>
                <a:spcPct val="15000"/>
              </a:spcAft>
              <a:buFont typeface="+mj-lt"/>
              <a:buAutoNum type="arabicPeriod"/>
            </a:pPr>
            <a:r>
              <a:rPr lang="en-GB" sz="1400" kern="1200" dirty="0">
                <a:latin typeface="Arial" panose="020B0604020202020204" pitchFamily="34" charset="0"/>
                <a:cs typeface="Arial" panose="020B0604020202020204" pitchFamily="34" charset="0"/>
              </a:rPr>
              <a:t>Take a helping, cooperative stance. </a:t>
            </a:r>
          </a:p>
          <a:p>
            <a:pPr marL="514350" lvl="2" indent="-57150" defTabSz="400050">
              <a:lnSpc>
                <a:spcPct val="90000"/>
              </a:lnSpc>
              <a:spcBef>
                <a:spcPct val="0"/>
              </a:spcBef>
              <a:spcAft>
                <a:spcPct val="15000"/>
              </a:spcAft>
              <a:buFont typeface="+mj-lt"/>
              <a:buAutoNum type="arabicPeriod"/>
            </a:pPr>
            <a:r>
              <a:rPr lang="en-GB" sz="1400" kern="1200" dirty="0">
                <a:latin typeface="Arial" panose="020B0604020202020204" pitchFamily="34" charset="0"/>
                <a:cs typeface="Arial" panose="020B0604020202020204" pitchFamily="34" charset="0"/>
              </a:rPr>
              <a:t>Ask questions that gently challenge old assumptions. </a:t>
            </a:r>
          </a:p>
          <a:p>
            <a:pPr marL="514350" lvl="2" indent="-57150" defTabSz="400050">
              <a:lnSpc>
                <a:spcPct val="90000"/>
              </a:lnSpc>
              <a:spcBef>
                <a:spcPct val="0"/>
              </a:spcBef>
              <a:spcAft>
                <a:spcPct val="15000"/>
              </a:spcAft>
              <a:buFont typeface="+mj-lt"/>
              <a:buAutoNum type="arabicPeriod"/>
            </a:pPr>
            <a:r>
              <a:rPr lang="en-GB" sz="1400" kern="1200" dirty="0">
                <a:latin typeface="Arial" panose="020B0604020202020204" pitchFamily="34" charset="0"/>
                <a:cs typeface="Arial" panose="020B0604020202020204" pitchFamily="34" charset="0"/>
              </a:rPr>
              <a:t>Make occasional suggestions to open up alternative paths</a:t>
            </a:r>
            <a:r>
              <a:rPr lang="en-GB" sz="900" kern="1200" dirty="0"/>
              <a:t>. </a:t>
            </a:r>
          </a:p>
        </p:txBody>
      </p:sp>
      <p:sp>
        <p:nvSpPr>
          <p:cNvPr id="14" name="Freeform: Shape 13">
            <a:extLst>
              <a:ext uri="{FF2B5EF4-FFF2-40B4-BE49-F238E27FC236}">
                <a16:creationId xmlns:a16="http://schemas.microsoft.com/office/drawing/2014/main" id="{949292D4-9330-4BCF-A1C6-2D7DF49D5BAE}"/>
              </a:ext>
            </a:extLst>
          </p:cNvPr>
          <p:cNvSpPr/>
          <p:nvPr/>
        </p:nvSpPr>
        <p:spPr>
          <a:xfrm>
            <a:off x="443349" y="4137023"/>
            <a:ext cx="3291840" cy="1179880"/>
          </a:xfrm>
          <a:custGeom>
            <a:avLst/>
            <a:gdLst>
              <a:gd name="connsiteX0" fmla="*/ 0 w 3291840"/>
              <a:gd name="connsiteY0" fmla="*/ 196651 h 1179880"/>
              <a:gd name="connsiteX1" fmla="*/ 196651 w 3291840"/>
              <a:gd name="connsiteY1" fmla="*/ 0 h 1179880"/>
              <a:gd name="connsiteX2" fmla="*/ 3095189 w 3291840"/>
              <a:gd name="connsiteY2" fmla="*/ 0 h 1179880"/>
              <a:gd name="connsiteX3" fmla="*/ 3291840 w 3291840"/>
              <a:gd name="connsiteY3" fmla="*/ 196651 h 1179880"/>
              <a:gd name="connsiteX4" fmla="*/ 3291840 w 3291840"/>
              <a:gd name="connsiteY4" fmla="*/ 983229 h 1179880"/>
              <a:gd name="connsiteX5" fmla="*/ 3095189 w 3291840"/>
              <a:gd name="connsiteY5" fmla="*/ 1179880 h 1179880"/>
              <a:gd name="connsiteX6" fmla="*/ 196651 w 3291840"/>
              <a:gd name="connsiteY6" fmla="*/ 1179880 h 1179880"/>
              <a:gd name="connsiteX7" fmla="*/ 0 w 3291840"/>
              <a:gd name="connsiteY7" fmla="*/ 983229 h 1179880"/>
              <a:gd name="connsiteX8" fmla="*/ 0 w 3291840"/>
              <a:gd name="connsiteY8" fmla="*/ 196651 h 117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1840" h="1179880">
                <a:moveTo>
                  <a:pt x="0" y="196651"/>
                </a:moveTo>
                <a:cubicBezTo>
                  <a:pt x="0" y="88044"/>
                  <a:pt x="88044" y="0"/>
                  <a:pt x="196651" y="0"/>
                </a:cubicBezTo>
                <a:lnTo>
                  <a:pt x="3095189" y="0"/>
                </a:lnTo>
                <a:cubicBezTo>
                  <a:pt x="3203796" y="0"/>
                  <a:pt x="3291840" y="88044"/>
                  <a:pt x="3291840" y="196651"/>
                </a:cubicBezTo>
                <a:lnTo>
                  <a:pt x="3291840" y="983229"/>
                </a:lnTo>
                <a:cubicBezTo>
                  <a:pt x="3291840" y="1091836"/>
                  <a:pt x="3203796" y="1179880"/>
                  <a:pt x="3095189" y="1179880"/>
                </a:cubicBezTo>
                <a:lnTo>
                  <a:pt x="196651" y="1179880"/>
                </a:lnTo>
                <a:cubicBezTo>
                  <a:pt x="88044" y="1179880"/>
                  <a:pt x="0" y="1091836"/>
                  <a:pt x="0" y="983229"/>
                </a:cubicBezTo>
                <a:lnTo>
                  <a:pt x="0" y="19665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227" tIns="101412" rIns="145227" bIns="101412" numCol="1" spcCol="1270" anchor="ctr" anchorCtr="0">
            <a:noAutofit/>
          </a:bodyPr>
          <a:lstStyle/>
          <a:p>
            <a:pPr marL="0" lvl="0" indent="0" algn="ctr" defTabSz="1022350">
              <a:lnSpc>
                <a:spcPct val="90000"/>
              </a:lnSpc>
              <a:spcBef>
                <a:spcPct val="0"/>
              </a:spcBef>
              <a:spcAft>
                <a:spcPct val="35000"/>
              </a:spcAft>
              <a:buNone/>
            </a:pPr>
            <a:r>
              <a:rPr lang="en-GB" sz="2300" kern="1200" dirty="0"/>
              <a:t>Listen like a Trampoline </a:t>
            </a:r>
          </a:p>
        </p:txBody>
      </p:sp>
      <p:sp>
        <p:nvSpPr>
          <p:cNvPr id="4" name="Title 3">
            <a:extLst>
              <a:ext uri="{FF2B5EF4-FFF2-40B4-BE49-F238E27FC236}">
                <a16:creationId xmlns:a16="http://schemas.microsoft.com/office/drawing/2014/main" id="{09D76596-89FD-44C0-BE17-51AF2E772236}"/>
              </a:ext>
            </a:extLst>
          </p:cNvPr>
          <p:cNvSpPr>
            <a:spLocks noGrp="1"/>
          </p:cNvSpPr>
          <p:nvPr>
            <p:ph type="title"/>
          </p:nvPr>
        </p:nvSpPr>
        <p:spPr>
          <a:xfrm>
            <a:off x="457200" y="274638"/>
            <a:ext cx="8229600" cy="1143000"/>
          </a:xfrm>
          <a:custGeom>
            <a:avLst/>
            <a:gdLst>
              <a:gd name="connsiteX0" fmla="*/ 0 w 7020583"/>
              <a:gd name="connsiteY0" fmla="*/ 0 h 607432"/>
              <a:gd name="connsiteX1" fmla="*/ 7020583 w 7020583"/>
              <a:gd name="connsiteY1" fmla="*/ 0 h 607432"/>
              <a:gd name="connsiteX2" fmla="*/ 7020583 w 7020583"/>
              <a:gd name="connsiteY2" fmla="*/ 607432 h 607432"/>
              <a:gd name="connsiteX3" fmla="*/ 0 w 7020583"/>
              <a:gd name="connsiteY3" fmla="*/ 607432 h 607432"/>
              <a:gd name="connsiteX4" fmla="*/ 0 w 7020583"/>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0583" h="607432">
                <a:moveTo>
                  <a:pt x="0" y="0"/>
                </a:moveTo>
                <a:lnTo>
                  <a:pt x="7020583" y="0"/>
                </a:lnTo>
                <a:lnTo>
                  <a:pt x="7020583" y="607432"/>
                </a:lnTo>
                <a:lnTo>
                  <a:pt x="0" y="607432"/>
                </a:lnTo>
                <a:lnTo>
                  <a:pt x="0" y="0"/>
                </a:lnTo>
                <a:close/>
              </a:path>
            </a:pathLst>
          </a:cu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50000"/>
                  </a:schemeClr>
                </a:solidFill>
              </a:rPr>
              <a:t>Skill 2 – Share Vulnerability</a:t>
            </a:r>
          </a:p>
        </p:txBody>
      </p:sp>
      <p:sp>
        <p:nvSpPr>
          <p:cNvPr id="7" name="TextBox 6">
            <a:extLst>
              <a:ext uri="{FF2B5EF4-FFF2-40B4-BE49-F238E27FC236}">
                <a16:creationId xmlns:a16="http://schemas.microsoft.com/office/drawing/2014/main" id="{499571D6-FBF9-4C38-8CA3-2DEFE0F1BB3A}"/>
              </a:ext>
            </a:extLst>
          </p:cNvPr>
          <p:cNvSpPr txBox="1"/>
          <p:nvPr/>
        </p:nvSpPr>
        <p:spPr>
          <a:xfrm>
            <a:off x="7092280" y="993384"/>
            <a:ext cx="4572000" cy="369332"/>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Coyle (2018) </a:t>
            </a:r>
            <a:endParaRPr lang="en-GB" dirty="0"/>
          </a:p>
        </p:txBody>
      </p:sp>
    </p:spTree>
    <p:extLst>
      <p:ext uri="{BB962C8B-B14F-4D97-AF65-F5344CB8AC3E}">
        <p14:creationId xmlns:p14="http://schemas.microsoft.com/office/powerpoint/2010/main" val="165892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4D964160-F42B-4BEA-A68F-A4F74F399EE4}"/>
              </a:ext>
            </a:extLst>
          </p:cNvPr>
          <p:cNvSpPr/>
          <p:nvPr/>
        </p:nvSpPr>
        <p:spPr>
          <a:xfrm>
            <a:off x="3749039" y="1600678"/>
            <a:ext cx="4937760" cy="1864479"/>
          </a:xfrm>
          <a:custGeom>
            <a:avLst/>
            <a:gdLst>
              <a:gd name="connsiteX0" fmla="*/ 0 w 4937760"/>
              <a:gd name="connsiteY0" fmla="*/ 233060 h 1864479"/>
              <a:gd name="connsiteX1" fmla="*/ 4005521 w 4937760"/>
              <a:gd name="connsiteY1" fmla="*/ 233060 h 1864479"/>
              <a:gd name="connsiteX2" fmla="*/ 4005521 w 4937760"/>
              <a:gd name="connsiteY2" fmla="*/ 0 h 1864479"/>
              <a:gd name="connsiteX3" fmla="*/ 4937760 w 4937760"/>
              <a:gd name="connsiteY3" fmla="*/ 932240 h 1864479"/>
              <a:gd name="connsiteX4" fmla="*/ 4005521 w 4937760"/>
              <a:gd name="connsiteY4" fmla="*/ 1864479 h 1864479"/>
              <a:gd name="connsiteX5" fmla="*/ 4005521 w 4937760"/>
              <a:gd name="connsiteY5" fmla="*/ 1631419 h 1864479"/>
              <a:gd name="connsiteX6" fmla="*/ 0 w 4937760"/>
              <a:gd name="connsiteY6" fmla="*/ 1631419 h 1864479"/>
              <a:gd name="connsiteX7" fmla="*/ 0 w 4937760"/>
              <a:gd name="connsiteY7" fmla="*/ 233060 h 1864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37760" h="1864479">
                <a:moveTo>
                  <a:pt x="0" y="233060"/>
                </a:moveTo>
                <a:lnTo>
                  <a:pt x="4005521" y="233060"/>
                </a:lnTo>
                <a:lnTo>
                  <a:pt x="4005521" y="0"/>
                </a:lnTo>
                <a:lnTo>
                  <a:pt x="4937760" y="932240"/>
                </a:lnTo>
                <a:lnTo>
                  <a:pt x="4005521" y="1864479"/>
                </a:lnTo>
                <a:lnTo>
                  <a:pt x="4005521" y="1631419"/>
                </a:lnTo>
                <a:lnTo>
                  <a:pt x="0" y="1631419"/>
                </a:lnTo>
                <a:lnTo>
                  <a:pt x="0" y="23306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43220" rIns="709340" bIns="243220"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In order to move toward a target – you must first have a target.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Most successful groups have five or less.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How members treat each other is top of the list in successful teams.</a:t>
            </a:r>
          </a:p>
        </p:txBody>
      </p:sp>
      <p:sp>
        <p:nvSpPr>
          <p:cNvPr id="8" name="Freeform: Shape 7">
            <a:extLst>
              <a:ext uri="{FF2B5EF4-FFF2-40B4-BE49-F238E27FC236}">
                <a16:creationId xmlns:a16="http://schemas.microsoft.com/office/drawing/2014/main" id="{CAD684A1-E84D-4344-A295-9CFA2D84E7AE}"/>
              </a:ext>
            </a:extLst>
          </p:cNvPr>
          <p:cNvSpPr/>
          <p:nvPr/>
        </p:nvSpPr>
        <p:spPr>
          <a:xfrm>
            <a:off x="457200" y="1600678"/>
            <a:ext cx="3291840" cy="1864479"/>
          </a:xfrm>
          <a:custGeom>
            <a:avLst/>
            <a:gdLst>
              <a:gd name="connsiteX0" fmla="*/ 0 w 3291840"/>
              <a:gd name="connsiteY0" fmla="*/ 310753 h 1864479"/>
              <a:gd name="connsiteX1" fmla="*/ 310753 w 3291840"/>
              <a:gd name="connsiteY1" fmla="*/ 0 h 1864479"/>
              <a:gd name="connsiteX2" fmla="*/ 2981087 w 3291840"/>
              <a:gd name="connsiteY2" fmla="*/ 0 h 1864479"/>
              <a:gd name="connsiteX3" fmla="*/ 3291840 w 3291840"/>
              <a:gd name="connsiteY3" fmla="*/ 310753 h 1864479"/>
              <a:gd name="connsiteX4" fmla="*/ 3291840 w 3291840"/>
              <a:gd name="connsiteY4" fmla="*/ 1553726 h 1864479"/>
              <a:gd name="connsiteX5" fmla="*/ 2981087 w 3291840"/>
              <a:gd name="connsiteY5" fmla="*/ 1864479 h 1864479"/>
              <a:gd name="connsiteX6" fmla="*/ 310753 w 3291840"/>
              <a:gd name="connsiteY6" fmla="*/ 1864479 h 1864479"/>
              <a:gd name="connsiteX7" fmla="*/ 0 w 3291840"/>
              <a:gd name="connsiteY7" fmla="*/ 1553726 h 1864479"/>
              <a:gd name="connsiteX8" fmla="*/ 0 w 3291840"/>
              <a:gd name="connsiteY8" fmla="*/ 310753 h 1864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1840" h="1864479">
                <a:moveTo>
                  <a:pt x="0" y="310753"/>
                </a:moveTo>
                <a:cubicBezTo>
                  <a:pt x="0" y="139129"/>
                  <a:pt x="139129" y="0"/>
                  <a:pt x="310753" y="0"/>
                </a:cubicBezTo>
                <a:lnTo>
                  <a:pt x="2981087" y="0"/>
                </a:lnTo>
                <a:cubicBezTo>
                  <a:pt x="3152711" y="0"/>
                  <a:pt x="3291840" y="139129"/>
                  <a:pt x="3291840" y="310753"/>
                </a:cubicBezTo>
                <a:lnTo>
                  <a:pt x="3291840" y="1553726"/>
                </a:lnTo>
                <a:cubicBezTo>
                  <a:pt x="3291840" y="1725350"/>
                  <a:pt x="3152711" y="1864479"/>
                  <a:pt x="2981087" y="1864479"/>
                </a:cubicBezTo>
                <a:lnTo>
                  <a:pt x="310753" y="1864479"/>
                </a:lnTo>
                <a:cubicBezTo>
                  <a:pt x="139129" y="1864479"/>
                  <a:pt x="0" y="1725350"/>
                  <a:pt x="0" y="1553726"/>
                </a:cubicBezTo>
                <a:lnTo>
                  <a:pt x="0" y="31075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266" tIns="138641" rIns="186266" bIns="138641"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Name and rank your priorities</a:t>
            </a:r>
          </a:p>
        </p:txBody>
      </p:sp>
      <p:sp>
        <p:nvSpPr>
          <p:cNvPr id="9" name="Freeform: Shape 8">
            <a:extLst>
              <a:ext uri="{FF2B5EF4-FFF2-40B4-BE49-F238E27FC236}">
                <a16:creationId xmlns:a16="http://schemas.microsoft.com/office/drawing/2014/main" id="{88082E9B-11AB-4893-B70D-FC4C72ECB644}"/>
              </a:ext>
            </a:extLst>
          </p:cNvPr>
          <p:cNvSpPr/>
          <p:nvPr/>
        </p:nvSpPr>
        <p:spPr>
          <a:xfrm>
            <a:off x="3749039" y="3651605"/>
            <a:ext cx="4937760" cy="1864479"/>
          </a:xfrm>
          <a:custGeom>
            <a:avLst/>
            <a:gdLst>
              <a:gd name="connsiteX0" fmla="*/ 0 w 4937760"/>
              <a:gd name="connsiteY0" fmla="*/ 233060 h 1864479"/>
              <a:gd name="connsiteX1" fmla="*/ 4005521 w 4937760"/>
              <a:gd name="connsiteY1" fmla="*/ 233060 h 1864479"/>
              <a:gd name="connsiteX2" fmla="*/ 4005521 w 4937760"/>
              <a:gd name="connsiteY2" fmla="*/ 0 h 1864479"/>
              <a:gd name="connsiteX3" fmla="*/ 4937760 w 4937760"/>
              <a:gd name="connsiteY3" fmla="*/ 932240 h 1864479"/>
              <a:gd name="connsiteX4" fmla="*/ 4005521 w 4937760"/>
              <a:gd name="connsiteY4" fmla="*/ 1864479 h 1864479"/>
              <a:gd name="connsiteX5" fmla="*/ 4005521 w 4937760"/>
              <a:gd name="connsiteY5" fmla="*/ 1631419 h 1864479"/>
              <a:gd name="connsiteX6" fmla="*/ 0 w 4937760"/>
              <a:gd name="connsiteY6" fmla="*/ 1631419 h 1864479"/>
              <a:gd name="connsiteX7" fmla="*/ 0 w 4937760"/>
              <a:gd name="connsiteY7" fmla="*/ 233060 h 1864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37760" h="1864479">
                <a:moveTo>
                  <a:pt x="0" y="233060"/>
                </a:moveTo>
                <a:lnTo>
                  <a:pt x="4005521" y="233060"/>
                </a:lnTo>
                <a:lnTo>
                  <a:pt x="4005521" y="0"/>
                </a:lnTo>
                <a:lnTo>
                  <a:pt x="4937760" y="932240"/>
                </a:lnTo>
                <a:lnTo>
                  <a:pt x="4005521" y="1864479"/>
                </a:lnTo>
                <a:lnTo>
                  <a:pt x="4005521" y="1631419"/>
                </a:lnTo>
                <a:lnTo>
                  <a:pt x="0" y="1631419"/>
                </a:lnTo>
                <a:lnTo>
                  <a:pt x="0" y="23306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43220" rIns="709340" bIns="243220"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Leaders should not assume team members know or remember them.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Paint priorities on the wall, stamp it on emails. </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Test awareness – “</a:t>
            </a:r>
            <a:r>
              <a:rPr lang="en-GB" sz="1600" i="1" kern="1200" dirty="0">
                <a:latin typeface="Arial" panose="020B0604020202020204" pitchFamily="34" charset="0"/>
                <a:cs typeface="Arial" panose="020B0604020202020204" pitchFamily="34" charset="0"/>
              </a:rPr>
              <a:t>What are we about? Where are we headed?” </a:t>
            </a:r>
          </a:p>
        </p:txBody>
      </p:sp>
      <p:sp>
        <p:nvSpPr>
          <p:cNvPr id="10" name="Freeform: Shape 9">
            <a:extLst>
              <a:ext uri="{FF2B5EF4-FFF2-40B4-BE49-F238E27FC236}">
                <a16:creationId xmlns:a16="http://schemas.microsoft.com/office/drawing/2014/main" id="{0EAC5407-B4C9-40B7-A3B2-A3B3F454AA31}"/>
              </a:ext>
            </a:extLst>
          </p:cNvPr>
          <p:cNvSpPr/>
          <p:nvPr/>
        </p:nvSpPr>
        <p:spPr>
          <a:xfrm>
            <a:off x="457200" y="3651605"/>
            <a:ext cx="3291840" cy="1864479"/>
          </a:xfrm>
          <a:custGeom>
            <a:avLst/>
            <a:gdLst>
              <a:gd name="connsiteX0" fmla="*/ 0 w 3291840"/>
              <a:gd name="connsiteY0" fmla="*/ 310753 h 1864479"/>
              <a:gd name="connsiteX1" fmla="*/ 310753 w 3291840"/>
              <a:gd name="connsiteY1" fmla="*/ 0 h 1864479"/>
              <a:gd name="connsiteX2" fmla="*/ 2981087 w 3291840"/>
              <a:gd name="connsiteY2" fmla="*/ 0 h 1864479"/>
              <a:gd name="connsiteX3" fmla="*/ 3291840 w 3291840"/>
              <a:gd name="connsiteY3" fmla="*/ 310753 h 1864479"/>
              <a:gd name="connsiteX4" fmla="*/ 3291840 w 3291840"/>
              <a:gd name="connsiteY4" fmla="*/ 1553726 h 1864479"/>
              <a:gd name="connsiteX5" fmla="*/ 2981087 w 3291840"/>
              <a:gd name="connsiteY5" fmla="*/ 1864479 h 1864479"/>
              <a:gd name="connsiteX6" fmla="*/ 310753 w 3291840"/>
              <a:gd name="connsiteY6" fmla="*/ 1864479 h 1864479"/>
              <a:gd name="connsiteX7" fmla="*/ 0 w 3291840"/>
              <a:gd name="connsiteY7" fmla="*/ 1553726 h 1864479"/>
              <a:gd name="connsiteX8" fmla="*/ 0 w 3291840"/>
              <a:gd name="connsiteY8" fmla="*/ 310753 h 1864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1840" h="1864479">
                <a:moveTo>
                  <a:pt x="0" y="310753"/>
                </a:moveTo>
                <a:cubicBezTo>
                  <a:pt x="0" y="139129"/>
                  <a:pt x="139129" y="0"/>
                  <a:pt x="310753" y="0"/>
                </a:cubicBezTo>
                <a:lnTo>
                  <a:pt x="2981087" y="0"/>
                </a:lnTo>
                <a:cubicBezTo>
                  <a:pt x="3152711" y="0"/>
                  <a:pt x="3291840" y="139129"/>
                  <a:pt x="3291840" y="310753"/>
                </a:cubicBezTo>
                <a:lnTo>
                  <a:pt x="3291840" y="1553726"/>
                </a:lnTo>
                <a:cubicBezTo>
                  <a:pt x="3291840" y="1725350"/>
                  <a:pt x="3152711" y="1864479"/>
                  <a:pt x="2981087" y="1864479"/>
                </a:cubicBezTo>
                <a:lnTo>
                  <a:pt x="310753" y="1864479"/>
                </a:lnTo>
                <a:cubicBezTo>
                  <a:pt x="139129" y="1864479"/>
                  <a:pt x="0" y="1725350"/>
                  <a:pt x="0" y="1553726"/>
                </a:cubicBezTo>
                <a:lnTo>
                  <a:pt x="0" y="31075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266" tIns="138641" rIns="186266" bIns="138641"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Be ten times as clearer about priorities than you think you should be. </a:t>
            </a:r>
          </a:p>
        </p:txBody>
      </p:sp>
      <p:sp>
        <p:nvSpPr>
          <p:cNvPr id="4" name="Title 3">
            <a:extLst>
              <a:ext uri="{FF2B5EF4-FFF2-40B4-BE49-F238E27FC236}">
                <a16:creationId xmlns:a16="http://schemas.microsoft.com/office/drawing/2014/main" id="{63B63D74-AF11-4B21-B341-3FBA37C71CC8}"/>
              </a:ext>
            </a:extLst>
          </p:cNvPr>
          <p:cNvSpPr>
            <a:spLocks noGrp="1"/>
          </p:cNvSpPr>
          <p:nvPr>
            <p:ph type="title"/>
          </p:nvPr>
        </p:nvSpPr>
        <p:spPr>
          <a:xfrm>
            <a:off x="457200" y="274638"/>
            <a:ext cx="8229600" cy="1143000"/>
          </a:xfrm>
          <a:custGeom>
            <a:avLst/>
            <a:gdLst>
              <a:gd name="connsiteX0" fmla="*/ 0 w 7241385"/>
              <a:gd name="connsiteY0" fmla="*/ 0 h 607432"/>
              <a:gd name="connsiteX1" fmla="*/ 7241385 w 7241385"/>
              <a:gd name="connsiteY1" fmla="*/ 0 h 607432"/>
              <a:gd name="connsiteX2" fmla="*/ 7241385 w 7241385"/>
              <a:gd name="connsiteY2" fmla="*/ 607432 h 607432"/>
              <a:gd name="connsiteX3" fmla="*/ 0 w 7241385"/>
              <a:gd name="connsiteY3" fmla="*/ 607432 h 607432"/>
              <a:gd name="connsiteX4" fmla="*/ 0 w 7241385"/>
              <a:gd name="connsiteY4" fmla="*/ 0 h 607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1385" h="607432">
                <a:moveTo>
                  <a:pt x="0" y="0"/>
                </a:moveTo>
                <a:lnTo>
                  <a:pt x="7241385" y="0"/>
                </a:lnTo>
                <a:lnTo>
                  <a:pt x="7241385" y="607432"/>
                </a:lnTo>
                <a:lnTo>
                  <a:pt x="0" y="607432"/>
                </a:lnTo>
                <a:lnTo>
                  <a:pt x="0" y="0"/>
                </a:lnTo>
                <a:close/>
              </a:path>
            </a:pathLst>
          </a:custGeom>
          <a:solidFill>
            <a:schemeClr val="accent4">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482149"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accent4">
                    <a:lumMod val="20000"/>
                    <a:lumOff val="80000"/>
                  </a:schemeClr>
                </a:solidFill>
              </a:rPr>
              <a:t>Skill 3 – Establish Purpose</a:t>
            </a:r>
          </a:p>
        </p:txBody>
      </p:sp>
    </p:spTree>
    <p:extLst>
      <p:ext uri="{BB962C8B-B14F-4D97-AF65-F5344CB8AC3E}">
        <p14:creationId xmlns:p14="http://schemas.microsoft.com/office/powerpoint/2010/main" val="4111511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61C55-489C-45DB-9AD8-21B47DF164DC}"/>
              </a:ext>
            </a:extLst>
          </p:cNvPr>
          <p:cNvSpPr>
            <a:spLocks noGrp="1"/>
          </p:cNvSpPr>
          <p:nvPr>
            <p:ph type="title"/>
          </p:nvPr>
        </p:nvSpPr>
        <p:spPr>
          <a:xfrm>
            <a:off x="457200" y="274638"/>
            <a:ext cx="8229600" cy="745043"/>
          </a:xfrm>
        </p:spPr>
        <p:txBody>
          <a:bodyPr>
            <a:normAutofit fontScale="90000"/>
          </a:bodyPr>
          <a:lstStyle/>
          <a:p>
            <a:r>
              <a:rPr lang="en-GB" dirty="0"/>
              <a:t>Are you a performing team?</a:t>
            </a:r>
          </a:p>
        </p:txBody>
      </p:sp>
      <p:sp>
        <p:nvSpPr>
          <p:cNvPr id="3" name="Content Placeholder 2">
            <a:extLst>
              <a:ext uri="{FF2B5EF4-FFF2-40B4-BE49-F238E27FC236}">
                <a16:creationId xmlns:a16="http://schemas.microsoft.com/office/drawing/2014/main" id="{66817900-F467-41CF-905B-13FC5B4DD7A5}"/>
              </a:ext>
            </a:extLst>
          </p:cNvPr>
          <p:cNvSpPr>
            <a:spLocks noGrp="1"/>
          </p:cNvSpPr>
          <p:nvPr>
            <p:ph idx="1"/>
          </p:nvPr>
        </p:nvSpPr>
        <p:spPr>
          <a:xfrm>
            <a:off x="283920" y="1312216"/>
            <a:ext cx="8229600" cy="2790791"/>
          </a:xfrm>
        </p:spPr>
        <p:txBody>
          <a:bodyPr/>
          <a:lstStyle/>
          <a:p>
            <a:pPr marL="0" indent="0">
              <a:buNone/>
            </a:pPr>
            <a:r>
              <a:rPr lang="en-GB" sz="2000" dirty="0">
                <a:latin typeface="Arial" panose="020B0604020202020204" pitchFamily="34" charset="0"/>
                <a:cs typeface="Arial" panose="020B0604020202020204" pitchFamily="34" charset="0"/>
              </a:rPr>
              <a:t>Pentland (2008) identified five key factors which drive performance within team. </a:t>
            </a:r>
          </a:p>
          <a:p>
            <a:pPr marL="0" indent="0">
              <a:buNone/>
            </a:pPr>
            <a:r>
              <a:rPr lang="en-GB" dirty="0"/>
              <a:t> </a:t>
            </a:r>
          </a:p>
        </p:txBody>
      </p:sp>
      <p:sp>
        <p:nvSpPr>
          <p:cNvPr id="8" name="Freeform: Shape 7">
            <a:extLst>
              <a:ext uri="{FF2B5EF4-FFF2-40B4-BE49-F238E27FC236}">
                <a16:creationId xmlns:a16="http://schemas.microsoft.com/office/drawing/2014/main" id="{86FF8136-9F75-4AE9-A3BB-FBDEC35D56F8}"/>
              </a:ext>
            </a:extLst>
          </p:cNvPr>
          <p:cNvSpPr/>
          <p:nvPr/>
        </p:nvSpPr>
        <p:spPr>
          <a:xfrm>
            <a:off x="4944092" y="1628751"/>
            <a:ext cx="1687688" cy="686593"/>
          </a:xfrm>
          <a:custGeom>
            <a:avLst/>
            <a:gdLst>
              <a:gd name="connsiteX0" fmla="*/ 0 w 1277064"/>
              <a:gd name="connsiteY0" fmla="*/ 0 h 686593"/>
              <a:gd name="connsiteX1" fmla="*/ 1277064 w 1277064"/>
              <a:gd name="connsiteY1" fmla="*/ 0 h 686593"/>
              <a:gd name="connsiteX2" fmla="*/ 1277064 w 1277064"/>
              <a:gd name="connsiteY2" fmla="*/ 686593 h 686593"/>
              <a:gd name="connsiteX3" fmla="*/ 0 w 1277064"/>
              <a:gd name="connsiteY3" fmla="*/ 686593 h 686593"/>
              <a:gd name="connsiteX4" fmla="*/ 0 w 1277064"/>
              <a:gd name="connsiteY4" fmla="*/ 0 h 686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7064" h="686593">
                <a:moveTo>
                  <a:pt x="0" y="0"/>
                </a:moveTo>
                <a:lnTo>
                  <a:pt x="1277064" y="0"/>
                </a:lnTo>
                <a:lnTo>
                  <a:pt x="1277064" y="686593"/>
                </a:lnTo>
                <a:lnTo>
                  <a:pt x="0" y="6865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endParaRPr lang="en-GB" sz="3200" kern="1200"/>
          </a:p>
        </p:txBody>
      </p:sp>
      <p:sp>
        <p:nvSpPr>
          <p:cNvPr id="9" name="Freeform: Shape 8">
            <a:extLst>
              <a:ext uri="{FF2B5EF4-FFF2-40B4-BE49-F238E27FC236}">
                <a16:creationId xmlns:a16="http://schemas.microsoft.com/office/drawing/2014/main" id="{434F9FB3-544F-4112-AE9C-A54CC5CE5225}"/>
              </a:ext>
            </a:extLst>
          </p:cNvPr>
          <p:cNvSpPr/>
          <p:nvPr/>
        </p:nvSpPr>
        <p:spPr>
          <a:xfrm>
            <a:off x="322873" y="2013291"/>
            <a:ext cx="1954560" cy="2089716"/>
          </a:xfrm>
          <a:custGeom>
            <a:avLst/>
            <a:gdLst>
              <a:gd name="connsiteX0" fmla="*/ 0 w 1144322"/>
              <a:gd name="connsiteY0" fmla="*/ 497780 h 995560"/>
              <a:gd name="connsiteX1" fmla="*/ 248890 w 1144322"/>
              <a:gd name="connsiteY1" fmla="*/ 0 h 995560"/>
              <a:gd name="connsiteX2" fmla="*/ 895432 w 1144322"/>
              <a:gd name="connsiteY2" fmla="*/ 0 h 995560"/>
              <a:gd name="connsiteX3" fmla="*/ 1144322 w 1144322"/>
              <a:gd name="connsiteY3" fmla="*/ 497780 h 995560"/>
              <a:gd name="connsiteX4" fmla="*/ 895432 w 1144322"/>
              <a:gd name="connsiteY4" fmla="*/ 995560 h 995560"/>
              <a:gd name="connsiteX5" fmla="*/ 248890 w 1144322"/>
              <a:gd name="connsiteY5" fmla="*/ 995560 h 995560"/>
              <a:gd name="connsiteX6" fmla="*/ 0 w 1144322"/>
              <a:gd name="connsiteY6" fmla="*/ 497780 h 99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4322" h="995560">
                <a:moveTo>
                  <a:pt x="572161" y="0"/>
                </a:moveTo>
                <a:lnTo>
                  <a:pt x="1144322" y="216534"/>
                </a:lnTo>
                <a:lnTo>
                  <a:pt x="1144322" y="779026"/>
                </a:lnTo>
                <a:lnTo>
                  <a:pt x="572161" y="995560"/>
                </a:lnTo>
                <a:lnTo>
                  <a:pt x="0" y="779026"/>
                </a:lnTo>
                <a:lnTo>
                  <a:pt x="0" y="216534"/>
                </a:lnTo>
                <a:lnTo>
                  <a:pt x="572161"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141" tIns="178325" rIns="155141" bIns="178322" numCol="1" spcCol="1270" anchor="ctr" anchorCtr="0">
            <a:noAutofit/>
          </a:bodyPr>
          <a:lstStyle/>
          <a:p>
            <a:pPr marL="0" lvl="0" indent="0" algn="ctr" defTabSz="1600200">
              <a:lnSpc>
                <a:spcPct val="90000"/>
              </a:lnSpc>
              <a:spcBef>
                <a:spcPct val="0"/>
              </a:spcBef>
              <a:spcAft>
                <a:spcPct val="35000"/>
              </a:spcAft>
              <a:buNone/>
            </a:pPr>
            <a:r>
              <a:rPr lang="en-GB" sz="1400" kern="1200" dirty="0">
                <a:solidFill>
                  <a:schemeClr val="tx1">
                    <a:lumMod val="75000"/>
                    <a:lumOff val="25000"/>
                  </a:schemeClr>
                </a:solidFill>
              </a:rPr>
              <a:t>Everyone in the team talks and listens in roughly equal measure, keeping contributions short</a:t>
            </a:r>
            <a:r>
              <a:rPr lang="en-GB" sz="1400" kern="1200" dirty="0"/>
              <a:t>. </a:t>
            </a:r>
          </a:p>
        </p:txBody>
      </p:sp>
      <p:sp>
        <p:nvSpPr>
          <p:cNvPr id="11" name="Rectangle 10">
            <a:extLst>
              <a:ext uri="{FF2B5EF4-FFF2-40B4-BE49-F238E27FC236}">
                <a16:creationId xmlns:a16="http://schemas.microsoft.com/office/drawing/2014/main" id="{DC9AC164-BD39-4F87-AA68-500E4B2EAC78}"/>
              </a:ext>
            </a:extLst>
          </p:cNvPr>
          <p:cNvSpPr/>
          <p:nvPr/>
        </p:nvSpPr>
        <p:spPr>
          <a:xfrm>
            <a:off x="1187624" y="2600052"/>
            <a:ext cx="1633246" cy="68659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800FE981-8FB7-49D3-9480-E6EB213F077D}"/>
              </a:ext>
            </a:extLst>
          </p:cNvPr>
          <p:cNvSpPr/>
          <p:nvPr/>
        </p:nvSpPr>
        <p:spPr>
          <a:xfrm>
            <a:off x="3142184" y="1972047"/>
            <a:ext cx="1915614" cy="2089716"/>
          </a:xfrm>
          <a:custGeom>
            <a:avLst/>
            <a:gdLst>
              <a:gd name="connsiteX0" fmla="*/ 0 w 1144322"/>
              <a:gd name="connsiteY0" fmla="*/ 497780 h 995560"/>
              <a:gd name="connsiteX1" fmla="*/ 248890 w 1144322"/>
              <a:gd name="connsiteY1" fmla="*/ 0 h 995560"/>
              <a:gd name="connsiteX2" fmla="*/ 895432 w 1144322"/>
              <a:gd name="connsiteY2" fmla="*/ 0 h 995560"/>
              <a:gd name="connsiteX3" fmla="*/ 1144322 w 1144322"/>
              <a:gd name="connsiteY3" fmla="*/ 497780 h 995560"/>
              <a:gd name="connsiteX4" fmla="*/ 895432 w 1144322"/>
              <a:gd name="connsiteY4" fmla="*/ 995560 h 995560"/>
              <a:gd name="connsiteX5" fmla="*/ 248890 w 1144322"/>
              <a:gd name="connsiteY5" fmla="*/ 995560 h 995560"/>
              <a:gd name="connsiteX6" fmla="*/ 0 w 1144322"/>
              <a:gd name="connsiteY6" fmla="*/ 497780 h 99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4322" h="995560">
                <a:moveTo>
                  <a:pt x="572161" y="0"/>
                </a:moveTo>
                <a:lnTo>
                  <a:pt x="1144322" y="216534"/>
                </a:lnTo>
                <a:lnTo>
                  <a:pt x="1144322" y="779026"/>
                </a:lnTo>
                <a:lnTo>
                  <a:pt x="572161" y="995560"/>
                </a:lnTo>
                <a:lnTo>
                  <a:pt x="0" y="779026"/>
                </a:lnTo>
                <a:lnTo>
                  <a:pt x="0" y="216534"/>
                </a:lnTo>
                <a:lnTo>
                  <a:pt x="572161"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721" tIns="246905" rIns="223721" bIns="246902" numCol="1" spcCol="1270" anchor="ctr" anchorCtr="0">
            <a:noAutofit/>
          </a:bodyPr>
          <a:lstStyle/>
          <a:p>
            <a:pPr marL="0" lvl="0" indent="0" algn="ctr" defTabSz="800100">
              <a:lnSpc>
                <a:spcPct val="90000"/>
              </a:lnSpc>
              <a:spcBef>
                <a:spcPct val="0"/>
              </a:spcBef>
              <a:spcAft>
                <a:spcPct val="35000"/>
              </a:spcAft>
              <a:buNone/>
            </a:pPr>
            <a:r>
              <a:rPr lang="en-GB" sz="1400" kern="1200" dirty="0">
                <a:solidFill>
                  <a:schemeClr val="tx1">
                    <a:lumMod val="75000"/>
                    <a:lumOff val="25000"/>
                  </a:schemeClr>
                </a:solidFill>
              </a:rPr>
              <a:t>Members communicate directly with one another, not just with the team leader. </a:t>
            </a:r>
          </a:p>
        </p:txBody>
      </p:sp>
      <p:sp>
        <p:nvSpPr>
          <p:cNvPr id="15" name="Freeform: Shape 14">
            <a:extLst>
              <a:ext uri="{FF2B5EF4-FFF2-40B4-BE49-F238E27FC236}">
                <a16:creationId xmlns:a16="http://schemas.microsoft.com/office/drawing/2014/main" id="{BB4B816E-50F2-45DA-BC01-14F1FC58F01F}"/>
              </a:ext>
            </a:extLst>
          </p:cNvPr>
          <p:cNvSpPr/>
          <p:nvPr/>
        </p:nvSpPr>
        <p:spPr>
          <a:xfrm>
            <a:off x="1786239" y="3441341"/>
            <a:ext cx="1915614" cy="2089716"/>
          </a:xfrm>
          <a:custGeom>
            <a:avLst/>
            <a:gdLst>
              <a:gd name="connsiteX0" fmla="*/ 0 w 1144322"/>
              <a:gd name="connsiteY0" fmla="*/ 497780 h 995560"/>
              <a:gd name="connsiteX1" fmla="*/ 248890 w 1144322"/>
              <a:gd name="connsiteY1" fmla="*/ 0 h 995560"/>
              <a:gd name="connsiteX2" fmla="*/ 895432 w 1144322"/>
              <a:gd name="connsiteY2" fmla="*/ 0 h 995560"/>
              <a:gd name="connsiteX3" fmla="*/ 1144322 w 1144322"/>
              <a:gd name="connsiteY3" fmla="*/ 497780 h 995560"/>
              <a:gd name="connsiteX4" fmla="*/ 895432 w 1144322"/>
              <a:gd name="connsiteY4" fmla="*/ 995560 h 995560"/>
              <a:gd name="connsiteX5" fmla="*/ 248890 w 1144322"/>
              <a:gd name="connsiteY5" fmla="*/ 995560 h 995560"/>
              <a:gd name="connsiteX6" fmla="*/ 0 w 1144322"/>
              <a:gd name="connsiteY6" fmla="*/ 497780 h 99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4322" h="995560">
                <a:moveTo>
                  <a:pt x="572161" y="0"/>
                </a:moveTo>
                <a:lnTo>
                  <a:pt x="1144322" y="216534"/>
                </a:lnTo>
                <a:lnTo>
                  <a:pt x="1144322" y="779026"/>
                </a:lnTo>
                <a:lnTo>
                  <a:pt x="572161" y="995560"/>
                </a:lnTo>
                <a:lnTo>
                  <a:pt x="0" y="779026"/>
                </a:lnTo>
                <a:lnTo>
                  <a:pt x="0" y="216534"/>
                </a:lnTo>
                <a:lnTo>
                  <a:pt x="572161"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141" tIns="178325" rIns="155141" bIns="178322" numCol="1" spcCol="1270" anchor="ctr" anchorCtr="0">
            <a:noAutofit/>
          </a:bodyPr>
          <a:lstStyle/>
          <a:p>
            <a:pPr marL="0" lvl="0" indent="0" algn="ctr" defTabSz="1600200">
              <a:lnSpc>
                <a:spcPct val="90000"/>
              </a:lnSpc>
              <a:spcBef>
                <a:spcPct val="0"/>
              </a:spcBef>
              <a:spcAft>
                <a:spcPct val="35000"/>
              </a:spcAft>
              <a:buNone/>
            </a:pPr>
            <a:r>
              <a:rPr lang="en-GB" sz="1400" kern="1200" dirty="0">
                <a:solidFill>
                  <a:schemeClr val="tx1">
                    <a:lumMod val="75000"/>
                    <a:lumOff val="25000"/>
                  </a:schemeClr>
                </a:solidFill>
              </a:rPr>
              <a:t>Members maintain high levels of eye contact, and their conversation and gestures are energetic. </a:t>
            </a:r>
          </a:p>
        </p:txBody>
      </p:sp>
      <p:sp>
        <p:nvSpPr>
          <p:cNvPr id="17" name="Freeform: Shape 16">
            <a:extLst>
              <a:ext uri="{FF2B5EF4-FFF2-40B4-BE49-F238E27FC236}">
                <a16:creationId xmlns:a16="http://schemas.microsoft.com/office/drawing/2014/main" id="{2E022E6B-2FE3-4123-8D76-895A9D2361B1}"/>
              </a:ext>
            </a:extLst>
          </p:cNvPr>
          <p:cNvSpPr/>
          <p:nvPr/>
        </p:nvSpPr>
        <p:spPr>
          <a:xfrm>
            <a:off x="1187624" y="4542655"/>
            <a:ext cx="1633246" cy="686593"/>
          </a:xfrm>
          <a:custGeom>
            <a:avLst/>
            <a:gdLst>
              <a:gd name="connsiteX0" fmla="*/ 0 w 1235868"/>
              <a:gd name="connsiteY0" fmla="*/ 0 h 686593"/>
              <a:gd name="connsiteX1" fmla="*/ 1235868 w 1235868"/>
              <a:gd name="connsiteY1" fmla="*/ 0 h 686593"/>
              <a:gd name="connsiteX2" fmla="*/ 1235868 w 1235868"/>
              <a:gd name="connsiteY2" fmla="*/ 686593 h 686593"/>
              <a:gd name="connsiteX3" fmla="*/ 0 w 1235868"/>
              <a:gd name="connsiteY3" fmla="*/ 686593 h 686593"/>
              <a:gd name="connsiteX4" fmla="*/ 0 w 1235868"/>
              <a:gd name="connsiteY4" fmla="*/ 0 h 686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868" h="686593">
                <a:moveTo>
                  <a:pt x="0" y="0"/>
                </a:moveTo>
                <a:lnTo>
                  <a:pt x="1235868" y="0"/>
                </a:lnTo>
                <a:lnTo>
                  <a:pt x="1235868" y="686593"/>
                </a:lnTo>
                <a:lnTo>
                  <a:pt x="0" y="6865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ctr" anchorCtr="0">
            <a:noAutofit/>
          </a:bodyPr>
          <a:lstStyle/>
          <a:p>
            <a:pPr marL="0" lvl="0" indent="0" algn="r" defTabSz="1422400">
              <a:lnSpc>
                <a:spcPct val="90000"/>
              </a:lnSpc>
              <a:spcBef>
                <a:spcPct val="0"/>
              </a:spcBef>
              <a:spcAft>
                <a:spcPct val="35000"/>
              </a:spcAft>
              <a:buNone/>
            </a:pPr>
            <a:endParaRPr lang="en-GB" sz="3200" kern="1200"/>
          </a:p>
        </p:txBody>
      </p:sp>
      <p:sp>
        <p:nvSpPr>
          <p:cNvPr id="18" name="Freeform: Shape 17">
            <a:extLst>
              <a:ext uri="{FF2B5EF4-FFF2-40B4-BE49-F238E27FC236}">
                <a16:creationId xmlns:a16="http://schemas.microsoft.com/office/drawing/2014/main" id="{65E509A9-D1E6-4BC4-8F32-0E0D2D463DFE}"/>
              </a:ext>
            </a:extLst>
          </p:cNvPr>
          <p:cNvSpPr/>
          <p:nvPr/>
        </p:nvSpPr>
        <p:spPr>
          <a:xfrm>
            <a:off x="5560724" y="1987357"/>
            <a:ext cx="2011926" cy="2089715"/>
          </a:xfrm>
          <a:custGeom>
            <a:avLst/>
            <a:gdLst>
              <a:gd name="connsiteX0" fmla="*/ 0 w 1144322"/>
              <a:gd name="connsiteY0" fmla="*/ 497780 h 995560"/>
              <a:gd name="connsiteX1" fmla="*/ 248890 w 1144322"/>
              <a:gd name="connsiteY1" fmla="*/ 0 h 995560"/>
              <a:gd name="connsiteX2" fmla="*/ 895432 w 1144322"/>
              <a:gd name="connsiteY2" fmla="*/ 0 h 995560"/>
              <a:gd name="connsiteX3" fmla="*/ 1144322 w 1144322"/>
              <a:gd name="connsiteY3" fmla="*/ 497780 h 995560"/>
              <a:gd name="connsiteX4" fmla="*/ 895432 w 1144322"/>
              <a:gd name="connsiteY4" fmla="*/ 995560 h 995560"/>
              <a:gd name="connsiteX5" fmla="*/ 248890 w 1144322"/>
              <a:gd name="connsiteY5" fmla="*/ 995560 h 995560"/>
              <a:gd name="connsiteX6" fmla="*/ 0 w 1144322"/>
              <a:gd name="connsiteY6" fmla="*/ 497780 h 99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4322" h="995560">
                <a:moveTo>
                  <a:pt x="572161" y="0"/>
                </a:moveTo>
                <a:lnTo>
                  <a:pt x="1144322" y="216534"/>
                </a:lnTo>
                <a:lnTo>
                  <a:pt x="1144322" y="779026"/>
                </a:lnTo>
                <a:lnTo>
                  <a:pt x="572161" y="995560"/>
                </a:lnTo>
                <a:lnTo>
                  <a:pt x="0" y="779026"/>
                </a:lnTo>
                <a:lnTo>
                  <a:pt x="0" y="216534"/>
                </a:lnTo>
                <a:lnTo>
                  <a:pt x="572161"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141" tIns="178325" rIns="155141" bIns="178322" numCol="1" spcCol="1270" anchor="ctr" anchorCtr="0">
            <a:noAutofit/>
          </a:bodyPr>
          <a:lstStyle/>
          <a:p>
            <a:pPr marL="0" lvl="0" indent="0" algn="ctr" defTabSz="1600200">
              <a:lnSpc>
                <a:spcPct val="90000"/>
              </a:lnSpc>
              <a:spcBef>
                <a:spcPct val="0"/>
              </a:spcBef>
              <a:spcAft>
                <a:spcPct val="35000"/>
              </a:spcAft>
              <a:buNone/>
            </a:pPr>
            <a:r>
              <a:rPr lang="en-GB" sz="1400" kern="1200" dirty="0">
                <a:solidFill>
                  <a:schemeClr val="tx1">
                    <a:lumMod val="75000"/>
                    <a:lumOff val="25000"/>
                  </a:schemeClr>
                </a:solidFill>
              </a:rPr>
              <a:t>Members carry on back-channel or side conversations within the team. </a:t>
            </a:r>
          </a:p>
        </p:txBody>
      </p:sp>
      <p:sp>
        <p:nvSpPr>
          <p:cNvPr id="10" name="Freeform: Shape 9">
            <a:extLst>
              <a:ext uri="{FF2B5EF4-FFF2-40B4-BE49-F238E27FC236}">
                <a16:creationId xmlns:a16="http://schemas.microsoft.com/office/drawing/2014/main" id="{394905A7-937D-4E22-B60E-3A4B617834E1}"/>
              </a:ext>
            </a:extLst>
          </p:cNvPr>
          <p:cNvSpPr/>
          <p:nvPr/>
        </p:nvSpPr>
        <p:spPr>
          <a:xfrm>
            <a:off x="4355976" y="3529448"/>
            <a:ext cx="1924078" cy="2059792"/>
          </a:xfrm>
          <a:custGeom>
            <a:avLst/>
            <a:gdLst>
              <a:gd name="connsiteX0" fmla="*/ 0 w 1144322"/>
              <a:gd name="connsiteY0" fmla="*/ 497780 h 995560"/>
              <a:gd name="connsiteX1" fmla="*/ 248890 w 1144322"/>
              <a:gd name="connsiteY1" fmla="*/ 0 h 995560"/>
              <a:gd name="connsiteX2" fmla="*/ 895432 w 1144322"/>
              <a:gd name="connsiteY2" fmla="*/ 0 h 995560"/>
              <a:gd name="connsiteX3" fmla="*/ 1144322 w 1144322"/>
              <a:gd name="connsiteY3" fmla="*/ 497780 h 995560"/>
              <a:gd name="connsiteX4" fmla="*/ 895432 w 1144322"/>
              <a:gd name="connsiteY4" fmla="*/ 995560 h 995560"/>
              <a:gd name="connsiteX5" fmla="*/ 248890 w 1144322"/>
              <a:gd name="connsiteY5" fmla="*/ 995560 h 995560"/>
              <a:gd name="connsiteX6" fmla="*/ 0 w 1144322"/>
              <a:gd name="connsiteY6" fmla="*/ 497780 h 995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4322" h="995560">
                <a:moveTo>
                  <a:pt x="572161" y="0"/>
                </a:moveTo>
                <a:lnTo>
                  <a:pt x="1144322" y="216534"/>
                </a:lnTo>
                <a:lnTo>
                  <a:pt x="1144322" y="779026"/>
                </a:lnTo>
                <a:lnTo>
                  <a:pt x="572161" y="995560"/>
                </a:lnTo>
                <a:lnTo>
                  <a:pt x="0" y="779026"/>
                </a:lnTo>
                <a:lnTo>
                  <a:pt x="0" y="216534"/>
                </a:lnTo>
                <a:lnTo>
                  <a:pt x="572161"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721" tIns="246905" rIns="223721" bIns="246902" numCol="1" spcCol="1270" anchor="ctr" anchorCtr="0">
            <a:noAutofit/>
          </a:bodyPr>
          <a:lstStyle/>
          <a:p>
            <a:pPr marL="0" lvl="0" indent="0" algn="ctr" defTabSz="800100">
              <a:lnSpc>
                <a:spcPct val="90000"/>
              </a:lnSpc>
              <a:spcBef>
                <a:spcPct val="0"/>
              </a:spcBef>
              <a:spcAft>
                <a:spcPct val="35000"/>
              </a:spcAft>
              <a:buNone/>
            </a:pPr>
            <a:r>
              <a:rPr lang="en-GB" sz="1400" kern="1200" dirty="0">
                <a:solidFill>
                  <a:schemeClr val="tx1">
                    <a:lumMod val="75000"/>
                    <a:lumOff val="25000"/>
                  </a:schemeClr>
                </a:solidFill>
              </a:rPr>
              <a:t>Members periodically break, go exploring outside the team, and bring information back to share</a:t>
            </a:r>
            <a:r>
              <a:rPr lang="en-GB" sz="1400" dirty="0">
                <a:solidFill>
                  <a:schemeClr val="tx1">
                    <a:lumMod val="75000"/>
                    <a:lumOff val="25000"/>
                  </a:schemeClr>
                </a:solidFill>
              </a:rPr>
              <a:t> w</a:t>
            </a:r>
            <a:r>
              <a:rPr lang="en-GB" sz="1400" kern="1200" dirty="0">
                <a:solidFill>
                  <a:schemeClr val="tx1">
                    <a:lumMod val="75000"/>
                    <a:lumOff val="25000"/>
                  </a:schemeClr>
                </a:solidFill>
              </a:rPr>
              <a:t>ith the others. </a:t>
            </a:r>
          </a:p>
        </p:txBody>
      </p:sp>
      <p:sp>
        <p:nvSpPr>
          <p:cNvPr id="19" name="TextBox 18">
            <a:extLst>
              <a:ext uri="{FF2B5EF4-FFF2-40B4-BE49-F238E27FC236}">
                <a16:creationId xmlns:a16="http://schemas.microsoft.com/office/drawing/2014/main" id="{09E6FBDC-765C-484F-9FB9-66E320F2D5BC}"/>
              </a:ext>
            </a:extLst>
          </p:cNvPr>
          <p:cNvSpPr txBox="1"/>
          <p:nvPr/>
        </p:nvSpPr>
        <p:spPr>
          <a:xfrm>
            <a:off x="6876256" y="4103007"/>
            <a:ext cx="1983824" cy="1477328"/>
          </a:xfrm>
          <a:prstGeom prst="rect">
            <a:avLst/>
          </a:prstGeom>
          <a:noFill/>
          <a:ln w="57150">
            <a:solidFill>
              <a:schemeClr val="tx1"/>
            </a:solidFill>
          </a:ln>
        </p:spPr>
        <p:txBody>
          <a:bodyPr wrap="square" rtlCol="0">
            <a:spAutoFit/>
          </a:bodyPr>
          <a:lstStyle/>
          <a:p>
            <a:r>
              <a:rPr lang="en-GB" dirty="0">
                <a:latin typeface="Arial" panose="020B0604020202020204" pitchFamily="34" charset="0"/>
                <a:cs typeface="Arial" panose="020B0604020202020204" pitchFamily="34" charset="0"/>
              </a:rPr>
              <a:t>Do you think teams that you work in or have worked in are performing? </a:t>
            </a:r>
          </a:p>
        </p:txBody>
      </p:sp>
    </p:spTree>
    <p:extLst>
      <p:ext uri="{BB962C8B-B14F-4D97-AF65-F5344CB8AC3E}">
        <p14:creationId xmlns:p14="http://schemas.microsoft.com/office/powerpoint/2010/main" val="2047999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animBg="1"/>
      <p:bldP spid="13" grpId="0" animBg="1"/>
      <p:bldP spid="15" grpId="0" animBg="1"/>
      <p:bldP spid="18" grpId="0" animBg="1"/>
      <p:bldP spid="10"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0F308-6B86-7949-93C6-5445813015FE}"/>
              </a:ext>
            </a:extLst>
          </p:cNvPr>
          <p:cNvSpPr>
            <a:spLocks noGrp="1"/>
          </p:cNvSpPr>
          <p:nvPr>
            <p:ph type="title"/>
          </p:nvPr>
        </p:nvSpPr>
        <p:spPr>
          <a:xfrm>
            <a:off x="457200" y="260648"/>
            <a:ext cx="8229600" cy="807863"/>
          </a:xfrm>
        </p:spPr>
        <p:txBody>
          <a:bodyPr/>
          <a:lstStyle/>
          <a:p>
            <a:r>
              <a:rPr lang="en-GB" dirty="0"/>
              <a:t>Being a good team member</a:t>
            </a:r>
          </a:p>
        </p:txBody>
      </p:sp>
      <p:sp>
        <p:nvSpPr>
          <p:cNvPr id="3" name="Content Placeholder 2">
            <a:extLst>
              <a:ext uri="{FF2B5EF4-FFF2-40B4-BE49-F238E27FC236}">
                <a16:creationId xmlns:a16="http://schemas.microsoft.com/office/drawing/2014/main" id="{0D0C0AB4-8CA6-3F47-903E-C051D929923B}"/>
              </a:ext>
            </a:extLst>
          </p:cNvPr>
          <p:cNvSpPr>
            <a:spLocks noGrp="1"/>
          </p:cNvSpPr>
          <p:nvPr>
            <p:ph idx="1"/>
          </p:nvPr>
        </p:nvSpPr>
        <p:spPr>
          <a:xfrm>
            <a:off x="440287" y="1071179"/>
            <a:ext cx="8229600" cy="3917032"/>
          </a:xfrm>
        </p:spPr>
        <p:txBody>
          <a:bodyPr>
            <a:normAutofit/>
          </a:bodyPr>
          <a:lstStyle/>
          <a:p>
            <a:pPr marL="0" indent="0">
              <a:buNone/>
            </a:pPr>
            <a:r>
              <a:rPr lang="en-GB" sz="2000" dirty="0">
                <a:latin typeface="Arial" panose="020B0604020202020204" pitchFamily="34" charset="0"/>
                <a:cs typeface="Arial" panose="020B0604020202020204" pitchFamily="34" charset="0"/>
              </a:rPr>
              <a:t>Wheelan (2014) outlines key advice for members of groups. </a:t>
            </a:r>
          </a:p>
        </p:txBody>
      </p:sp>
      <p:sp>
        <p:nvSpPr>
          <p:cNvPr id="6" name="Rectangle 5">
            <a:extLst>
              <a:ext uri="{FF2B5EF4-FFF2-40B4-BE49-F238E27FC236}">
                <a16:creationId xmlns:a16="http://schemas.microsoft.com/office/drawing/2014/main" id="{2232504C-5331-46F2-9772-8334FDB8CEB6}"/>
              </a:ext>
            </a:extLst>
          </p:cNvPr>
          <p:cNvSpPr/>
          <p:nvPr/>
        </p:nvSpPr>
        <p:spPr>
          <a:xfrm>
            <a:off x="179512" y="3075159"/>
            <a:ext cx="8784976" cy="302400"/>
          </a:xfrm>
          <a:prstGeom prst="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38702715-4619-42D7-BF7D-EF3E230CB470}"/>
              </a:ext>
            </a:extLst>
          </p:cNvPr>
          <p:cNvSpPr/>
          <p:nvPr/>
        </p:nvSpPr>
        <p:spPr>
          <a:xfrm>
            <a:off x="352185" y="1628800"/>
            <a:ext cx="8364202" cy="1471291"/>
          </a:xfrm>
          <a:custGeom>
            <a:avLst/>
            <a:gdLst>
              <a:gd name="connsiteX0" fmla="*/ 0 w 8364202"/>
              <a:gd name="connsiteY0" fmla="*/ 233218 h 1399283"/>
              <a:gd name="connsiteX1" fmla="*/ 233218 w 8364202"/>
              <a:gd name="connsiteY1" fmla="*/ 0 h 1399283"/>
              <a:gd name="connsiteX2" fmla="*/ 8130984 w 8364202"/>
              <a:gd name="connsiteY2" fmla="*/ 0 h 1399283"/>
              <a:gd name="connsiteX3" fmla="*/ 8364202 w 8364202"/>
              <a:gd name="connsiteY3" fmla="*/ 233218 h 1399283"/>
              <a:gd name="connsiteX4" fmla="*/ 8364202 w 8364202"/>
              <a:gd name="connsiteY4" fmla="*/ 1166065 h 1399283"/>
              <a:gd name="connsiteX5" fmla="*/ 8130984 w 8364202"/>
              <a:gd name="connsiteY5" fmla="*/ 1399283 h 1399283"/>
              <a:gd name="connsiteX6" fmla="*/ 233218 w 8364202"/>
              <a:gd name="connsiteY6" fmla="*/ 1399283 h 1399283"/>
              <a:gd name="connsiteX7" fmla="*/ 0 w 8364202"/>
              <a:gd name="connsiteY7" fmla="*/ 1166065 h 1399283"/>
              <a:gd name="connsiteX8" fmla="*/ 0 w 8364202"/>
              <a:gd name="connsiteY8" fmla="*/ 233218 h 139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64202" h="1399283">
                <a:moveTo>
                  <a:pt x="0" y="233218"/>
                </a:moveTo>
                <a:cubicBezTo>
                  <a:pt x="0" y="104415"/>
                  <a:pt x="104415" y="0"/>
                  <a:pt x="233218" y="0"/>
                </a:cubicBezTo>
                <a:lnTo>
                  <a:pt x="8130984" y="0"/>
                </a:lnTo>
                <a:cubicBezTo>
                  <a:pt x="8259787" y="0"/>
                  <a:pt x="8364202" y="104415"/>
                  <a:pt x="8364202" y="233218"/>
                </a:cubicBezTo>
                <a:lnTo>
                  <a:pt x="8364202" y="1166065"/>
                </a:lnTo>
                <a:cubicBezTo>
                  <a:pt x="8364202" y="1294868"/>
                  <a:pt x="8259787" y="1399283"/>
                  <a:pt x="8130984" y="1399283"/>
                </a:cubicBezTo>
                <a:lnTo>
                  <a:pt x="233218" y="1399283"/>
                </a:lnTo>
                <a:cubicBezTo>
                  <a:pt x="104415" y="1399283"/>
                  <a:pt x="0" y="1294868"/>
                  <a:pt x="0" y="1166065"/>
                </a:cubicBezTo>
                <a:lnTo>
                  <a:pt x="0" y="233218"/>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300743" tIns="68307" rIns="300743" bIns="68307"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lumMod val="75000"/>
                    <a:lumOff val="25000"/>
                  </a:schemeClr>
                </a:solidFill>
                <a:latin typeface="Arial" panose="020B0604020202020204" pitchFamily="34" charset="0"/>
                <a:cs typeface="Arial" panose="020B0604020202020204" pitchFamily="34" charset="0"/>
              </a:rPr>
              <a:t>Don’t blame others for group problems. </a:t>
            </a:r>
          </a:p>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	</a:t>
            </a:r>
            <a:r>
              <a:rPr lang="en-GB" sz="1400" kern="1200" dirty="0">
                <a:latin typeface="Arial" panose="020B0604020202020204" pitchFamily="34" charset="0"/>
                <a:cs typeface="Arial" panose="020B0604020202020204" pitchFamily="34" charset="0"/>
              </a:rPr>
              <a:t>- </a:t>
            </a:r>
            <a:r>
              <a:rPr lang="en-GB" sz="1600" kern="1200" dirty="0">
                <a:solidFill>
                  <a:schemeClr val="tx1">
                    <a:lumMod val="75000"/>
                    <a:lumOff val="25000"/>
                  </a:schemeClr>
                </a:solidFill>
                <a:latin typeface="Arial" panose="020B0604020202020204" pitchFamily="34" charset="0"/>
                <a:cs typeface="Arial" panose="020B0604020202020204" pitchFamily="34" charset="0"/>
              </a:rPr>
              <a:t>Give everyone the benefit of the doubt for the sake of the group . </a:t>
            </a:r>
          </a:p>
          <a:p>
            <a:pPr marL="0" lvl="0" indent="0" algn="l" defTabSz="889000">
              <a:lnSpc>
                <a:spcPct val="90000"/>
              </a:lnSpc>
              <a:spcBef>
                <a:spcPct val="0"/>
              </a:spcBef>
              <a:spcAft>
                <a:spcPct val="35000"/>
              </a:spcAft>
              <a:buNone/>
            </a:pPr>
            <a:r>
              <a:rPr lang="en-GB" sz="1600" kern="1200" dirty="0">
                <a:solidFill>
                  <a:schemeClr val="tx1">
                    <a:lumMod val="75000"/>
                    <a:lumOff val="25000"/>
                  </a:schemeClr>
                </a:solidFill>
                <a:latin typeface="Arial" panose="020B0604020202020204" pitchFamily="34" charset="0"/>
                <a:cs typeface="Arial" panose="020B0604020202020204" pitchFamily="34" charset="0"/>
              </a:rPr>
              <a:t>	- Blame starts a cycle of revenge and retaliation. </a:t>
            </a:r>
          </a:p>
          <a:p>
            <a:pPr marL="0" lvl="0" indent="0" algn="l" defTabSz="889000">
              <a:lnSpc>
                <a:spcPct val="90000"/>
              </a:lnSpc>
              <a:spcBef>
                <a:spcPct val="0"/>
              </a:spcBef>
              <a:spcAft>
                <a:spcPct val="35000"/>
              </a:spcAft>
              <a:buNone/>
            </a:pPr>
            <a:r>
              <a:rPr lang="en-GB" sz="1600" kern="1200" dirty="0">
                <a:solidFill>
                  <a:schemeClr val="tx1">
                    <a:lumMod val="75000"/>
                    <a:lumOff val="25000"/>
                  </a:schemeClr>
                </a:solidFill>
                <a:latin typeface="Arial" panose="020B0604020202020204" pitchFamily="34" charset="0"/>
                <a:cs typeface="Arial" panose="020B0604020202020204" pitchFamily="34" charset="0"/>
              </a:rPr>
              <a:t>	- Instead, find other factors </a:t>
            </a:r>
            <a:r>
              <a:rPr lang="en-GB" sz="1600" kern="1200">
                <a:solidFill>
                  <a:schemeClr val="tx1">
                    <a:lumMod val="75000"/>
                    <a:lumOff val="25000"/>
                  </a:schemeClr>
                </a:solidFill>
                <a:latin typeface="Arial" panose="020B0604020202020204" pitchFamily="34" charset="0"/>
                <a:cs typeface="Arial" panose="020B0604020202020204" pitchFamily="34" charset="0"/>
              </a:rPr>
              <a:t>that might </a:t>
            </a:r>
            <a:r>
              <a:rPr lang="en-GB" sz="1600" kern="1200" dirty="0">
                <a:solidFill>
                  <a:schemeClr val="tx1">
                    <a:lumMod val="75000"/>
                    <a:lumOff val="25000"/>
                  </a:schemeClr>
                </a:solidFill>
                <a:latin typeface="Arial" panose="020B0604020202020204" pitchFamily="34" charset="0"/>
                <a:cs typeface="Arial" panose="020B0604020202020204" pitchFamily="34" charset="0"/>
              </a:rPr>
              <a:t>be blocking progress and fix them</a:t>
            </a:r>
            <a:r>
              <a:rPr lang="en-GB" sz="2400" kern="1200" dirty="0">
                <a:solidFill>
                  <a:schemeClr val="tx1">
                    <a:lumMod val="75000"/>
                    <a:lumOff val="25000"/>
                  </a:schemeClr>
                </a:solidFill>
                <a:latin typeface="Arial" panose="020B0604020202020204" pitchFamily="34" charset="0"/>
                <a:cs typeface="Arial" panose="020B0604020202020204" pitchFamily="34" charset="0"/>
              </a:rPr>
              <a:t>,</a:t>
            </a:r>
            <a:r>
              <a:rPr lang="en-GB" sz="2400" kern="1200" dirty="0">
                <a:latin typeface="Arial" panose="020B0604020202020204" pitchFamily="34" charset="0"/>
                <a:cs typeface="Arial" panose="020B0604020202020204" pitchFamily="34" charset="0"/>
              </a:rPr>
              <a:t>  </a:t>
            </a:r>
          </a:p>
        </p:txBody>
      </p:sp>
      <p:sp>
        <p:nvSpPr>
          <p:cNvPr id="8" name="Rectangle 7">
            <a:extLst>
              <a:ext uri="{FF2B5EF4-FFF2-40B4-BE49-F238E27FC236}">
                <a16:creationId xmlns:a16="http://schemas.microsoft.com/office/drawing/2014/main" id="{9D16AE22-011E-477F-8A49-01C83B9D8114}"/>
              </a:ext>
            </a:extLst>
          </p:cNvPr>
          <p:cNvSpPr/>
          <p:nvPr/>
        </p:nvSpPr>
        <p:spPr>
          <a:xfrm>
            <a:off x="179512" y="4277813"/>
            <a:ext cx="8784976" cy="302400"/>
          </a:xfrm>
          <a:prstGeom prst="rect">
            <a:avLst/>
          </a:prstGeom>
        </p:spPr>
        <p:style>
          <a:lnRef idx="2">
            <a:schemeClr val="accent5">
              <a:hueOff val="-3311292"/>
              <a:satOff val="13270"/>
              <a:lumOff val="287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FE47F603-1198-4F78-9724-48DE3BFA29CA}"/>
              </a:ext>
            </a:extLst>
          </p:cNvPr>
          <p:cNvSpPr/>
          <p:nvPr/>
        </p:nvSpPr>
        <p:spPr>
          <a:xfrm>
            <a:off x="431880" y="3373038"/>
            <a:ext cx="8364202" cy="1012573"/>
          </a:xfrm>
          <a:custGeom>
            <a:avLst/>
            <a:gdLst>
              <a:gd name="connsiteX0" fmla="*/ 0 w 8364202"/>
              <a:gd name="connsiteY0" fmla="*/ 168766 h 1012573"/>
              <a:gd name="connsiteX1" fmla="*/ 168766 w 8364202"/>
              <a:gd name="connsiteY1" fmla="*/ 0 h 1012573"/>
              <a:gd name="connsiteX2" fmla="*/ 8195436 w 8364202"/>
              <a:gd name="connsiteY2" fmla="*/ 0 h 1012573"/>
              <a:gd name="connsiteX3" fmla="*/ 8364202 w 8364202"/>
              <a:gd name="connsiteY3" fmla="*/ 168766 h 1012573"/>
              <a:gd name="connsiteX4" fmla="*/ 8364202 w 8364202"/>
              <a:gd name="connsiteY4" fmla="*/ 843807 h 1012573"/>
              <a:gd name="connsiteX5" fmla="*/ 8195436 w 8364202"/>
              <a:gd name="connsiteY5" fmla="*/ 1012573 h 1012573"/>
              <a:gd name="connsiteX6" fmla="*/ 168766 w 8364202"/>
              <a:gd name="connsiteY6" fmla="*/ 1012573 h 1012573"/>
              <a:gd name="connsiteX7" fmla="*/ 0 w 8364202"/>
              <a:gd name="connsiteY7" fmla="*/ 843807 h 1012573"/>
              <a:gd name="connsiteX8" fmla="*/ 0 w 8364202"/>
              <a:gd name="connsiteY8" fmla="*/ 168766 h 1012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64202" h="1012573">
                <a:moveTo>
                  <a:pt x="0" y="168766"/>
                </a:moveTo>
                <a:cubicBezTo>
                  <a:pt x="0" y="75559"/>
                  <a:pt x="75559" y="0"/>
                  <a:pt x="168766" y="0"/>
                </a:cubicBezTo>
                <a:lnTo>
                  <a:pt x="8195436" y="0"/>
                </a:lnTo>
                <a:cubicBezTo>
                  <a:pt x="8288643" y="0"/>
                  <a:pt x="8364202" y="75559"/>
                  <a:pt x="8364202" y="168766"/>
                </a:cubicBezTo>
                <a:lnTo>
                  <a:pt x="8364202" y="843807"/>
                </a:lnTo>
                <a:cubicBezTo>
                  <a:pt x="8364202" y="937014"/>
                  <a:pt x="8288643" y="1012573"/>
                  <a:pt x="8195436" y="1012573"/>
                </a:cubicBezTo>
                <a:lnTo>
                  <a:pt x="168766" y="1012573"/>
                </a:lnTo>
                <a:cubicBezTo>
                  <a:pt x="75559" y="1012573"/>
                  <a:pt x="0" y="937014"/>
                  <a:pt x="0" y="843807"/>
                </a:cubicBezTo>
                <a:lnTo>
                  <a:pt x="0" y="168766"/>
                </a:lnTo>
                <a:close/>
              </a:path>
            </a:pathLst>
          </a:custGeom>
        </p:spPr>
        <p:style>
          <a:lnRef idx="2">
            <a:schemeClr val="lt1">
              <a:hueOff val="0"/>
              <a:satOff val="0"/>
              <a:lumOff val="0"/>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txBody>
          <a:bodyPr spcFirstLastPara="0" vert="horz" wrap="square" lIns="281866" tIns="49430" rIns="281866" bIns="4943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lumMod val="75000"/>
                    <a:lumOff val="25000"/>
                  </a:schemeClr>
                </a:solidFill>
                <a:latin typeface="Arial" panose="020B0604020202020204" pitchFamily="34" charset="0"/>
                <a:cs typeface="Arial" panose="020B0604020202020204" pitchFamily="34" charset="0"/>
              </a:rPr>
              <a:t>Encourage clarification. </a:t>
            </a:r>
          </a:p>
          <a:p>
            <a:pPr marL="0" lvl="0" indent="0" algn="l" defTabSz="889000">
              <a:lnSpc>
                <a:spcPct val="90000"/>
              </a:lnSpc>
              <a:spcBef>
                <a:spcPct val="0"/>
              </a:spcBef>
              <a:spcAft>
                <a:spcPct val="35000"/>
              </a:spcAft>
              <a:buNone/>
            </a:pPr>
            <a:r>
              <a:rPr lang="en-GB" sz="1400" kern="1200" dirty="0">
                <a:solidFill>
                  <a:schemeClr val="tx1">
                    <a:lumMod val="75000"/>
                    <a:lumOff val="25000"/>
                  </a:schemeClr>
                </a:solidFill>
                <a:latin typeface="Arial" panose="020B0604020202020204" pitchFamily="34" charset="0"/>
                <a:cs typeface="Arial" panose="020B0604020202020204" pitchFamily="34" charset="0"/>
              </a:rPr>
              <a:t>	- </a:t>
            </a:r>
            <a:r>
              <a:rPr lang="en-GB" sz="1600" kern="1200" dirty="0">
                <a:solidFill>
                  <a:schemeClr val="tx1">
                    <a:lumMod val="75000"/>
                    <a:lumOff val="25000"/>
                  </a:schemeClr>
                </a:solidFill>
                <a:latin typeface="Arial" panose="020B0604020202020204" pitchFamily="34" charset="0"/>
                <a:cs typeface="Arial" panose="020B0604020202020204" pitchFamily="34" charset="0"/>
              </a:rPr>
              <a:t>If you don’t know what is happening or understand why something is 	   happening ask questions. </a:t>
            </a:r>
            <a:endParaRPr lang="en-GB" sz="1400" kern="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6BD45CDE-E4FA-4CCB-BD00-AAE15C5AA484}"/>
              </a:ext>
            </a:extLst>
          </p:cNvPr>
          <p:cNvSpPr/>
          <p:nvPr/>
        </p:nvSpPr>
        <p:spPr>
          <a:xfrm>
            <a:off x="179512" y="4822133"/>
            <a:ext cx="8784976" cy="302400"/>
          </a:xfrm>
          <a:prstGeom prst="rect">
            <a:avLst/>
          </a:prstGeom>
        </p:spPr>
        <p:style>
          <a:lnRef idx="2">
            <a:schemeClr val="accent5">
              <a:hueOff val="-6622584"/>
              <a:satOff val="26541"/>
              <a:lumOff val="575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9A08997D-1194-4A6D-968A-E045DC259533}"/>
              </a:ext>
            </a:extLst>
          </p:cNvPr>
          <p:cNvSpPr/>
          <p:nvPr/>
        </p:nvSpPr>
        <p:spPr>
          <a:xfrm>
            <a:off x="431880" y="4548171"/>
            <a:ext cx="8364592" cy="354240"/>
          </a:xfrm>
          <a:custGeom>
            <a:avLst/>
            <a:gdLst>
              <a:gd name="connsiteX0" fmla="*/ 0 w 8364592"/>
              <a:gd name="connsiteY0" fmla="*/ 59041 h 354240"/>
              <a:gd name="connsiteX1" fmla="*/ 59041 w 8364592"/>
              <a:gd name="connsiteY1" fmla="*/ 0 h 354240"/>
              <a:gd name="connsiteX2" fmla="*/ 8305551 w 8364592"/>
              <a:gd name="connsiteY2" fmla="*/ 0 h 354240"/>
              <a:gd name="connsiteX3" fmla="*/ 8364592 w 8364592"/>
              <a:gd name="connsiteY3" fmla="*/ 59041 h 354240"/>
              <a:gd name="connsiteX4" fmla="*/ 8364592 w 8364592"/>
              <a:gd name="connsiteY4" fmla="*/ 295199 h 354240"/>
              <a:gd name="connsiteX5" fmla="*/ 8305551 w 8364592"/>
              <a:gd name="connsiteY5" fmla="*/ 354240 h 354240"/>
              <a:gd name="connsiteX6" fmla="*/ 59041 w 8364592"/>
              <a:gd name="connsiteY6" fmla="*/ 354240 h 354240"/>
              <a:gd name="connsiteX7" fmla="*/ 0 w 8364592"/>
              <a:gd name="connsiteY7" fmla="*/ 295199 h 354240"/>
              <a:gd name="connsiteX8" fmla="*/ 0 w 8364592"/>
              <a:gd name="connsiteY8" fmla="*/ 59041 h 354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64592" h="354240">
                <a:moveTo>
                  <a:pt x="0" y="59041"/>
                </a:moveTo>
                <a:cubicBezTo>
                  <a:pt x="0" y="26434"/>
                  <a:pt x="26434" y="0"/>
                  <a:pt x="59041" y="0"/>
                </a:cubicBezTo>
                <a:lnTo>
                  <a:pt x="8305551" y="0"/>
                </a:lnTo>
                <a:cubicBezTo>
                  <a:pt x="8338158" y="0"/>
                  <a:pt x="8364592" y="26434"/>
                  <a:pt x="8364592" y="59041"/>
                </a:cubicBezTo>
                <a:lnTo>
                  <a:pt x="8364592" y="295199"/>
                </a:lnTo>
                <a:cubicBezTo>
                  <a:pt x="8364592" y="327806"/>
                  <a:pt x="8338158" y="354240"/>
                  <a:pt x="8305551" y="354240"/>
                </a:cubicBezTo>
                <a:lnTo>
                  <a:pt x="59041" y="354240"/>
                </a:lnTo>
                <a:cubicBezTo>
                  <a:pt x="26434" y="354240"/>
                  <a:pt x="0" y="327806"/>
                  <a:pt x="0" y="295199"/>
                </a:cubicBezTo>
                <a:lnTo>
                  <a:pt x="0" y="59041"/>
                </a:lnTo>
                <a:close/>
              </a:path>
            </a:pathLst>
          </a:custGeom>
        </p:spPr>
        <p:style>
          <a:lnRef idx="2">
            <a:schemeClr val="lt1">
              <a:hueOff val="0"/>
              <a:satOff val="0"/>
              <a:lumOff val="0"/>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txBody>
          <a:bodyPr spcFirstLastPara="0" vert="horz" wrap="square" lIns="249729" tIns="17293" rIns="249729" bIns="17293"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lumMod val="75000"/>
                    <a:lumOff val="25000"/>
                  </a:schemeClr>
                </a:solidFill>
                <a:latin typeface="Arial" panose="020B0604020202020204" pitchFamily="34" charset="0"/>
                <a:cs typeface="Arial" panose="020B0604020202020204" pitchFamily="34" charset="0"/>
              </a:rPr>
              <a:t>Listen to others input and be heard. </a:t>
            </a:r>
          </a:p>
        </p:txBody>
      </p:sp>
      <p:sp>
        <p:nvSpPr>
          <p:cNvPr id="12" name="Rectangle 11">
            <a:extLst>
              <a:ext uri="{FF2B5EF4-FFF2-40B4-BE49-F238E27FC236}">
                <a16:creationId xmlns:a16="http://schemas.microsoft.com/office/drawing/2014/main" id="{642EB74F-A499-43B8-B268-0397588FC26E}"/>
              </a:ext>
            </a:extLst>
          </p:cNvPr>
          <p:cNvSpPr/>
          <p:nvPr/>
        </p:nvSpPr>
        <p:spPr>
          <a:xfrm>
            <a:off x="179512" y="5366453"/>
            <a:ext cx="8784976" cy="302400"/>
          </a:xfrm>
          <a:prstGeom prst="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2CF23865-0516-47A2-B991-E1CE774115DC}"/>
              </a:ext>
            </a:extLst>
          </p:cNvPr>
          <p:cNvSpPr/>
          <p:nvPr/>
        </p:nvSpPr>
        <p:spPr>
          <a:xfrm>
            <a:off x="457201" y="5170015"/>
            <a:ext cx="8356523" cy="498837"/>
          </a:xfrm>
          <a:custGeom>
            <a:avLst/>
            <a:gdLst>
              <a:gd name="connsiteX0" fmla="*/ 0 w 8356523"/>
              <a:gd name="connsiteY0" fmla="*/ 59041 h 354240"/>
              <a:gd name="connsiteX1" fmla="*/ 59041 w 8356523"/>
              <a:gd name="connsiteY1" fmla="*/ 0 h 354240"/>
              <a:gd name="connsiteX2" fmla="*/ 8297482 w 8356523"/>
              <a:gd name="connsiteY2" fmla="*/ 0 h 354240"/>
              <a:gd name="connsiteX3" fmla="*/ 8356523 w 8356523"/>
              <a:gd name="connsiteY3" fmla="*/ 59041 h 354240"/>
              <a:gd name="connsiteX4" fmla="*/ 8356523 w 8356523"/>
              <a:gd name="connsiteY4" fmla="*/ 295199 h 354240"/>
              <a:gd name="connsiteX5" fmla="*/ 8297482 w 8356523"/>
              <a:gd name="connsiteY5" fmla="*/ 354240 h 354240"/>
              <a:gd name="connsiteX6" fmla="*/ 59041 w 8356523"/>
              <a:gd name="connsiteY6" fmla="*/ 354240 h 354240"/>
              <a:gd name="connsiteX7" fmla="*/ 0 w 8356523"/>
              <a:gd name="connsiteY7" fmla="*/ 295199 h 354240"/>
              <a:gd name="connsiteX8" fmla="*/ 0 w 8356523"/>
              <a:gd name="connsiteY8" fmla="*/ 59041 h 354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56523" h="354240">
                <a:moveTo>
                  <a:pt x="0" y="59041"/>
                </a:moveTo>
                <a:cubicBezTo>
                  <a:pt x="0" y="26434"/>
                  <a:pt x="26434" y="0"/>
                  <a:pt x="59041" y="0"/>
                </a:cubicBezTo>
                <a:lnTo>
                  <a:pt x="8297482" y="0"/>
                </a:lnTo>
                <a:cubicBezTo>
                  <a:pt x="8330089" y="0"/>
                  <a:pt x="8356523" y="26434"/>
                  <a:pt x="8356523" y="59041"/>
                </a:cubicBezTo>
                <a:lnTo>
                  <a:pt x="8356523" y="295199"/>
                </a:lnTo>
                <a:cubicBezTo>
                  <a:pt x="8356523" y="327806"/>
                  <a:pt x="8330089" y="354240"/>
                  <a:pt x="8297482" y="354240"/>
                </a:cubicBezTo>
                <a:lnTo>
                  <a:pt x="59041" y="354240"/>
                </a:lnTo>
                <a:cubicBezTo>
                  <a:pt x="26434" y="354240"/>
                  <a:pt x="0" y="327806"/>
                  <a:pt x="0" y="295199"/>
                </a:cubicBezTo>
                <a:lnTo>
                  <a:pt x="0" y="59041"/>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249729" tIns="17293" rIns="249729" bIns="17293" numCol="1" spcCol="1270" anchor="ctr" anchorCtr="0">
            <a:noAutofit/>
          </a:bodyPr>
          <a:lstStyle/>
          <a:p>
            <a:pPr marL="0" lvl="0" indent="0" algn="l" defTabSz="800100">
              <a:lnSpc>
                <a:spcPct val="90000"/>
              </a:lnSpc>
              <a:spcBef>
                <a:spcPct val="0"/>
              </a:spcBef>
              <a:spcAft>
                <a:spcPct val="35000"/>
              </a:spcAft>
              <a:buNone/>
            </a:pPr>
            <a:r>
              <a:rPr lang="en-GB" sz="2000" kern="1200" dirty="0">
                <a:solidFill>
                  <a:schemeClr val="tx1">
                    <a:lumMod val="75000"/>
                    <a:lumOff val="25000"/>
                  </a:schemeClr>
                </a:solidFill>
                <a:latin typeface="Arial" panose="020B0604020202020204" pitchFamily="34" charset="0"/>
                <a:cs typeface="Arial" panose="020B0604020202020204" pitchFamily="34" charset="0"/>
              </a:rPr>
              <a:t>Balance ‘task communications’ and ‘supportive communications’</a:t>
            </a:r>
            <a:endParaRPr lang="en-GB" sz="1400" kern="1200" dirty="0">
              <a:solidFill>
                <a:schemeClr val="tx1">
                  <a:lumMod val="75000"/>
                  <a:lumOff val="25000"/>
                </a:schemeClr>
              </a:solidFill>
            </a:endParaRPr>
          </a:p>
        </p:txBody>
      </p:sp>
    </p:spTree>
    <p:extLst>
      <p:ext uri="{BB962C8B-B14F-4D97-AF65-F5344CB8AC3E}">
        <p14:creationId xmlns:p14="http://schemas.microsoft.com/office/powerpoint/2010/main" val="412395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D5545-7487-4D27-B66B-CA7286B05583}"/>
              </a:ext>
            </a:extLst>
          </p:cNvPr>
          <p:cNvSpPr>
            <a:spLocks noGrp="1"/>
          </p:cNvSpPr>
          <p:nvPr>
            <p:ph type="title"/>
          </p:nvPr>
        </p:nvSpPr>
        <p:spPr>
          <a:xfrm>
            <a:off x="457200" y="274638"/>
            <a:ext cx="8229600" cy="1143000"/>
          </a:xfrm>
        </p:spPr>
        <p:txBody>
          <a:bodyPr anchor="ctr">
            <a:normAutofit/>
          </a:bodyPr>
          <a:lstStyle/>
          <a:p>
            <a:pPr>
              <a:lnSpc>
                <a:spcPct val="90000"/>
              </a:lnSpc>
            </a:pPr>
            <a:r>
              <a:rPr lang="en-GB" sz="2800" b="1" dirty="0"/>
              <a:t>Activity 2 - Are you an effective team member? </a:t>
            </a:r>
            <a:br>
              <a:rPr lang="en-GB" sz="2800" dirty="0"/>
            </a:br>
            <a:r>
              <a:rPr lang="en-GB" sz="2800" dirty="0"/>
              <a:t> </a:t>
            </a:r>
          </a:p>
        </p:txBody>
      </p:sp>
      <p:sp>
        <p:nvSpPr>
          <p:cNvPr id="3" name="Content Placeholder 2">
            <a:extLst>
              <a:ext uri="{FF2B5EF4-FFF2-40B4-BE49-F238E27FC236}">
                <a16:creationId xmlns:a16="http://schemas.microsoft.com/office/drawing/2014/main" id="{EA2D00B2-FD90-4517-AC40-005D96E75DAA}"/>
              </a:ext>
            </a:extLst>
          </p:cNvPr>
          <p:cNvSpPr>
            <a:spLocks noGrp="1"/>
          </p:cNvSpPr>
          <p:nvPr>
            <p:ph sz="half" idx="1"/>
          </p:nvPr>
        </p:nvSpPr>
        <p:spPr>
          <a:xfrm>
            <a:off x="457200" y="1600201"/>
            <a:ext cx="4038600" cy="3989040"/>
          </a:xfrm>
        </p:spPr>
        <p:txBody>
          <a:bodyPr>
            <a:normAutofit lnSpcReduction="10000"/>
          </a:bodyPr>
          <a:lstStyle/>
          <a:p>
            <a:pPr marL="0" indent="0">
              <a:lnSpc>
                <a:spcPct val="90000"/>
              </a:lnSpc>
              <a:buNone/>
            </a:pPr>
            <a:r>
              <a:rPr lang="en-GB" sz="1800" dirty="0"/>
              <a:t>Click the link or scan QR code to find out.</a:t>
            </a:r>
          </a:p>
          <a:p>
            <a:pPr marL="0" indent="0">
              <a:lnSpc>
                <a:spcPct val="90000"/>
              </a:lnSpc>
              <a:buNone/>
            </a:pPr>
            <a:endParaRPr lang="en-GB" sz="1800" dirty="0"/>
          </a:p>
          <a:p>
            <a:pPr marL="0" indent="0">
              <a:lnSpc>
                <a:spcPct val="90000"/>
              </a:lnSpc>
              <a:buNone/>
            </a:pPr>
            <a:r>
              <a:rPr lang="en-GB" sz="1800" dirty="0">
                <a:solidFill>
                  <a:srgbClr val="FF0000"/>
                </a:solidFill>
                <a:hlinkClick r:id="rId3">
                  <a:extLst>
                    <a:ext uri="{A12FA001-AC4F-418D-AE19-62706E023703}">
                      <ahyp:hlinkClr xmlns:ahyp="http://schemas.microsoft.com/office/drawing/2018/hyperlinkcolor" val="tx"/>
                    </a:ext>
                  </a:extLst>
                </a:hlinkClick>
              </a:rPr>
              <a:t>https://www.mindtools.com/pages/article/newTMM_84.htm </a:t>
            </a:r>
            <a:endParaRPr lang="en-GB" sz="1800" dirty="0">
              <a:solidFill>
                <a:srgbClr val="FF0000"/>
              </a:solidFill>
            </a:endParaRPr>
          </a:p>
          <a:p>
            <a:pPr marL="0" indent="0">
              <a:lnSpc>
                <a:spcPct val="90000"/>
              </a:lnSpc>
              <a:buNone/>
            </a:pPr>
            <a:endParaRPr lang="en-GB" sz="1800" dirty="0"/>
          </a:p>
          <a:p>
            <a:pPr marL="0" indent="0">
              <a:lnSpc>
                <a:spcPct val="90000"/>
              </a:lnSpc>
              <a:buNone/>
            </a:pPr>
            <a:r>
              <a:rPr lang="en-GB" sz="1800" b="1" dirty="0"/>
              <a:t>After answering all 15 questions click on ”calculate my total” and compare your total score with the comments on the “score interpretation section”</a:t>
            </a:r>
          </a:p>
          <a:p>
            <a:pPr>
              <a:lnSpc>
                <a:spcPct val="90000"/>
              </a:lnSpc>
            </a:pPr>
            <a:endParaRPr lang="en-GB" sz="1800" dirty="0"/>
          </a:p>
          <a:p>
            <a:pPr marL="0" indent="0">
              <a:lnSpc>
                <a:spcPct val="90000"/>
              </a:lnSpc>
              <a:buNone/>
            </a:pPr>
            <a:r>
              <a:rPr lang="en-GB" sz="1800" dirty="0"/>
              <a:t>Be honest and reflect on your strengths as well as areas for improvement. </a:t>
            </a:r>
          </a:p>
        </p:txBody>
      </p:sp>
      <p:pic>
        <p:nvPicPr>
          <p:cNvPr id="5" name="Picture 4" descr="Qr code&#10;&#10;Description automatically generated">
            <a:extLst>
              <a:ext uri="{FF2B5EF4-FFF2-40B4-BE49-F238E27FC236}">
                <a16:creationId xmlns:a16="http://schemas.microsoft.com/office/drawing/2014/main" id="{E7D3AFFC-3D43-7C5C-0C6F-ED7F9A2D6C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8200" y="1659558"/>
            <a:ext cx="4038600" cy="3870325"/>
          </a:xfrm>
          <a:prstGeom prst="rect">
            <a:avLst/>
          </a:prstGeom>
          <a:noFill/>
        </p:spPr>
      </p:pic>
    </p:spTree>
    <p:extLst>
      <p:ext uri="{BB962C8B-B14F-4D97-AF65-F5344CB8AC3E}">
        <p14:creationId xmlns:p14="http://schemas.microsoft.com/office/powerpoint/2010/main" val="1906227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1CC6F7EC-E4A6-4A26-AC4E-1EC3CEC64FF9}"/>
              </a:ext>
            </a:extLst>
          </p:cNvPr>
          <p:cNvSpPr/>
          <p:nvPr/>
        </p:nvSpPr>
        <p:spPr>
          <a:xfrm>
            <a:off x="604343" y="333875"/>
            <a:ext cx="1627062" cy="1627062"/>
          </a:xfrm>
          <a:custGeom>
            <a:avLst/>
            <a:gdLst>
              <a:gd name="connsiteX0" fmla="*/ 0 w 1627062"/>
              <a:gd name="connsiteY0" fmla="*/ 813531 h 1627062"/>
              <a:gd name="connsiteX1" fmla="*/ 813531 w 1627062"/>
              <a:gd name="connsiteY1" fmla="*/ 0 h 1627062"/>
              <a:gd name="connsiteX2" fmla="*/ 1627062 w 1627062"/>
              <a:gd name="connsiteY2" fmla="*/ 813531 h 1627062"/>
              <a:gd name="connsiteX3" fmla="*/ 813531 w 1627062"/>
              <a:gd name="connsiteY3" fmla="*/ 1627062 h 1627062"/>
              <a:gd name="connsiteX4" fmla="*/ 0 w 1627062"/>
              <a:gd name="connsiteY4" fmla="*/ 813531 h 1627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7062" h="1627062">
                <a:moveTo>
                  <a:pt x="0" y="813531"/>
                </a:moveTo>
                <a:cubicBezTo>
                  <a:pt x="0" y="364230"/>
                  <a:pt x="364230" y="0"/>
                  <a:pt x="813531" y="0"/>
                </a:cubicBezTo>
                <a:cubicBezTo>
                  <a:pt x="1262832" y="0"/>
                  <a:pt x="1627062" y="364230"/>
                  <a:pt x="1627062" y="813531"/>
                </a:cubicBezTo>
                <a:cubicBezTo>
                  <a:pt x="1627062" y="1262832"/>
                  <a:pt x="1262832" y="1627062"/>
                  <a:pt x="813531" y="1627062"/>
                </a:cubicBezTo>
                <a:cubicBezTo>
                  <a:pt x="364230" y="1627062"/>
                  <a:pt x="0" y="1262832"/>
                  <a:pt x="0" y="813531"/>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7488" tIns="267488" rIns="267488" bIns="267488" numCol="1" spcCol="1270" anchor="ctr" anchorCtr="0">
            <a:noAutofit/>
          </a:bodyPr>
          <a:lstStyle/>
          <a:p>
            <a:pPr marL="0" lvl="0" indent="0" algn="ctr" defTabSz="1022350">
              <a:lnSpc>
                <a:spcPct val="90000"/>
              </a:lnSpc>
              <a:spcBef>
                <a:spcPct val="0"/>
              </a:spcBef>
              <a:spcAft>
                <a:spcPct val="35000"/>
              </a:spcAft>
              <a:buNone/>
            </a:pPr>
            <a:r>
              <a:rPr lang="en-GB" sz="2300" kern="1200" dirty="0"/>
              <a:t>Size </a:t>
            </a:r>
          </a:p>
        </p:txBody>
      </p:sp>
      <p:sp>
        <p:nvSpPr>
          <p:cNvPr id="7" name="Freeform: Shape 6">
            <a:extLst>
              <a:ext uri="{FF2B5EF4-FFF2-40B4-BE49-F238E27FC236}">
                <a16:creationId xmlns:a16="http://schemas.microsoft.com/office/drawing/2014/main" id="{73DB16FD-5860-4557-A657-4880EEAC0FD3}"/>
              </a:ext>
            </a:extLst>
          </p:cNvPr>
          <p:cNvSpPr/>
          <p:nvPr/>
        </p:nvSpPr>
        <p:spPr>
          <a:xfrm>
            <a:off x="946026" y="2093055"/>
            <a:ext cx="943696" cy="943696"/>
          </a:xfrm>
          <a:custGeom>
            <a:avLst/>
            <a:gdLst>
              <a:gd name="connsiteX0" fmla="*/ 125087 w 943696"/>
              <a:gd name="connsiteY0" fmla="*/ 360869 h 943696"/>
              <a:gd name="connsiteX1" fmla="*/ 360869 w 943696"/>
              <a:gd name="connsiteY1" fmla="*/ 360869 h 943696"/>
              <a:gd name="connsiteX2" fmla="*/ 360869 w 943696"/>
              <a:gd name="connsiteY2" fmla="*/ 125087 h 943696"/>
              <a:gd name="connsiteX3" fmla="*/ 582827 w 943696"/>
              <a:gd name="connsiteY3" fmla="*/ 125087 h 943696"/>
              <a:gd name="connsiteX4" fmla="*/ 582827 w 943696"/>
              <a:gd name="connsiteY4" fmla="*/ 360869 h 943696"/>
              <a:gd name="connsiteX5" fmla="*/ 818609 w 943696"/>
              <a:gd name="connsiteY5" fmla="*/ 360869 h 943696"/>
              <a:gd name="connsiteX6" fmla="*/ 818609 w 943696"/>
              <a:gd name="connsiteY6" fmla="*/ 582827 h 943696"/>
              <a:gd name="connsiteX7" fmla="*/ 582827 w 943696"/>
              <a:gd name="connsiteY7" fmla="*/ 582827 h 943696"/>
              <a:gd name="connsiteX8" fmla="*/ 582827 w 943696"/>
              <a:gd name="connsiteY8" fmla="*/ 818609 h 943696"/>
              <a:gd name="connsiteX9" fmla="*/ 360869 w 943696"/>
              <a:gd name="connsiteY9" fmla="*/ 818609 h 943696"/>
              <a:gd name="connsiteX10" fmla="*/ 360869 w 943696"/>
              <a:gd name="connsiteY10" fmla="*/ 582827 h 943696"/>
              <a:gd name="connsiteX11" fmla="*/ 125087 w 943696"/>
              <a:gd name="connsiteY11" fmla="*/ 582827 h 943696"/>
              <a:gd name="connsiteX12" fmla="*/ 125087 w 943696"/>
              <a:gd name="connsiteY12" fmla="*/ 360869 h 943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43696" h="943696">
                <a:moveTo>
                  <a:pt x="125087" y="360869"/>
                </a:moveTo>
                <a:lnTo>
                  <a:pt x="360869" y="360869"/>
                </a:lnTo>
                <a:lnTo>
                  <a:pt x="360869" y="125087"/>
                </a:lnTo>
                <a:lnTo>
                  <a:pt x="582827" y="125087"/>
                </a:lnTo>
                <a:lnTo>
                  <a:pt x="582827" y="360869"/>
                </a:lnTo>
                <a:lnTo>
                  <a:pt x="818609" y="360869"/>
                </a:lnTo>
                <a:lnTo>
                  <a:pt x="818609" y="582827"/>
                </a:lnTo>
                <a:lnTo>
                  <a:pt x="582827" y="582827"/>
                </a:lnTo>
                <a:lnTo>
                  <a:pt x="582827" y="818609"/>
                </a:lnTo>
                <a:lnTo>
                  <a:pt x="360869" y="818609"/>
                </a:lnTo>
                <a:lnTo>
                  <a:pt x="360869" y="582827"/>
                </a:lnTo>
                <a:lnTo>
                  <a:pt x="125087" y="582827"/>
                </a:lnTo>
                <a:lnTo>
                  <a:pt x="125087" y="36086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5087" tIns="360869" rIns="125087" bIns="360869" numCol="1" spcCol="1270" anchor="ctr" anchorCtr="0">
            <a:noAutofit/>
          </a:bodyPr>
          <a:lstStyle/>
          <a:p>
            <a:pPr marL="0" lvl="0" indent="0" algn="ctr" defTabSz="711200">
              <a:lnSpc>
                <a:spcPct val="90000"/>
              </a:lnSpc>
              <a:spcBef>
                <a:spcPct val="0"/>
              </a:spcBef>
              <a:spcAft>
                <a:spcPct val="35000"/>
              </a:spcAft>
              <a:buNone/>
            </a:pPr>
            <a:endParaRPr lang="en-GB" sz="1600" kern="1200"/>
          </a:p>
        </p:txBody>
      </p:sp>
      <p:sp>
        <p:nvSpPr>
          <p:cNvPr id="8" name="Freeform: Shape 7">
            <a:extLst>
              <a:ext uri="{FF2B5EF4-FFF2-40B4-BE49-F238E27FC236}">
                <a16:creationId xmlns:a16="http://schemas.microsoft.com/office/drawing/2014/main" id="{C75C83B0-6CA7-4FB7-B3ED-771153BE2512}"/>
              </a:ext>
            </a:extLst>
          </p:cNvPr>
          <p:cNvSpPr/>
          <p:nvPr/>
        </p:nvSpPr>
        <p:spPr>
          <a:xfrm>
            <a:off x="604343" y="3168869"/>
            <a:ext cx="1627062" cy="1627062"/>
          </a:xfrm>
          <a:custGeom>
            <a:avLst/>
            <a:gdLst>
              <a:gd name="connsiteX0" fmla="*/ 0 w 1627062"/>
              <a:gd name="connsiteY0" fmla="*/ 813531 h 1627062"/>
              <a:gd name="connsiteX1" fmla="*/ 813531 w 1627062"/>
              <a:gd name="connsiteY1" fmla="*/ 0 h 1627062"/>
              <a:gd name="connsiteX2" fmla="*/ 1627062 w 1627062"/>
              <a:gd name="connsiteY2" fmla="*/ 813531 h 1627062"/>
              <a:gd name="connsiteX3" fmla="*/ 813531 w 1627062"/>
              <a:gd name="connsiteY3" fmla="*/ 1627062 h 1627062"/>
              <a:gd name="connsiteX4" fmla="*/ 0 w 1627062"/>
              <a:gd name="connsiteY4" fmla="*/ 813531 h 1627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7062" h="1627062">
                <a:moveTo>
                  <a:pt x="0" y="813531"/>
                </a:moveTo>
                <a:cubicBezTo>
                  <a:pt x="0" y="364230"/>
                  <a:pt x="364230" y="0"/>
                  <a:pt x="813531" y="0"/>
                </a:cubicBezTo>
                <a:cubicBezTo>
                  <a:pt x="1262832" y="0"/>
                  <a:pt x="1627062" y="364230"/>
                  <a:pt x="1627062" y="813531"/>
                </a:cubicBezTo>
                <a:cubicBezTo>
                  <a:pt x="1627062" y="1262832"/>
                  <a:pt x="1262832" y="1627062"/>
                  <a:pt x="813531" y="1627062"/>
                </a:cubicBezTo>
                <a:cubicBezTo>
                  <a:pt x="364230" y="1627062"/>
                  <a:pt x="0" y="1262832"/>
                  <a:pt x="0" y="813531"/>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7488" tIns="267488" rIns="267488" bIns="267488" numCol="1" spcCol="1270" anchor="ctr" anchorCtr="0">
            <a:noAutofit/>
          </a:bodyPr>
          <a:lstStyle/>
          <a:p>
            <a:pPr marL="0" lvl="0" indent="0" algn="ctr" defTabSz="1022350">
              <a:lnSpc>
                <a:spcPct val="90000"/>
              </a:lnSpc>
              <a:spcBef>
                <a:spcPct val="0"/>
              </a:spcBef>
              <a:spcAft>
                <a:spcPct val="35000"/>
              </a:spcAft>
              <a:buNone/>
            </a:pPr>
            <a:r>
              <a:rPr lang="en-GB" sz="2300" kern="1200" dirty="0"/>
              <a:t>Diversity</a:t>
            </a:r>
          </a:p>
        </p:txBody>
      </p:sp>
      <p:sp>
        <p:nvSpPr>
          <p:cNvPr id="9" name="Freeform: Shape 8">
            <a:extLst>
              <a:ext uri="{FF2B5EF4-FFF2-40B4-BE49-F238E27FC236}">
                <a16:creationId xmlns:a16="http://schemas.microsoft.com/office/drawing/2014/main" id="{31BE3DE3-28A5-4A43-93DA-D12555B9B02E}"/>
              </a:ext>
            </a:extLst>
          </p:cNvPr>
          <p:cNvSpPr/>
          <p:nvPr/>
        </p:nvSpPr>
        <p:spPr>
          <a:xfrm>
            <a:off x="2475465" y="2262270"/>
            <a:ext cx="517405" cy="605267"/>
          </a:xfrm>
          <a:custGeom>
            <a:avLst/>
            <a:gdLst>
              <a:gd name="connsiteX0" fmla="*/ 0 w 517405"/>
              <a:gd name="connsiteY0" fmla="*/ 121053 h 605267"/>
              <a:gd name="connsiteX1" fmla="*/ 258703 w 517405"/>
              <a:gd name="connsiteY1" fmla="*/ 121053 h 605267"/>
              <a:gd name="connsiteX2" fmla="*/ 258703 w 517405"/>
              <a:gd name="connsiteY2" fmla="*/ 0 h 605267"/>
              <a:gd name="connsiteX3" fmla="*/ 517405 w 517405"/>
              <a:gd name="connsiteY3" fmla="*/ 302634 h 605267"/>
              <a:gd name="connsiteX4" fmla="*/ 258703 w 517405"/>
              <a:gd name="connsiteY4" fmla="*/ 605267 h 605267"/>
              <a:gd name="connsiteX5" fmla="*/ 258703 w 517405"/>
              <a:gd name="connsiteY5" fmla="*/ 484214 h 605267"/>
              <a:gd name="connsiteX6" fmla="*/ 0 w 517405"/>
              <a:gd name="connsiteY6" fmla="*/ 484214 h 605267"/>
              <a:gd name="connsiteX7" fmla="*/ 0 w 517405"/>
              <a:gd name="connsiteY7" fmla="*/ 121053 h 60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7405" h="605267">
                <a:moveTo>
                  <a:pt x="0" y="121053"/>
                </a:moveTo>
                <a:lnTo>
                  <a:pt x="258703" y="121053"/>
                </a:lnTo>
                <a:lnTo>
                  <a:pt x="258703" y="0"/>
                </a:lnTo>
                <a:lnTo>
                  <a:pt x="517405" y="302634"/>
                </a:lnTo>
                <a:lnTo>
                  <a:pt x="258703" y="605267"/>
                </a:lnTo>
                <a:lnTo>
                  <a:pt x="258703" y="484214"/>
                </a:lnTo>
                <a:lnTo>
                  <a:pt x="0" y="484214"/>
                </a:lnTo>
                <a:lnTo>
                  <a:pt x="0" y="121053"/>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21053" rIns="155221" bIns="121053" numCol="1" spcCol="1270" anchor="ctr" anchorCtr="0">
            <a:noAutofit/>
          </a:bodyPr>
          <a:lstStyle/>
          <a:p>
            <a:pPr marL="0" lvl="0" indent="0" algn="ctr" defTabSz="844550">
              <a:lnSpc>
                <a:spcPct val="90000"/>
              </a:lnSpc>
              <a:spcBef>
                <a:spcPct val="0"/>
              </a:spcBef>
              <a:spcAft>
                <a:spcPct val="35000"/>
              </a:spcAft>
              <a:buNone/>
            </a:pPr>
            <a:endParaRPr lang="en-GB" sz="1900" kern="1200"/>
          </a:p>
        </p:txBody>
      </p:sp>
      <p:sp>
        <p:nvSpPr>
          <p:cNvPr id="10" name="Freeform: Shape 9">
            <a:extLst>
              <a:ext uri="{FF2B5EF4-FFF2-40B4-BE49-F238E27FC236}">
                <a16:creationId xmlns:a16="http://schemas.microsoft.com/office/drawing/2014/main" id="{70BC83D9-2856-44FF-A813-C55C6272889D}"/>
              </a:ext>
            </a:extLst>
          </p:cNvPr>
          <p:cNvSpPr/>
          <p:nvPr/>
        </p:nvSpPr>
        <p:spPr>
          <a:xfrm>
            <a:off x="3207643" y="937841"/>
            <a:ext cx="3254125" cy="3254125"/>
          </a:xfrm>
          <a:custGeom>
            <a:avLst/>
            <a:gdLst>
              <a:gd name="connsiteX0" fmla="*/ 0 w 3254125"/>
              <a:gd name="connsiteY0" fmla="*/ 1627063 h 3254125"/>
              <a:gd name="connsiteX1" fmla="*/ 1627063 w 3254125"/>
              <a:gd name="connsiteY1" fmla="*/ 0 h 3254125"/>
              <a:gd name="connsiteX2" fmla="*/ 3254126 w 3254125"/>
              <a:gd name="connsiteY2" fmla="*/ 1627063 h 3254125"/>
              <a:gd name="connsiteX3" fmla="*/ 1627063 w 3254125"/>
              <a:gd name="connsiteY3" fmla="*/ 3254126 h 3254125"/>
              <a:gd name="connsiteX4" fmla="*/ 0 w 3254125"/>
              <a:gd name="connsiteY4" fmla="*/ 1627063 h 3254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4125" h="3254125">
                <a:moveTo>
                  <a:pt x="0" y="1627063"/>
                </a:moveTo>
                <a:cubicBezTo>
                  <a:pt x="0" y="728461"/>
                  <a:pt x="728461" y="0"/>
                  <a:pt x="1627063" y="0"/>
                </a:cubicBezTo>
                <a:cubicBezTo>
                  <a:pt x="2525665" y="0"/>
                  <a:pt x="3254126" y="728461"/>
                  <a:pt x="3254126" y="1627063"/>
                </a:cubicBezTo>
                <a:cubicBezTo>
                  <a:pt x="3254126" y="2525665"/>
                  <a:pt x="2525665" y="3254126"/>
                  <a:pt x="1627063" y="3254126"/>
                </a:cubicBezTo>
                <a:cubicBezTo>
                  <a:pt x="728461" y="3254126"/>
                  <a:pt x="0" y="2525665"/>
                  <a:pt x="0" y="1627063"/>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8466" tIns="518466" rIns="518466" bIns="518466" numCol="1" spcCol="1270" anchor="ctr" anchorCtr="0">
            <a:noAutofit/>
          </a:bodyPr>
          <a:lstStyle/>
          <a:p>
            <a:pPr marL="0" lvl="0" indent="0" algn="ctr" defTabSz="1466850">
              <a:lnSpc>
                <a:spcPct val="90000"/>
              </a:lnSpc>
              <a:spcBef>
                <a:spcPct val="0"/>
              </a:spcBef>
              <a:spcAft>
                <a:spcPct val="35000"/>
              </a:spcAft>
              <a:buNone/>
            </a:pPr>
            <a:r>
              <a:rPr lang="en-GB" sz="2800" kern="1200" dirty="0"/>
              <a:t>Team composition</a:t>
            </a:r>
          </a:p>
        </p:txBody>
      </p:sp>
      <p:sp>
        <p:nvSpPr>
          <p:cNvPr id="11" name="TextBox 10">
            <a:extLst>
              <a:ext uri="{FF2B5EF4-FFF2-40B4-BE49-F238E27FC236}">
                <a16:creationId xmlns:a16="http://schemas.microsoft.com/office/drawing/2014/main" id="{257F73D3-CF92-4B5C-A781-BA7A5614F8B2}"/>
              </a:ext>
            </a:extLst>
          </p:cNvPr>
          <p:cNvSpPr txBox="1"/>
          <p:nvPr/>
        </p:nvSpPr>
        <p:spPr>
          <a:xfrm>
            <a:off x="4572001" y="4365104"/>
            <a:ext cx="4392488" cy="646331"/>
          </a:xfrm>
          <a:prstGeom prst="rect">
            <a:avLst/>
          </a:prstGeom>
          <a:noFill/>
          <a:ln w="38100">
            <a:solidFill>
              <a:schemeClr val="tx1"/>
            </a:solidFill>
          </a:ln>
        </p:spPr>
        <p:txBody>
          <a:bodyPr wrap="square" rtlCol="0">
            <a:spAutoFit/>
          </a:bodyPr>
          <a:lstStyle/>
          <a:p>
            <a:r>
              <a:rPr lang="en-GB" dirty="0"/>
              <a:t>Do team size and diversity make a difference to how effective a team can be?</a:t>
            </a:r>
          </a:p>
        </p:txBody>
      </p:sp>
    </p:spTree>
    <p:extLst>
      <p:ext uri="{BB962C8B-B14F-4D97-AF65-F5344CB8AC3E}">
        <p14:creationId xmlns:p14="http://schemas.microsoft.com/office/powerpoint/2010/main" val="398754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54525D-A0C6-4B3A-AB5F-BD539E7205B9}"/>
              </a:ext>
            </a:extLst>
          </p:cNvPr>
          <p:cNvSpPr>
            <a:spLocks noGrp="1"/>
          </p:cNvSpPr>
          <p:nvPr>
            <p:ph idx="1"/>
          </p:nvPr>
        </p:nvSpPr>
        <p:spPr>
          <a:xfrm>
            <a:off x="467544" y="836712"/>
            <a:ext cx="5688632" cy="4536503"/>
          </a:xfrm>
        </p:spPr>
        <p:txBody>
          <a:bodyPr>
            <a:normAutofit lnSpcReduction="10000"/>
          </a:bodyPr>
          <a:lstStyle/>
          <a:p>
            <a:pPr marL="0" indent="0">
              <a:buNone/>
            </a:pPr>
            <a:r>
              <a:rPr lang="en-GB" sz="2000" dirty="0">
                <a:latin typeface="Arial" panose="020B0604020202020204" pitchFamily="34" charset="0"/>
                <a:cs typeface="Arial" panose="020B0604020202020204" pitchFamily="34" charset="0"/>
              </a:rPr>
              <a:t>Wheelan (2016, p131) states that, </a:t>
            </a:r>
            <a:r>
              <a:rPr lang="en-GB" sz="2000" i="1" dirty="0">
                <a:latin typeface="Arial" panose="020B0604020202020204" pitchFamily="34" charset="0"/>
                <a:cs typeface="Arial" panose="020B0604020202020204" pitchFamily="34" charset="0"/>
              </a:rPr>
              <a:t>“In small groups, each individual member and the leader can discuss her or his ideas and participate in decision making. In larger groups, a number of members may not have the opportunity to speak; usually, a small number of members discuss things while the rest of the members listen.”</a:t>
            </a:r>
          </a:p>
          <a:p>
            <a:pPr marL="0" indent="0">
              <a:buNone/>
            </a:pPr>
            <a:endParaRPr lang="en-GB" sz="2000" i="1"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Every team will be different in terms of its goals, task and resources, for some teams four or five members will be optimum, whereas other teams will benefit from having eight to ten members. Larger teams will need greater support and leadership during the early phases of group development. </a:t>
            </a:r>
          </a:p>
        </p:txBody>
      </p:sp>
      <p:sp>
        <p:nvSpPr>
          <p:cNvPr id="4" name="Freeform: Shape 3">
            <a:extLst>
              <a:ext uri="{FF2B5EF4-FFF2-40B4-BE49-F238E27FC236}">
                <a16:creationId xmlns:a16="http://schemas.microsoft.com/office/drawing/2014/main" id="{451B0270-23DE-4F98-9750-F434FDE62F1B}"/>
              </a:ext>
            </a:extLst>
          </p:cNvPr>
          <p:cNvSpPr/>
          <p:nvPr/>
        </p:nvSpPr>
        <p:spPr>
          <a:xfrm>
            <a:off x="6752741" y="332656"/>
            <a:ext cx="1627062" cy="1627062"/>
          </a:xfrm>
          <a:custGeom>
            <a:avLst/>
            <a:gdLst>
              <a:gd name="connsiteX0" fmla="*/ 0 w 1627062"/>
              <a:gd name="connsiteY0" fmla="*/ 813531 h 1627062"/>
              <a:gd name="connsiteX1" fmla="*/ 813531 w 1627062"/>
              <a:gd name="connsiteY1" fmla="*/ 0 h 1627062"/>
              <a:gd name="connsiteX2" fmla="*/ 1627062 w 1627062"/>
              <a:gd name="connsiteY2" fmla="*/ 813531 h 1627062"/>
              <a:gd name="connsiteX3" fmla="*/ 813531 w 1627062"/>
              <a:gd name="connsiteY3" fmla="*/ 1627062 h 1627062"/>
              <a:gd name="connsiteX4" fmla="*/ 0 w 1627062"/>
              <a:gd name="connsiteY4" fmla="*/ 813531 h 1627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7062" h="1627062">
                <a:moveTo>
                  <a:pt x="0" y="813531"/>
                </a:moveTo>
                <a:cubicBezTo>
                  <a:pt x="0" y="364230"/>
                  <a:pt x="364230" y="0"/>
                  <a:pt x="813531" y="0"/>
                </a:cubicBezTo>
                <a:cubicBezTo>
                  <a:pt x="1262832" y="0"/>
                  <a:pt x="1627062" y="364230"/>
                  <a:pt x="1627062" y="813531"/>
                </a:cubicBezTo>
                <a:cubicBezTo>
                  <a:pt x="1627062" y="1262832"/>
                  <a:pt x="1262832" y="1627062"/>
                  <a:pt x="813531" y="1627062"/>
                </a:cubicBezTo>
                <a:cubicBezTo>
                  <a:pt x="364230" y="1627062"/>
                  <a:pt x="0" y="1262832"/>
                  <a:pt x="0" y="813531"/>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7488" tIns="267488" rIns="267488" bIns="267488" numCol="1" spcCol="1270" anchor="ctr" anchorCtr="0">
            <a:noAutofit/>
          </a:bodyPr>
          <a:lstStyle/>
          <a:p>
            <a:pPr marL="0" lvl="0" indent="0" algn="ctr" defTabSz="1022350">
              <a:lnSpc>
                <a:spcPct val="90000"/>
              </a:lnSpc>
              <a:spcBef>
                <a:spcPct val="0"/>
              </a:spcBef>
              <a:spcAft>
                <a:spcPct val="35000"/>
              </a:spcAft>
              <a:buNone/>
            </a:pPr>
            <a:r>
              <a:rPr lang="en-GB" sz="2300" kern="1200" dirty="0"/>
              <a:t>Size </a:t>
            </a:r>
          </a:p>
        </p:txBody>
      </p:sp>
      <p:pic>
        <p:nvPicPr>
          <p:cNvPr id="6" name="Graphic 5" descr="Group of people">
            <a:extLst>
              <a:ext uri="{FF2B5EF4-FFF2-40B4-BE49-F238E27FC236}">
                <a16:creationId xmlns:a16="http://schemas.microsoft.com/office/drawing/2014/main" id="{EECA3785-E67D-4876-99D5-DF3C9BB07B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56176" y="2553023"/>
            <a:ext cx="2820192" cy="2820192"/>
          </a:xfrm>
          <a:prstGeom prst="rect">
            <a:avLst/>
          </a:prstGeom>
        </p:spPr>
      </p:pic>
    </p:spTree>
    <p:extLst>
      <p:ext uri="{BB962C8B-B14F-4D97-AF65-F5344CB8AC3E}">
        <p14:creationId xmlns:p14="http://schemas.microsoft.com/office/powerpoint/2010/main" val="68216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8168AA-C43A-4AB5-96C8-B438414DA798}"/>
              </a:ext>
            </a:extLst>
          </p:cNvPr>
          <p:cNvSpPr>
            <a:spLocks noGrp="1"/>
          </p:cNvSpPr>
          <p:nvPr>
            <p:ph idx="1"/>
          </p:nvPr>
        </p:nvSpPr>
        <p:spPr>
          <a:xfrm>
            <a:off x="2483768" y="548680"/>
            <a:ext cx="6275040" cy="947509"/>
          </a:xfrm>
        </p:spPr>
        <p:txBody>
          <a:bodyPr>
            <a:normAutofit/>
          </a:bodyPr>
          <a:lstStyle/>
          <a:p>
            <a:pPr marL="0" indent="0">
              <a:buNone/>
            </a:pPr>
            <a:r>
              <a:rPr lang="en-GB" sz="2200" dirty="0">
                <a:latin typeface="Arial" panose="020B0604020202020204" pitchFamily="34" charset="0"/>
                <a:cs typeface="Arial" panose="020B0604020202020204" pitchFamily="34" charset="0"/>
              </a:rPr>
              <a:t>Van </a:t>
            </a:r>
            <a:r>
              <a:rPr lang="en-GB" sz="2200" dirty="0" err="1">
                <a:latin typeface="Arial" panose="020B0604020202020204" pitchFamily="34" charset="0"/>
                <a:cs typeface="Arial" panose="020B0604020202020204" pitchFamily="34" charset="0"/>
              </a:rPr>
              <a:t>Knippenburg</a:t>
            </a:r>
            <a:r>
              <a:rPr lang="en-GB" sz="2200" dirty="0">
                <a:latin typeface="Arial" panose="020B0604020202020204" pitchFamily="34" charset="0"/>
                <a:cs typeface="Arial" panose="020B0604020202020204" pitchFamily="34" charset="0"/>
              </a:rPr>
              <a:t> and Schippers (2007) found that the diversity of a team impacted their: </a:t>
            </a:r>
          </a:p>
          <a:p>
            <a:pPr marL="0" indent="0">
              <a:buNone/>
            </a:pPr>
            <a:endParaRPr lang="en-GB" dirty="0"/>
          </a:p>
        </p:txBody>
      </p:sp>
      <p:sp>
        <p:nvSpPr>
          <p:cNvPr id="5" name="Freeform: Shape 4">
            <a:extLst>
              <a:ext uri="{FF2B5EF4-FFF2-40B4-BE49-F238E27FC236}">
                <a16:creationId xmlns:a16="http://schemas.microsoft.com/office/drawing/2014/main" id="{BF8BF2ED-2141-4DDD-B4AA-571D90D3B4A7}"/>
              </a:ext>
            </a:extLst>
          </p:cNvPr>
          <p:cNvSpPr/>
          <p:nvPr/>
        </p:nvSpPr>
        <p:spPr>
          <a:xfrm>
            <a:off x="315848" y="208903"/>
            <a:ext cx="1738635" cy="1627062"/>
          </a:xfrm>
          <a:custGeom>
            <a:avLst/>
            <a:gdLst>
              <a:gd name="connsiteX0" fmla="*/ 0 w 1627062"/>
              <a:gd name="connsiteY0" fmla="*/ 813531 h 1627062"/>
              <a:gd name="connsiteX1" fmla="*/ 813531 w 1627062"/>
              <a:gd name="connsiteY1" fmla="*/ 0 h 1627062"/>
              <a:gd name="connsiteX2" fmla="*/ 1627062 w 1627062"/>
              <a:gd name="connsiteY2" fmla="*/ 813531 h 1627062"/>
              <a:gd name="connsiteX3" fmla="*/ 813531 w 1627062"/>
              <a:gd name="connsiteY3" fmla="*/ 1627062 h 1627062"/>
              <a:gd name="connsiteX4" fmla="*/ 0 w 1627062"/>
              <a:gd name="connsiteY4" fmla="*/ 813531 h 1627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7062" h="1627062">
                <a:moveTo>
                  <a:pt x="0" y="813531"/>
                </a:moveTo>
                <a:cubicBezTo>
                  <a:pt x="0" y="364230"/>
                  <a:pt x="364230" y="0"/>
                  <a:pt x="813531" y="0"/>
                </a:cubicBezTo>
                <a:cubicBezTo>
                  <a:pt x="1262832" y="0"/>
                  <a:pt x="1627062" y="364230"/>
                  <a:pt x="1627062" y="813531"/>
                </a:cubicBezTo>
                <a:cubicBezTo>
                  <a:pt x="1627062" y="1262832"/>
                  <a:pt x="1262832" y="1627062"/>
                  <a:pt x="813531" y="1627062"/>
                </a:cubicBezTo>
                <a:cubicBezTo>
                  <a:pt x="364230" y="1627062"/>
                  <a:pt x="0" y="1262832"/>
                  <a:pt x="0" y="813531"/>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7488" tIns="267488" rIns="267488" bIns="267488" numCol="1" spcCol="1270" anchor="ctr" anchorCtr="0">
            <a:noAutofit/>
          </a:bodyPr>
          <a:lstStyle/>
          <a:p>
            <a:pPr marL="0" lvl="0" indent="0" algn="ctr" defTabSz="1022350">
              <a:lnSpc>
                <a:spcPct val="90000"/>
              </a:lnSpc>
              <a:spcBef>
                <a:spcPct val="0"/>
              </a:spcBef>
              <a:spcAft>
                <a:spcPct val="35000"/>
              </a:spcAft>
              <a:buNone/>
            </a:pPr>
            <a:r>
              <a:rPr lang="en-GB" sz="2300" kern="1200" dirty="0"/>
              <a:t>Diversity</a:t>
            </a:r>
          </a:p>
        </p:txBody>
      </p:sp>
      <p:sp>
        <p:nvSpPr>
          <p:cNvPr id="8" name="Shape 7">
            <a:extLst>
              <a:ext uri="{FF2B5EF4-FFF2-40B4-BE49-F238E27FC236}">
                <a16:creationId xmlns:a16="http://schemas.microsoft.com/office/drawing/2014/main" id="{26ED19D4-2242-442E-9BF3-111D9BCB6DDE}"/>
              </a:ext>
            </a:extLst>
          </p:cNvPr>
          <p:cNvSpPr/>
          <p:nvPr/>
        </p:nvSpPr>
        <p:spPr>
          <a:xfrm>
            <a:off x="1655978" y="1557691"/>
            <a:ext cx="6678644" cy="1626862"/>
          </a:xfrm>
          <a:prstGeom prst="leftRightRibbon">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Shape 8">
            <a:extLst>
              <a:ext uri="{FF2B5EF4-FFF2-40B4-BE49-F238E27FC236}">
                <a16:creationId xmlns:a16="http://schemas.microsoft.com/office/drawing/2014/main" id="{229A3112-BFB8-47DA-86D1-F20412BF5FC3}"/>
              </a:ext>
            </a:extLst>
          </p:cNvPr>
          <p:cNvSpPr/>
          <p:nvPr/>
        </p:nvSpPr>
        <p:spPr>
          <a:xfrm>
            <a:off x="2576693" y="1620888"/>
            <a:ext cx="2011680" cy="1194816"/>
          </a:xfrm>
          <a:custGeom>
            <a:avLst/>
            <a:gdLst>
              <a:gd name="connsiteX0" fmla="*/ 0 w 2011680"/>
              <a:gd name="connsiteY0" fmla="*/ 0 h 1194816"/>
              <a:gd name="connsiteX1" fmla="*/ 2011680 w 2011680"/>
              <a:gd name="connsiteY1" fmla="*/ 0 h 1194816"/>
              <a:gd name="connsiteX2" fmla="*/ 2011680 w 2011680"/>
              <a:gd name="connsiteY2" fmla="*/ 1194816 h 1194816"/>
              <a:gd name="connsiteX3" fmla="*/ 0 w 2011680"/>
              <a:gd name="connsiteY3" fmla="*/ 1194816 h 1194816"/>
              <a:gd name="connsiteX4" fmla="*/ 0 w 201168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80" h="1194816">
                <a:moveTo>
                  <a:pt x="0" y="0"/>
                </a:moveTo>
                <a:lnTo>
                  <a:pt x="2011680" y="0"/>
                </a:lnTo>
                <a:lnTo>
                  <a:pt x="201168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85344" rIns="0" bIns="91440" numCol="1" spcCol="1270" anchor="ctr" anchorCtr="0">
            <a:noAutofit/>
          </a:bodyPr>
          <a:lstStyle/>
          <a:p>
            <a:pPr marL="0" lvl="0" indent="0" algn="ctr" defTabSz="1066800">
              <a:lnSpc>
                <a:spcPct val="90000"/>
              </a:lnSpc>
              <a:spcBef>
                <a:spcPct val="0"/>
              </a:spcBef>
              <a:spcAft>
                <a:spcPct val="35000"/>
              </a:spcAft>
              <a:buNone/>
            </a:pPr>
            <a:r>
              <a:rPr lang="en-GB" sz="2000" kern="1200" dirty="0"/>
              <a:t>Information and decision making</a:t>
            </a:r>
          </a:p>
        </p:txBody>
      </p:sp>
      <p:sp>
        <p:nvSpPr>
          <p:cNvPr id="10" name="Freeform: Shape 9">
            <a:extLst>
              <a:ext uri="{FF2B5EF4-FFF2-40B4-BE49-F238E27FC236}">
                <a16:creationId xmlns:a16="http://schemas.microsoft.com/office/drawing/2014/main" id="{1374946C-38F4-4DA7-A867-91889CC6FC73}"/>
              </a:ext>
            </a:extLst>
          </p:cNvPr>
          <p:cNvSpPr/>
          <p:nvPr/>
        </p:nvSpPr>
        <p:spPr>
          <a:xfrm>
            <a:off x="5110582" y="1913076"/>
            <a:ext cx="2377440" cy="1194816"/>
          </a:xfrm>
          <a:custGeom>
            <a:avLst/>
            <a:gdLst>
              <a:gd name="connsiteX0" fmla="*/ 0 w 2377440"/>
              <a:gd name="connsiteY0" fmla="*/ 0 h 1194816"/>
              <a:gd name="connsiteX1" fmla="*/ 2377440 w 2377440"/>
              <a:gd name="connsiteY1" fmla="*/ 0 h 1194816"/>
              <a:gd name="connsiteX2" fmla="*/ 2377440 w 2377440"/>
              <a:gd name="connsiteY2" fmla="*/ 1194816 h 1194816"/>
              <a:gd name="connsiteX3" fmla="*/ 0 w 2377440"/>
              <a:gd name="connsiteY3" fmla="*/ 1194816 h 1194816"/>
              <a:gd name="connsiteX4" fmla="*/ 0 w 237744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440" h="1194816">
                <a:moveTo>
                  <a:pt x="0" y="0"/>
                </a:moveTo>
                <a:lnTo>
                  <a:pt x="2377440" y="0"/>
                </a:lnTo>
                <a:lnTo>
                  <a:pt x="237744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85344" rIns="0" bIns="91440" numCol="1" spcCol="1270" anchor="ctr" anchorCtr="0">
            <a:noAutofit/>
          </a:bodyPr>
          <a:lstStyle/>
          <a:p>
            <a:pPr marL="0" lvl="0" indent="0" algn="ctr" defTabSz="1066800">
              <a:lnSpc>
                <a:spcPct val="90000"/>
              </a:lnSpc>
              <a:spcBef>
                <a:spcPct val="0"/>
              </a:spcBef>
              <a:spcAft>
                <a:spcPct val="35000"/>
              </a:spcAft>
              <a:buNone/>
            </a:pPr>
            <a:r>
              <a:rPr lang="en-GB" sz="2000" kern="1200" dirty="0"/>
              <a:t>Inter group bias</a:t>
            </a:r>
          </a:p>
        </p:txBody>
      </p:sp>
      <p:sp>
        <p:nvSpPr>
          <p:cNvPr id="11" name="TextBox 10">
            <a:extLst>
              <a:ext uri="{FF2B5EF4-FFF2-40B4-BE49-F238E27FC236}">
                <a16:creationId xmlns:a16="http://schemas.microsoft.com/office/drawing/2014/main" id="{76206B3A-FE28-40BE-B776-3D2B093ED2DA}"/>
              </a:ext>
            </a:extLst>
          </p:cNvPr>
          <p:cNvSpPr txBox="1"/>
          <p:nvPr/>
        </p:nvSpPr>
        <p:spPr>
          <a:xfrm>
            <a:off x="315849" y="3369165"/>
            <a:ext cx="3845546" cy="2062103"/>
          </a:xfrm>
          <a:prstGeom prst="rect">
            <a:avLst/>
          </a:prstGeom>
          <a:noFill/>
          <a:ln w="38100">
            <a:solidFill>
              <a:schemeClr val="tx1"/>
            </a:solidFill>
          </a:ln>
        </p:spPr>
        <p:txBody>
          <a:bodyPr wrap="square" rtlCol="0">
            <a:spAutoFit/>
          </a:bodyPr>
          <a:lstStyle/>
          <a:p>
            <a:r>
              <a:rPr lang="en-GB" sz="1600" dirty="0">
                <a:latin typeface="Arial" panose="020B0604020202020204" pitchFamily="34" charset="0"/>
                <a:cs typeface="Arial" panose="020B0604020202020204" pitchFamily="34" charset="0"/>
              </a:rPr>
              <a:t>+ Diversity is an information resource to the team, the more diverse is age, gender, race, socioeconomic background that a team is the broader the pool of ‘task-relevant’ information, knowledge and perspectives are available to the team. Improving performance.</a:t>
            </a:r>
          </a:p>
        </p:txBody>
      </p:sp>
      <p:sp>
        <p:nvSpPr>
          <p:cNvPr id="13" name="TextBox 12">
            <a:extLst>
              <a:ext uri="{FF2B5EF4-FFF2-40B4-BE49-F238E27FC236}">
                <a16:creationId xmlns:a16="http://schemas.microsoft.com/office/drawing/2014/main" id="{CEE5F0FC-A20D-4624-8E8F-2ABCEFC2F63E}"/>
              </a:ext>
            </a:extLst>
          </p:cNvPr>
          <p:cNvSpPr txBox="1"/>
          <p:nvPr/>
        </p:nvSpPr>
        <p:spPr>
          <a:xfrm>
            <a:off x="4654352" y="3246055"/>
            <a:ext cx="4104456" cy="2308324"/>
          </a:xfrm>
          <a:prstGeom prst="rect">
            <a:avLst/>
          </a:prstGeom>
          <a:noFill/>
          <a:ln w="38100">
            <a:solidFill>
              <a:schemeClr val="tx1"/>
            </a:solidFill>
          </a:ln>
        </p:spPr>
        <p:txBody>
          <a:bodyPr wrap="square" rtlCol="0">
            <a:spAutoFit/>
          </a:bodyPr>
          <a:lstStyle/>
          <a:p>
            <a:pPr marL="285750" indent="-285750">
              <a:buFontTx/>
              <a:buChar char="-"/>
            </a:pPr>
            <a:r>
              <a:rPr lang="en-GB" sz="1600" dirty="0">
                <a:latin typeface="Arial" panose="020B0604020202020204" pitchFamily="34" charset="0"/>
                <a:cs typeface="Arial" panose="020B0604020202020204" pitchFamily="34" charset="0"/>
              </a:rPr>
              <a:t>The Social categorization perspective</a:t>
            </a:r>
          </a:p>
          <a:p>
            <a:r>
              <a:rPr lang="en-GB" sz="1600" dirty="0">
                <a:latin typeface="Arial" panose="020B0604020202020204" pitchFamily="34" charset="0"/>
                <a:cs typeface="Arial" panose="020B0604020202020204" pitchFamily="34" charset="0"/>
              </a:rPr>
              <a:t>views team diversity as a source of inter-group bias. ‘Us’ and ‘Them’ (nurses vs doctors or young vs old) with less liking, trust or cooperation with those who are dissimilar from ourselves which can disrupt team performance.   </a:t>
            </a:r>
            <a:r>
              <a:rPr lang="en-GB" sz="1600" b="1" dirty="0">
                <a:latin typeface="Arial" panose="020B0604020202020204" pitchFamily="34" charset="0"/>
                <a:cs typeface="Arial" panose="020B0604020202020204" pitchFamily="34" charset="0"/>
              </a:rPr>
              <a:t>This can be reduced by building a strong team identity which unites members. </a:t>
            </a:r>
          </a:p>
        </p:txBody>
      </p:sp>
    </p:spTree>
    <p:extLst>
      <p:ext uri="{BB962C8B-B14F-4D97-AF65-F5344CB8AC3E}">
        <p14:creationId xmlns:p14="http://schemas.microsoft.com/office/powerpoint/2010/main" val="118856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9" grpId="0"/>
      <p:bldP spid="10" grpId="0"/>
      <p:bldP spid="11"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7535D-E9BF-46D2-B422-5B838FC1C303}"/>
              </a:ext>
            </a:extLst>
          </p:cNvPr>
          <p:cNvSpPr>
            <a:spLocks noGrp="1"/>
          </p:cNvSpPr>
          <p:nvPr>
            <p:ph type="title"/>
          </p:nvPr>
        </p:nvSpPr>
        <p:spPr>
          <a:xfrm>
            <a:off x="457200" y="274638"/>
            <a:ext cx="8229600" cy="1143000"/>
          </a:xfrm>
        </p:spPr>
        <p:txBody>
          <a:bodyPr anchor="ctr">
            <a:noAutofit/>
          </a:bodyPr>
          <a:lstStyle/>
          <a:p>
            <a:r>
              <a:rPr lang="en-GB" sz="3600" dirty="0"/>
              <a:t>Creating Effective Teams in Business. </a:t>
            </a:r>
          </a:p>
        </p:txBody>
      </p:sp>
      <p:pic>
        <p:nvPicPr>
          <p:cNvPr id="5" name="Online Media 4" descr="How Google builds the perfect team">
            <a:hlinkClick r:id="" action="ppaction://media"/>
            <a:extLst>
              <a:ext uri="{FF2B5EF4-FFF2-40B4-BE49-F238E27FC236}">
                <a16:creationId xmlns:a16="http://schemas.microsoft.com/office/drawing/2014/main" id="{1C4497BE-6D29-2347-BF3E-B40647C8B754}"/>
              </a:ext>
            </a:extLst>
          </p:cNvPr>
          <p:cNvPicPr>
            <a:picLocks noGrp="1" noRot="1" noChangeAspect="1"/>
          </p:cNvPicPr>
          <p:nvPr>
            <p:ph idx="1"/>
            <a:videoFile r:link="rId1"/>
          </p:nvPr>
        </p:nvPicPr>
        <p:blipFill>
          <a:blip r:embed="rId4"/>
          <a:stretch>
            <a:fillRect/>
          </a:stretch>
        </p:blipFill>
        <p:spPr>
          <a:xfrm>
            <a:off x="1034479" y="1199745"/>
            <a:ext cx="6931025" cy="3916363"/>
          </a:xfrm>
          <a:prstGeom prst="rect">
            <a:avLst/>
          </a:prstGeom>
        </p:spPr>
      </p:pic>
    </p:spTree>
    <p:extLst>
      <p:ext uri="{BB962C8B-B14F-4D97-AF65-F5344CB8AC3E}">
        <p14:creationId xmlns:p14="http://schemas.microsoft.com/office/powerpoint/2010/main" val="95696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p:txBody>
          <a:bodyPr>
            <a:normAutofit lnSpcReduction="10000"/>
          </a:bodyPr>
          <a:lstStyle/>
          <a:p>
            <a:pPr marL="0" indent="0">
              <a:buNone/>
            </a:pPr>
            <a:r>
              <a:rPr lang="en-GB" dirty="0"/>
              <a:t>Can you explain the factors affecting the effectiveness of a Team?</a:t>
            </a:r>
          </a:p>
          <a:p>
            <a:pPr marL="0" indent="0">
              <a:buNone/>
            </a:pPr>
            <a:endParaRPr lang="en-GB" dirty="0"/>
          </a:p>
          <a:p>
            <a:pPr marL="0" indent="0">
              <a:buNone/>
            </a:pPr>
            <a:r>
              <a:rPr lang="en-GB" dirty="0"/>
              <a:t>Can you explain the methods to be used to turn individuals in to team players? </a:t>
            </a:r>
          </a:p>
          <a:p>
            <a:pPr marL="0" indent="0">
              <a:buNone/>
            </a:pPr>
            <a:endParaRPr lang="en-GB" dirty="0"/>
          </a:p>
          <a:p>
            <a:pPr marL="0" indent="0" algn="ctr">
              <a:buNone/>
            </a:pPr>
            <a:r>
              <a:rPr lang="en-GB" sz="4800" dirty="0"/>
              <a:t>Questions &amp; Answers</a:t>
            </a:r>
          </a:p>
        </p:txBody>
      </p:sp>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F29D1-71D9-47FF-B014-E67AD0475DB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4B593E2-BF3C-4E97-A4D2-B2F376248E9C}"/>
              </a:ext>
            </a:extLst>
          </p:cNvPr>
          <p:cNvSpPr>
            <a:spLocks noGrp="1"/>
          </p:cNvSpPr>
          <p:nvPr>
            <p:ph idx="1"/>
          </p:nvPr>
        </p:nvSpPr>
        <p:spPr/>
        <p:txBody>
          <a:bodyPr>
            <a:normAutofit fontScale="77500" lnSpcReduction="20000"/>
          </a:bodyPr>
          <a:lstStyle/>
          <a:p>
            <a:r>
              <a:rPr lang="en-GB" sz="1800" dirty="0" err="1">
                <a:latin typeface="Arial" panose="020B0604020202020204" pitchFamily="34" charset="0"/>
                <a:cs typeface="Arial" panose="020B0604020202020204" pitchFamily="34" charset="0"/>
              </a:rPr>
              <a:t>Aranzabal</a:t>
            </a:r>
            <a:r>
              <a:rPr lang="en-GB" sz="1800" dirty="0">
                <a:latin typeface="Arial" panose="020B0604020202020204" pitchFamily="34" charset="0"/>
                <a:cs typeface="Arial" panose="020B0604020202020204" pitchFamily="34" charset="0"/>
              </a:rPr>
              <a:t>, A., </a:t>
            </a:r>
            <a:r>
              <a:rPr lang="en-GB" sz="1800" dirty="0" err="1">
                <a:latin typeface="Arial" panose="020B0604020202020204" pitchFamily="34" charset="0"/>
                <a:cs typeface="Arial" panose="020B0604020202020204" pitchFamily="34" charset="0"/>
              </a:rPr>
              <a:t>Epelde</a:t>
            </a:r>
            <a:r>
              <a:rPr lang="en-GB" sz="1800" dirty="0">
                <a:latin typeface="Arial" panose="020B0604020202020204" pitchFamily="34" charset="0"/>
                <a:cs typeface="Arial" panose="020B0604020202020204" pitchFamily="34" charset="0"/>
              </a:rPr>
              <a:t>, E. and </a:t>
            </a:r>
            <a:r>
              <a:rPr lang="en-GB" sz="1800" dirty="0" err="1">
                <a:latin typeface="Arial" panose="020B0604020202020204" pitchFamily="34" charset="0"/>
                <a:cs typeface="Arial" panose="020B0604020202020204" pitchFamily="34" charset="0"/>
              </a:rPr>
              <a:t>Artetxe</a:t>
            </a:r>
            <a:r>
              <a:rPr lang="en-GB" sz="1800" dirty="0">
                <a:latin typeface="Arial" panose="020B0604020202020204" pitchFamily="34" charset="0"/>
                <a:cs typeface="Arial" panose="020B0604020202020204" pitchFamily="34" charset="0"/>
              </a:rPr>
              <a:t>, M., 2022. Team formation on the basis of Belbin’s roles to enhance students’ performance in project based learning. Education for Chemical Engineers, 38, 22-37.</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Coyle, D. (2018), </a:t>
            </a:r>
            <a:r>
              <a:rPr lang="en-GB" sz="1800" i="1" dirty="0">
                <a:latin typeface="Arial" panose="020B0604020202020204" pitchFamily="34" charset="0"/>
                <a:cs typeface="Arial" panose="020B0604020202020204" pitchFamily="34" charset="0"/>
              </a:rPr>
              <a:t>The Culture Code</a:t>
            </a:r>
            <a:r>
              <a:rPr lang="en-GB" sz="1800" dirty="0">
                <a:latin typeface="Arial" panose="020B0604020202020204" pitchFamily="34" charset="0"/>
                <a:cs typeface="Arial" panose="020B0604020202020204" pitchFamily="34" charset="0"/>
              </a:rPr>
              <a:t>, London, Random House Business. </a:t>
            </a:r>
          </a:p>
          <a:p>
            <a:pPr marL="0" indent="0">
              <a:buNone/>
            </a:pPr>
            <a:endParaRPr lang="en-GB" sz="1800" dirty="0">
              <a:latin typeface="Arial" panose="020B0604020202020204" pitchFamily="34" charset="0"/>
              <a:cs typeface="Arial" panose="020B0604020202020204" pitchFamily="34" charset="0"/>
            </a:endParaRPr>
          </a:p>
          <a:p>
            <a:r>
              <a:rPr lang="en-GB" sz="1800" dirty="0"/>
              <a:t>Morgan, P. (2017), </a:t>
            </a:r>
            <a:r>
              <a:rPr lang="en-GB" sz="1800" i="1" dirty="0"/>
              <a:t>The Business Student’s guide to study and employability</a:t>
            </a:r>
            <a:r>
              <a:rPr lang="en-GB" sz="1800" dirty="0"/>
              <a:t>, London, SAGE. </a:t>
            </a:r>
          </a:p>
          <a:p>
            <a:endParaRPr lang="en-GB" sz="1800" dirty="0"/>
          </a:p>
          <a:p>
            <a:r>
              <a:rPr lang="en-GB" sz="1800" dirty="0">
                <a:latin typeface="Arial" panose="020B0604020202020204" pitchFamily="34" charset="0"/>
                <a:cs typeface="Arial" panose="020B0604020202020204" pitchFamily="34" charset="0"/>
              </a:rPr>
              <a:t>Pentland, A., (2008), </a:t>
            </a:r>
            <a:r>
              <a:rPr lang="en-GB" sz="1800" i="1" dirty="0">
                <a:latin typeface="Arial" panose="020B0604020202020204" pitchFamily="34" charset="0"/>
                <a:cs typeface="Arial" panose="020B0604020202020204" pitchFamily="34" charset="0"/>
              </a:rPr>
              <a:t>Honest Signals</a:t>
            </a:r>
            <a:r>
              <a:rPr lang="en-GB" sz="1800" dirty="0">
                <a:latin typeface="Arial" panose="020B0604020202020204" pitchFamily="34" charset="0"/>
                <a:cs typeface="Arial" panose="020B0604020202020204" pitchFamily="34" charset="0"/>
              </a:rPr>
              <a:t>, Cambridge, MA, MIT Press. </a:t>
            </a:r>
          </a:p>
          <a:p>
            <a:pPr marL="0" indent="0">
              <a:buNone/>
            </a:pPr>
            <a:endParaRPr lang="en-GB" sz="1800" dirty="0">
              <a:latin typeface="Arial" panose="020B0604020202020204" pitchFamily="34" charset="0"/>
              <a:cs typeface="Arial" panose="020B0604020202020204" pitchFamily="34" charset="0"/>
            </a:endParaRPr>
          </a:p>
          <a:p>
            <a:r>
              <a:rPr lang="en-GB" sz="1800" dirty="0" err="1">
                <a:latin typeface="Arial" panose="020B0604020202020204" pitchFamily="34" charset="0"/>
                <a:cs typeface="Arial" panose="020B0604020202020204" pitchFamily="34" charset="0"/>
              </a:rPr>
              <a:t>Rahmani</a:t>
            </a:r>
            <a:r>
              <a:rPr lang="en-GB" sz="1800" dirty="0">
                <a:latin typeface="Arial" panose="020B0604020202020204" pitchFamily="34" charset="0"/>
                <a:cs typeface="Arial" panose="020B0604020202020204" pitchFamily="34" charset="0"/>
              </a:rPr>
              <a:t>, F., Scott-Young, C., </a:t>
            </a:r>
            <a:r>
              <a:rPr lang="en-GB" sz="1800" dirty="0" err="1">
                <a:latin typeface="Arial" panose="020B0604020202020204" pitchFamily="34" charset="0"/>
                <a:cs typeface="Arial" panose="020B0604020202020204" pitchFamily="34" charset="0"/>
              </a:rPr>
              <a:t>Tadayon</a:t>
            </a:r>
            <a:r>
              <a:rPr lang="en-GB" sz="1800" dirty="0">
                <a:latin typeface="Arial" panose="020B0604020202020204" pitchFamily="34" charset="0"/>
                <a:cs typeface="Arial" panose="020B0604020202020204" pitchFamily="34" charset="0"/>
              </a:rPr>
              <a:t>, A. and van der Walt, J.D., 2021. Team composition in relational contracting (RC) in large infrastructure projects: a Belbin’s team roles model approach. Engineering, Construction and Architectural Management.</a:t>
            </a:r>
          </a:p>
          <a:p>
            <a:endParaRPr lang="en-GB" sz="1800" dirty="0">
              <a:latin typeface="Arial" panose="020B0604020202020204" pitchFamily="34" charset="0"/>
              <a:cs typeface="Arial" panose="020B0604020202020204" pitchFamily="34" charset="0"/>
            </a:endParaRPr>
          </a:p>
          <a:p>
            <a:r>
              <a:rPr lang="en-GB" sz="1800" dirty="0"/>
              <a:t>Wheelan, S.A., (2016),  </a:t>
            </a:r>
            <a:r>
              <a:rPr lang="en-GB" sz="1800" i="1" dirty="0"/>
              <a:t>Creating Effective Teams</a:t>
            </a:r>
            <a:r>
              <a:rPr lang="en-GB" sz="1800" dirty="0"/>
              <a:t>, 5</a:t>
            </a:r>
            <a:r>
              <a:rPr lang="en-GB" sz="1800" baseline="30000" dirty="0"/>
              <a:t>th</a:t>
            </a:r>
            <a:r>
              <a:rPr lang="en-GB" sz="1800" dirty="0"/>
              <a:t> Ed, London, SAGE</a:t>
            </a:r>
          </a:p>
          <a:p>
            <a:pPr marL="0" indent="0">
              <a:buNone/>
            </a:pPr>
            <a:endParaRPr lang="en-GB" sz="1800" dirty="0"/>
          </a:p>
          <a:p>
            <a:r>
              <a:rPr lang="en-GB" sz="1800" dirty="0">
                <a:latin typeface="Arial" panose="020B0604020202020204" pitchFamily="34" charset="0"/>
                <a:cs typeface="Arial" panose="020B0604020202020204" pitchFamily="34" charset="0"/>
              </a:rPr>
              <a:t>van </a:t>
            </a:r>
            <a:r>
              <a:rPr lang="en-GB" sz="1800" dirty="0" err="1">
                <a:latin typeface="Arial" panose="020B0604020202020204" pitchFamily="34" charset="0"/>
                <a:cs typeface="Arial" panose="020B0604020202020204" pitchFamily="34" charset="0"/>
              </a:rPr>
              <a:t>Knippenburg</a:t>
            </a:r>
            <a:r>
              <a:rPr lang="en-GB" sz="1800" dirty="0">
                <a:latin typeface="Arial" panose="020B0604020202020204" pitchFamily="34" charset="0"/>
                <a:cs typeface="Arial" panose="020B0604020202020204" pitchFamily="34" charset="0"/>
              </a:rPr>
              <a:t>, D. and </a:t>
            </a:r>
            <a:r>
              <a:rPr lang="en-GB" sz="1800" dirty="0" err="1">
                <a:latin typeface="Arial" panose="020B0604020202020204" pitchFamily="34" charset="0"/>
                <a:cs typeface="Arial" panose="020B0604020202020204" pitchFamily="34" charset="0"/>
              </a:rPr>
              <a:t>Schnippers</a:t>
            </a:r>
            <a:r>
              <a:rPr lang="en-GB" sz="1800" dirty="0">
                <a:latin typeface="Arial" panose="020B0604020202020204" pitchFamily="34" charset="0"/>
                <a:cs typeface="Arial" panose="020B0604020202020204" pitchFamily="34" charset="0"/>
              </a:rPr>
              <a:t>, M.C. (2007) Work group diversity. </a:t>
            </a:r>
            <a:r>
              <a:rPr lang="en-GB" sz="1800" i="1" dirty="0">
                <a:latin typeface="Arial" panose="020B0604020202020204" pitchFamily="34" charset="0"/>
                <a:cs typeface="Arial" panose="020B0604020202020204" pitchFamily="34" charset="0"/>
              </a:rPr>
              <a:t>Annual Review of Psychology</a:t>
            </a:r>
            <a:r>
              <a:rPr lang="en-GB" sz="1800" dirty="0">
                <a:latin typeface="Arial" panose="020B0604020202020204" pitchFamily="34" charset="0"/>
                <a:cs typeface="Arial" panose="020B0604020202020204" pitchFamily="34" charset="0"/>
              </a:rPr>
              <a:t>, 58, 515-541.</a:t>
            </a:r>
          </a:p>
          <a:p>
            <a:pPr marL="0" indent="0">
              <a:buNone/>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6313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normAutofit/>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Next session…..</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p:txBody>
          <a:bodyPr/>
          <a:lstStyle/>
          <a:p>
            <a:pPr marL="0" indent="0">
              <a:buNone/>
            </a:pPr>
            <a:r>
              <a:rPr lang="en-GB" dirty="0"/>
              <a:t>We will look at;</a:t>
            </a:r>
          </a:p>
          <a:p>
            <a:pPr marL="0" indent="0">
              <a:buNone/>
            </a:pPr>
            <a:endParaRPr lang="en-GB" dirty="0"/>
          </a:p>
          <a:p>
            <a:pPr marL="0" indent="0">
              <a:buNone/>
            </a:pPr>
            <a:endParaRPr lang="en-GB" dirty="0"/>
          </a:p>
          <a:p>
            <a:pPr marL="0" indent="0" algn="ctr">
              <a:buNone/>
            </a:pPr>
            <a:r>
              <a:rPr lang="en-GB"/>
              <a:t>Group decision making</a:t>
            </a:r>
            <a:r>
              <a:rPr lang="en-GB" dirty="0"/>
              <a:t>.</a:t>
            </a:r>
          </a:p>
          <a:p>
            <a:pPr marL="0" indent="0">
              <a:buNone/>
            </a:pPr>
            <a:endParaRPr lang="en-GB" dirty="0"/>
          </a:p>
        </p:txBody>
      </p:sp>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dcmitype/"/>
    <ds:schemaRef ds:uri="http://schemas.microsoft.com/office/2006/documentManagement/types"/>
    <ds:schemaRef ds:uri="http://www.w3.org/XML/1998/namespace"/>
    <ds:schemaRef ds:uri="http://purl.org/dc/elements/1.1/"/>
    <ds:schemaRef ds:uri="303dbf9b-b85b-46a0-94f1-894078c07ecd"/>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1577</TotalTime>
  <Words>2199</Words>
  <Application>Microsoft Macintosh PowerPoint</Application>
  <PresentationFormat>On-screen Show (4:3)</PresentationFormat>
  <Paragraphs>237</Paragraphs>
  <Slides>26</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Myriad Pro</vt:lpstr>
      <vt:lpstr>Rockwell Condensed</vt:lpstr>
      <vt:lpstr>20140311PresentationUWTSDTemplate</vt:lpstr>
      <vt:lpstr>Certificate of Higher Education in Skills for the Workplace   Effective Team Working &amp; Communications (BMSW 4002)  Teams Roles and Creating Effective Teams</vt:lpstr>
      <vt:lpstr>In this session…..</vt:lpstr>
      <vt:lpstr>Roles within teams.</vt:lpstr>
      <vt:lpstr>Belbin’s 9 Team Roles</vt:lpstr>
      <vt:lpstr>Action-Oriented Roles</vt:lpstr>
      <vt:lpstr>People-Oriented Roles</vt:lpstr>
      <vt:lpstr>Thinking-Oriented Roles</vt:lpstr>
      <vt:lpstr>Strengths and Weakness of Belbin’s Team Roles</vt:lpstr>
      <vt:lpstr>Strengths and Weakness of Belbin’s Team Roles</vt:lpstr>
      <vt:lpstr>Strengths and Weakness of Belbin’s Team Roles</vt:lpstr>
      <vt:lpstr>Activity 1 – Personality Test</vt:lpstr>
      <vt:lpstr>PowerPoint Presentation</vt:lpstr>
      <vt:lpstr>How to create effective teams - The Culture Code – by Coyle (2018) </vt:lpstr>
      <vt:lpstr>Skill 1 – Build Safety</vt:lpstr>
      <vt:lpstr>Skill 2 – Share Vulnerability</vt:lpstr>
      <vt:lpstr>Skill 3 – Establish Purpose</vt:lpstr>
      <vt:lpstr>Are you a performing team?</vt:lpstr>
      <vt:lpstr>Being a good team member</vt:lpstr>
      <vt:lpstr>Activity 2 - Are you an effective team member?   </vt:lpstr>
      <vt:lpstr>PowerPoint Presentation</vt:lpstr>
      <vt:lpstr>PowerPoint Presentation</vt:lpstr>
      <vt:lpstr>PowerPoint Presentation</vt:lpstr>
      <vt:lpstr>Creating Effective Teams in Business. </vt:lpstr>
      <vt:lpstr>Summary</vt:lpstr>
      <vt:lpstr>References</vt:lpstr>
      <vt:lpstr>Next session…..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Creating Effective Teams</dc:title>
  <dc:creator>Buddhi Pathak</dc:creator>
  <cp:lastModifiedBy>Pokubo, Daminabo 2016 (PGR)</cp:lastModifiedBy>
  <cp:revision>22</cp:revision>
  <dcterms:created xsi:type="dcterms:W3CDTF">2020-06-28T09:39:14Z</dcterms:created>
  <dcterms:modified xsi:type="dcterms:W3CDTF">2022-09-25T18:43:53Z</dcterms:modified>
</cp:coreProperties>
</file>