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47"/>
  </p:notesMasterIdLst>
  <p:sldIdLst>
    <p:sldId id="256" r:id="rId5"/>
    <p:sldId id="281" r:id="rId6"/>
    <p:sldId id="282" r:id="rId7"/>
    <p:sldId id="284" r:id="rId8"/>
    <p:sldId id="427" r:id="rId9"/>
    <p:sldId id="285" r:id="rId10"/>
    <p:sldId id="472" r:id="rId11"/>
    <p:sldId id="286" r:id="rId12"/>
    <p:sldId id="440" r:id="rId13"/>
    <p:sldId id="441" r:id="rId14"/>
    <p:sldId id="442" r:id="rId15"/>
    <p:sldId id="288" r:id="rId16"/>
    <p:sldId id="445" r:id="rId17"/>
    <p:sldId id="446" r:id="rId18"/>
    <p:sldId id="447" r:id="rId19"/>
    <p:sldId id="448" r:id="rId20"/>
    <p:sldId id="443" r:id="rId21"/>
    <p:sldId id="449" r:id="rId22"/>
    <p:sldId id="450" r:id="rId23"/>
    <p:sldId id="451" r:id="rId24"/>
    <p:sldId id="452" r:id="rId25"/>
    <p:sldId id="444" r:id="rId26"/>
    <p:sldId id="454" r:id="rId27"/>
    <p:sldId id="456" r:id="rId28"/>
    <p:sldId id="457" r:id="rId29"/>
    <p:sldId id="458" r:id="rId30"/>
    <p:sldId id="459" r:id="rId31"/>
    <p:sldId id="460" r:id="rId32"/>
    <p:sldId id="461" r:id="rId33"/>
    <p:sldId id="462" r:id="rId34"/>
    <p:sldId id="453" r:id="rId35"/>
    <p:sldId id="463" r:id="rId36"/>
    <p:sldId id="455" r:id="rId37"/>
    <p:sldId id="464" r:id="rId38"/>
    <p:sldId id="465" r:id="rId39"/>
    <p:sldId id="466" r:id="rId40"/>
    <p:sldId id="467" r:id="rId41"/>
    <p:sldId id="468" r:id="rId42"/>
    <p:sldId id="469" r:id="rId43"/>
    <p:sldId id="470" r:id="rId44"/>
    <p:sldId id="471" r:id="rId45"/>
    <p:sldId id="426" r:id="rId4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C500791-169B-43A9-AADD-0D8E1D6C11EA}" v="88" dt="2025-11-02T15:27:04.9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4660"/>
  </p:normalViewPr>
  <p:slideViewPr>
    <p:cSldViewPr snapToGrid="0">
      <p:cViewPr varScale="1">
        <p:scale>
          <a:sx n="83" d="100"/>
          <a:sy n="83" d="100"/>
        </p:scale>
        <p:origin x="45" y="14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microsoft.com/office/2015/10/relationships/revisionInfo" Target="revisionInfo.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92221E59-9835-4275-A830-2AF2D2038E12}"/>
    <pc:docChg chg="undo custSel addSld delSld modSld sldOrd">
      <pc:chgData name="Cerys Davies" userId="61e71dc1-9594-4277-b52b-4420989f68ee" providerId="ADAL" clId="{92221E59-9835-4275-A830-2AF2D2038E12}" dt="2025-11-02T15:37:29.225" v="9549" actId="20577"/>
      <pc:docMkLst>
        <pc:docMk/>
      </pc:docMkLst>
      <pc:sldChg chg="modSp mod">
        <pc:chgData name="Cerys Davies" userId="61e71dc1-9594-4277-b52b-4420989f68ee" providerId="ADAL" clId="{92221E59-9835-4275-A830-2AF2D2038E12}" dt="2025-10-23T12:57:25.505" v="113" actId="1076"/>
        <pc:sldMkLst>
          <pc:docMk/>
          <pc:sldMk cId="1665280526" sldId="256"/>
        </pc:sldMkLst>
        <pc:spChg chg="mod">
          <ac:chgData name="Cerys Davies" userId="61e71dc1-9594-4277-b52b-4420989f68ee" providerId="ADAL" clId="{92221E59-9835-4275-A830-2AF2D2038E12}" dt="2025-10-23T12:57:25.505" v="113" actId="1076"/>
          <ac:spMkLst>
            <pc:docMk/>
            <pc:sldMk cId="1665280526" sldId="256"/>
            <ac:spMk id="2" creationId="{290CC950-E77F-15A4-C7E0-E506331E160D}"/>
          </ac:spMkLst>
        </pc:spChg>
        <pc:spChg chg="mod">
          <ac:chgData name="Cerys Davies" userId="61e71dc1-9594-4277-b52b-4420989f68ee" providerId="ADAL" clId="{92221E59-9835-4275-A830-2AF2D2038E12}" dt="2025-10-23T12:57:11.577" v="112" actId="1076"/>
          <ac:spMkLst>
            <pc:docMk/>
            <pc:sldMk cId="1665280526" sldId="256"/>
            <ac:spMk id="3" creationId="{B3C07B6A-DE2B-9CA1-97D5-CB2C65EFCC71}"/>
          </ac:spMkLst>
        </pc:spChg>
      </pc:sldChg>
      <pc:sldChg chg="modSp mod">
        <pc:chgData name="Cerys Davies" userId="61e71dc1-9594-4277-b52b-4420989f68ee" providerId="ADAL" clId="{92221E59-9835-4275-A830-2AF2D2038E12}" dt="2025-11-02T15:15:55.079" v="9407" actId="1076"/>
        <pc:sldMkLst>
          <pc:docMk/>
          <pc:sldMk cId="3042272939" sldId="281"/>
        </pc:sldMkLst>
        <pc:spChg chg="mod">
          <ac:chgData name="Cerys Davies" userId="61e71dc1-9594-4277-b52b-4420989f68ee" providerId="ADAL" clId="{92221E59-9835-4275-A830-2AF2D2038E12}" dt="2025-11-02T15:15:49.466" v="9406" actId="113"/>
          <ac:spMkLst>
            <pc:docMk/>
            <pc:sldMk cId="3042272939" sldId="281"/>
            <ac:spMk id="2" creationId="{402BD2D4-1704-4053-8EEF-6DE8BE82C9A1}"/>
          </ac:spMkLst>
        </pc:spChg>
        <pc:spChg chg="mod">
          <ac:chgData name="Cerys Davies" userId="61e71dc1-9594-4277-b52b-4420989f68ee" providerId="ADAL" clId="{92221E59-9835-4275-A830-2AF2D2038E12}" dt="2025-11-02T15:15:55.079" v="9407" actId="1076"/>
          <ac:spMkLst>
            <pc:docMk/>
            <pc:sldMk cId="3042272939" sldId="281"/>
            <ac:spMk id="3" creationId="{684BBBF0-4AD6-46F2-87DB-F2400A5FCE2B}"/>
          </ac:spMkLst>
        </pc:spChg>
      </pc:sldChg>
      <pc:sldChg chg="modSp mod">
        <pc:chgData name="Cerys Davies" userId="61e71dc1-9594-4277-b52b-4420989f68ee" providerId="ADAL" clId="{92221E59-9835-4275-A830-2AF2D2038E12}" dt="2025-10-23T13:15:15.216" v="467" actId="1076"/>
        <pc:sldMkLst>
          <pc:docMk/>
          <pc:sldMk cId="910485951" sldId="282"/>
        </pc:sldMkLst>
        <pc:spChg chg="mod">
          <ac:chgData name="Cerys Davies" userId="61e71dc1-9594-4277-b52b-4420989f68ee" providerId="ADAL" clId="{92221E59-9835-4275-A830-2AF2D2038E12}" dt="2025-10-23T12:59:37.975" v="183" actId="20577"/>
          <ac:spMkLst>
            <pc:docMk/>
            <pc:sldMk cId="910485951" sldId="282"/>
            <ac:spMk id="2" creationId="{E45C0671-51A1-45FD-9E0B-AED0753D0072}"/>
          </ac:spMkLst>
        </pc:spChg>
        <pc:spChg chg="mod">
          <ac:chgData name="Cerys Davies" userId="61e71dc1-9594-4277-b52b-4420989f68ee" providerId="ADAL" clId="{92221E59-9835-4275-A830-2AF2D2038E12}" dt="2025-10-23T13:15:15.216" v="467" actId="1076"/>
          <ac:spMkLst>
            <pc:docMk/>
            <pc:sldMk cId="910485951" sldId="282"/>
            <ac:spMk id="3" creationId="{FB6831B2-85DA-440C-BCDC-E16FF9563AB7}"/>
          </ac:spMkLst>
        </pc:spChg>
      </pc:sldChg>
      <pc:sldChg chg="del">
        <pc:chgData name="Cerys Davies" userId="61e71dc1-9594-4277-b52b-4420989f68ee" providerId="ADAL" clId="{92221E59-9835-4275-A830-2AF2D2038E12}" dt="2025-10-23T13:15:17.684" v="468" actId="47"/>
        <pc:sldMkLst>
          <pc:docMk/>
          <pc:sldMk cId="2070544328" sldId="283"/>
        </pc:sldMkLst>
      </pc:sldChg>
      <pc:sldChg chg="modSp mod">
        <pc:chgData name="Cerys Davies" userId="61e71dc1-9594-4277-b52b-4420989f68ee" providerId="ADAL" clId="{92221E59-9835-4275-A830-2AF2D2038E12}" dt="2025-10-23T13:21:48.910" v="1237" actId="14100"/>
        <pc:sldMkLst>
          <pc:docMk/>
          <pc:sldMk cId="2915978022" sldId="284"/>
        </pc:sldMkLst>
        <pc:spChg chg="mod">
          <ac:chgData name="Cerys Davies" userId="61e71dc1-9594-4277-b52b-4420989f68ee" providerId="ADAL" clId="{92221E59-9835-4275-A830-2AF2D2038E12}" dt="2025-10-23T13:16:33.255" v="536" actId="20577"/>
          <ac:spMkLst>
            <pc:docMk/>
            <pc:sldMk cId="2915978022" sldId="284"/>
            <ac:spMk id="2" creationId="{917D80A6-2D94-4F15-BC60-D9F97BBECB1D}"/>
          </ac:spMkLst>
        </pc:spChg>
        <pc:spChg chg="mod">
          <ac:chgData name="Cerys Davies" userId="61e71dc1-9594-4277-b52b-4420989f68ee" providerId="ADAL" clId="{92221E59-9835-4275-A830-2AF2D2038E12}" dt="2025-10-23T13:21:48.910" v="1237" actId="14100"/>
          <ac:spMkLst>
            <pc:docMk/>
            <pc:sldMk cId="2915978022" sldId="284"/>
            <ac:spMk id="3" creationId="{8F749EB1-165A-44D6-B003-DCE39306949D}"/>
          </ac:spMkLst>
        </pc:spChg>
      </pc:sldChg>
      <pc:sldChg chg="modSp mod modNotesTx">
        <pc:chgData name="Cerys Davies" userId="61e71dc1-9594-4277-b52b-4420989f68ee" providerId="ADAL" clId="{92221E59-9835-4275-A830-2AF2D2038E12}" dt="2025-11-02T15:28:28.038" v="9498" actId="20577"/>
        <pc:sldMkLst>
          <pc:docMk/>
          <pc:sldMk cId="783101622" sldId="285"/>
        </pc:sldMkLst>
        <pc:spChg chg="mod">
          <ac:chgData name="Cerys Davies" userId="61e71dc1-9594-4277-b52b-4420989f68ee" providerId="ADAL" clId="{92221E59-9835-4275-A830-2AF2D2038E12}" dt="2025-10-23T13:34:18.346" v="1998" actId="20577"/>
          <ac:spMkLst>
            <pc:docMk/>
            <pc:sldMk cId="783101622" sldId="285"/>
            <ac:spMk id="2" creationId="{69AE2ED8-0370-43EA-B6F7-34C96C5A93D9}"/>
          </ac:spMkLst>
        </pc:spChg>
        <pc:spChg chg="mod">
          <ac:chgData name="Cerys Davies" userId="61e71dc1-9594-4277-b52b-4420989f68ee" providerId="ADAL" clId="{92221E59-9835-4275-A830-2AF2D2038E12}" dt="2025-11-02T15:28:28.038" v="9498" actId="20577"/>
          <ac:spMkLst>
            <pc:docMk/>
            <pc:sldMk cId="783101622" sldId="285"/>
            <ac:spMk id="3" creationId="{165D51B5-1217-4300-AFDA-BD6A8845507F}"/>
          </ac:spMkLst>
        </pc:spChg>
      </pc:sldChg>
      <pc:sldChg chg="modSp mod">
        <pc:chgData name="Cerys Davies" userId="61e71dc1-9594-4277-b52b-4420989f68ee" providerId="ADAL" clId="{92221E59-9835-4275-A830-2AF2D2038E12}" dt="2025-10-23T13:53:11.615" v="2938" actId="5793"/>
        <pc:sldMkLst>
          <pc:docMk/>
          <pc:sldMk cId="3354692282" sldId="286"/>
        </pc:sldMkLst>
        <pc:spChg chg="mod">
          <ac:chgData name="Cerys Davies" userId="61e71dc1-9594-4277-b52b-4420989f68ee" providerId="ADAL" clId="{92221E59-9835-4275-A830-2AF2D2038E12}" dt="2025-10-23T13:41:20.063" v="2300" actId="207"/>
          <ac:spMkLst>
            <pc:docMk/>
            <pc:sldMk cId="3354692282" sldId="286"/>
            <ac:spMk id="2" creationId="{26A73FCF-7108-48F8-9AC9-E9603DD2E73B}"/>
          </ac:spMkLst>
        </pc:spChg>
        <pc:spChg chg="mod">
          <ac:chgData name="Cerys Davies" userId="61e71dc1-9594-4277-b52b-4420989f68ee" providerId="ADAL" clId="{92221E59-9835-4275-A830-2AF2D2038E12}" dt="2025-10-23T13:53:11.615" v="2938" actId="5793"/>
          <ac:spMkLst>
            <pc:docMk/>
            <pc:sldMk cId="3354692282" sldId="286"/>
            <ac:spMk id="3" creationId="{14838963-A236-4E98-BF10-D448203004CC}"/>
          </ac:spMkLst>
        </pc:spChg>
      </pc:sldChg>
      <pc:sldChg chg="modSp del mod">
        <pc:chgData name="Cerys Davies" userId="61e71dc1-9594-4277-b52b-4420989f68ee" providerId="ADAL" clId="{92221E59-9835-4275-A830-2AF2D2038E12}" dt="2025-10-23T14:51:34.347" v="4490" actId="47"/>
        <pc:sldMkLst>
          <pc:docMk/>
          <pc:sldMk cId="2998000219" sldId="287"/>
        </pc:sldMkLst>
      </pc:sldChg>
      <pc:sldChg chg="modSp mod">
        <pc:chgData name="Cerys Davies" userId="61e71dc1-9594-4277-b52b-4420989f68ee" providerId="ADAL" clId="{92221E59-9835-4275-A830-2AF2D2038E12}" dt="2025-10-23T14:57:03.617" v="4697" actId="1076"/>
        <pc:sldMkLst>
          <pc:docMk/>
          <pc:sldMk cId="3948111424" sldId="288"/>
        </pc:sldMkLst>
        <pc:spChg chg="mod">
          <ac:chgData name="Cerys Davies" userId="61e71dc1-9594-4277-b52b-4420989f68ee" providerId="ADAL" clId="{92221E59-9835-4275-A830-2AF2D2038E12}" dt="2025-10-23T14:36:39.849" v="4411" actId="1076"/>
          <ac:spMkLst>
            <pc:docMk/>
            <pc:sldMk cId="3948111424" sldId="288"/>
            <ac:spMk id="2" creationId="{1C577ACD-AC49-4306-A42B-849129CB3F62}"/>
          </ac:spMkLst>
        </pc:spChg>
        <pc:spChg chg="mod">
          <ac:chgData name="Cerys Davies" userId="61e71dc1-9594-4277-b52b-4420989f68ee" providerId="ADAL" clId="{92221E59-9835-4275-A830-2AF2D2038E12}" dt="2025-10-23T14:57:03.617" v="4697" actId="1076"/>
          <ac:spMkLst>
            <pc:docMk/>
            <pc:sldMk cId="3948111424" sldId="288"/>
            <ac:spMk id="3" creationId="{5C84CFCE-8BD5-4320-97D6-313DD46F5D52}"/>
          </ac:spMkLst>
        </pc:spChg>
      </pc:sldChg>
      <pc:sldChg chg="del">
        <pc:chgData name="Cerys Davies" userId="61e71dc1-9594-4277-b52b-4420989f68ee" providerId="ADAL" clId="{92221E59-9835-4275-A830-2AF2D2038E12}" dt="2025-10-23T14:45:56" v="4446" actId="47"/>
        <pc:sldMkLst>
          <pc:docMk/>
          <pc:sldMk cId="2254695598" sldId="289"/>
        </pc:sldMkLst>
      </pc:sldChg>
      <pc:sldChg chg="del">
        <pc:chgData name="Cerys Davies" userId="61e71dc1-9594-4277-b52b-4420989f68ee" providerId="ADAL" clId="{92221E59-9835-4275-A830-2AF2D2038E12}" dt="2025-10-23T14:45:56" v="4446" actId="47"/>
        <pc:sldMkLst>
          <pc:docMk/>
          <pc:sldMk cId="3968002506" sldId="290"/>
        </pc:sldMkLst>
      </pc:sldChg>
      <pc:sldChg chg="del">
        <pc:chgData name="Cerys Davies" userId="61e71dc1-9594-4277-b52b-4420989f68ee" providerId="ADAL" clId="{92221E59-9835-4275-A830-2AF2D2038E12}" dt="2025-10-23T14:45:56" v="4446" actId="47"/>
        <pc:sldMkLst>
          <pc:docMk/>
          <pc:sldMk cId="2414611953" sldId="291"/>
        </pc:sldMkLst>
      </pc:sldChg>
      <pc:sldChg chg="del">
        <pc:chgData name="Cerys Davies" userId="61e71dc1-9594-4277-b52b-4420989f68ee" providerId="ADAL" clId="{92221E59-9835-4275-A830-2AF2D2038E12}" dt="2025-10-23T14:45:56" v="4446" actId="47"/>
        <pc:sldMkLst>
          <pc:docMk/>
          <pc:sldMk cId="3226632216" sldId="292"/>
        </pc:sldMkLst>
      </pc:sldChg>
      <pc:sldChg chg="del">
        <pc:chgData name="Cerys Davies" userId="61e71dc1-9594-4277-b52b-4420989f68ee" providerId="ADAL" clId="{92221E59-9835-4275-A830-2AF2D2038E12}" dt="2025-10-23T14:45:56" v="4446" actId="47"/>
        <pc:sldMkLst>
          <pc:docMk/>
          <pc:sldMk cId="809328877" sldId="293"/>
        </pc:sldMkLst>
      </pc:sldChg>
      <pc:sldChg chg="del">
        <pc:chgData name="Cerys Davies" userId="61e71dc1-9594-4277-b52b-4420989f68ee" providerId="ADAL" clId="{92221E59-9835-4275-A830-2AF2D2038E12}" dt="2025-10-23T14:45:56" v="4446" actId="47"/>
        <pc:sldMkLst>
          <pc:docMk/>
          <pc:sldMk cId="688403306" sldId="294"/>
        </pc:sldMkLst>
      </pc:sldChg>
      <pc:sldChg chg="del">
        <pc:chgData name="Cerys Davies" userId="61e71dc1-9594-4277-b52b-4420989f68ee" providerId="ADAL" clId="{92221E59-9835-4275-A830-2AF2D2038E12}" dt="2025-10-23T14:45:56" v="4446" actId="47"/>
        <pc:sldMkLst>
          <pc:docMk/>
          <pc:sldMk cId="2733234620" sldId="295"/>
        </pc:sldMkLst>
      </pc:sldChg>
      <pc:sldChg chg="del">
        <pc:chgData name="Cerys Davies" userId="61e71dc1-9594-4277-b52b-4420989f68ee" providerId="ADAL" clId="{92221E59-9835-4275-A830-2AF2D2038E12}" dt="2025-10-23T14:45:56" v="4446" actId="47"/>
        <pc:sldMkLst>
          <pc:docMk/>
          <pc:sldMk cId="2091955772" sldId="296"/>
        </pc:sldMkLst>
      </pc:sldChg>
      <pc:sldChg chg="del">
        <pc:chgData name="Cerys Davies" userId="61e71dc1-9594-4277-b52b-4420989f68ee" providerId="ADAL" clId="{92221E59-9835-4275-A830-2AF2D2038E12}" dt="2025-10-23T14:45:56" v="4446" actId="47"/>
        <pc:sldMkLst>
          <pc:docMk/>
          <pc:sldMk cId="132360497" sldId="297"/>
        </pc:sldMkLst>
      </pc:sldChg>
      <pc:sldChg chg="del">
        <pc:chgData name="Cerys Davies" userId="61e71dc1-9594-4277-b52b-4420989f68ee" providerId="ADAL" clId="{92221E59-9835-4275-A830-2AF2D2038E12}" dt="2025-10-23T14:45:56" v="4446" actId="47"/>
        <pc:sldMkLst>
          <pc:docMk/>
          <pc:sldMk cId="2898856139" sldId="298"/>
        </pc:sldMkLst>
      </pc:sldChg>
      <pc:sldChg chg="del">
        <pc:chgData name="Cerys Davies" userId="61e71dc1-9594-4277-b52b-4420989f68ee" providerId="ADAL" clId="{92221E59-9835-4275-A830-2AF2D2038E12}" dt="2025-10-23T14:45:56" v="4446" actId="47"/>
        <pc:sldMkLst>
          <pc:docMk/>
          <pc:sldMk cId="1652160478" sldId="307"/>
        </pc:sldMkLst>
      </pc:sldChg>
      <pc:sldChg chg="del">
        <pc:chgData name="Cerys Davies" userId="61e71dc1-9594-4277-b52b-4420989f68ee" providerId="ADAL" clId="{92221E59-9835-4275-A830-2AF2D2038E12}" dt="2025-10-23T14:45:56" v="4446" actId="47"/>
        <pc:sldMkLst>
          <pc:docMk/>
          <pc:sldMk cId="472118223" sldId="308"/>
        </pc:sldMkLst>
      </pc:sldChg>
      <pc:sldChg chg="del">
        <pc:chgData name="Cerys Davies" userId="61e71dc1-9594-4277-b52b-4420989f68ee" providerId="ADAL" clId="{92221E59-9835-4275-A830-2AF2D2038E12}" dt="2025-10-23T14:45:56" v="4446" actId="47"/>
        <pc:sldMkLst>
          <pc:docMk/>
          <pc:sldMk cId="2798594861" sldId="310"/>
        </pc:sldMkLst>
      </pc:sldChg>
      <pc:sldChg chg="modSp mod">
        <pc:chgData name="Cerys Davies" userId="61e71dc1-9594-4277-b52b-4420989f68ee" providerId="ADAL" clId="{92221E59-9835-4275-A830-2AF2D2038E12}" dt="2025-10-23T13:40:27.616" v="2239" actId="207"/>
        <pc:sldMkLst>
          <pc:docMk/>
          <pc:sldMk cId="3345239552" sldId="427"/>
        </pc:sldMkLst>
        <pc:spChg chg="mod">
          <ac:chgData name="Cerys Davies" userId="61e71dc1-9594-4277-b52b-4420989f68ee" providerId="ADAL" clId="{92221E59-9835-4275-A830-2AF2D2038E12}" dt="2025-10-23T13:30:12.434" v="1950" actId="1076"/>
          <ac:spMkLst>
            <pc:docMk/>
            <pc:sldMk cId="3345239552" sldId="427"/>
            <ac:spMk id="2" creationId="{55332FD4-5891-B27A-78AC-856475FA707F}"/>
          </ac:spMkLst>
        </pc:spChg>
        <pc:spChg chg="mod">
          <ac:chgData name="Cerys Davies" userId="61e71dc1-9594-4277-b52b-4420989f68ee" providerId="ADAL" clId="{92221E59-9835-4275-A830-2AF2D2038E12}" dt="2025-10-23T13:40:27.616" v="2239" actId="207"/>
          <ac:spMkLst>
            <pc:docMk/>
            <pc:sldMk cId="3345239552" sldId="427"/>
            <ac:spMk id="3" creationId="{6B1F28AD-51C7-8410-4DED-13E25DF3202A}"/>
          </ac:spMkLst>
        </pc:spChg>
      </pc:sldChg>
      <pc:sldChg chg="addSp modSp del mod">
        <pc:chgData name="Cerys Davies" userId="61e71dc1-9594-4277-b52b-4420989f68ee" providerId="ADAL" clId="{92221E59-9835-4275-A830-2AF2D2038E12}" dt="2025-10-23T13:33:58.816" v="1972" actId="47"/>
        <pc:sldMkLst>
          <pc:docMk/>
          <pc:sldMk cId="3377981361" sldId="428"/>
        </pc:sldMkLst>
      </pc:sldChg>
      <pc:sldChg chg="del">
        <pc:chgData name="Cerys Davies" userId="61e71dc1-9594-4277-b52b-4420989f68ee" providerId="ADAL" clId="{92221E59-9835-4275-A830-2AF2D2038E12}" dt="2025-10-23T14:45:56" v="4446" actId="47"/>
        <pc:sldMkLst>
          <pc:docMk/>
          <pc:sldMk cId="401202868" sldId="430"/>
        </pc:sldMkLst>
      </pc:sldChg>
      <pc:sldChg chg="del">
        <pc:chgData name="Cerys Davies" userId="61e71dc1-9594-4277-b52b-4420989f68ee" providerId="ADAL" clId="{92221E59-9835-4275-A830-2AF2D2038E12}" dt="2025-10-23T14:45:56" v="4446" actId="47"/>
        <pc:sldMkLst>
          <pc:docMk/>
          <pc:sldMk cId="1344079317" sldId="431"/>
        </pc:sldMkLst>
      </pc:sldChg>
      <pc:sldChg chg="del">
        <pc:chgData name="Cerys Davies" userId="61e71dc1-9594-4277-b52b-4420989f68ee" providerId="ADAL" clId="{92221E59-9835-4275-A830-2AF2D2038E12}" dt="2025-10-23T14:45:56" v="4446" actId="47"/>
        <pc:sldMkLst>
          <pc:docMk/>
          <pc:sldMk cId="498003217" sldId="432"/>
        </pc:sldMkLst>
      </pc:sldChg>
      <pc:sldChg chg="del">
        <pc:chgData name="Cerys Davies" userId="61e71dc1-9594-4277-b52b-4420989f68ee" providerId="ADAL" clId="{92221E59-9835-4275-A830-2AF2D2038E12}" dt="2025-10-23T14:45:56" v="4446" actId="47"/>
        <pc:sldMkLst>
          <pc:docMk/>
          <pc:sldMk cId="56078678" sldId="433"/>
        </pc:sldMkLst>
      </pc:sldChg>
      <pc:sldChg chg="del">
        <pc:chgData name="Cerys Davies" userId="61e71dc1-9594-4277-b52b-4420989f68ee" providerId="ADAL" clId="{92221E59-9835-4275-A830-2AF2D2038E12}" dt="2025-10-23T14:45:56" v="4446" actId="47"/>
        <pc:sldMkLst>
          <pc:docMk/>
          <pc:sldMk cId="363840014" sldId="434"/>
        </pc:sldMkLst>
      </pc:sldChg>
      <pc:sldChg chg="del">
        <pc:chgData name="Cerys Davies" userId="61e71dc1-9594-4277-b52b-4420989f68ee" providerId="ADAL" clId="{92221E59-9835-4275-A830-2AF2D2038E12}" dt="2025-10-23T14:45:56" v="4446" actId="47"/>
        <pc:sldMkLst>
          <pc:docMk/>
          <pc:sldMk cId="541735124" sldId="435"/>
        </pc:sldMkLst>
      </pc:sldChg>
      <pc:sldChg chg="del">
        <pc:chgData name="Cerys Davies" userId="61e71dc1-9594-4277-b52b-4420989f68ee" providerId="ADAL" clId="{92221E59-9835-4275-A830-2AF2D2038E12}" dt="2025-10-23T14:45:56" v="4446" actId="47"/>
        <pc:sldMkLst>
          <pc:docMk/>
          <pc:sldMk cId="2633586629" sldId="436"/>
        </pc:sldMkLst>
      </pc:sldChg>
      <pc:sldChg chg="del">
        <pc:chgData name="Cerys Davies" userId="61e71dc1-9594-4277-b52b-4420989f68ee" providerId="ADAL" clId="{92221E59-9835-4275-A830-2AF2D2038E12}" dt="2025-10-23T14:45:56" v="4446" actId="47"/>
        <pc:sldMkLst>
          <pc:docMk/>
          <pc:sldMk cId="2036945039" sldId="437"/>
        </pc:sldMkLst>
      </pc:sldChg>
      <pc:sldChg chg="del">
        <pc:chgData name="Cerys Davies" userId="61e71dc1-9594-4277-b52b-4420989f68ee" providerId="ADAL" clId="{92221E59-9835-4275-A830-2AF2D2038E12}" dt="2025-10-23T14:45:56" v="4446" actId="47"/>
        <pc:sldMkLst>
          <pc:docMk/>
          <pc:sldMk cId="964243635" sldId="438"/>
        </pc:sldMkLst>
      </pc:sldChg>
      <pc:sldChg chg="del">
        <pc:chgData name="Cerys Davies" userId="61e71dc1-9594-4277-b52b-4420989f68ee" providerId="ADAL" clId="{92221E59-9835-4275-A830-2AF2D2038E12}" dt="2025-10-23T14:45:58.515" v="4447" actId="47"/>
        <pc:sldMkLst>
          <pc:docMk/>
          <pc:sldMk cId="2058536838" sldId="439"/>
        </pc:sldMkLst>
      </pc:sldChg>
      <pc:sldChg chg="modSp add mod">
        <pc:chgData name="Cerys Davies" userId="61e71dc1-9594-4277-b52b-4420989f68ee" providerId="ADAL" clId="{92221E59-9835-4275-A830-2AF2D2038E12}" dt="2025-11-02T15:29:54.793" v="9512" actId="1076"/>
        <pc:sldMkLst>
          <pc:docMk/>
          <pc:sldMk cId="1472497401" sldId="440"/>
        </pc:sldMkLst>
        <pc:spChg chg="mod">
          <ac:chgData name="Cerys Davies" userId="61e71dc1-9594-4277-b52b-4420989f68ee" providerId="ADAL" clId="{92221E59-9835-4275-A830-2AF2D2038E12}" dt="2025-10-23T13:53:53.632" v="3007" actId="14100"/>
          <ac:spMkLst>
            <pc:docMk/>
            <pc:sldMk cId="1472497401" sldId="440"/>
            <ac:spMk id="2" creationId="{0EAEA83C-5862-0D7C-FF78-4ECD8FCBF1A8}"/>
          </ac:spMkLst>
        </pc:spChg>
        <pc:spChg chg="mod">
          <ac:chgData name="Cerys Davies" userId="61e71dc1-9594-4277-b52b-4420989f68ee" providerId="ADAL" clId="{92221E59-9835-4275-A830-2AF2D2038E12}" dt="2025-11-02T15:29:54.793" v="9512" actId="1076"/>
          <ac:spMkLst>
            <pc:docMk/>
            <pc:sldMk cId="1472497401" sldId="440"/>
            <ac:spMk id="3" creationId="{30BDB949-9DCB-93E3-FD5A-F221D17EFC32}"/>
          </ac:spMkLst>
        </pc:spChg>
      </pc:sldChg>
      <pc:sldChg chg="modSp add mod modNotesTx">
        <pc:chgData name="Cerys Davies" userId="61e71dc1-9594-4277-b52b-4420989f68ee" providerId="ADAL" clId="{92221E59-9835-4275-A830-2AF2D2038E12}" dt="2025-11-02T15:30:20.833" v="9513" actId="20577"/>
        <pc:sldMkLst>
          <pc:docMk/>
          <pc:sldMk cId="184065299" sldId="441"/>
        </pc:sldMkLst>
        <pc:spChg chg="mod">
          <ac:chgData name="Cerys Davies" userId="61e71dc1-9594-4277-b52b-4420989f68ee" providerId="ADAL" clId="{92221E59-9835-4275-A830-2AF2D2038E12}" dt="2025-10-23T14:13:46.031" v="3540" actId="27636"/>
          <ac:spMkLst>
            <pc:docMk/>
            <pc:sldMk cId="184065299" sldId="441"/>
            <ac:spMk id="2" creationId="{EFA07202-9750-18F0-1DC5-382CD486E215}"/>
          </ac:spMkLst>
        </pc:spChg>
        <pc:spChg chg="mod">
          <ac:chgData name="Cerys Davies" userId="61e71dc1-9594-4277-b52b-4420989f68ee" providerId="ADAL" clId="{92221E59-9835-4275-A830-2AF2D2038E12}" dt="2025-11-02T15:30:20.833" v="9513" actId="20577"/>
          <ac:spMkLst>
            <pc:docMk/>
            <pc:sldMk cId="184065299" sldId="441"/>
            <ac:spMk id="3" creationId="{FE239587-38A1-0721-EBE5-26779302D7CF}"/>
          </ac:spMkLst>
        </pc:spChg>
      </pc:sldChg>
      <pc:sldChg chg="modSp new mod">
        <pc:chgData name="Cerys Davies" userId="61e71dc1-9594-4277-b52b-4420989f68ee" providerId="ADAL" clId="{92221E59-9835-4275-A830-2AF2D2038E12}" dt="2025-11-02T15:30:53.642" v="9514" actId="113"/>
        <pc:sldMkLst>
          <pc:docMk/>
          <pc:sldMk cId="1397372916" sldId="442"/>
        </pc:sldMkLst>
        <pc:spChg chg="mod">
          <ac:chgData name="Cerys Davies" userId="61e71dc1-9594-4277-b52b-4420989f68ee" providerId="ADAL" clId="{92221E59-9835-4275-A830-2AF2D2038E12}" dt="2025-11-02T15:30:53.642" v="9514" actId="113"/>
          <ac:spMkLst>
            <pc:docMk/>
            <pc:sldMk cId="1397372916" sldId="442"/>
            <ac:spMk id="2" creationId="{2C766B6D-6043-88B9-545A-EE2FE9329E55}"/>
          </ac:spMkLst>
        </pc:spChg>
        <pc:spChg chg="mod">
          <ac:chgData name="Cerys Davies" userId="61e71dc1-9594-4277-b52b-4420989f68ee" providerId="ADAL" clId="{92221E59-9835-4275-A830-2AF2D2038E12}" dt="2025-10-23T14:51:24.995" v="4489" actId="14100"/>
          <ac:spMkLst>
            <pc:docMk/>
            <pc:sldMk cId="1397372916" sldId="442"/>
            <ac:spMk id="3" creationId="{4D34CD34-56C9-090B-6D74-BAB33A278E3F}"/>
          </ac:spMkLst>
        </pc:spChg>
      </pc:sldChg>
      <pc:sldChg chg="delSp modSp new mod">
        <pc:chgData name="Cerys Davies" userId="61e71dc1-9594-4277-b52b-4420989f68ee" providerId="ADAL" clId="{92221E59-9835-4275-A830-2AF2D2038E12}" dt="2025-10-23T17:14:54.126" v="9392" actId="255"/>
        <pc:sldMkLst>
          <pc:docMk/>
          <pc:sldMk cId="278721253" sldId="443"/>
        </pc:sldMkLst>
        <pc:spChg chg="mod">
          <ac:chgData name="Cerys Davies" userId="61e71dc1-9594-4277-b52b-4420989f68ee" providerId="ADAL" clId="{92221E59-9835-4275-A830-2AF2D2038E12}" dt="2025-10-23T17:14:54.126" v="9392" actId="255"/>
          <ac:spMkLst>
            <pc:docMk/>
            <pc:sldMk cId="278721253" sldId="443"/>
            <ac:spMk id="2" creationId="{05714C20-3D7F-4C0E-04B5-2974FF16E988}"/>
          </ac:spMkLst>
        </pc:spChg>
      </pc:sldChg>
      <pc:sldChg chg="delSp modSp add mod">
        <pc:chgData name="Cerys Davies" userId="61e71dc1-9594-4277-b52b-4420989f68ee" providerId="ADAL" clId="{92221E59-9835-4275-A830-2AF2D2038E12}" dt="2025-10-23T17:15:23.730" v="9396" actId="113"/>
        <pc:sldMkLst>
          <pc:docMk/>
          <pc:sldMk cId="2878577977" sldId="444"/>
        </pc:sldMkLst>
        <pc:spChg chg="mod">
          <ac:chgData name="Cerys Davies" userId="61e71dc1-9594-4277-b52b-4420989f68ee" providerId="ADAL" clId="{92221E59-9835-4275-A830-2AF2D2038E12}" dt="2025-10-23T17:15:23.730" v="9396" actId="113"/>
          <ac:spMkLst>
            <pc:docMk/>
            <pc:sldMk cId="2878577977" sldId="444"/>
            <ac:spMk id="2" creationId="{F085E102-8884-0A55-013B-95BD762381C6}"/>
          </ac:spMkLst>
        </pc:spChg>
      </pc:sldChg>
      <pc:sldChg chg="modSp new mod">
        <pc:chgData name="Cerys Davies" userId="61e71dc1-9594-4277-b52b-4420989f68ee" providerId="ADAL" clId="{92221E59-9835-4275-A830-2AF2D2038E12}" dt="2025-10-23T15:01:32.673" v="5160" actId="1076"/>
        <pc:sldMkLst>
          <pc:docMk/>
          <pc:sldMk cId="2574833671" sldId="445"/>
        </pc:sldMkLst>
        <pc:spChg chg="mod">
          <ac:chgData name="Cerys Davies" userId="61e71dc1-9594-4277-b52b-4420989f68ee" providerId="ADAL" clId="{92221E59-9835-4275-A830-2AF2D2038E12}" dt="2025-10-23T14:57:42.663" v="4768" actId="1076"/>
          <ac:spMkLst>
            <pc:docMk/>
            <pc:sldMk cId="2574833671" sldId="445"/>
            <ac:spMk id="2" creationId="{E7E72556-8455-9693-5280-27A1BC8D900C}"/>
          </ac:spMkLst>
        </pc:spChg>
        <pc:spChg chg="mod">
          <ac:chgData name="Cerys Davies" userId="61e71dc1-9594-4277-b52b-4420989f68ee" providerId="ADAL" clId="{92221E59-9835-4275-A830-2AF2D2038E12}" dt="2025-10-23T15:01:32.673" v="5160" actId="1076"/>
          <ac:spMkLst>
            <pc:docMk/>
            <pc:sldMk cId="2574833671" sldId="445"/>
            <ac:spMk id="3" creationId="{E174FB5E-0ECA-714A-66DF-FDDDF6D9E7B7}"/>
          </ac:spMkLst>
        </pc:spChg>
      </pc:sldChg>
      <pc:sldChg chg="modSp new mod">
        <pc:chgData name="Cerys Davies" userId="61e71dc1-9594-4277-b52b-4420989f68ee" providerId="ADAL" clId="{92221E59-9835-4275-A830-2AF2D2038E12}" dt="2025-11-02T15:31:39.820" v="9520" actId="27636"/>
        <pc:sldMkLst>
          <pc:docMk/>
          <pc:sldMk cId="1726660999" sldId="446"/>
        </pc:sldMkLst>
        <pc:spChg chg="mod">
          <ac:chgData name="Cerys Davies" userId="61e71dc1-9594-4277-b52b-4420989f68ee" providerId="ADAL" clId="{92221E59-9835-4275-A830-2AF2D2038E12}" dt="2025-11-02T15:31:15.535" v="9516" actId="113"/>
          <ac:spMkLst>
            <pc:docMk/>
            <pc:sldMk cId="1726660999" sldId="446"/>
            <ac:spMk id="2" creationId="{7B13CD0B-F7AE-F0BB-6FB7-F6E193D7ACAF}"/>
          </ac:spMkLst>
        </pc:spChg>
        <pc:spChg chg="mod">
          <ac:chgData name="Cerys Davies" userId="61e71dc1-9594-4277-b52b-4420989f68ee" providerId="ADAL" clId="{92221E59-9835-4275-A830-2AF2D2038E12}" dt="2025-11-02T15:31:39.820" v="9520" actId="27636"/>
          <ac:spMkLst>
            <pc:docMk/>
            <pc:sldMk cId="1726660999" sldId="446"/>
            <ac:spMk id="3" creationId="{5E20012D-9450-A358-CFAD-1A5ACF4E0A4B}"/>
          </ac:spMkLst>
        </pc:spChg>
      </pc:sldChg>
      <pc:sldChg chg="modSp new mod">
        <pc:chgData name="Cerys Davies" userId="61e71dc1-9594-4277-b52b-4420989f68ee" providerId="ADAL" clId="{92221E59-9835-4275-A830-2AF2D2038E12}" dt="2025-11-02T15:32:04.180" v="9527" actId="14100"/>
        <pc:sldMkLst>
          <pc:docMk/>
          <pc:sldMk cId="871448639" sldId="447"/>
        </pc:sldMkLst>
        <pc:spChg chg="mod">
          <ac:chgData name="Cerys Davies" userId="61e71dc1-9594-4277-b52b-4420989f68ee" providerId="ADAL" clId="{92221E59-9835-4275-A830-2AF2D2038E12}" dt="2025-11-02T15:31:50.251" v="9522" actId="113"/>
          <ac:spMkLst>
            <pc:docMk/>
            <pc:sldMk cId="871448639" sldId="447"/>
            <ac:spMk id="2" creationId="{2350E33C-9320-B968-6AC4-4DF7F3C53FE2}"/>
          </ac:spMkLst>
        </pc:spChg>
        <pc:spChg chg="mod">
          <ac:chgData name="Cerys Davies" userId="61e71dc1-9594-4277-b52b-4420989f68ee" providerId="ADAL" clId="{92221E59-9835-4275-A830-2AF2D2038E12}" dt="2025-11-02T15:32:04.180" v="9527" actId="14100"/>
          <ac:spMkLst>
            <pc:docMk/>
            <pc:sldMk cId="871448639" sldId="447"/>
            <ac:spMk id="3" creationId="{74F65376-2FF4-913F-D9DA-6104D46CD1A0}"/>
          </ac:spMkLst>
        </pc:spChg>
      </pc:sldChg>
      <pc:sldChg chg="modSp new mod">
        <pc:chgData name="Cerys Davies" userId="61e71dc1-9594-4277-b52b-4420989f68ee" providerId="ADAL" clId="{92221E59-9835-4275-A830-2AF2D2038E12}" dt="2025-11-02T15:32:31.339" v="9534" actId="255"/>
        <pc:sldMkLst>
          <pc:docMk/>
          <pc:sldMk cId="2023339082" sldId="448"/>
        </pc:sldMkLst>
        <pc:spChg chg="mod">
          <ac:chgData name="Cerys Davies" userId="61e71dc1-9594-4277-b52b-4420989f68ee" providerId="ADAL" clId="{92221E59-9835-4275-A830-2AF2D2038E12}" dt="2025-11-02T15:32:16.234" v="9530" actId="14100"/>
          <ac:spMkLst>
            <pc:docMk/>
            <pc:sldMk cId="2023339082" sldId="448"/>
            <ac:spMk id="2" creationId="{1EFC2D51-AB61-816C-6805-85783DB79628}"/>
          </ac:spMkLst>
        </pc:spChg>
        <pc:spChg chg="mod">
          <ac:chgData name="Cerys Davies" userId="61e71dc1-9594-4277-b52b-4420989f68ee" providerId="ADAL" clId="{92221E59-9835-4275-A830-2AF2D2038E12}" dt="2025-11-02T15:32:31.339" v="9534" actId="255"/>
          <ac:spMkLst>
            <pc:docMk/>
            <pc:sldMk cId="2023339082" sldId="448"/>
            <ac:spMk id="3" creationId="{326A2124-1C5D-2195-C13E-BF662DE9E175}"/>
          </ac:spMkLst>
        </pc:spChg>
      </pc:sldChg>
      <pc:sldChg chg="modSp new del mod">
        <pc:chgData name="Cerys Davies" userId="61e71dc1-9594-4277-b52b-4420989f68ee" providerId="ADAL" clId="{92221E59-9835-4275-A830-2AF2D2038E12}" dt="2025-10-23T15:17:49.098" v="5684" actId="47"/>
        <pc:sldMkLst>
          <pc:docMk/>
          <pc:sldMk cId="2392150303" sldId="449"/>
        </pc:sldMkLst>
      </pc:sldChg>
      <pc:sldChg chg="modSp new mod">
        <pc:chgData name="Cerys Davies" userId="61e71dc1-9594-4277-b52b-4420989f68ee" providerId="ADAL" clId="{92221E59-9835-4275-A830-2AF2D2038E12}" dt="2025-10-23T15:25:08.454" v="5932" actId="5793"/>
        <pc:sldMkLst>
          <pc:docMk/>
          <pc:sldMk cId="4213760936" sldId="449"/>
        </pc:sldMkLst>
        <pc:spChg chg="mod">
          <ac:chgData name="Cerys Davies" userId="61e71dc1-9594-4277-b52b-4420989f68ee" providerId="ADAL" clId="{92221E59-9835-4275-A830-2AF2D2038E12}" dt="2025-10-23T15:18:09.788" v="5703" actId="14100"/>
          <ac:spMkLst>
            <pc:docMk/>
            <pc:sldMk cId="4213760936" sldId="449"/>
            <ac:spMk id="2" creationId="{08AD088F-027B-BF5B-7DDD-6DB5491C267B}"/>
          </ac:spMkLst>
        </pc:spChg>
        <pc:spChg chg="mod">
          <ac:chgData name="Cerys Davies" userId="61e71dc1-9594-4277-b52b-4420989f68ee" providerId="ADAL" clId="{92221E59-9835-4275-A830-2AF2D2038E12}" dt="2025-10-23T15:25:08.454" v="5932" actId="5793"/>
          <ac:spMkLst>
            <pc:docMk/>
            <pc:sldMk cId="4213760936" sldId="449"/>
            <ac:spMk id="3" creationId="{5434BA9F-10C5-A332-AE56-7AE47B094261}"/>
          </ac:spMkLst>
        </pc:spChg>
      </pc:sldChg>
      <pc:sldChg chg="modSp new mod">
        <pc:chgData name="Cerys Davies" userId="61e71dc1-9594-4277-b52b-4420989f68ee" providerId="ADAL" clId="{92221E59-9835-4275-A830-2AF2D2038E12}" dt="2025-10-23T15:29:43.893" v="6043" actId="27636"/>
        <pc:sldMkLst>
          <pc:docMk/>
          <pc:sldMk cId="2503867666" sldId="450"/>
        </pc:sldMkLst>
        <pc:spChg chg="mod">
          <ac:chgData name="Cerys Davies" userId="61e71dc1-9594-4277-b52b-4420989f68ee" providerId="ADAL" clId="{92221E59-9835-4275-A830-2AF2D2038E12}" dt="2025-10-23T15:29:05.809" v="6002" actId="1076"/>
          <ac:spMkLst>
            <pc:docMk/>
            <pc:sldMk cId="2503867666" sldId="450"/>
            <ac:spMk id="2" creationId="{12F851D6-237B-4C38-DAE1-63F6A8A68E53}"/>
          </ac:spMkLst>
        </pc:spChg>
        <pc:spChg chg="mod">
          <ac:chgData name="Cerys Davies" userId="61e71dc1-9594-4277-b52b-4420989f68ee" providerId="ADAL" clId="{92221E59-9835-4275-A830-2AF2D2038E12}" dt="2025-10-23T15:29:43.893" v="6043" actId="27636"/>
          <ac:spMkLst>
            <pc:docMk/>
            <pc:sldMk cId="2503867666" sldId="450"/>
            <ac:spMk id="3" creationId="{81A5A7F3-220E-CDC7-61C6-81AD1AE45FF5}"/>
          </ac:spMkLst>
        </pc:spChg>
      </pc:sldChg>
      <pc:sldChg chg="modSp add mod modNotesTx">
        <pc:chgData name="Cerys Davies" userId="61e71dc1-9594-4277-b52b-4420989f68ee" providerId="ADAL" clId="{92221E59-9835-4275-A830-2AF2D2038E12}" dt="2025-10-23T17:15:05.938" v="9393" actId="6549"/>
        <pc:sldMkLst>
          <pc:docMk/>
          <pc:sldMk cId="890674365" sldId="451"/>
        </pc:sldMkLst>
        <pc:spChg chg="mod">
          <ac:chgData name="Cerys Davies" userId="61e71dc1-9594-4277-b52b-4420989f68ee" providerId="ADAL" clId="{92221E59-9835-4275-A830-2AF2D2038E12}" dt="2025-10-23T15:39:28.409" v="6135" actId="1076"/>
          <ac:spMkLst>
            <pc:docMk/>
            <pc:sldMk cId="890674365" sldId="451"/>
            <ac:spMk id="2" creationId="{F024CFAF-78E8-9E9E-5EEC-036029227F30}"/>
          </ac:spMkLst>
        </pc:spChg>
        <pc:spChg chg="mod">
          <ac:chgData name="Cerys Davies" userId="61e71dc1-9594-4277-b52b-4420989f68ee" providerId="ADAL" clId="{92221E59-9835-4275-A830-2AF2D2038E12}" dt="2025-10-23T15:41:21.593" v="6245" actId="20577"/>
          <ac:spMkLst>
            <pc:docMk/>
            <pc:sldMk cId="890674365" sldId="451"/>
            <ac:spMk id="3" creationId="{41282C4F-37C2-DDDC-0CB1-D3FCB593351F}"/>
          </ac:spMkLst>
        </pc:spChg>
      </pc:sldChg>
      <pc:sldChg chg="modSp new mod">
        <pc:chgData name="Cerys Davies" userId="61e71dc1-9594-4277-b52b-4420989f68ee" providerId="ADAL" clId="{92221E59-9835-4275-A830-2AF2D2038E12}" dt="2025-10-23T15:44:17.611" v="6340" actId="27636"/>
        <pc:sldMkLst>
          <pc:docMk/>
          <pc:sldMk cId="1943868592" sldId="452"/>
        </pc:sldMkLst>
        <pc:spChg chg="mod">
          <ac:chgData name="Cerys Davies" userId="61e71dc1-9594-4277-b52b-4420989f68ee" providerId="ADAL" clId="{92221E59-9835-4275-A830-2AF2D2038E12}" dt="2025-10-23T15:43:10.160" v="6324" actId="113"/>
          <ac:spMkLst>
            <pc:docMk/>
            <pc:sldMk cId="1943868592" sldId="452"/>
            <ac:spMk id="2" creationId="{47068565-A279-AC2E-9CF4-3CC5812646EB}"/>
          </ac:spMkLst>
        </pc:spChg>
        <pc:spChg chg="mod">
          <ac:chgData name="Cerys Davies" userId="61e71dc1-9594-4277-b52b-4420989f68ee" providerId="ADAL" clId="{92221E59-9835-4275-A830-2AF2D2038E12}" dt="2025-10-23T15:44:17.611" v="6340" actId="27636"/>
          <ac:spMkLst>
            <pc:docMk/>
            <pc:sldMk cId="1943868592" sldId="452"/>
            <ac:spMk id="3" creationId="{900D37D9-D972-B827-594D-4CD6FD5FED61}"/>
          </ac:spMkLst>
        </pc:spChg>
      </pc:sldChg>
      <pc:sldChg chg="modSp new mod ord">
        <pc:chgData name="Cerys Davies" userId="61e71dc1-9594-4277-b52b-4420989f68ee" providerId="ADAL" clId="{92221E59-9835-4275-A830-2AF2D2038E12}" dt="2025-10-23T16:25:25.476" v="7834" actId="27636"/>
        <pc:sldMkLst>
          <pc:docMk/>
          <pc:sldMk cId="699313884" sldId="453"/>
        </pc:sldMkLst>
        <pc:spChg chg="mod">
          <ac:chgData name="Cerys Davies" userId="61e71dc1-9594-4277-b52b-4420989f68ee" providerId="ADAL" clId="{92221E59-9835-4275-A830-2AF2D2038E12}" dt="2025-10-23T16:24:21.567" v="7793" actId="14100"/>
          <ac:spMkLst>
            <pc:docMk/>
            <pc:sldMk cId="699313884" sldId="453"/>
            <ac:spMk id="2" creationId="{52F9C98F-B25A-359D-76C2-69DBF89B478D}"/>
          </ac:spMkLst>
        </pc:spChg>
        <pc:spChg chg="mod">
          <ac:chgData name="Cerys Davies" userId="61e71dc1-9594-4277-b52b-4420989f68ee" providerId="ADAL" clId="{92221E59-9835-4275-A830-2AF2D2038E12}" dt="2025-10-23T16:25:25.476" v="7834" actId="27636"/>
          <ac:spMkLst>
            <pc:docMk/>
            <pc:sldMk cId="699313884" sldId="453"/>
            <ac:spMk id="3" creationId="{F425E6EA-B1DF-1721-C56B-3F2B9813BD8D}"/>
          </ac:spMkLst>
        </pc:spChg>
      </pc:sldChg>
      <pc:sldChg chg="modSp new mod">
        <pc:chgData name="Cerys Davies" userId="61e71dc1-9594-4277-b52b-4420989f68ee" providerId="ADAL" clId="{92221E59-9835-4275-A830-2AF2D2038E12}" dt="2025-10-23T15:48:09.941" v="6476" actId="27636"/>
        <pc:sldMkLst>
          <pc:docMk/>
          <pc:sldMk cId="3029995629" sldId="454"/>
        </pc:sldMkLst>
        <pc:spChg chg="mod">
          <ac:chgData name="Cerys Davies" userId="61e71dc1-9594-4277-b52b-4420989f68ee" providerId="ADAL" clId="{92221E59-9835-4275-A830-2AF2D2038E12}" dt="2025-10-23T15:46:20.507" v="6449" actId="14100"/>
          <ac:spMkLst>
            <pc:docMk/>
            <pc:sldMk cId="3029995629" sldId="454"/>
            <ac:spMk id="2" creationId="{BBFCF934-3FCE-474F-D929-6B32957CC139}"/>
          </ac:spMkLst>
        </pc:spChg>
        <pc:spChg chg="mod">
          <ac:chgData name="Cerys Davies" userId="61e71dc1-9594-4277-b52b-4420989f68ee" providerId="ADAL" clId="{92221E59-9835-4275-A830-2AF2D2038E12}" dt="2025-10-23T15:48:09.941" v="6476" actId="27636"/>
          <ac:spMkLst>
            <pc:docMk/>
            <pc:sldMk cId="3029995629" sldId="454"/>
            <ac:spMk id="3" creationId="{0882B6D1-4993-0EE7-0FEA-704449E9E8FE}"/>
          </ac:spMkLst>
        </pc:spChg>
      </pc:sldChg>
      <pc:sldChg chg="modSp new mod">
        <pc:chgData name="Cerys Davies" userId="61e71dc1-9594-4277-b52b-4420989f68ee" providerId="ADAL" clId="{92221E59-9835-4275-A830-2AF2D2038E12}" dt="2025-10-23T16:35:22.626" v="8344"/>
        <pc:sldMkLst>
          <pc:docMk/>
          <pc:sldMk cId="2178522088" sldId="455"/>
        </pc:sldMkLst>
        <pc:spChg chg="mod">
          <ac:chgData name="Cerys Davies" userId="61e71dc1-9594-4277-b52b-4420989f68ee" providerId="ADAL" clId="{92221E59-9835-4275-A830-2AF2D2038E12}" dt="2025-10-23T16:33:54.051" v="8329" actId="27636"/>
          <ac:spMkLst>
            <pc:docMk/>
            <pc:sldMk cId="2178522088" sldId="455"/>
            <ac:spMk id="2" creationId="{3A60C92A-0A08-7C38-65A7-EB17B9B415AD}"/>
          </ac:spMkLst>
        </pc:spChg>
        <pc:spChg chg="mod">
          <ac:chgData name="Cerys Davies" userId="61e71dc1-9594-4277-b52b-4420989f68ee" providerId="ADAL" clId="{92221E59-9835-4275-A830-2AF2D2038E12}" dt="2025-10-23T16:35:22.626" v="8344"/>
          <ac:spMkLst>
            <pc:docMk/>
            <pc:sldMk cId="2178522088" sldId="455"/>
            <ac:spMk id="3" creationId="{1BAFDF24-583A-AA32-C6C2-0E6751D8502D}"/>
          </ac:spMkLst>
        </pc:spChg>
      </pc:sldChg>
      <pc:sldChg chg="modSp new mod">
        <pc:chgData name="Cerys Davies" userId="61e71dc1-9594-4277-b52b-4420989f68ee" providerId="ADAL" clId="{92221E59-9835-4275-A830-2AF2D2038E12}" dt="2025-10-23T15:49:54.241" v="6535" actId="14100"/>
        <pc:sldMkLst>
          <pc:docMk/>
          <pc:sldMk cId="3546257672" sldId="456"/>
        </pc:sldMkLst>
        <pc:spChg chg="mod">
          <ac:chgData name="Cerys Davies" userId="61e71dc1-9594-4277-b52b-4420989f68ee" providerId="ADAL" clId="{92221E59-9835-4275-A830-2AF2D2038E12}" dt="2025-10-23T15:48:41.039" v="6517" actId="14100"/>
          <ac:spMkLst>
            <pc:docMk/>
            <pc:sldMk cId="3546257672" sldId="456"/>
            <ac:spMk id="2" creationId="{58853A48-6C03-311B-82EC-5E5021E486A9}"/>
          </ac:spMkLst>
        </pc:spChg>
        <pc:spChg chg="mod">
          <ac:chgData name="Cerys Davies" userId="61e71dc1-9594-4277-b52b-4420989f68ee" providerId="ADAL" clId="{92221E59-9835-4275-A830-2AF2D2038E12}" dt="2025-10-23T15:49:54.241" v="6535" actId="14100"/>
          <ac:spMkLst>
            <pc:docMk/>
            <pc:sldMk cId="3546257672" sldId="456"/>
            <ac:spMk id="3" creationId="{BD97FA94-675E-B601-5442-EC7B47748A89}"/>
          </ac:spMkLst>
        </pc:spChg>
      </pc:sldChg>
      <pc:sldChg chg="modSp new mod">
        <pc:chgData name="Cerys Davies" userId="61e71dc1-9594-4277-b52b-4420989f68ee" providerId="ADAL" clId="{92221E59-9835-4275-A830-2AF2D2038E12}" dt="2025-10-23T15:53:10.537" v="6882" actId="27636"/>
        <pc:sldMkLst>
          <pc:docMk/>
          <pc:sldMk cId="48415907" sldId="457"/>
        </pc:sldMkLst>
        <pc:spChg chg="mod">
          <ac:chgData name="Cerys Davies" userId="61e71dc1-9594-4277-b52b-4420989f68ee" providerId="ADAL" clId="{92221E59-9835-4275-A830-2AF2D2038E12}" dt="2025-10-23T15:50:22.458" v="6572" actId="1076"/>
          <ac:spMkLst>
            <pc:docMk/>
            <pc:sldMk cId="48415907" sldId="457"/>
            <ac:spMk id="2" creationId="{31925651-1AC8-007F-DCFE-4B450D2E11A7}"/>
          </ac:spMkLst>
        </pc:spChg>
        <pc:spChg chg="mod">
          <ac:chgData name="Cerys Davies" userId="61e71dc1-9594-4277-b52b-4420989f68ee" providerId="ADAL" clId="{92221E59-9835-4275-A830-2AF2D2038E12}" dt="2025-10-23T15:53:10.537" v="6882" actId="27636"/>
          <ac:spMkLst>
            <pc:docMk/>
            <pc:sldMk cId="48415907" sldId="457"/>
            <ac:spMk id="3" creationId="{3B77DECA-2676-A4BB-85DB-85DAE512D91F}"/>
          </ac:spMkLst>
        </pc:spChg>
      </pc:sldChg>
      <pc:sldChg chg="modSp add mod">
        <pc:chgData name="Cerys Davies" userId="61e71dc1-9594-4277-b52b-4420989f68ee" providerId="ADAL" clId="{92221E59-9835-4275-A830-2AF2D2038E12}" dt="2025-10-23T15:54:11.168" v="6892"/>
        <pc:sldMkLst>
          <pc:docMk/>
          <pc:sldMk cId="2744331394" sldId="458"/>
        </pc:sldMkLst>
        <pc:spChg chg="mod">
          <ac:chgData name="Cerys Davies" userId="61e71dc1-9594-4277-b52b-4420989f68ee" providerId="ADAL" clId="{92221E59-9835-4275-A830-2AF2D2038E12}" dt="2025-10-23T15:54:11.168" v="6892"/>
          <ac:spMkLst>
            <pc:docMk/>
            <pc:sldMk cId="2744331394" sldId="458"/>
            <ac:spMk id="3" creationId="{1CA071A3-08EF-58C5-5F2A-B0A8D2E84576}"/>
          </ac:spMkLst>
        </pc:spChg>
      </pc:sldChg>
      <pc:sldChg chg="modSp new mod">
        <pc:chgData name="Cerys Davies" userId="61e71dc1-9594-4277-b52b-4420989f68ee" providerId="ADAL" clId="{92221E59-9835-4275-A830-2AF2D2038E12}" dt="2025-10-23T15:55:02.489" v="6943"/>
        <pc:sldMkLst>
          <pc:docMk/>
          <pc:sldMk cId="3662542241" sldId="459"/>
        </pc:sldMkLst>
        <pc:spChg chg="mod">
          <ac:chgData name="Cerys Davies" userId="61e71dc1-9594-4277-b52b-4420989f68ee" providerId="ADAL" clId="{92221E59-9835-4275-A830-2AF2D2038E12}" dt="2025-10-23T15:54:40.060" v="6941" actId="14100"/>
          <ac:spMkLst>
            <pc:docMk/>
            <pc:sldMk cId="3662542241" sldId="459"/>
            <ac:spMk id="2" creationId="{EDF5B726-2733-8363-F3FB-9A75B64444F7}"/>
          </ac:spMkLst>
        </pc:spChg>
        <pc:spChg chg="mod">
          <ac:chgData name="Cerys Davies" userId="61e71dc1-9594-4277-b52b-4420989f68ee" providerId="ADAL" clId="{92221E59-9835-4275-A830-2AF2D2038E12}" dt="2025-10-23T15:55:02.489" v="6943"/>
          <ac:spMkLst>
            <pc:docMk/>
            <pc:sldMk cId="3662542241" sldId="459"/>
            <ac:spMk id="3" creationId="{D9E2EE3C-72B8-7545-21F9-6D7220D65BE0}"/>
          </ac:spMkLst>
        </pc:spChg>
      </pc:sldChg>
      <pc:sldChg chg="modSp new mod">
        <pc:chgData name="Cerys Davies" userId="61e71dc1-9594-4277-b52b-4420989f68ee" providerId="ADAL" clId="{92221E59-9835-4275-A830-2AF2D2038E12}" dt="2025-10-23T16:01:48.103" v="7277" actId="27636"/>
        <pc:sldMkLst>
          <pc:docMk/>
          <pc:sldMk cId="3848719583" sldId="460"/>
        </pc:sldMkLst>
        <pc:spChg chg="mod">
          <ac:chgData name="Cerys Davies" userId="61e71dc1-9594-4277-b52b-4420989f68ee" providerId="ADAL" clId="{92221E59-9835-4275-A830-2AF2D2038E12}" dt="2025-10-23T15:55:28.108" v="6975" actId="14100"/>
          <ac:spMkLst>
            <pc:docMk/>
            <pc:sldMk cId="3848719583" sldId="460"/>
            <ac:spMk id="2" creationId="{F55EFA20-A4DF-DFB6-965C-E102735DF020}"/>
          </ac:spMkLst>
        </pc:spChg>
        <pc:spChg chg="mod">
          <ac:chgData name="Cerys Davies" userId="61e71dc1-9594-4277-b52b-4420989f68ee" providerId="ADAL" clId="{92221E59-9835-4275-A830-2AF2D2038E12}" dt="2025-10-23T16:01:48.103" v="7277" actId="27636"/>
          <ac:spMkLst>
            <pc:docMk/>
            <pc:sldMk cId="3848719583" sldId="460"/>
            <ac:spMk id="3" creationId="{21D9A408-8FCD-FA53-68C3-EE57B8F63393}"/>
          </ac:spMkLst>
        </pc:spChg>
      </pc:sldChg>
      <pc:sldChg chg="modSp new mod modNotesTx">
        <pc:chgData name="Cerys Davies" userId="61e71dc1-9594-4277-b52b-4420989f68ee" providerId="ADAL" clId="{92221E59-9835-4275-A830-2AF2D2038E12}" dt="2025-10-23T17:15:46.284" v="9397" actId="6549"/>
        <pc:sldMkLst>
          <pc:docMk/>
          <pc:sldMk cId="127177080" sldId="461"/>
        </pc:sldMkLst>
        <pc:spChg chg="mod">
          <ac:chgData name="Cerys Davies" userId="61e71dc1-9594-4277-b52b-4420989f68ee" providerId="ADAL" clId="{92221E59-9835-4275-A830-2AF2D2038E12}" dt="2025-10-23T16:14:16.920" v="7361" actId="113"/>
          <ac:spMkLst>
            <pc:docMk/>
            <pc:sldMk cId="127177080" sldId="461"/>
            <ac:spMk id="2" creationId="{8A27511C-3395-5958-C70E-A5E9B495F51B}"/>
          </ac:spMkLst>
        </pc:spChg>
        <pc:spChg chg="mod">
          <ac:chgData name="Cerys Davies" userId="61e71dc1-9594-4277-b52b-4420989f68ee" providerId="ADAL" clId="{92221E59-9835-4275-A830-2AF2D2038E12}" dt="2025-10-23T16:14:10.932" v="7360" actId="14100"/>
          <ac:spMkLst>
            <pc:docMk/>
            <pc:sldMk cId="127177080" sldId="461"/>
            <ac:spMk id="3" creationId="{25BFE4C9-885A-5D77-6658-4A2D3DC3B9EE}"/>
          </ac:spMkLst>
        </pc:spChg>
      </pc:sldChg>
      <pc:sldChg chg="modSp new mod">
        <pc:chgData name="Cerys Davies" userId="61e71dc1-9594-4277-b52b-4420989f68ee" providerId="ADAL" clId="{92221E59-9835-4275-A830-2AF2D2038E12}" dt="2025-10-23T16:23:35.214" v="7791" actId="14100"/>
        <pc:sldMkLst>
          <pc:docMk/>
          <pc:sldMk cId="573805156" sldId="462"/>
        </pc:sldMkLst>
        <pc:spChg chg="mod">
          <ac:chgData name="Cerys Davies" userId="61e71dc1-9594-4277-b52b-4420989f68ee" providerId="ADAL" clId="{92221E59-9835-4275-A830-2AF2D2038E12}" dt="2025-10-23T16:15:02.435" v="7412" actId="14100"/>
          <ac:spMkLst>
            <pc:docMk/>
            <pc:sldMk cId="573805156" sldId="462"/>
            <ac:spMk id="2" creationId="{61637740-2012-F859-1F4D-49F1D42501EE}"/>
          </ac:spMkLst>
        </pc:spChg>
        <pc:spChg chg="mod">
          <ac:chgData name="Cerys Davies" userId="61e71dc1-9594-4277-b52b-4420989f68ee" providerId="ADAL" clId="{92221E59-9835-4275-A830-2AF2D2038E12}" dt="2025-10-23T16:23:35.214" v="7791" actId="14100"/>
          <ac:spMkLst>
            <pc:docMk/>
            <pc:sldMk cId="573805156" sldId="462"/>
            <ac:spMk id="3" creationId="{48618E9E-68D8-66FB-C7B9-837F74C4E267}"/>
          </ac:spMkLst>
        </pc:spChg>
      </pc:sldChg>
      <pc:sldChg chg="modSp new mod modNotesTx">
        <pc:chgData name="Cerys Davies" userId="61e71dc1-9594-4277-b52b-4420989f68ee" providerId="ADAL" clId="{92221E59-9835-4275-A830-2AF2D2038E12}" dt="2025-10-23T17:15:58.406" v="9398" actId="6549"/>
        <pc:sldMkLst>
          <pc:docMk/>
          <pc:sldMk cId="147716336" sldId="463"/>
        </pc:sldMkLst>
        <pc:spChg chg="mod">
          <ac:chgData name="Cerys Davies" userId="61e71dc1-9594-4277-b52b-4420989f68ee" providerId="ADAL" clId="{92221E59-9835-4275-A830-2AF2D2038E12}" dt="2025-10-23T16:26:04.373" v="7881" actId="14100"/>
          <ac:spMkLst>
            <pc:docMk/>
            <pc:sldMk cId="147716336" sldId="463"/>
            <ac:spMk id="2" creationId="{6582C8BA-AAB7-2C74-029F-1744852C5B0F}"/>
          </ac:spMkLst>
        </pc:spChg>
        <pc:spChg chg="mod">
          <ac:chgData name="Cerys Davies" userId="61e71dc1-9594-4277-b52b-4420989f68ee" providerId="ADAL" clId="{92221E59-9835-4275-A830-2AF2D2038E12}" dt="2025-10-23T16:31:26.200" v="7994" actId="6549"/>
          <ac:spMkLst>
            <pc:docMk/>
            <pc:sldMk cId="147716336" sldId="463"/>
            <ac:spMk id="3" creationId="{037D61A0-F1EF-2659-9C78-99D8E7688353}"/>
          </ac:spMkLst>
        </pc:spChg>
      </pc:sldChg>
      <pc:sldChg chg="modSp add mod">
        <pc:chgData name="Cerys Davies" userId="61e71dc1-9594-4277-b52b-4420989f68ee" providerId="ADAL" clId="{92221E59-9835-4275-A830-2AF2D2038E12}" dt="2025-10-23T16:36:54.716" v="8362"/>
        <pc:sldMkLst>
          <pc:docMk/>
          <pc:sldMk cId="3697270480" sldId="464"/>
        </pc:sldMkLst>
        <pc:spChg chg="mod">
          <ac:chgData name="Cerys Davies" userId="61e71dc1-9594-4277-b52b-4420989f68ee" providerId="ADAL" clId="{92221E59-9835-4275-A830-2AF2D2038E12}" dt="2025-10-23T16:36:54.716" v="8362"/>
          <ac:spMkLst>
            <pc:docMk/>
            <pc:sldMk cId="3697270480" sldId="464"/>
            <ac:spMk id="3" creationId="{6661BABC-4D90-7A5D-286D-50C4439A02D9}"/>
          </ac:spMkLst>
        </pc:spChg>
      </pc:sldChg>
      <pc:sldChg chg="modSp new mod modNotesTx">
        <pc:chgData name="Cerys Davies" userId="61e71dc1-9594-4277-b52b-4420989f68ee" providerId="ADAL" clId="{92221E59-9835-4275-A830-2AF2D2038E12}" dt="2025-11-02T15:37:29.225" v="9549" actId="20577"/>
        <pc:sldMkLst>
          <pc:docMk/>
          <pc:sldMk cId="2769783206" sldId="465"/>
        </pc:sldMkLst>
        <pc:spChg chg="mod">
          <ac:chgData name="Cerys Davies" userId="61e71dc1-9594-4277-b52b-4420989f68ee" providerId="ADAL" clId="{92221E59-9835-4275-A830-2AF2D2038E12}" dt="2025-11-02T15:37:29.225" v="9549" actId="20577"/>
          <ac:spMkLst>
            <pc:docMk/>
            <pc:sldMk cId="2769783206" sldId="465"/>
            <ac:spMk id="2" creationId="{D38006A3-65A4-3647-F7F0-679F2AF41175}"/>
          </ac:spMkLst>
        </pc:spChg>
        <pc:spChg chg="mod">
          <ac:chgData name="Cerys Davies" userId="61e71dc1-9594-4277-b52b-4420989f68ee" providerId="ADAL" clId="{92221E59-9835-4275-A830-2AF2D2038E12}" dt="2025-11-02T15:37:00.935" v="9544" actId="207"/>
          <ac:spMkLst>
            <pc:docMk/>
            <pc:sldMk cId="2769783206" sldId="465"/>
            <ac:spMk id="3" creationId="{4414B04C-31BA-DE30-1A5A-04E2416D8210}"/>
          </ac:spMkLst>
        </pc:spChg>
      </pc:sldChg>
      <pc:sldChg chg="modSp new mod">
        <pc:chgData name="Cerys Davies" userId="61e71dc1-9594-4277-b52b-4420989f68ee" providerId="ADAL" clId="{92221E59-9835-4275-A830-2AF2D2038E12}" dt="2025-11-02T15:33:00.170" v="9536" actId="113"/>
        <pc:sldMkLst>
          <pc:docMk/>
          <pc:sldMk cId="1345937683" sldId="466"/>
        </pc:sldMkLst>
        <pc:spChg chg="mod">
          <ac:chgData name="Cerys Davies" userId="61e71dc1-9594-4277-b52b-4420989f68ee" providerId="ADAL" clId="{92221E59-9835-4275-A830-2AF2D2038E12}" dt="2025-11-02T15:33:00.170" v="9536" actId="113"/>
          <ac:spMkLst>
            <pc:docMk/>
            <pc:sldMk cId="1345937683" sldId="466"/>
            <ac:spMk id="2" creationId="{2B5D11A1-FB57-57C5-DDE8-1C911EFDBC56}"/>
          </ac:spMkLst>
        </pc:spChg>
        <pc:spChg chg="mod">
          <ac:chgData name="Cerys Davies" userId="61e71dc1-9594-4277-b52b-4420989f68ee" providerId="ADAL" clId="{92221E59-9835-4275-A830-2AF2D2038E12}" dt="2025-10-23T16:47:22.236" v="8736" actId="14100"/>
          <ac:spMkLst>
            <pc:docMk/>
            <pc:sldMk cId="1345937683" sldId="466"/>
            <ac:spMk id="3" creationId="{EBDC3A8A-FDA8-962A-11BB-7A818BA1408A}"/>
          </ac:spMkLst>
        </pc:spChg>
      </pc:sldChg>
      <pc:sldChg chg="modSp new mod">
        <pc:chgData name="Cerys Davies" userId="61e71dc1-9594-4277-b52b-4420989f68ee" providerId="ADAL" clId="{92221E59-9835-4275-A830-2AF2D2038E12}" dt="2025-11-02T15:32:54.687" v="9535" actId="113"/>
        <pc:sldMkLst>
          <pc:docMk/>
          <pc:sldMk cId="4126179872" sldId="467"/>
        </pc:sldMkLst>
        <pc:spChg chg="mod">
          <ac:chgData name="Cerys Davies" userId="61e71dc1-9594-4277-b52b-4420989f68ee" providerId="ADAL" clId="{92221E59-9835-4275-A830-2AF2D2038E12}" dt="2025-11-02T15:32:54.687" v="9535" actId="113"/>
          <ac:spMkLst>
            <pc:docMk/>
            <pc:sldMk cId="4126179872" sldId="467"/>
            <ac:spMk id="2" creationId="{569588D4-3429-B918-13E5-38F61F94FEC0}"/>
          </ac:spMkLst>
        </pc:spChg>
        <pc:spChg chg="mod">
          <ac:chgData name="Cerys Davies" userId="61e71dc1-9594-4277-b52b-4420989f68ee" providerId="ADAL" clId="{92221E59-9835-4275-A830-2AF2D2038E12}" dt="2025-10-23T16:50:33.415" v="8839" actId="14100"/>
          <ac:spMkLst>
            <pc:docMk/>
            <pc:sldMk cId="4126179872" sldId="467"/>
            <ac:spMk id="3" creationId="{E1B4471A-009A-88C5-4AA7-644DA766C2DC}"/>
          </ac:spMkLst>
        </pc:spChg>
      </pc:sldChg>
      <pc:sldChg chg="modSp add mod">
        <pc:chgData name="Cerys Davies" userId="61e71dc1-9594-4277-b52b-4420989f68ee" providerId="ADAL" clId="{92221E59-9835-4275-A830-2AF2D2038E12}" dt="2025-10-23T16:57:01.086" v="9345" actId="5793"/>
        <pc:sldMkLst>
          <pc:docMk/>
          <pc:sldMk cId="889871391" sldId="468"/>
        </pc:sldMkLst>
        <pc:spChg chg="mod">
          <ac:chgData name="Cerys Davies" userId="61e71dc1-9594-4277-b52b-4420989f68ee" providerId="ADAL" clId="{92221E59-9835-4275-A830-2AF2D2038E12}" dt="2025-10-23T16:56:38.010" v="9337" actId="14100"/>
          <ac:spMkLst>
            <pc:docMk/>
            <pc:sldMk cId="889871391" sldId="468"/>
            <ac:spMk id="2" creationId="{EC73A98B-96AF-8F5E-98E7-65D2C4764F5C}"/>
          </ac:spMkLst>
        </pc:spChg>
        <pc:spChg chg="mod">
          <ac:chgData name="Cerys Davies" userId="61e71dc1-9594-4277-b52b-4420989f68ee" providerId="ADAL" clId="{92221E59-9835-4275-A830-2AF2D2038E12}" dt="2025-10-23T16:57:01.086" v="9345" actId="5793"/>
          <ac:spMkLst>
            <pc:docMk/>
            <pc:sldMk cId="889871391" sldId="468"/>
            <ac:spMk id="3" creationId="{5F1DDDC9-7FB6-F79B-263B-2B9C636A4FCD}"/>
          </ac:spMkLst>
        </pc:spChg>
      </pc:sldChg>
      <pc:sldChg chg="addSp modSp new mod setBg">
        <pc:chgData name="Cerys Davies" userId="61e71dc1-9594-4277-b52b-4420989f68ee" providerId="ADAL" clId="{92221E59-9835-4275-A830-2AF2D2038E12}" dt="2025-10-23T16:59:41.850" v="9362" actId="14100"/>
        <pc:sldMkLst>
          <pc:docMk/>
          <pc:sldMk cId="1327825252" sldId="469"/>
        </pc:sldMkLst>
        <pc:spChg chg="add">
          <ac:chgData name="Cerys Davies" userId="61e71dc1-9594-4277-b52b-4420989f68ee" providerId="ADAL" clId="{92221E59-9835-4275-A830-2AF2D2038E12}" dt="2025-10-23T16:59:27.963" v="9358" actId="26606"/>
          <ac:spMkLst>
            <pc:docMk/>
            <pc:sldMk cId="1327825252" sldId="469"/>
            <ac:spMk id="8" creationId="{03E8462A-FEBA-4848-81CC-3F8DA3E477BE}"/>
          </ac:spMkLst>
        </pc:spChg>
        <pc:spChg chg="add">
          <ac:chgData name="Cerys Davies" userId="61e71dc1-9594-4277-b52b-4420989f68ee" providerId="ADAL" clId="{92221E59-9835-4275-A830-2AF2D2038E12}" dt="2025-10-23T16:59:27.963" v="9358" actId="26606"/>
          <ac:spMkLst>
            <pc:docMk/>
            <pc:sldMk cId="1327825252" sldId="469"/>
            <ac:spMk id="21" creationId="{7941F9B1-B01B-4A84-89D9-B169AEB4E456}"/>
          </ac:spMkLst>
        </pc:spChg>
        <pc:grpChg chg="add">
          <ac:chgData name="Cerys Davies" userId="61e71dc1-9594-4277-b52b-4420989f68ee" providerId="ADAL" clId="{92221E59-9835-4275-A830-2AF2D2038E12}" dt="2025-10-23T16:59:27.963" v="9358" actId="26606"/>
          <ac:grpSpMkLst>
            <pc:docMk/>
            <pc:sldMk cId="1327825252" sldId="469"/>
            <ac:grpSpMk id="10" creationId="{2109F83F-40FE-4DB3-84CC-09FB3340D06D}"/>
          </ac:grpSpMkLst>
        </pc:grpChg>
        <pc:picChg chg="add mod">
          <ac:chgData name="Cerys Davies" userId="61e71dc1-9594-4277-b52b-4420989f68ee" providerId="ADAL" clId="{92221E59-9835-4275-A830-2AF2D2038E12}" dt="2025-10-23T16:59:41.850" v="9362" actId="14100"/>
          <ac:picMkLst>
            <pc:docMk/>
            <pc:sldMk cId="1327825252" sldId="469"/>
            <ac:picMk id="3" creationId="{B411FDCF-241B-3CF1-F269-81AE9EA5C1F5}"/>
          </ac:picMkLst>
        </pc:picChg>
      </pc:sldChg>
      <pc:sldChg chg="modSp add del mod">
        <pc:chgData name="Cerys Davies" userId="61e71dc1-9594-4277-b52b-4420989f68ee" providerId="ADAL" clId="{92221E59-9835-4275-A830-2AF2D2038E12}" dt="2025-10-23T16:58:46.933" v="9351" actId="47"/>
        <pc:sldMkLst>
          <pc:docMk/>
          <pc:sldMk cId="4224765129" sldId="469"/>
        </pc:sldMkLst>
      </pc:sldChg>
      <pc:sldChg chg="addSp modSp new mod setBg">
        <pc:chgData name="Cerys Davies" userId="61e71dc1-9594-4277-b52b-4420989f68ee" providerId="ADAL" clId="{92221E59-9835-4275-A830-2AF2D2038E12}" dt="2025-10-23T17:02:05.335" v="9369" actId="1076"/>
        <pc:sldMkLst>
          <pc:docMk/>
          <pc:sldMk cId="3465417894" sldId="470"/>
        </pc:sldMkLst>
        <pc:spChg chg="add">
          <ac:chgData name="Cerys Davies" userId="61e71dc1-9594-4277-b52b-4420989f68ee" providerId="ADAL" clId="{92221E59-9835-4275-A830-2AF2D2038E12}" dt="2025-10-23T17:01:59.241" v="9367" actId="26606"/>
          <ac:spMkLst>
            <pc:docMk/>
            <pc:sldMk cId="3465417894" sldId="470"/>
            <ac:spMk id="8" creationId="{03E8462A-FEBA-4848-81CC-3F8DA3E477BE}"/>
          </ac:spMkLst>
        </pc:spChg>
        <pc:spChg chg="add">
          <ac:chgData name="Cerys Davies" userId="61e71dc1-9594-4277-b52b-4420989f68ee" providerId="ADAL" clId="{92221E59-9835-4275-A830-2AF2D2038E12}" dt="2025-10-23T17:01:59.241" v="9367" actId="26606"/>
          <ac:spMkLst>
            <pc:docMk/>
            <pc:sldMk cId="3465417894" sldId="470"/>
            <ac:spMk id="21" creationId="{7941F9B1-B01B-4A84-89D9-B169AEB4E456}"/>
          </ac:spMkLst>
        </pc:spChg>
        <pc:grpChg chg="add">
          <ac:chgData name="Cerys Davies" userId="61e71dc1-9594-4277-b52b-4420989f68ee" providerId="ADAL" clId="{92221E59-9835-4275-A830-2AF2D2038E12}" dt="2025-10-23T17:01:59.241" v="9367" actId="26606"/>
          <ac:grpSpMkLst>
            <pc:docMk/>
            <pc:sldMk cId="3465417894" sldId="470"/>
            <ac:grpSpMk id="10" creationId="{2109F83F-40FE-4DB3-84CC-09FB3340D06D}"/>
          </ac:grpSpMkLst>
        </pc:grpChg>
        <pc:picChg chg="add mod">
          <ac:chgData name="Cerys Davies" userId="61e71dc1-9594-4277-b52b-4420989f68ee" providerId="ADAL" clId="{92221E59-9835-4275-A830-2AF2D2038E12}" dt="2025-10-23T17:02:05.335" v="9369" actId="1076"/>
          <ac:picMkLst>
            <pc:docMk/>
            <pc:sldMk cId="3465417894" sldId="470"/>
            <ac:picMk id="3" creationId="{18E17D9F-EC2D-228B-B8C3-FED884F33163}"/>
          </ac:picMkLst>
        </pc:picChg>
      </pc:sldChg>
      <pc:sldChg chg="addSp modSp new mod setBg">
        <pc:chgData name="Cerys Davies" userId="61e71dc1-9594-4277-b52b-4420989f68ee" providerId="ADAL" clId="{92221E59-9835-4275-A830-2AF2D2038E12}" dt="2025-10-23T17:03:27.287" v="9380" actId="1076"/>
        <pc:sldMkLst>
          <pc:docMk/>
          <pc:sldMk cId="878385023" sldId="471"/>
        </pc:sldMkLst>
        <pc:spChg chg="add">
          <ac:chgData name="Cerys Davies" userId="61e71dc1-9594-4277-b52b-4420989f68ee" providerId="ADAL" clId="{92221E59-9835-4275-A830-2AF2D2038E12}" dt="2025-10-23T17:03:23.506" v="9378" actId="26606"/>
          <ac:spMkLst>
            <pc:docMk/>
            <pc:sldMk cId="878385023" sldId="471"/>
            <ac:spMk id="8" creationId="{03E8462A-FEBA-4848-81CC-3F8DA3E477BE}"/>
          </ac:spMkLst>
        </pc:spChg>
        <pc:spChg chg="add">
          <ac:chgData name="Cerys Davies" userId="61e71dc1-9594-4277-b52b-4420989f68ee" providerId="ADAL" clId="{92221E59-9835-4275-A830-2AF2D2038E12}" dt="2025-10-23T17:03:23.506" v="9378" actId="26606"/>
          <ac:spMkLst>
            <pc:docMk/>
            <pc:sldMk cId="878385023" sldId="471"/>
            <ac:spMk id="21" creationId="{7941F9B1-B01B-4A84-89D9-B169AEB4E456}"/>
          </ac:spMkLst>
        </pc:spChg>
        <pc:grpChg chg="add">
          <ac:chgData name="Cerys Davies" userId="61e71dc1-9594-4277-b52b-4420989f68ee" providerId="ADAL" clId="{92221E59-9835-4275-A830-2AF2D2038E12}" dt="2025-10-23T17:03:23.506" v="9378" actId="26606"/>
          <ac:grpSpMkLst>
            <pc:docMk/>
            <pc:sldMk cId="878385023" sldId="471"/>
            <ac:grpSpMk id="10" creationId="{2109F83F-40FE-4DB3-84CC-09FB3340D06D}"/>
          </ac:grpSpMkLst>
        </pc:grpChg>
        <pc:picChg chg="add mod">
          <ac:chgData name="Cerys Davies" userId="61e71dc1-9594-4277-b52b-4420989f68ee" providerId="ADAL" clId="{92221E59-9835-4275-A830-2AF2D2038E12}" dt="2025-10-23T17:03:27.287" v="9380" actId="1076"/>
          <ac:picMkLst>
            <pc:docMk/>
            <pc:sldMk cId="878385023" sldId="471"/>
            <ac:picMk id="3" creationId="{8D59B113-C9B4-04BC-2C3E-87E2BB11DD4C}"/>
          </ac:picMkLst>
        </pc:picChg>
      </pc:sldChg>
      <pc:sldChg chg="new del">
        <pc:chgData name="Cerys Davies" userId="61e71dc1-9594-4277-b52b-4420989f68ee" providerId="ADAL" clId="{92221E59-9835-4275-A830-2AF2D2038E12}" dt="2025-10-23T17:05:27.905" v="9387" actId="47"/>
        <pc:sldMkLst>
          <pc:docMk/>
          <pc:sldMk cId="3016335275" sldId="472"/>
        </pc:sldMkLst>
      </pc:sldChg>
      <pc:sldChg chg="modSp add mod">
        <pc:chgData name="Cerys Davies" userId="61e71dc1-9594-4277-b52b-4420989f68ee" providerId="ADAL" clId="{92221E59-9835-4275-A830-2AF2D2038E12}" dt="2025-11-02T15:29:23.660" v="9508" actId="14100"/>
        <pc:sldMkLst>
          <pc:docMk/>
          <pc:sldMk cId="4101983118" sldId="472"/>
        </pc:sldMkLst>
        <pc:spChg chg="mod">
          <ac:chgData name="Cerys Davies" userId="61e71dc1-9594-4277-b52b-4420989f68ee" providerId="ADAL" clId="{92221E59-9835-4275-A830-2AF2D2038E12}" dt="2025-11-02T15:28:55.526" v="9502" actId="1076"/>
          <ac:spMkLst>
            <pc:docMk/>
            <pc:sldMk cId="4101983118" sldId="472"/>
            <ac:spMk id="2" creationId="{3544020B-054C-4AEE-6844-BDB05C15C5DE}"/>
          </ac:spMkLst>
        </pc:spChg>
        <pc:spChg chg="mod">
          <ac:chgData name="Cerys Davies" userId="61e71dc1-9594-4277-b52b-4420989f68ee" providerId="ADAL" clId="{92221E59-9835-4275-A830-2AF2D2038E12}" dt="2025-11-02T15:29:23.660" v="9508" actId="14100"/>
          <ac:spMkLst>
            <pc:docMk/>
            <pc:sldMk cId="4101983118" sldId="472"/>
            <ac:spMk id="3" creationId="{614A9A19-F093-37F6-82C3-28BD16639CE5}"/>
          </ac:spMkLst>
        </pc:spChg>
      </pc:sldChg>
      <pc:sldChg chg="new del">
        <pc:chgData name="Cerys Davies" userId="61e71dc1-9594-4277-b52b-4420989f68ee" providerId="ADAL" clId="{92221E59-9835-4275-A830-2AF2D2038E12}" dt="2025-10-23T17:05:30.114" v="9388" actId="47"/>
        <pc:sldMkLst>
          <pc:docMk/>
          <pc:sldMk cId="561660327" sldId="473"/>
        </pc:sldMkLst>
      </pc:sldChg>
      <pc:sldChg chg="addSp delSp add del mod setBg delDesignElem">
        <pc:chgData name="Cerys Davies" userId="61e71dc1-9594-4277-b52b-4420989f68ee" providerId="ADAL" clId="{92221E59-9835-4275-A830-2AF2D2038E12}" dt="2025-10-23T17:16:22.644" v="9400" actId="47"/>
        <pc:sldMkLst>
          <pc:docMk/>
          <pc:sldMk cId="1848210524" sldId="474"/>
        </pc:sldMkLst>
      </pc:sldChg>
      <pc:sldChg chg="addSp delSp modSp add del mod setBg delDesignElem">
        <pc:chgData name="Cerys Davies" userId="61e71dc1-9594-4277-b52b-4420989f68ee" providerId="ADAL" clId="{92221E59-9835-4275-A830-2AF2D2038E12}" dt="2025-10-23T17:16:28.221" v="9401" actId="47"/>
        <pc:sldMkLst>
          <pc:docMk/>
          <pc:sldMk cId="2464119628" sldId="475"/>
        </pc:sldMkLst>
      </pc:sldChg>
      <pc:sldChg chg="addSp delSp modSp add del mod setBg delDesignElem">
        <pc:chgData name="Cerys Davies" userId="61e71dc1-9594-4277-b52b-4420989f68ee" providerId="ADAL" clId="{92221E59-9835-4275-A830-2AF2D2038E12}" dt="2025-10-23T17:16:31.326" v="9402" actId="47"/>
        <pc:sldMkLst>
          <pc:docMk/>
          <pc:sldMk cId="3847661572" sldId="47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E2D72F-3E32-482C-A1D2-1F8B3711A31F}" type="datetimeFigureOut">
              <a:rPr lang="en-GB" smtClean="0"/>
              <a:t>02/11/2025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559652-8C12-4FE2-AB1D-324B33413F2C}" type="slidenum">
              <a:rPr lang="en-GB" smtClean="0"/>
              <a:t>‹#›</a:t>
            </a:fld>
            <a:endParaRPr lang="en-GB"/>
          </a:p>
        </p:txBody>
      </p:sp>
    </p:spTree>
    <p:extLst>
      <p:ext uri="{BB962C8B-B14F-4D97-AF65-F5344CB8AC3E}">
        <p14:creationId xmlns:p14="http://schemas.microsoft.com/office/powerpoint/2010/main" val="4152868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52559652-8C12-4FE2-AB1D-324B33413F2C}" type="slidenum">
              <a:rPr lang="en-GB" smtClean="0"/>
              <a:t>6</a:t>
            </a:fld>
            <a:endParaRPr lang="en-GB"/>
          </a:p>
        </p:txBody>
      </p:sp>
    </p:spTree>
    <p:extLst>
      <p:ext uri="{BB962C8B-B14F-4D97-AF65-F5344CB8AC3E}">
        <p14:creationId xmlns:p14="http://schemas.microsoft.com/office/powerpoint/2010/main" val="14243475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802167-39FB-86AA-8374-F8634143B0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62454E5-1750-FE6F-8D89-1C18A5255B1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F5008CD-3B74-19EB-8796-DDA267148FE2}"/>
              </a:ext>
            </a:extLst>
          </p:cNvPr>
          <p:cNvSpPr>
            <a:spLocks noGrp="1"/>
          </p:cNvSpPr>
          <p:nvPr>
            <p:ph type="body" idx="1"/>
          </p:nvPr>
        </p:nvSpPr>
        <p:spPr/>
        <p:txBody>
          <a:bodyPr/>
          <a:lstStyle/>
          <a:p>
            <a:endParaRPr lang="en-GB" b="1" dirty="0"/>
          </a:p>
        </p:txBody>
      </p:sp>
      <p:sp>
        <p:nvSpPr>
          <p:cNvPr id="4" name="Slide Number Placeholder 3">
            <a:extLst>
              <a:ext uri="{FF2B5EF4-FFF2-40B4-BE49-F238E27FC236}">
                <a16:creationId xmlns:a16="http://schemas.microsoft.com/office/drawing/2014/main" id="{E6927165-6218-05CF-FFF5-AFF75EA824F2}"/>
              </a:ext>
            </a:extLst>
          </p:cNvPr>
          <p:cNvSpPr>
            <a:spLocks noGrp="1"/>
          </p:cNvSpPr>
          <p:nvPr>
            <p:ph type="sldNum" sz="quarter" idx="5"/>
          </p:nvPr>
        </p:nvSpPr>
        <p:spPr/>
        <p:txBody>
          <a:bodyPr/>
          <a:lstStyle/>
          <a:p>
            <a:fld id="{52559652-8C12-4FE2-AB1D-324B33413F2C}" type="slidenum">
              <a:rPr lang="en-GB" smtClean="0"/>
              <a:t>7</a:t>
            </a:fld>
            <a:endParaRPr lang="en-GB"/>
          </a:p>
        </p:txBody>
      </p:sp>
    </p:spTree>
    <p:extLst>
      <p:ext uri="{BB962C8B-B14F-4D97-AF65-F5344CB8AC3E}">
        <p14:creationId xmlns:p14="http://schemas.microsoft.com/office/powerpoint/2010/main" val="28733243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10</a:t>
            </a:fld>
            <a:endParaRPr lang="en-GB"/>
          </a:p>
        </p:txBody>
      </p:sp>
    </p:spTree>
    <p:extLst>
      <p:ext uri="{BB962C8B-B14F-4D97-AF65-F5344CB8AC3E}">
        <p14:creationId xmlns:p14="http://schemas.microsoft.com/office/powerpoint/2010/main" val="35852410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20</a:t>
            </a:fld>
            <a:endParaRPr lang="en-GB"/>
          </a:p>
        </p:txBody>
      </p:sp>
    </p:spTree>
    <p:extLst>
      <p:ext uri="{BB962C8B-B14F-4D97-AF65-F5344CB8AC3E}">
        <p14:creationId xmlns:p14="http://schemas.microsoft.com/office/powerpoint/2010/main" val="10404024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29</a:t>
            </a:fld>
            <a:endParaRPr lang="en-GB"/>
          </a:p>
        </p:txBody>
      </p:sp>
    </p:spTree>
    <p:extLst>
      <p:ext uri="{BB962C8B-B14F-4D97-AF65-F5344CB8AC3E}">
        <p14:creationId xmlns:p14="http://schemas.microsoft.com/office/powerpoint/2010/main" val="35237751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32</a:t>
            </a:fld>
            <a:endParaRPr lang="en-GB"/>
          </a:p>
        </p:txBody>
      </p:sp>
    </p:spTree>
    <p:extLst>
      <p:ext uri="{BB962C8B-B14F-4D97-AF65-F5344CB8AC3E}">
        <p14:creationId xmlns:p14="http://schemas.microsoft.com/office/powerpoint/2010/main" val="23537058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35</a:t>
            </a:fld>
            <a:endParaRPr lang="en-GB"/>
          </a:p>
        </p:txBody>
      </p:sp>
    </p:spTree>
    <p:extLst>
      <p:ext uri="{BB962C8B-B14F-4D97-AF65-F5344CB8AC3E}">
        <p14:creationId xmlns:p14="http://schemas.microsoft.com/office/powerpoint/2010/main" val="31713516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a:extLst>
              <a:ext uri="{FF2B5EF4-FFF2-40B4-BE49-F238E27FC236}">
                <a16:creationId xmlns:a16="http://schemas.microsoft.com/office/drawing/2014/main" id="{184FFC78-EFC6-80FC-88C3-B152F694A07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2707" name="Notes Placeholder 2">
            <a:extLst>
              <a:ext uri="{FF2B5EF4-FFF2-40B4-BE49-F238E27FC236}">
                <a16:creationId xmlns:a16="http://schemas.microsoft.com/office/drawing/2014/main" id="{67F5CA8F-8858-25A2-BFC5-56CFB077E34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72708" name="Slide Number Placeholder 3">
            <a:extLst>
              <a:ext uri="{FF2B5EF4-FFF2-40B4-BE49-F238E27FC236}">
                <a16:creationId xmlns:a16="http://schemas.microsoft.com/office/drawing/2014/main" id="{2AA90998-FE6D-3897-043B-DD548F804A5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1D733041-9D62-4F9E-9800-D1D775B1122B}" type="slidenum">
              <a:rPr lang="en-GB" altLang="en-US">
                <a:latin typeface="Arial" panose="020B0604020202020204" pitchFamily="34" charset="0"/>
              </a:rPr>
              <a:pPr eaLnBrk="1" hangingPunct="1">
                <a:spcBef>
                  <a:spcPct val="0"/>
                </a:spcBef>
              </a:pPr>
              <a:t>42</a:t>
            </a:fld>
            <a:endParaRPr lang="en-GB" altLang="en-US">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02/11/2025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331120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02/11/2025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3636225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4417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6BC5B4-7257-4A10-944F-CE34FB77A518}" type="datetimeFigureOut">
              <a:rPr lang="en-GB" smtClean="0"/>
              <a:t>02/11/2025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969917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6BC5B4-7257-4A10-944F-CE34FB77A518}" type="datetimeFigureOut">
              <a:rPr lang="en-GB" smtClean="0"/>
              <a:t>02/11/2025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96825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6BC5B4-7257-4A10-944F-CE34FB77A518}" type="datetimeFigureOut">
              <a:rPr lang="en-GB" smtClean="0"/>
              <a:t>02/11/2025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55762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6BC5B4-7257-4A10-944F-CE34FB77A518}" type="datetimeFigureOut">
              <a:rPr lang="en-GB" smtClean="0"/>
              <a:t>02/11/2025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601716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36BC5B4-7257-4A10-944F-CE34FB77A518}" type="datetimeFigureOut">
              <a:rPr lang="en-GB" smtClean="0"/>
              <a:t>02/11/2025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007174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
        <p:nvSpPr>
          <p:cNvPr id="5" name="Date Placeholder 4"/>
          <p:cNvSpPr>
            <a:spLocks noGrp="1"/>
          </p:cNvSpPr>
          <p:nvPr>
            <p:ph type="dt" sz="half" idx="10"/>
          </p:nvPr>
        </p:nvSpPr>
        <p:spPr/>
        <p:txBody>
          <a:bodyPr/>
          <a:lstStyle/>
          <a:p>
            <a:fld id="{536BC5B4-7257-4A10-944F-CE34FB77A518}" type="datetimeFigureOut">
              <a:rPr lang="en-GB" smtClean="0"/>
              <a:t>02/11/2025</a:t>
            </a:fld>
            <a:endParaRPr lang="en-GB"/>
          </a:p>
        </p:txBody>
      </p:sp>
    </p:spTree>
    <p:extLst>
      <p:ext uri="{BB962C8B-B14F-4D97-AF65-F5344CB8AC3E}">
        <p14:creationId xmlns:p14="http://schemas.microsoft.com/office/powerpoint/2010/main" val="3024647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83874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84941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9895494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509410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184697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02/11/2025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12071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02/11/2025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796587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36BC5B4-7257-4A10-944F-CE34FB77A518}" type="datetimeFigureOut">
              <a:rPr lang="en-GB" smtClean="0"/>
              <a:t>02/11/2025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9EE4F4D-5756-4309-9E3A-CB2EC4973375}" type="slidenum">
              <a:rPr lang="en-GB" smtClean="0"/>
              <a:t>‹#›</a:t>
            </a:fld>
            <a:endParaRPr lang="en-GB"/>
          </a:p>
        </p:txBody>
      </p:sp>
    </p:spTree>
    <p:extLst>
      <p:ext uri="{BB962C8B-B14F-4D97-AF65-F5344CB8AC3E}">
        <p14:creationId xmlns:p14="http://schemas.microsoft.com/office/powerpoint/2010/main" val="263716866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5.w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CC950-E77F-15A4-C7E0-E506331E160D}"/>
              </a:ext>
            </a:extLst>
          </p:cNvPr>
          <p:cNvSpPr>
            <a:spLocks noGrp="1"/>
          </p:cNvSpPr>
          <p:nvPr>
            <p:ph type="ctrTitle"/>
          </p:nvPr>
        </p:nvSpPr>
        <p:spPr>
          <a:xfrm>
            <a:off x="774122" y="2838840"/>
            <a:ext cx="9977904" cy="1646302"/>
          </a:xfrm>
        </p:spPr>
        <p:txBody>
          <a:bodyPr/>
          <a:lstStyle/>
          <a:p>
            <a:pPr algn="l"/>
            <a:r>
              <a:rPr lang="en-GB" dirty="0"/>
              <a:t>Property and Conveyancing:</a:t>
            </a:r>
            <a:br>
              <a:rPr lang="en-GB" dirty="0"/>
            </a:br>
            <a:r>
              <a:rPr lang="en-GB" dirty="0"/>
              <a:t>Leases, Enforceability of Covenants, Termination,  and Remedies</a:t>
            </a:r>
          </a:p>
        </p:txBody>
      </p:sp>
      <p:sp>
        <p:nvSpPr>
          <p:cNvPr id="3" name="Subtitle 2">
            <a:extLst>
              <a:ext uri="{FF2B5EF4-FFF2-40B4-BE49-F238E27FC236}">
                <a16:creationId xmlns:a16="http://schemas.microsoft.com/office/drawing/2014/main" id="{B3C07B6A-DE2B-9CA1-97D5-CB2C65EFCC71}"/>
              </a:ext>
            </a:extLst>
          </p:cNvPr>
          <p:cNvSpPr>
            <a:spLocks noGrp="1"/>
          </p:cNvSpPr>
          <p:nvPr>
            <p:ph type="subTitle" idx="1"/>
          </p:nvPr>
        </p:nvSpPr>
        <p:spPr>
          <a:xfrm>
            <a:off x="1288531" y="5109007"/>
            <a:ext cx="7766936" cy="1096899"/>
          </a:xfrm>
        </p:spPr>
        <p:txBody>
          <a:bodyPr>
            <a:normAutofit/>
          </a:bodyPr>
          <a:lstStyle/>
          <a:p>
            <a:pPr algn="ctr"/>
            <a:r>
              <a:rPr lang="en-GB" sz="4400" b="1" dirty="0"/>
              <a:t>Chapter 11</a:t>
            </a:r>
          </a:p>
        </p:txBody>
      </p:sp>
    </p:spTree>
    <p:extLst>
      <p:ext uri="{BB962C8B-B14F-4D97-AF65-F5344CB8AC3E}">
        <p14:creationId xmlns:p14="http://schemas.microsoft.com/office/powerpoint/2010/main" val="16652805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BD2D4-1704-4053-8EEF-6DE8BE82C9A1}"/>
              </a:ext>
            </a:extLst>
          </p:cNvPr>
          <p:cNvSpPr>
            <a:spLocks noGrp="1"/>
          </p:cNvSpPr>
          <p:nvPr>
            <p:ph type="title"/>
          </p:nvPr>
        </p:nvSpPr>
        <p:spPr/>
        <p:txBody>
          <a:bodyPr>
            <a:normAutofit/>
          </a:bodyPr>
          <a:lstStyle/>
          <a:p>
            <a:r>
              <a:rPr lang="en-GB" sz="4800" b="1" dirty="0"/>
              <a:t>Overview</a:t>
            </a:r>
          </a:p>
        </p:txBody>
      </p:sp>
      <p:sp>
        <p:nvSpPr>
          <p:cNvPr id="3" name="Content Placeholder 2">
            <a:extLst>
              <a:ext uri="{FF2B5EF4-FFF2-40B4-BE49-F238E27FC236}">
                <a16:creationId xmlns:a16="http://schemas.microsoft.com/office/drawing/2014/main" id="{684BBBF0-4AD6-46F2-87DB-F2400A5FCE2B}"/>
              </a:ext>
            </a:extLst>
          </p:cNvPr>
          <p:cNvSpPr>
            <a:spLocks noGrp="1"/>
          </p:cNvSpPr>
          <p:nvPr>
            <p:ph idx="1"/>
          </p:nvPr>
        </p:nvSpPr>
        <p:spPr>
          <a:xfrm>
            <a:off x="746345" y="2028317"/>
            <a:ext cx="8596668" cy="3880773"/>
          </a:xfrm>
        </p:spPr>
        <p:txBody>
          <a:bodyPr>
            <a:normAutofit/>
          </a:bodyPr>
          <a:lstStyle/>
          <a:p>
            <a:r>
              <a:rPr lang="en-GB" sz="3600" dirty="0"/>
              <a:t>Covenants in leases</a:t>
            </a:r>
          </a:p>
          <a:p>
            <a:r>
              <a:rPr lang="en-GB" sz="3600" dirty="0"/>
              <a:t>Termination</a:t>
            </a:r>
          </a:p>
          <a:p>
            <a:r>
              <a:rPr lang="en-GB" sz="3600" dirty="0"/>
              <a:t>Remedies</a:t>
            </a:r>
          </a:p>
          <a:p>
            <a:r>
              <a:rPr lang="en-GB" sz="3600" dirty="0"/>
              <a:t>Summary</a:t>
            </a:r>
          </a:p>
        </p:txBody>
      </p:sp>
    </p:spTree>
    <p:extLst>
      <p:ext uri="{BB962C8B-B14F-4D97-AF65-F5344CB8AC3E}">
        <p14:creationId xmlns:p14="http://schemas.microsoft.com/office/powerpoint/2010/main" val="30422729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C0671-51A1-45FD-9E0B-AED0753D0072}"/>
              </a:ext>
            </a:extLst>
          </p:cNvPr>
          <p:cNvSpPr>
            <a:spLocks noGrp="1"/>
          </p:cNvSpPr>
          <p:nvPr>
            <p:ph type="title"/>
          </p:nvPr>
        </p:nvSpPr>
        <p:spPr>
          <a:xfrm>
            <a:off x="504805" y="166778"/>
            <a:ext cx="8596668" cy="793630"/>
          </a:xfrm>
        </p:spPr>
        <p:txBody>
          <a:bodyPr/>
          <a:lstStyle/>
          <a:p>
            <a:r>
              <a:rPr lang="en-GB" dirty="0"/>
              <a:t>Covenants in Leases</a:t>
            </a:r>
          </a:p>
        </p:txBody>
      </p:sp>
      <p:sp>
        <p:nvSpPr>
          <p:cNvPr id="3" name="Content Placeholder 2">
            <a:extLst>
              <a:ext uri="{FF2B5EF4-FFF2-40B4-BE49-F238E27FC236}">
                <a16:creationId xmlns:a16="http://schemas.microsoft.com/office/drawing/2014/main" id="{FB6831B2-85DA-440C-BCDC-E16FF9563AB7}"/>
              </a:ext>
            </a:extLst>
          </p:cNvPr>
          <p:cNvSpPr>
            <a:spLocks noGrp="1"/>
          </p:cNvSpPr>
          <p:nvPr>
            <p:ph idx="1"/>
          </p:nvPr>
        </p:nvSpPr>
        <p:spPr>
          <a:xfrm>
            <a:off x="326525" y="960408"/>
            <a:ext cx="9260297" cy="5528423"/>
          </a:xfrm>
        </p:spPr>
        <p:txBody>
          <a:bodyPr>
            <a:normAutofit lnSpcReduction="10000"/>
          </a:bodyPr>
          <a:lstStyle/>
          <a:p>
            <a:pPr fontAlgn="auto"/>
            <a:r>
              <a:rPr lang="en-GB" sz="2400" dirty="0"/>
              <a:t>A lease is a contractual document, imposing obligations on both the landlord and the tenant =  leasehold covenants. </a:t>
            </a:r>
            <a:r>
              <a:rPr lang="en-GB" sz="2400" dirty="0" err="1"/>
              <a:t>E.g</a:t>
            </a:r>
            <a:r>
              <a:rPr lang="en-GB" sz="2400" dirty="0"/>
              <a:t> </a:t>
            </a:r>
          </a:p>
          <a:p>
            <a:pPr fontAlgn="auto"/>
            <a:r>
              <a:rPr lang="en-GB" sz="2400" dirty="0"/>
              <a:t>Tenant covenants to pay rent, rates and taxes, to be responsible for maintenance, repairs and insurance. </a:t>
            </a:r>
          </a:p>
          <a:p>
            <a:pPr fontAlgn="auto"/>
            <a:r>
              <a:rPr lang="en-GB" sz="2400" dirty="0"/>
              <a:t>The landlord will  covenant to keep the premises in repair.</a:t>
            </a:r>
          </a:p>
          <a:p>
            <a:pPr fontAlgn="auto"/>
            <a:r>
              <a:rPr lang="en-GB" sz="2400" dirty="0"/>
              <a:t>Lease may  contain a rent review clause which allows the rent to be raised at regular intervals to what is then a fair market rent for the property. </a:t>
            </a:r>
          </a:p>
          <a:p>
            <a:pPr fontAlgn="auto"/>
            <a:r>
              <a:rPr lang="en-GB" sz="2400" dirty="0"/>
              <a:t> Another common covenant is a covenant against assignment or sub-letting either absolutely or not without landlord consent ( qualified)</a:t>
            </a:r>
          </a:p>
          <a:p>
            <a:pPr fontAlgn="auto"/>
            <a:r>
              <a:rPr lang="en-GB" sz="2400" dirty="0"/>
              <a:t>Forfeiture, a right of re-entry, is the process by which the lease is terminated early because the tenant has breached a covenant in the lease.</a:t>
            </a:r>
          </a:p>
          <a:p>
            <a:endParaRPr lang="en-GB" dirty="0"/>
          </a:p>
        </p:txBody>
      </p:sp>
    </p:spTree>
    <p:extLst>
      <p:ext uri="{BB962C8B-B14F-4D97-AF65-F5344CB8AC3E}">
        <p14:creationId xmlns:p14="http://schemas.microsoft.com/office/powerpoint/2010/main" val="9104859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7D80A6-2D94-4F15-BC60-D9F97BBECB1D}"/>
              </a:ext>
            </a:extLst>
          </p:cNvPr>
          <p:cNvSpPr>
            <a:spLocks noGrp="1"/>
          </p:cNvSpPr>
          <p:nvPr>
            <p:ph type="title"/>
          </p:nvPr>
        </p:nvSpPr>
        <p:spPr>
          <a:xfrm>
            <a:off x="487553" y="281796"/>
            <a:ext cx="8596668" cy="649857"/>
          </a:xfrm>
        </p:spPr>
        <p:txBody>
          <a:bodyPr>
            <a:normAutofit fontScale="90000"/>
          </a:bodyPr>
          <a:lstStyle/>
          <a:p>
            <a:r>
              <a:rPr lang="en-GB" dirty="0"/>
              <a:t>Enforceability of Covenants: depends on type of relationship</a:t>
            </a:r>
          </a:p>
        </p:txBody>
      </p:sp>
      <p:sp>
        <p:nvSpPr>
          <p:cNvPr id="3" name="Content Placeholder 2">
            <a:extLst>
              <a:ext uri="{FF2B5EF4-FFF2-40B4-BE49-F238E27FC236}">
                <a16:creationId xmlns:a16="http://schemas.microsoft.com/office/drawing/2014/main" id="{8F749EB1-165A-44D6-B003-DCE39306949D}"/>
              </a:ext>
            </a:extLst>
          </p:cNvPr>
          <p:cNvSpPr>
            <a:spLocks noGrp="1"/>
          </p:cNvSpPr>
          <p:nvPr>
            <p:ph idx="1"/>
          </p:nvPr>
        </p:nvSpPr>
        <p:spPr>
          <a:xfrm>
            <a:off x="286269" y="1488613"/>
            <a:ext cx="9605353" cy="5205485"/>
          </a:xfrm>
        </p:spPr>
        <p:txBody>
          <a:bodyPr>
            <a:normAutofit/>
          </a:bodyPr>
          <a:lstStyle/>
          <a:p>
            <a:r>
              <a:rPr lang="en-GB" sz="2400" dirty="0"/>
              <a:t>Between original Landlord ( L) and original Tenant ( T)</a:t>
            </a:r>
          </a:p>
          <a:p>
            <a:r>
              <a:rPr lang="en-GB" sz="2400" dirty="0"/>
              <a:t>Between original Landlord ( L) and </a:t>
            </a:r>
            <a:r>
              <a:rPr lang="en-GB" sz="2400" dirty="0" err="1"/>
              <a:t>assigness</a:t>
            </a:r>
            <a:r>
              <a:rPr lang="en-GB" sz="2400" dirty="0"/>
              <a:t> of original Tenant, A1 and A2</a:t>
            </a:r>
          </a:p>
          <a:p>
            <a:r>
              <a:rPr lang="en-GB" sz="2400" dirty="0"/>
              <a:t>Between an assignee of the landlord’s reversion ( the reversioner R) and the original tenant ( T)</a:t>
            </a:r>
          </a:p>
          <a:p>
            <a:r>
              <a:rPr lang="en-GB" sz="2400" dirty="0"/>
              <a:t>Between the reversioner R and any assignee of the Tenant’s interest ( A1, A2, A3 etc)</a:t>
            </a:r>
          </a:p>
          <a:p>
            <a:r>
              <a:rPr lang="en-GB" sz="2400" dirty="0"/>
              <a:t>Between the original Landlord, or reversioner and any sub-tenant (S) either of the Tenant T, or their assignee, A1</a:t>
            </a:r>
          </a:p>
          <a:p>
            <a:r>
              <a:rPr lang="en-GB" sz="2400" dirty="0"/>
              <a:t>NOTE: there are two regimes 1) leases created pre 1996 and 2) leases created after 1996 and the Landlord and Tenant ( Covenants) Act 1995</a:t>
            </a:r>
          </a:p>
        </p:txBody>
      </p:sp>
    </p:spTree>
    <p:extLst>
      <p:ext uri="{BB962C8B-B14F-4D97-AF65-F5344CB8AC3E}">
        <p14:creationId xmlns:p14="http://schemas.microsoft.com/office/powerpoint/2010/main" val="29159780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4931E5-C4C0-B0F7-BAC1-BF03E3B5297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5332FD4-5891-B27A-78AC-856475FA707F}"/>
              </a:ext>
            </a:extLst>
          </p:cNvPr>
          <p:cNvSpPr>
            <a:spLocks noGrp="1"/>
          </p:cNvSpPr>
          <p:nvPr>
            <p:ph type="title"/>
          </p:nvPr>
        </p:nvSpPr>
        <p:spPr>
          <a:xfrm>
            <a:off x="464549" y="218535"/>
            <a:ext cx="8596668" cy="649857"/>
          </a:xfrm>
        </p:spPr>
        <p:txBody>
          <a:bodyPr>
            <a:normAutofit/>
          </a:bodyPr>
          <a:lstStyle/>
          <a:p>
            <a:r>
              <a:rPr lang="en-GB" dirty="0"/>
              <a:t>The ‘old’ regime for leases pre 1996</a:t>
            </a:r>
          </a:p>
        </p:txBody>
      </p:sp>
      <p:sp>
        <p:nvSpPr>
          <p:cNvPr id="3" name="Content Placeholder 2">
            <a:extLst>
              <a:ext uri="{FF2B5EF4-FFF2-40B4-BE49-F238E27FC236}">
                <a16:creationId xmlns:a16="http://schemas.microsoft.com/office/drawing/2014/main" id="{6B1F28AD-51C7-8410-4DED-13E25DF3202A}"/>
              </a:ext>
            </a:extLst>
          </p:cNvPr>
          <p:cNvSpPr>
            <a:spLocks noGrp="1"/>
          </p:cNvSpPr>
          <p:nvPr>
            <p:ph idx="1"/>
          </p:nvPr>
        </p:nvSpPr>
        <p:spPr>
          <a:xfrm>
            <a:off x="384036" y="868392"/>
            <a:ext cx="9570848" cy="5771073"/>
          </a:xfrm>
        </p:spPr>
        <p:txBody>
          <a:bodyPr>
            <a:noAutofit/>
          </a:bodyPr>
          <a:lstStyle/>
          <a:p>
            <a:r>
              <a:rPr lang="en-GB" sz="2400" dirty="0"/>
              <a:t>Privity of Contract : between L and T there is a contract and either party can sue the other</a:t>
            </a:r>
          </a:p>
          <a:p>
            <a:r>
              <a:rPr lang="en-GB" sz="2400" dirty="0"/>
              <a:t>Privity of Estate: where there is a landlord and tenant relationship between them</a:t>
            </a:r>
          </a:p>
          <a:p>
            <a:pPr marL="0" indent="0">
              <a:buNone/>
            </a:pPr>
            <a:r>
              <a:rPr lang="en-GB" sz="2400" b="1" dirty="0">
                <a:solidFill>
                  <a:srgbClr val="00B050"/>
                </a:solidFill>
              </a:rPr>
              <a:t>Original L and assignees of T ( A1, A2 ..): </a:t>
            </a:r>
          </a:p>
          <a:p>
            <a:r>
              <a:rPr lang="en-GB" sz="2400" dirty="0"/>
              <a:t>Burden of covenants attach to the leasehold estate and bind a subsequent assignee A1 as long as :</a:t>
            </a:r>
          </a:p>
          <a:p>
            <a:pPr lvl="1"/>
            <a:r>
              <a:rPr lang="en-GB" sz="2000" dirty="0"/>
              <a:t>Lease is legal (not equitable)</a:t>
            </a:r>
          </a:p>
          <a:p>
            <a:pPr lvl="1"/>
            <a:r>
              <a:rPr lang="en-GB" sz="2000" dirty="0"/>
              <a:t>Assignment is by deed</a:t>
            </a:r>
          </a:p>
          <a:p>
            <a:pPr lvl="1"/>
            <a:r>
              <a:rPr lang="en-GB" sz="2000" dirty="0"/>
              <a:t>There is privity of estate between L and T, and</a:t>
            </a:r>
          </a:p>
          <a:p>
            <a:pPr lvl="1"/>
            <a:r>
              <a:rPr lang="en-GB" sz="2000" dirty="0"/>
              <a:t>The covenant touches and concerns the land that is leased</a:t>
            </a:r>
          </a:p>
          <a:p>
            <a:pPr marL="0" indent="0">
              <a:buNone/>
            </a:pPr>
            <a:r>
              <a:rPr lang="en-GB" sz="2400" dirty="0"/>
              <a:t>If above requirements are met, then A1 also has the benefit of the covenants</a:t>
            </a:r>
          </a:p>
        </p:txBody>
      </p:sp>
    </p:spTree>
    <p:extLst>
      <p:ext uri="{BB962C8B-B14F-4D97-AF65-F5344CB8AC3E}">
        <p14:creationId xmlns:p14="http://schemas.microsoft.com/office/powerpoint/2010/main" val="33452395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AE2ED8-0370-43EA-B6F7-34C96C5A93D9}"/>
              </a:ext>
            </a:extLst>
          </p:cNvPr>
          <p:cNvSpPr>
            <a:spLocks noGrp="1"/>
          </p:cNvSpPr>
          <p:nvPr>
            <p:ph type="title"/>
          </p:nvPr>
        </p:nvSpPr>
        <p:spPr>
          <a:xfrm>
            <a:off x="539311" y="241540"/>
            <a:ext cx="5671708" cy="845388"/>
          </a:xfrm>
        </p:spPr>
        <p:txBody>
          <a:bodyPr>
            <a:normAutofit fontScale="90000"/>
          </a:bodyPr>
          <a:lstStyle/>
          <a:p>
            <a:r>
              <a:rPr lang="en-GB" b="1" dirty="0"/>
              <a:t>Remedies after assignment</a:t>
            </a:r>
          </a:p>
        </p:txBody>
      </p:sp>
      <p:sp>
        <p:nvSpPr>
          <p:cNvPr id="3" name="Content Placeholder 2">
            <a:extLst>
              <a:ext uri="{FF2B5EF4-FFF2-40B4-BE49-F238E27FC236}">
                <a16:creationId xmlns:a16="http://schemas.microsoft.com/office/drawing/2014/main" id="{165D51B5-1217-4300-AFDA-BD6A8845507F}"/>
              </a:ext>
            </a:extLst>
          </p:cNvPr>
          <p:cNvSpPr>
            <a:spLocks noGrp="1"/>
          </p:cNvSpPr>
          <p:nvPr>
            <p:ph idx="1"/>
          </p:nvPr>
        </p:nvSpPr>
        <p:spPr>
          <a:xfrm>
            <a:off x="194255" y="984520"/>
            <a:ext cx="9381066" cy="5677947"/>
          </a:xfrm>
        </p:spPr>
        <p:txBody>
          <a:bodyPr>
            <a:normAutofit/>
          </a:bodyPr>
          <a:lstStyle/>
          <a:p>
            <a:pPr fontAlgn="auto"/>
            <a:r>
              <a:rPr lang="en-GB" sz="2400" dirty="0"/>
              <a:t>Unfair that the original tenant is liable, for instance, for the non-payment of rent by their assignee, or indeed by an assignee of that assignee and so on forever because they remain liable on the contract throughout the whole term of the lease as discussed above. </a:t>
            </a:r>
          </a:p>
          <a:p>
            <a:pPr fontAlgn="auto"/>
            <a:r>
              <a:rPr lang="en-GB" sz="2400" dirty="0"/>
              <a:t>So tenant can indemnify themself against the party actually to blame for the breach -  by requiring their assignee to expressly indemnify them should they be asked to pay for the defaults of their assignee. </a:t>
            </a:r>
          </a:p>
          <a:p>
            <a:pPr fontAlgn="auto"/>
            <a:r>
              <a:rPr lang="en-GB" sz="2400" dirty="0"/>
              <a:t>Each subsequent assignee should then require any assignee to indemnify their assignor, so building up </a:t>
            </a:r>
            <a:r>
              <a:rPr lang="en-GB" sz="2400" b="1" dirty="0"/>
              <a:t>a chain of covenants. The problem here is that the chain of covenants can break I, for example,  an assignee cannot be found</a:t>
            </a:r>
            <a:r>
              <a:rPr lang="en-GB" sz="2400" dirty="0"/>
              <a:t>.</a:t>
            </a:r>
          </a:p>
          <a:p>
            <a:pPr marL="0" indent="0" fontAlgn="auto">
              <a:buNone/>
            </a:pPr>
            <a:endParaRPr lang="en-GB" dirty="0"/>
          </a:p>
        </p:txBody>
      </p:sp>
    </p:spTree>
    <p:extLst>
      <p:ext uri="{BB962C8B-B14F-4D97-AF65-F5344CB8AC3E}">
        <p14:creationId xmlns:p14="http://schemas.microsoft.com/office/powerpoint/2010/main" val="7831016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AAE2E4-ED16-AE97-C825-440189AB80E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544020B-054C-4AEE-6844-BDB05C15C5DE}"/>
              </a:ext>
            </a:extLst>
          </p:cNvPr>
          <p:cNvSpPr>
            <a:spLocks noGrp="1"/>
          </p:cNvSpPr>
          <p:nvPr>
            <p:ph type="title"/>
          </p:nvPr>
        </p:nvSpPr>
        <p:spPr>
          <a:xfrm>
            <a:off x="424292" y="139132"/>
            <a:ext cx="5671708" cy="845388"/>
          </a:xfrm>
        </p:spPr>
        <p:txBody>
          <a:bodyPr>
            <a:normAutofit fontScale="90000"/>
          </a:bodyPr>
          <a:lstStyle/>
          <a:p>
            <a:r>
              <a:rPr lang="en-GB" b="1" dirty="0"/>
              <a:t>Remedies after assignment</a:t>
            </a:r>
          </a:p>
        </p:txBody>
      </p:sp>
      <p:sp>
        <p:nvSpPr>
          <p:cNvPr id="3" name="Content Placeholder 2">
            <a:extLst>
              <a:ext uri="{FF2B5EF4-FFF2-40B4-BE49-F238E27FC236}">
                <a16:creationId xmlns:a16="http://schemas.microsoft.com/office/drawing/2014/main" id="{614A9A19-F093-37F6-82C3-28BD16639CE5}"/>
              </a:ext>
            </a:extLst>
          </p:cNvPr>
          <p:cNvSpPr>
            <a:spLocks noGrp="1"/>
          </p:cNvSpPr>
          <p:nvPr>
            <p:ph idx="1"/>
          </p:nvPr>
        </p:nvSpPr>
        <p:spPr>
          <a:xfrm>
            <a:off x="251764" y="858000"/>
            <a:ext cx="9565096" cy="5677947"/>
          </a:xfrm>
        </p:spPr>
        <p:txBody>
          <a:bodyPr>
            <a:normAutofit/>
          </a:bodyPr>
          <a:lstStyle/>
          <a:p>
            <a:pPr marL="0" indent="0" fontAlgn="auto">
              <a:buNone/>
            </a:pPr>
            <a:r>
              <a:rPr lang="en-GB" sz="2000" dirty="0"/>
              <a:t>An implied right of indemnity may be claimed in two distinct ways.</a:t>
            </a:r>
            <a:br>
              <a:rPr lang="en-GB" sz="2000" dirty="0"/>
            </a:br>
            <a:endParaRPr lang="en-GB" sz="2000" dirty="0"/>
          </a:p>
          <a:p>
            <a:pPr fontAlgn="auto">
              <a:buAutoNum type="arabicParenBoth"/>
            </a:pPr>
            <a:r>
              <a:rPr lang="en-GB" sz="2000" dirty="0"/>
              <a:t>By virtue of a quasi-contractual right of indemnification if one party suffers loss through another party’s actions: established at common law </a:t>
            </a:r>
            <a:r>
              <a:rPr lang="en-GB" sz="2000" dirty="0" err="1"/>
              <a:t>e.g</a:t>
            </a:r>
            <a:r>
              <a:rPr lang="en-GB" sz="2000" dirty="0"/>
              <a:t> if tenant T had assigned to A1 and A1 then assigned to A2, the tenant T, if sued for non-payment of rent by the landlord, could claim directly against A2. If it were otherwise, the party in breach of the covenant, A2, would be unjustly enriched.</a:t>
            </a:r>
            <a:br>
              <a:rPr lang="en-GB" sz="2000" dirty="0"/>
            </a:br>
            <a:endParaRPr lang="en-GB" sz="2000" dirty="0"/>
          </a:p>
          <a:p>
            <a:pPr fontAlgn="auto">
              <a:buAutoNum type="arabicParenBoth"/>
            </a:pPr>
            <a:r>
              <a:rPr lang="en-GB" sz="2000" dirty="0"/>
              <a:t>By virtue of </a:t>
            </a:r>
            <a:r>
              <a:rPr lang="en-GB" sz="2000" b="1" dirty="0"/>
              <a:t>s77 LPA 1925</a:t>
            </a:r>
            <a:r>
              <a:rPr lang="en-GB" sz="2000" dirty="0"/>
              <a:t>: in respect of leases granted before 1 January 1996, </a:t>
            </a:r>
            <a:r>
              <a:rPr lang="en-GB" sz="2000" b="1" dirty="0"/>
              <a:t>s77</a:t>
            </a:r>
            <a:r>
              <a:rPr lang="en-GB" sz="2000" dirty="0"/>
              <a:t> provides that any assignment of a lease for valuable consideration shall be deemed to include an indemnity in favour of the assignor by the assignee. In this way, a chain of indemnities can arise. </a:t>
            </a:r>
            <a:br>
              <a:rPr lang="en-GB" sz="2000" dirty="0"/>
            </a:br>
            <a:endParaRPr lang="en-GB" sz="2000" dirty="0"/>
          </a:p>
          <a:p>
            <a:pPr marL="0" indent="0" fontAlgn="auto">
              <a:buNone/>
            </a:pPr>
            <a:r>
              <a:rPr lang="en-GB" sz="2000" dirty="0"/>
              <a:t>However, if A gone into liquidation then T remains liable and can’t recover from A</a:t>
            </a:r>
          </a:p>
        </p:txBody>
      </p:sp>
    </p:spTree>
    <p:extLst>
      <p:ext uri="{BB962C8B-B14F-4D97-AF65-F5344CB8AC3E}">
        <p14:creationId xmlns:p14="http://schemas.microsoft.com/office/powerpoint/2010/main" val="41019831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A73FCF-7108-48F8-9AC9-E9603DD2E73B}"/>
              </a:ext>
            </a:extLst>
          </p:cNvPr>
          <p:cNvSpPr>
            <a:spLocks noGrp="1"/>
          </p:cNvSpPr>
          <p:nvPr>
            <p:ph type="title"/>
          </p:nvPr>
        </p:nvSpPr>
        <p:spPr>
          <a:xfrm>
            <a:off x="585319" y="156238"/>
            <a:ext cx="8596668" cy="942192"/>
          </a:xfrm>
        </p:spPr>
        <p:txBody>
          <a:bodyPr>
            <a:normAutofit fontScale="90000"/>
          </a:bodyPr>
          <a:lstStyle/>
          <a:p>
            <a:r>
              <a:rPr lang="en-GB" b="1" dirty="0">
                <a:solidFill>
                  <a:srgbClr val="00B050"/>
                </a:solidFill>
              </a:rPr>
              <a:t>Original T and an assignee of the reversion</a:t>
            </a:r>
          </a:p>
        </p:txBody>
      </p:sp>
      <p:sp>
        <p:nvSpPr>
          <p:cNvPr id="3" name="Content Placeholder 2">
            <a:extLst>
              <a:ext uri="{FF2B5EF4-FFF2-40B4-BE49-F238E27FC236}">
                <a16:creationId xmlns:a16="http://schemas.microsoft.com/office/drawing/2014/main" id="{14838963-A236-4E98-BF10-D448203004CC}"/>
              </a:ext>
            </a:extLst>
          </p:cNvPr>
          <p:cNvSpPr>
            <a:spLocks noGrp="1"/>
          </p:cNvSpPr>
          <p:nvPr>
            <p:ph idx="1"/>
          </p:nvPr>
        </p:nvSpPr>
        <p:spPr>
          <a:xfrm>
            <a:off x="366783" y="832121"/>
            <a:ext cx="9145278" cy="5614687"/>
          </a:xfrm>
        </p:spPr>
        <p:txBody>
          <a:bodyPr>
            <a:normAutofit/>
          </a:bodyPr>
          <a:lstStyle/>
          <a:p>
            <a:r>
              <a:rPr lang="en-GB" dirty="0"/>
              <a:t>No privity of contract ( no contractual relationship between R and T)</a:t>
            </a:r>
          </a:p>
          <a:p>
            <a:pPr marL="0" indent="0">
              <a:buNone/>
            </a:pPr>
            <a:r>
              <a:rPr lang="en-GB" dirty="0"/>
              <a:t>BENEFIT of leasehold covenant</a:t>
            </a:r>
          </a:p>
          <a:p>
            <a:r>
              <a:rPr lang="en-GB" dirty="0"/>
              <a:t>By s 141 LPA, R can take BENEFIT of the T’s covenants ( </a:t>
            </a:r>
            <a:r>
              <a:rPr lang="en-GB" dirty="0" err="1"/>
              <a:t>e.g</a:t>
            </a:r>
            <a:r>
              <a:rPr lang="en-GB" dirty="0"/>
              <a:t> to pay rent, repair, not to assign) as long as those covenants have reference to the subject matter of a lease</a:t>
            </a:r>
          </a:p>
          <a:p>
            <a:pPr marL="0" indent="0">
              <a:buNone/>
            </a:pPr>
            <a:r>
              <a:rPr lang="en-GB" dirty="0"/>
              <a:t>BURDEN of leasehold covenant</a:t>
            </a:r>
          </a:p>
          <a:p>
            <a:r>
              <a:rPr lang="en-GB" dirty="0"/>
              <a:t>By s 142 LPA, R suffers the BURDEN of L’s obligations ( e.g.to keep in repair) as long as those covenants have reference to the subject matter of a lease</a:t>
            </a:r>
          </a:p>
          <a:p>
            <a:pPr marL="0" indent="0">
              <a:buNone/>
            </a:pPr>
            <a:r>
              <a:rPr lang="en-GB" dirty="0"/>
              <a:t>Same applies to R1 </a:t>
            </a:r>
            <a:r>
              <a:rPr lang="en-GB" dirty="0" err="1"/>
              <a:t>e.g</a:t>
            </a:r>
            <a:r>
              <a:rPr lang="en-GB" dirty="0"/>
              <a:t> if L sold reversion to R and then R sold on to R1</a:t>
            </a:r>
          </a:p>
          <a:p>
            <a:pPr marL="0" indent="0" fontAlgn="auto">
              <a:buNone/>
            </a:pPr>
            <a:endParaRPr lang="en-GB" dirty="0"/>
          </a:p>
        </p:txBody>
      </p:sp>
    </p:spTree>
    <p:extLst>
      <p:ext uri="{BB962C8B-B14F-4D97-AF65-F5344CB8AC3E}">
        <p14:creationId xmlns:p14="http://schemas.microsoft.com/office/powerpoint/2010/main" val="33546922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B34B1D-1614-3F3D-AEB6-410B33DD5A8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EAEA83C-5862-0D7C-FF78-4ECD8FCBF1A8}"/>
              </a:ext>
            </a:extLst>
          </p:cNvPr>
          <p:cNvSpPr>
            <a:spLocks noGrp="1"/>
          </p:cNvSpPr>
          <p:nvPr>
            <p:ph type="title"/>
          </p:nvPr>
        </p:nvSpPr>
        <p:spPr>
          <a:xfrm>
            <a:off x="585319" y="156238"/>
            <a:ext cx="8596668" cy="675883"/>
          </a:xfrm>
        </p:spPr>
        <p:txBody>
          <a:bodyPr>
            <a:normAutofit/>
          </a:bodyPr>
          <a:lstStyle/>
          <a:p>
            <a:r>
              <a:rPr lang="en-GB" b="1" dirty="0">
                <a:solidFill>
                  <a:srgbClr val="00B050"/>
                </a:solidFill>
              </a:rPr>
              <a:t>Reversioner and tenant’s assignees</a:t>
            </a:r>
          </a:p>
        </p:txBody>
      </p:sp>
      <p:sp>
        <p:nvSpPr>
          <p:cNvPr id="3" name="Content Placeholder 2">
            <a:extLst>
              <a:ext uri="{FF2B5EF4-FFF2-40B4-BE49-F238E27FC236}">
                <a16:creationId xmlns:a16="http://schemas.microsoft.com/office/drawing/2014/main" id="{30BDB949-9DCB-93E3-FD5A-F221D17EFC32}"/>
              </a:ext>
            </a:extLst>
          </p:cNvPr>
          <p:cNvSpPr>
            <a:spLocks noGrp="1"/>
          </p:cNvSpPr>
          <p:nvPr>
            <p:ph idx="1"/>
          </p:nvPr>
        </p:nvSpPr>
        <p:spPr>
          <a:xfrm>
            <a:off x="407040" y="907032"/>
            <a:ext cx="9145278" cy="5614687"/>
          </a:xfrm>
        </p:spPr>
        <p:txBody>
          <a:bodyPr>
            <a:normAutofit/>
          </a:bodyPr>
          <a:lstStyle/>
          <a:p>
            <a:pPr marL="0" indent="0">
              <a:buNone/>
            </a:pPr>
            <a:r>
              <a:rPr lang="en-GB" sz="2000" dirty="0"/>
              <a:t>No privity of contract ( no contractual relationship between R and A1, A2, A3 etc)</a:t>
            </a:r>
          </a:p>
          <a:p>
            <a:pPr marL="0" indent="0">
              <a:buNone/>
            </a:pPr>
            <a:r>
              <a:rPr lang="en-GB" sz="2000" dirty="0"/>
              <a:t>But BENEFIT and BURDEN will run if:</a:t>
            </a:r>
          </a:p>
          <a:p>
            <a:pPr marL="0" indent="0">
              <a:buNone/>
            </a:pPr>
            <a:endParaRPr lang="en-GB" sz="2000" dirty="0"/>
          </a:p>
          <a:p>
            <a:pPr marL="0" indent="0">
              <a:buNone/>
            </a:pPr>
            <a:r>
              <a:rPr lang="en-GB" sz="2000" dirty="0"/>
              <a:t>Benefit and Burden will run for A if  4 conditions of Spencer’s Case are met of:</a:t>
            </a:r>
          </a:p>
          <a:p>
            <a:pPr>
              <a:buFont typeface="+mj-lt"/>
              <a:buAutoNum type="arabicPeriod"/>
            </a:pPr>
            <a:r>
              <a:rPr lang="en-GB" sz="2000" dirty="0"/>
              <a:t>Privity of estate  ( position of landlord and tenant)</a:t>
            </a:r>
          </a:p>
          <a:p>
            <a:pPr>
              <a:buFont typeface="+mj-lt"/>
              <a:buAutoNum type="arabicPeriod"/>
            </a:pPr>
            <a:r>
              <a:rPr lang="en-GB" sz="2000" dirty="0"/>
              <a:t>Must be a legal lease</a:t>
            </a:r>
          </a:p>
          <a:p>
            <a:pPr>
              <a:buFont typeface="+mj-lt"/>
              <a:buAutoNum type="arabicPeriod"/>
            </a:pPr>
            <a:r>
              <a:rPr lang="en-GB" sz="2000" dirty="0"/>
              <a:t>Lease must have been assigned</a:t>
            </a:r>
          </a:p>
          <a:p>
            <a:pPr>
              <a:buFont typeface="+mj-lt"/>
              <a:buAutoNum type="arabicPeriod"/>
            </a:pPr>
            <a:r>
              <a:rPr lang="en-GB" sz="2000" dirty="0"/>
              <a:t>Covenant must touch and concern the land</a:t>
            </a:r>
          </a:p>
          <a:p>
            <a:pPr marL="0" indent="0">
              <a:buNone/>
            </a:pPr>
            <a:br>
              <a:rPr lang="en-GB" sz="2000" dirty="0"/>
            </a:br>
            <a:r>
              <a:rPr lang="en-GB" sz="2000" dirty="0"/>
              <a:t>Benefit and Burden run to R by virtue of:</a:t>
            </a:r>
          </a:p>
          <a:p>
            <a:pPr marL="0" indent="0">
              <a:buNone/>
            </a:pPr>
            <a:r>
              <a:rPr lang="en-GB" sz="2000" dirty="0"/>
              <a:t>s 141 LPA ( benefit)</a:t>
            </a:r>
          </a:p>
          <a:p>
            <a:pPr marL="0" indent="0">
              <a:buNone/>
            </a:pPr>
            <a:r>
              <a:rPr lang="en-GB" sz="2000" dirty="0"/>
              <a:t>s 142 LPA (burden)</a:t>
            </a:r>
          </a:p>
        </p:txBody>
      </p:sp>
    </p:spTree>
    <p:extLst>
      <p:ext uri="{BB962C8B-B14F-4D97-AF65-F5344CB8AC3E}">
        <p14:creationId xmlns:p14="http://schemas.microsoft.com/office/powerpoint/2010/main" val="14724974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52ACCE-B9B0-53E8-3E21-59D8A7FA036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FA07202-9750-18F0-1DC5-382CD486E215}"/>
              </a:ext>
            </a:extLst>
          </p:cNvPr>
          <p:cNvSpPr>
            <a:spLocks noGrp="1"/>
          </p:cNvSpPr>
          <p:nvPr>
            <p:ph type="title"/>
          </p:nvPr>
        </p:nvSpPr>
        <p:spPr>
          <a:xfrm>
            <a:off x="585319" y="156238"/>
            <a:ext cx="8596668" cy="942192"/>
          </a:xfrm>
        </p:spPr>
        <p:txBody>
          <a:bodyPr>
            <a:normAutofit/>
          </a:bodyPr>
          <a:lstStyle/>
          <a:p>
            <a:r>
              <a:rPr lang="en-GB" b="1" dirty="0">
                <a:solidFill>
                  <a:srgbClr val="00B050"/>
                </a:solidFill>
              </a:rPr>
              <a:t>Original L, or R and any sub-tenant ( S) </a:t>
            </a:r>
          </a:p>
        </p:txBody>
      </p:sp>
      <p:sp>
        <p:nvSpPr>
          <p:cNvPr id="3" name="Content Placeholder 2">
            <a:extLst>
              <a:ext uri="{FF2B5EF4-FFF2-40B4-BE49-F238E27FC236}">
                <a16:creationId xmlns:a16="http://schemas.microsoft.com/office/drawing/2014/main" id="{FE239587-38A1-0721-EBE5-26779302D7CF}"/>
              </a:ext>
            </a:extLst>
          </p:cNvPr>
          <p:cNvSpPr>
            <a:spLocks noGrp="1"/>
          </p:cNvSpPr>
          <p:nvPr>
            <p:ph idx="1"/>
          </p:nvPr>
        </p:nvSpPr>
        <p:spPr>
          <a:xfrm>
            <a:off x="441545" y="1098430"/>
            <a:ext cx="9145278" cy="5614687"/>
          </a:xfrm>
        </p:spPr>
        <p:txBody>
          <a:bodyPr>
            <a:normAutofit fontScale="92500" lnSpcReduction="20000"/>
          </a:bodyPr>
          <a:lstStyle/>
          <a:p>
            <a:r>
              <a:rPr lang="en-GB" dirty="0"/>
              <a:t>No privity of contract ( no contractual relationship between L or R and S)</a:t>
            </a:r>
          </a:p>
          <a:p>
            <a:r>
              <a:rPr lang="en-GB" dirty="0"/>
              <a:t>No landlord-tenant relationship between them and so no privity of estate</a:t>
            </a:r>
          </a:p>
          <a:p>
            <a:r>
              <a:rPr lang="en-GB" dirty="0"/>
              <a:t>So covenants cannot mutually bind and no direct means for R to sue S subject to: </a:t>
            </a:r>
          </a:p>
          <a:p>
            <a:r>
              <a:rPr lang="en-GB" dirty="0"/>
              <a:t>Contract ( Rights of Third Parties) Act 1999</a:t>
            </a:r>
          </a:p>
          <a:p>
            <a:r>
              <a:rPr lang="en-GB" dirty="0"/>
              <a:t>Restrictive covenant: proprietary right in land which is recognised by equity and the rules relating to restrictive covenants apply (</a:t>
            </a:r>
            <a:r>
              <a:rPr lang="en-GB" b="1" i="1" dirty="0"/>
              <a:t>Tulk v </a:t>
            </a:r>
            <a:r>
              <a:rPr lang="en-GB" b="1" i="1" dirty="0" err="1"/>
              <a:t>Moxhay</a:t>
            </a:r>
            <a:r>
              <a:rPr lang="en-GB" b="1" i="1" dirty="0"/>
              <a:t> [1848] )</a:t>
            </a:r>
            <a:r>
              <a:rPr lang="en-GB" dirty="0"/>
              <a:t>. </a:t>
            </a:r>
          </a:p>
          <a:p>
            <a:r>
              <a:rPr lang="en-GB" dirty="0"/>
              <a:t>In unregistered land, restrictive covenants between landlord and tenant contained in a lease are not registrable as land charges. They are, therefore, one of the residual interests to which the </a:t>
            </a:r>
            <a:r>
              <a:rPr lang="en-GB" b="1" dirty="0"/>
              <a:t>doctrine of notice </a:t>
            </a:r>
            <a:r>
              <a:rPr lang="en-GB" dirty="0"/>
              <a:t>still applies. A restrictive covenant between a landlord and a tenant therefore binds everyone except a</a:t>
            </a:r>
            <a:r>
              <a:rPr lang="en-GB" i="1" dirty="0"/>
              <a:t> bona fide</a:t>
            </a:r>
            <a:r>
              <a:rPr lang="en-GB" dirty="0"/>
              <a:t> purchaser for value of a legal estate without notice of the covenant. Such a covenant must be restrictive, that is, negative in nature. For instance, a covenant to pay rent or repair cannot be restrictive because it requires positive activity on the part of the tenant (or sub-tenant). A covenant not to sub-let or not to alter the premises is restrictive, however, and can thus bind third parties.</a:t>
            </a:r>
          </a:p>
          <a:p>
            <a:r>
              <a:rPr lang="en-GB" dirty="0"/>
              <a:t>If lease is registered restrictive covenants enforceable, provided conditions in Tulk v </a:t>
            </a:r>
            <a:r>
              <a:rPr lang="en-GB" dirty="0" err="1"/>
              <a:t>Moxhay</a:t>
            </a:r>
            <a:r>
              <a:rPr lang="en-GB" dirty="0"/>
              <a:t> are satisfied.</a:t>
            </a:r>
          </a:p>
          <a:p>
            <a:r>
              <a:rPr lang="en-GB" dirty="0"/>
              <a:t>Right of re-</a:t>
            </a:r>
            <a:r>
              <a:rPr lang="en-GB" dirty="0" err="1"/>
              <a:t>enry</a:t>
            </a:r>
            <a:r>
              <a:rPr lang="en-GB" dirty="0"/>
              <a:t> ( forfeiture clause) – L can take direct action against a sub-tenant is if there is if there is a right of re-entry attached to a legal lease as this is a legal interest in land and binds the world.</a:t>
            </a:r>
          </a:p>
          <a:p>
            <a:pPr marL="0" indent="0" fontAlgn="auto">
              <a:buNone/>
            </a:pPr>
            <a:endParaRPr lang="en-GB" dirty="0"/>
          </a:p>
        </p:txBody>
      </p:sp>
    </p:spTree>
    <p:extLst>
      <p:ext uri="{BB962C8B-B14F-4D97-AF65-F5344CB8AC3E}">
        <p14:creationId xmlns:p14="http://schemas.microsoft.com/office/powerpoint/2010/main" val="1840652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766B6D-6043-88B9-545A-EE2FE9329E55}"/>
              </a:ext>
            </a:extLst>
          </p:cNvPr>
          <p:cNvSpPr>
            <a:spLocks noGrp="1"/>
          </p:cNvSpPr>
          <p:nvPr>
            <p:ph type="title"/>
          </p:nvPr>
        </p:nvSpPr>
        <p:spPr>
          <a:xfrm>
            <a:off x="499055" y="230038"/>
            <a:ext cx="8596668" cy="747622"/>
          </a:xfrm>
        </p:spPr>
        <p:txBody>
          <a:bodyPr/>
          <a:lstStyle/>
          <a:p>
            <a:r>
              <a:rPr lang="en-GB" b="1" dirty="0"/>
              <a:t>Liability for fixed charges</a:t>
            </a:r>
          </a:p>
        </p:txBody>
      </p:sp>
      <p:sp>
        <p:nvSpPr>
          <p:cNvPr id="3" name="Content Placeholder 2">
            <a:extLst>
              <a:ext uri="{FF2B5EF4-FFF2-40B4-BE49-F238E27FC236}">
                <a16:creationId xmlns:a16="http://schemas.microsoft.com/office/drawing/2014/main" id="{4D34CD34-56C9-090B-6D74-BAB33A278E3F}"/>
              </a:ext>
            </a:extLst>
          </p:cNvPr>
          <p:cNvSpPr>
            <a:spLocks noGrp="1"/>
          </p:cNvSpPr>
          <p:nvPr>
            <p:ph idx="1"/>
          </p:nvPr>
        </p:nvSpPr>
        <p:spPr>
          <a:xfrm>
            <a:off x="361032" y="977660"/>
            <a:ext cx="9375315" cy="5650302"/>
          </a:xfrm>
        </p:spPr>
        <p:txBody>
          <a:bodyPr>
            <a:normAutofit/>
          </a:bodyPr>
          <a:lstStyle/>
          <a:p>
            <a:pPr fontAlgn="auto"/>
            <a:r>
              <a:rPr lang="en-GB" b="1" dirty="0"/>
              <a:t>s17 LT(C)A 1995</a:t>
            </a:r>
            <a:r>
              <a:rPr lang="en-GB" dirty="0"/>
              <a:t> applies to pre-1 January 1996 leases, and protection is extended to tenants of old leases and limits the liability of a former tenant in respect of any covenant under which a fixed charge is payable. A fixed charge includes rent, service charges and liquidated sums (a charge to be paid where the sum is fixed and certain) for breach of covenant. Under </a:t>
            </a:r>
            <a:r>
              <a:rPr lang="en-GB" b="1" dirty="0"/>
              <a:t>s17(2)</a:t>
            </a:r>
            <a:r>
              <a:rPr lang="en-GB" dirty="0"/>
              <a:t> the tenant is not liable on the fixed charge covenant unless the landlord has served a notice (informing them that any charge is due) within six months of the date it becomes due.</a:t>
            </a:r>
          </a:p>
          <a:p>
            <a:pPr fontAlgn="auto"/>
            <a:r>
              <a:rPr lang="en-GB" dirty="0"/>
              <a:t>Overriding Leases: </a:t>
            </a:r>
            <a:r>
              <a:rPr lang="en-GB" b="1" dirty="0"/>
              <a:t>s19 LT(C)A 1995</a:t>
            </a:r>
            <a:r>
              <a:rPr lang="en-GB" dirty="0"/>
              <a:t> also applies to pre-1996 leases. Where a former tenant has become liable for fixed charges, and has made full payment in respect of that liability, they may call for an overriding lease, which will put them in the position of landlord to the defaulting assignee </a:t>
            </a:r>
            <a:r>
              <a:rPr lang="en-GB" b="1" dirty="0"/>
              <a:t>(s19)</a:t>
            </a:r>
            <a:r>
              <a:rPr lang="en-GB" dirty="0"/>
              <a:t> and tenant to the current landlord. It is, therefore, an intermediate lease interposed between the interest of the landlord and the current tenant. It gives the former tenant control over the defaulting tenant. They will then be able to sue the defaulting tenant in the future for any outstanding rent, or for damages for breach of covenant, and, through the remedy of forfeiture, they will be able to regain possession of the premises for which they are liable. They can then try and reassign them to a more suitable tenant.</a:t>
            </a:r>
          </a:p>
          <a:p>
            <a:pPr marL="0" indent="0" fontAlgn="auto">
              <a:buNone/>
            </a:pPr>
            <a:endParaRPr lang="en-GB" dirty="0"/>
          </a:p>
          <a:p>
            <a:endParaRPr lang="en-GB" b="1" dirty="0"/>
          </a:p>
        </p:txBody>
      </p:sp>
    </p:spTree>
    <p:extLst>
      <p:ext uri="{BB962C8B-B14F-4D97-AF65-F5344CB8AC3E}">
        <p14:creationId xmlns:p14="http://schemas.microsoft.com/office/powerpoint/2010/main" val="13973729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77ACD-AC49-4306-A42B-849129CB3F62}"/>
              </a:ext>
            </a:extLst>
          </p:cNvPr>
          <p:cNvSpPr>
            <a:spLocks noGrp="1"/>
          </p:cNvSpPr>
          <p:nvPr>
            <p:ph type="title"/>
          </p:nvPr>
        </p:nvSpPr>
        <p:spPr>
          <a:xfrm>
            <a:off x="234511" y="333555"/>
            <a:ext cx="10053926" cy="1320800"/>
          </a:xfrm>
        </p:spPr>
        <p:txBody>
          <a:bodyPr/>
          <a:lstStyle/>
          <a:p>
            <a:r>
              <a:rPr lang="en-GB" dirty="0"/>
              <a:t>The Landlord and Tenant ( Covenants) Act 1995</a:t>
            </a:r>
          </a:p>
        </p:txBody>
      </p:sp>
      <p:sp>
        <p:nvSpPr>
          <p:cNvPr id="3" name="Content Placeholder 2">
            <a:extLst>
              <a:ext uri="{FF2B5EF4-FFF2-40B4-BE49-F238E27FC236}">
                <a16:creationId xmlns:a16="http://schemas.microsoft.com/office/drawing/2014/main" id="{5C84CFCE-8BD5-4320-97D6-313DD46F5D52}"/>
              </a:ext>
            </a:extLst>
          </p:cNvPr>
          <p:cNvSpPr>
            <a:spLocks noGrp="1"/>
          </p:cNvSpPr>
          <p:nvPr>
            <p:ph idx="1"/>
          </p:nvPr>
        </p:nvSpPr>
        <p:spPr>
          <a:xfrm>
            <a:off x="142494" y="1155939"/>
            <a:ext cx="9760630" cy="5423139"/>
          </a:xfrm>
        </p:spPr>
        <p:txBody>
          <a:bodyPr>
            <a:normAutofit/>
          </a:bodyPr>
          <a:lstStyle/>
          <a:p>
            <a:pPr fontAlgn="auto"/>
            <a:r>
              <a:rPr lang="en-GB" sz="2400" b="1" dirty="0">
                <a:solidFill>
                  <a:srgbClr val="00B050"/>
                </a:solidFill>
              </a:rPr>
              <a:t>Effect:</a:t>
            </a:r>
            <a:r>
              <a:rPr lang="en-GB" sz="2400" dirty="0"/>
              <a:t> previous rules which made original T </a:t>
            </a:r>
            <a:r>
              <a:rPr lang="en-GB" sz="2400" dirty="0" err="1"/>
              <a:t>liabile</a:t>
            </a:r>
            <a:r>
              <a:rPr lang="en-GB" sz="2400" dirty="0"/>
              <a:t> for defaults of assignees, no longer apply</a:t>
            </a:r>
          </a:p>
          <a:p>
            <a:pPr fontAlgn="auto"/>
            <a:r>
              <a:rPr lang="en-GB" sz="2400" dirty="0"/>
              <a:t>Covenants to which LT ( C) A applies:</a:t>
            </a:r>
          </a:p>
          <a:p>
            <a:pPr fontAlgn="auto"/>
            <a:r>
              <a:rPr lang="en-GB" sz="2400" dirty="0"/>
              <a:t>The benefit and burden of </a:t>
            </a:r>
            <a:r>
              <a:rPr lang="en-GB" sz="2400" b="1" dirty="0">
                <a:solidFill>
                  <a:srgbClr val="FF0000"/>
                </a:solidFill>
              </a:rPr>
              <a:t>ALL</a:t>
            </a:r>
            <a:r>
              <a:rPr lang="en-GB" sz="2400" dirty="0"/>
              <a:t> landlord and tenant covenants (whether express, implied or imposed by law) will automatically pass to an assignee of the lease or the reversion unless the covenant is expressed to be personal (</a:t>
            </a:r>
            <a:r>
              <a:rPr lang="en-GB" sz="2400" b="1" dirty="0"/>
              <a:t>ss2</a:t>
            </a:r>
            <a:r>
              <a:rPr lang="en-GB" sz="2400" dirty="0"/>
              <a:t> and </a:t>
            </a:r>
            <a:r>
              <a:rPr lang="en-GB" sz="2400" b="1" dirty="0"/>
              <a:t>3</a:t>
            </a:r>
            <a:r>
              <a:rPr lang="en-GB" sz="2400" dirty="0"/>
              <a:t>). </a:t>
            </a:r>
          </a:p>
          <a:p>
            <a:pPr fontAlgn="auto"/>
            <a:r>
              <a:rPr lang="en-GB" sz="2400" dirty="0"/>
              <a:t>Removes the need to determine whether a covenant touches and concerns the land or has reference to the subject matter of a lease. </a:t>
            </a:r>
          </a:p>
          <a:p>
            <a:pPr fontAlgn="auto"/>
            <a:r>
              <a:rPr lang="en-GB" sz="2400" dirty="0"/>
              <a:t>Under</a:t>
            </a:r>
            <a:r>
              <a:rPr lang="en-GB" sz="2400" b="1" dirty="0"/>
              <a:t> s28</a:t>
            </a:r>
            <a:r>
              <a:rPr lang="en-GB" sz="2400" dirty="0"/>
              <a:t>, the Act </a:t>
            </a:r>
            <a:r>
              <a:rPr lang="en-GB" sz="2400" dirty="0">
                <a:solidFill>
                  <a:srgbClr val="0070C0"/>
                </a:solidFill>
              </a:rPr>
              <a:t>also applies to equitable leases</a:t>
            </a:r>
            <a:r>
              <a:rPr lang="en-GB" sz="2400" dirty="0"/>
              <a:t>, thus avoiding the problem caused previously by the burden of the tenant’s covenants not running if the lease was equitable.</a:t>
            </a:r>
          </a:p>
        </p:txBody>
      </p:sp>
    </p:spTree>
    <p:extLst>
      <p:ext uri="{BB962C8B-B14F-4D97-AF65-F5344CB8AC3E}">
        <p14:creationId xmlns:p14="http://schemas.microsoft.com/office/powerpoint/2010/main" val="39481114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E72556-8455-9693-5280-27A1BC8D900C}"/>
              </a:ext>
            </a:extLst>
          </p:cNvPr>
          <p:cNvSpPr>
            <a:spLocks noGrp="1"/>
          </p:cNvSpPr>
          <p:nvPr>
            <p:ph type="title"/>
          </p:nvPr>
        </p:nvSpPr>
        <p:spPr>
          <a:xfrm>
            <a:off x="315025" y="103517"/>
            <a:ext cx="8596668" cy="1320800"/>
          </a:xfrm>
        </p:spPr>
        <p:txBody>
          <a:bodyPr/>
          <a:lstStyle/>
          <a:p>
            <a:r>
              <a:rPr lang="en-GB" dirty="0"/>
              <a:t>Release of Tenant from covenants on assignment of tenancy</a:t>
            </a:r>
          </a:p>
        </p:txBody>
      </p:sp>
      <p:sp>
        <p:nvSpPr>
          <p:cNvPr id="3" name="Content Placeholder 2">
            <a:extLst>
              <a:ext uri="{FF2B5EF4-FFF2-40B4-BE49-F238E27FC236}">
                <a16:creationId xmlns:a16="http://schemas.microsoft.com/office/drawing/2014/main" id="{E174FB5E-0ECA-714A-66DF-FDDDF6D9E7B7}"/>
              </a:ext>
            </a:extLst>
          </p:cNvPr>
          <p:cNvSpPr>
            <a:spLocks noGrp="1"/>
          </p:cNvSpPr>
          <p:nvPr>
            <p:ph idx="1"/>
          </p:nvPr>
        </p:nvSpPr>
        <p:spPr>
          <a:xfrm>
            <a:off x="315025" y="1663133"/>
            <a:ext cx="9358062" cy="5091350"/>
          </a:xfrm>
        </p:spPr>
        <p:txBody>
          <a:bodyPr>
            <a:normAutofit/>
          </a:bodyPr>
          <a:lstStyle/>
          <a:p>
            <a:r>
              <a:rPr lang="en-GB" sz="2000" dirty="0"/>
              <a:t>T of a new lease will be liable in respect of </a:t>
            </a:r>
            <a:r>
              <a:rPr lang="en-GB" sz="2000" dirty="0" err="1"/>
              <a:t>leashold</a:t>
            </a:r>
            <a:r>
              <a:rPr lang="en-GB" sz="2000" dirty="0"/>
              <a:t> covenants only while the lease is vested in them</a:t>
            </a:r>
          </a:p>
          <a:p>
            <a:r>
              <a:rPr lang="en-GB" sz="2000" dirty="0"/>
              <a:t>Where T assigns a lease of the whole of the premises they are released from the tenant covenants  and cease to be entitled to the benefit from the landlord covenants</a:t>
            </a:r>
          </a:p>
          <a:p>
            <a:r>
              <a:rPr lang="en-GB" sz="2000" dirty="0"/>
              <a:t>Excluded assignments: defined as assignments which arise in breach of covenant or by operation of law. E.g.</a:t>
            </a:r>
          </a:p>
          <a:p>
            <a:pPr lvl="1"/>
            <a:r>
              <a:rPr lang="en-GB" sz="2000" dirty="0"/>
              <a:t>an assignment on the death of a joint tenant of the legal estate, </a:t>
            </a:r>
          </a:p>
          <a:p>
            <a:pPr lvl="1"/>
            <a:r>
              <a:rPr lang="en-GB" sz="2000" dirty="0"/>
              <a:t>or on the bankruptcy of an individual tenant, when the tenancy will vest in the trustee in bankruptcy. </a:t>
            </a:r>
          </a:p>
          <a:p>
            <a:pPr marL="0" lvl="1" indent="0">
              <a:buNone/>
            </a:pPr>
            <a:r>
              <a:rPr lang="en-GB" sz="2000" dirty="0"/>
              <a:t>The effect of an excluded assignment is to defer the release of the tenant from liability to the next assignment which is not an excluded assignment.</a:t>
            </a:r>
          </a:p>
        </p:txBody>
      </p:sp>
    </p:spTree>
    <p:extLst>
      <p:ext uri="{BB962C8B-B14F-4D97-AF65-F5344CB8AC3E}">
        <p14:creationId xmlns:p14="http://schemas.microsoft.com/office/powerpoint/2010/main" val="25748336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13CD0B-F7AE-F0BB-6FB7-F6E193D7ACAF}"/>
              </a:ext>
            </a:extLst>
          </p:cNvPr>
          <p:cNvSpPr>
            <a:spLocks noGrp="1"/>
          </p:cNvSpPr>
          <p:nvPr>
            <p:ph type="title"/>
          </p:nvPr>
        </p:nvSpPr>
        <p:spPr>
          <a:xfrm>
            <a:off x="441545" y="156238"/>
            <a:ext cx="7529263" cy="832924"/>
          </a:xfrm>
        </p:spPr>
        <p:txBody>
          <a:bodyPr/>
          <a:lstStyle/>
          <a:p>
            <a:r>
              <a:rPr lang="en-GB" b="1" dirty="0"/>
              <a:t>Authorised guarantee agreements</a:t>
            </a:r>
          </a:p>
        </p:txBody>
      </p:sp>
      <p:sp>
        <p:nvSpPr>
          <p:cNvPr id="3" name="Content Placeholder 2">
            <a:extLst>
              <a:ext uri="{FF2B5EF4-FFF2-40B4-BE49-F238E27FC236}">
                <a16:creationId xmlns:a16="http://schemas.microsoft.com/office/drawing/2014/main" id="{5E20012D-9450-A358-CFAD-1A5ACF4E0A4B}"/>
              </a:ext>
            </a:extLst>
          </p:cNvPr>
          <p:cNvSpPr>
            <a:spLocks noGrp="1"/>
          </p:cNvSpPr>
          <p:nvPr>
            <p:ph idx="1"/>
          </p:nvPr>
        </p:nvSpPr>
        <p:spPr>
          <a:xfrm>
            <a:off x="372534" y="872376"/>
            <a:ext cx="9392568" cy="5769963"/>
          </a:xfrm>
        </p:spPr>
        <p:txBody>
          <a:bodyPr>
            <a:normAutofit/>
          </a:bodyPr>
          <a:lstStyle/>
          <a:p>
            <a:pPr fontAlgn="auto"/>
            <a:r>
              <a:rPr lang="en-GB" dirty="0"/>
              <a:t>The provisions allowing the tenant’s automatic release from the covenants on assignment are a potential difficulty for a landlord who may be faced with an assignee who does not comply with the leasehold covenants, for example, an assignee who does not pay the rent. </a:t>
            </a:r>
          </a:p>
          <a:p>
            <a:pPr fontAlgn="auto"/>
            <a:r>
              <a:rPr lang="en-GB" b="1" dirty="0"/>
              <a:t>LT(C)A 1995</a:t>
            </a:r>
            <a:r>
              <a:rPr lang="en-GB" dirty="0"/>
              <a:t> offers some protection for L because, in certain circumstances, the landlord can demand that the assigning tenant </a:t>
            </a:r>
            <a:r>
              <a:rPr lang="en-GB" b="1" u="sng" dirty="0"/>
              <a:t>guarantees</a:t>
            </a:r>
            <a:r>
              <a:rPr lang="en-GB" dirty="0"/>
              <a:t> the performance of the covenants by the assignee. This is called an </a:t>
            </a:r>
            <a:r>
              <a:rPr lang="en-GB" b="1" dirty="0">
                <a:solidFill>
                  <a:srgbClr val="7030A0"/>
                </a:solidFill>
              </a:rPr>
              <a:t>authorised guarantee agreement </a:t>
            </a:r>
            <a:r>
              <a:rPr lang="en-GB" dirty="0"/>
              <a:t>and it ensures that the landlord now has some protection under a new lease.</a:t>
            </a:r>
          </a:p>
          <a:p>
            <a:pPr fontAlgn="auto"/>
            <a:r>
              <a:rPr lang="en-GB" dirty="0"/>
              <a:t>Under </a:t>
            </a:r>
            <a:r>
              <a:rPr lang="en-GB" b="1" dirty="0"/>
              <a:t>s16 LT(C)A 1995</a:t>
            </a:r>
            <a:r>
              <a:rPr lang="en-GB" dirty="0"/>
              <a:t>, an authorised guarantee agreement occurs where the tenant guarantees the performance of the relevant covenants by the person they have assigned the lease to, that is, their own assignee. This is a method of avoiding some of the effects of the abolition of the doctrine of privity of contract in leases.</a:t>
            </a:r>
          </a:p>
          <a:p>
            <a:r>
              <a:rPr lang="en-GB" dirty="0"/>
              <a:t>An authorised guarantee agreement may impose the following on the tenant:</a:t>
            </a:r>
          </a:p>
          <a:p>
            <a:pPr lvl="1"/>
            <a:r>
              <a:rPr lang="en-GB" dirty="0"/>
              <a:t>Liability as sole or principal debtor of the assignee’s obligations.</a:t>
            </a:r>
          </a:p>
          <a:p>
            <a:pPr lvl="1"/>
            <a:r>
              <a:rPr lang="en-GB" dirty="0"/>
              <a:t>Liability as guarantor of the assignee, providing the liabilities are not greater than those imposed on the assignee.</a:t>
            </a:r>
          </a:p>
          <a:p>
            <a:pPr lvl="1"/>
            <a:r>
              <a:rPr lang="en-GB" dirty="0"/>
              <a:t>Where the tenancy is disclaimed, the obligation to take on a new lease for the duration of the term.</a:t>
            </a:r>
          </a:p>
          <a:p>
            <a:endParaRPr lang="en-GB" dirty="0"/>
          </a:p>
        </p:txBody>
      </p:sp>
    </p:spTree>
    <p:extLst>
      <p:ext uri="{BB962C8B-B14F-4D97-AF65-F5344CB8AC3E}">
        <p14:creationId xmlns:p14="http://schemas.microsoft.com/office/powerpoint/2010/main" val="17266609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0E33C-9320-B968-6AC4-4DF7F3C53FE2}"/>
              </a:ext>
            </a:extLst>
          </p:cNvPr>
          <p:cNvSpPr>
            <a:spLocks noGrp="1"/>
          </p:cNvSpPr>
          <p:nvPr>
            <p:ph type="title"/>
          </p:nvPr>
        </p:nvSpPr>
        <p:spPr>
          <a:xfrm>
            <a:off x="562315" y="258792"/>
            <a:ext cx="8596668" cy="736121"/>
          </a:xfrm>
        </p:spPr>
        <p:txBody>
          <a:bodyPr/>
          <a:lstStyle/>
          <a:p>
            <a:r>
              <a:rPr lang="en-GB" b="1" dirty="0"/>
              <a:t>Landlord’s consent to assignments</a:t>
            </a:r>
          </a:p>
        </p:txBody>
      </p:sp>
      <p:sp>
        <p:nvSpPr>
          <p:cNvPr id="3" name="Content Placeholder 2">
            <a:extLst>
              <a:ext uri="{FF2B5EF4-FFF2-40B4-BE49-F238E27FC236}">
                <a16:creationId xmlns:a16="http://schemas.microsoft.com/office/drawing/2014/main" id="{74F65376-2FF4-913F-D9DA-6104D46CD1A0}"/>
              </a:ext>
            </a:extLst>
          </p:cNvPr>
          <p:cNvSpPr>
            <a:spLocks noGrp="1"/>
          </p:cNvSpPr>
          <p:nvPr>
            <p:ph idx="1"/>
          </p:nvPr>
        </p:nvSpPr>
        <p:spPr>
          <a:xfrm>
            <a:off x="562314" y="1067910"/>
            <a:ext cx="8840477" cy="5321388"/>
          </a:xfrm>
        </p:spPr>
        <p:txBody>
          <a:bodyPr>
            <a:normAutofit/>
          </a:bodyPr>
          <a:lstStyle/>
          <a:p>
            <a:r>
              <a:rPr lang="en-GB" sz="2000" dirty="0"/>
              <a:t>In respect of leases (other than residential or agricultural leases) where the tenant can assign with the landlord’s consent, amendments are made to the existing law by </a:t>
            </a:r>
            <a:r>
              <a:rPr lang="en-GB" sz="2000" b="1" dirty="0"/>
              <a:t>s22</a:t>
            </a:r>
            <a:r>
              <a:rPr lang="en-GB" sz="2000" dirty="0"/>
              <a:t>. </a:t>
            </a:r>
            <a:r>
              <a:rPr lang="en-GB" sz="2000" b="1" dirty="0"/>
              <a:t>s19(1A) Landlord and Tenant Act 1927 </a:t>
            </a:r>
            <a:r>
              <a:rPr lang="en-GB" sz="2000" dirty="0"/>
              <a:t>(as amended) now provides that a landlord may reasonably withhold consent where the circumstances in which they may do so have been set out in an agreement and the circumstances anticipated in the agreement exist. The landlord can also stipulate in advance the circumstances in which they will grant consent to assignment of a tenancy. </a:t>
            </a:r>
            <a:r>
              <a:rPr lang="en-GB" sz="2000" dirty="0" err="1"/>
              <a:t>E.g</a:t>
            </a:r>
            <a:r>
              <a:rPr lang="en-GB" sz="2000" dirty="0"/>
              <a:t> to sign an authorised guarantee agreement. </a:t>
            </a:r>
          </a:p>
          <a:p>
            <a:r>
              <a:rPr lang="en-GB" sz="2000" b="1" dirty="0"/>
              <a:t>Overriding leases and variation of leases</a:t>
            </a:r>
            <a:r>
              <a:rPr lang="en-GB" sz="2000" dirty="0"/>
              <a:t>: rules in respect of overriding leases and liability for fixed charges are the same as for existing leases. Where a tenant has become liable for fixed charges and has made full payment in respect of that liability, they may call for an overriding lease, which will put them in the position of landlord to the defaulting assignee.</a:t>
            </a:r>
          </a:p>
          <a:p>
            <a:endParaRPr lang="en-GB" dirty="0"/>
          </a:p>
        </p:txBody>
      </p:sp>
    </p:spTree>
    <p:extLst>
      <p:ext uri="{BB962C8B-B14F-4D97-AF65-F5344CB8AC3E}">
        <p14:creationId xmlns:p14="http://schemas.microsoft.com/office/powerpoint/2010/main" val="8714486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FC2D51-AB61-816C-6805-85783DB79628}"/>
              </a:ext>
            </a:extLst>
          </p:cNvPr>
          <p:cNvSpPr>
            <a:spLocks noGrp="1"/>
          </p:cNvSpPr>
          <p:nvPr>
            <p:ph type="title"/>
          </p:nvPr>
        </p:nvSpPr>
        <p:spPr>
          <a:xfrm>
            <a:off x="510557" y="230038"/>
            <a:ext cx="8596668" cy="816634"/>
          </a:xfrm>
        </p:spPr>
        <p:txBody>
          <a:bodyPr/>
          <a:lstStyle/>
          <a:p>
            <a:r>
              <a:rPr lang="en-GB" b="1" dirty="0"/>
              <a:t>Landlord’s release from covenants?</a:t>
            </a:r>
          </a:p>
        </p:txBody>
      </p:sp>
      <p:sp>
        <p:nvSpPr>
          <p:cNvPr id="3" name="Content Placeholder 2">
            <a:extLst>
              <a:ext uri="{FF2B5EF4-FFF2-40B4-BE49-F238E27FC236}">
                <a16:creationId xmlns:a16="http://schemas.microsoft.com/office/drawing/2014/main" id="{326A2124-1C5D-2195-C13E-BF662DE9E175}"/>
              </a:ext>
            </a:extLst>
          </p:cNvPr>
          <p:cNvSpPr>
            <a:spLocks noGrp="1"/>
          </p:cNvSpPr>
          <p:nvPr>
            <p:ph idx="1"/>
          </p:nvPr>
        </p:nvSpPr>
        <p:spPr>
          <a:xfrm>
            <a:off x="378285" y="1046672"/>
            <a:ext cx="9151028" cy="5581290"/>
          </a:xfrm>
        </p:spPr>
        <p:txBody>
          <a:bodyPr>
            <a:normAutofit/>
          </a:bodyPr>
          <a:lstStyle/>
          <a:p>
            <a:pPr fontAlgn="auto"/>
            <a:r>
              <a:rPr lang="en-GB" sz="2000" dirty="0"/>
              <a:t>No provision in </a:t>
            </a:r>
            <a:r>
              <a:rPr lang="en-GB" sz="2000" b="1" dirty="0"/>
              <a:t>LT(C)A 1995</a:t>
            </a:r>
            <a:r>
              <a:rPr lang="en-GB" sz="2000" dirty="0"/>
              <a:t> for </a:t>
            </a:r>
            <a:r>
              <a:rPr lang="en-GB" sz="2000" b="1" dirty="0"/>
              <a:t>landlords</a:t>
            </a:r>
            <a:r>
              <a:rPr lang="en-GB" sz="2000" dirty="0"/>
              <a:t> to be released automatically from their covenants. </a:t>
            </a:r>
          </a:p>
          <a:p>
            <a:pPr fontAlgn="auto"/>
            <a:r>
              <a:rPr lang="en-GB" sz="2000" dirty="0"/>
              <a:t>They are, however, able to serve notice on the tenant applying to be released, before or within four weeks of the assignment of the freehold reversion. The tenant has four weeks in which to object and, if they do so, the landlord may apply to the County Court for a release (</a:t>
            </a:r>
            <a:r>
              <a:rPr lang="en-GB" sz="2000" b="1" dirty="0"/>
              <a:t>ss6</a:t>
            </a:r>
            <a:r>
              <a:rPr lang="en-GB" sz="2000" dirty="0"/>
              <a:t> and</a:t>
            </a:r>
            <a:r>
              <a:rPr lang="en-GB" sz="2000" b="1" dirty="0"/>
              <a:t> 8</a:t>
            </a:r>
            <a:r>
              <a:rPr lang="en-GB" sz="2000" dirty="0"/>
              <a:t>). This need to serve notice gives the tenant some protection as the tenant has no control when a landlord sells the freehold reversion. If a landlord is not released from their obligations under the covenants, under </a:t>
            </a:r>
            <a:r>
              <a:rPr lang="en-GB" sz="2000" b="1" dirty="0"/>
              <a:t>s6 LT(C)A 1995</a:t>
            </a:r>
            <a:r>
              <a:rPr lang="en-GB" sz="2000" dirty="0"/>
              <a:t> they will remain liable on them (</a:t>
            </a:r>
            <a:r>
              <a:rPr lang="en-GB" sz="2000" b="1" i="1" dirty="0"/>
              <a:t>Reeves v Sandhu [2015]</a:t>
            </a:r>
            <a:r>
              <a:rPr lang="en-GB" sz="2000" dirty="0"/>
              <a:t>).</a:t>
            </a:r>
          </a:p>
          <a:p>
            <a:pPr fontAlgn="auto"/>
            <a:r>
              <a:rPr lang="en-GB" sz="2000" dirty="0"/>
              <a:t>If a former landlord has not obtained a release on an initial assignment, they have the opportunity to apply for a release at the time of a subsequent assignment by the tenant (</a:t>
            </a:r>
            <a:r>
              <a:rPr lang="en-GB" sz="2000" b="1" dirty="0"/>
              <a:t>s7</a:t>
            </a:r>
            <a:r>
              <a:rPr lang="en-GB" sz="2000" dirty="0"/>
              <a:t>). It is unclear how the former landlord is expected to find out about subsequent assignments.</a:t>
            </a:r>
          </a:p>
          <a:p>
            <a:endParaRPr lang="en-GB" dirty="0"/>
          </a:p>
        </p:txBody>
      </p:sp>
    </p:spTree>
    <p:extLst>
      <p:ext uri="{BB962C8B-B14F-4D97-AF65-F5344CB8AC3E}">
        <p14:creationId xmlns:p14="http://schemas.microsoft.com/office/powerpoint/2010/main" val="20233390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14C20-3D7F-4C0E-04B5-2974FF16E988}"/>
              </a:ext>
            </a:extLst>
          </p:cNvPr>
          <p:cNvSpPr>
            <a:spLocks noGrp="1"/>
          </p:cNvSpPr>
          <p:nvPr>
            <p:ph type="title"/>
          </p:nvPr>
        </p:nvSpPr>
        <p:spPr/>
        <p:txBody>
          <a:bodyPr>
            <a:normAutofit/>
          </a:bodyPr>
          <a:lstStyle/>
          <a:p>
            <a:r>
              <a:rPr lang="en-GB" sz="5400" dirty="0"/>
              <a:t>TERMINATION</a:t>
            </a:r>
          </a:p>
        </p:txBody>
      </p:sp>
    </p:spTree>
    <p:extLst>
      <p:ext uri="{BB962C8B-B14F-4D97-AF65-F5344CB8AC3E}">
        <p14:creationId xmlns:p14="http://schemas.microsoft.com/office/powerpoint/2010/main" val="2787212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D088F-027B-BF5B-7DDD-6DB5491C267B}"/>
              </a:ext>
            </a:extLst>
          </p:cNvPr>
          <p:cNvSpPr>
            <a:spLocks noGrp="1"/>
          </p:cNvSpPr>
          <p:nvPr>
            <p:ph type="title"/>
          </p:nvPr>
        </p:nvSpPr>
        <p:spPr>
          <a:xfrm>
            <a:off x="470300" y="212785"/>
            <a:ext cx="8596668" cy="672860"/>
          </a:xfrm>
        </p:spPr>
        <p:txBody>
          <a:bodyPr/>
          <a:lstStyle/>
          <a:p>
            <a:r>
              <a:rPr lang="en-GB" dirty="0"/>
              <a:t>Termination by: </a:t>
            </a:r>
          </a:p>
        </p:txBody>
      </p:sp>
      <p:sp>
        <p:nvSpPr>
          <p:cNvPr id="3" name="Content Placeholder 2">
            <a:extLst>
              <a:ext uri="{FF2B5EF4-FFF2-40B4-BE49-F238E27FC236}">
                <a16:creationId xmlns:a16="http://schemas.microsoft.com/office/drawing/2014/main" id="{5434BA9F-10C5-A332-AE56-7AE47B094261}"/>
              </a:ext>
            </a:extLst>
          </p:cNvPr>
          <p:cNvSpPr>
            <a:spLocks noGrp="1"/>
          </p:cNvSpPr>
          <p:nvPr>
            <p:ph idx="1"/>
          </p:nvPr>
        </p:nvSpPr>
        <p:spPr>
          <a:xfrm>
            <a:off x="470299" y="987397"/>
            <a:ext cx="9254545" cy="5603184"/>
          </a:xfrm>
        </p:spPr>
        <p:txBody>
          <a:bodyPr>
            <a:normAutofit/>
          </a:bodyPr>
          <a:lstStyle/>
          <a:p>
            <a:r>
              <a:rPr lang="en-GB" b="1" dirty="0"/>
              <a:t>Expiry of a fixed term</a:t>
            </a:r>
            <a:r>
              <a:rPr lang="en-GB" dirty="0"/>
              <a:t>: A lease for a fixed maximum period ends automatically by “effluxion of time”. There is no need for either side to serve notice to quit. A tenant who has an option to renew the lease may remain in possession provided that they comply with the terms of the option, for instance, to observe and fulfil the covenants in the lease.</a:t>
            </a:r>
          </a:p>
          <a:p>
            <a:r>
              <a:rPr lang="en-GB" b="1" dirty="0"/>
              <a:t>Termination by notice</a:t>
            </a:r>
            <a:r>
              <a:rPr lang="en-GB" dirty="0"/>
              <a:t>: Either party may terminate a tenancy by serving notice to quit. At common law, a notice to quit does not need to be in writing (</a:t>
            </a:r>
            <a:r>
              <a:rPr lang="en-GB" b="1" i="1" dirty="0"/>
              <a:t>Timmins v Rowlinson [1765]</a:t>
            </a:r>
            <a:r>
              <a:rPr lang="en-GB" dirty="0"/>
              <a:t>). Nevertheless, bear in mind the effect of the </a:t>
            </a:r>
            <a:r>
              <a:rPr lang="en-GB" b="1" i="1" dirty="0"/>
              <a:t>Protection from Eviction Act 1977 (PEA 1977)</a:t>
            </a:r>
            <a:r>
              <a:rPr lang="en-GB" dirty="0"/>
              <a:t>.</a:t>
            </a:r>
          </a:p>
          <a:p>
            <a:r>
              <a:rPr lang="en-GB" b="1" dirty="0"/>
              <a:t>Break clauses</a:t>
            </a:r>
            <a:r>
              <a:rPr lang="en-GB" dirty="0"/>
              <a:t>: A break clause allows a party to terminate a tenancy at a specific point before the end of the fixed period. Much will depend upon the construction of the break clause in question.</a:t>
            </a:r>
          </a:p>
          <a:p>
            <a:pPr fontAlgn="auto"/>
            <a:r>
              <a:rPr lang="en-GB" b="1" dirty="0"/>
              <a:t>Notice to quit</a:t>
            </a:r>
            <a:r>
              <a:rPr lang="en-GB" dirty="0"/>
              <a:t>: A periodic tenancy is ended by either landlord or tenant serving a notice to quit on the other.</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42137609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F851D6-237B-4C38-DAE1-63F6A8A68E53}"/>
              </a:ext>
            </a:extLst>
          </p:cNvPr>
          <p:cNvSpPr>
            <a:spLocks noGrp="1"/>
          </p:cNvSpPr>
          <p:nvPr>
            <p:ph type="title"/>
          </p:nvPr>
        </p:nvSpPr>
        <p:spPr>
          <a:xfrm>
            <a:off x="309273" y="86264"/>
            <a:ext cx="8596668" cy="810883"/>
          </a:xfrm>
        </p:spPr>
        <p:txBody>
          <a:bodyPr/>
          <a:lstStyle/>
          <a:p>
            <a:r>
              <a:rPr lang="en-GB" dirty="0"/>
              <a:t>Notice to quit</a:t>
            </a:r>
          </a:p>
        </p:txBody>
      </p:sp>
      <p:sp>
        <p:nvSpPr>
          <p:cNvPr id="3" name="Content Placeholder 2">
            <a:extLst>
              <a:ext uri="{FF2B5EF4-FFF2-40B4-BE49-F238E27FC236}">
                <a16:creationId xmlns:a16="http://schemas.microsoft.com/office/drawing/2014/main" id="{81A5A7F3-220E-CDC7-61C6-81AD1AE45FF5}"/>
              </a:ext>
            </a:extLst>
          </p:cNvPr>
          <p:cNvSpPr>
            <a:spLocks noGrp="1"/>
          </p:cNvSpPr>
          <p:nvPr>
            <p:ph idx="1"/>
          </p:nvPr>
        </p:nvSpPr>
        <p:spPr>
          <a:xfrm>
            <a:off x="228760" y="770627"/>
            <a:ext cx="9749127" cy="5785448"/>
          </a:xfrm>
        </p:spPr>
        <p:txBody>
          <a:bodyPr>
            <a:normAutofit fontScale="92500" lnSpcReduction="10000"/>
          </a:bodyPr>
          <a:lstStyle/>
          <a:p>
            <a:pPr fontAlgn="auto"/>
            <a:r>
              <a:rPr lang="en-GB" b="1" dirty="0"/>
              <a:t>Notice to quit</a:t>
            </a:r>
            <a:r>
              <a:rPr lang="en-GB" dirty="0"/>
              <a:t>: A periodic tenancy is ended by either landlord or tenant serving a notice to quit on the other.</a:t>
            </a:r>
          </a:p>
          <a:p>
            <a:pPr fontAlgn="auto"/>
            <a:r>
              <a:rPr lang="en-GB" dirty="0"/>
              <a:t>Express notice period: Express terms will always override common law implied terms, and if there is an express notice period provided for, this prevails (subject to </a:t>
            </a:r>
            <a:r>
              <a:rPr lang="en-GB" b="1" dirty="0"/>
              <a:t>s5 PEA 1977</a:t>
            </a:r>
            <a:r>
              <a:rPr lang="en-GB" dirty="0"/>
              <a:t>).</a:t>
            </a:r>
          </a:p>
          <a:p>
            <a:pPr fontAlgn="auto"/>
            <a:r>
              <a:rPr lang="en-GB" dirty="0"/>
              <a:t>Implied notice period: If there is no express term, a term will always be implied dependent on the period of the tenancy.</a:t>
            </a:r>
          </a:p>
          <a:p>
            <a:pPr fontAlgn="auto"/>
            <a:r>
              <a:rPr lang="en-GB" dirty="0"/>
              <a:t>The length of the notice must be one </a:t>
            </a:r>
            <a:r>
              <a:rPr lang="en-GB" b="1" dirty="0"/>
              <a:t>full period</a:t>
            </a:r>
            <a:r>
              <a:rPr lang="en-GB" dirty="0"/>
              <a:t>. Therefore, a weekly periodic tenancy requires one week’s notice, a monthly periodic tenancy requires one month’s notice, etc. For periodic tenancies where the period is more than six months, six months’ notice is sufficient.</a:t>
            </a:r>
          </a:p>
          <a:p>
            <a:pPr fontAlgn="auto"/>
            <a:r>
              <a:rPr lang="en-GB" dirty="0"/>
              <a:t>If the tenancy is a residential tenancy, </a:t>
            </a:r>
            <a:r>
              <a:rPr lang="en-GB" b="1" dirty="0"/>
              <a:t>s5(1) PEA 1977</a:t>
            </a:r>
            <a:r>
              <a:rPr lang="en-GB" dirty="0"/>
              <a:t> requires that a minimum of four weeks’ notice must be given by either the landlord or the tenant.</a:t>
            </a:r>
          </a:p>
          <a:p>
            <a:pPr fontAlgn="auto"/>
            <a:r>
              <a:rPr lang="en-GB" b="1" dirty="0"/>
              <a:t>Joint Tenants</a:t>
            </a:r>
            <a:r>
              <a:rPr lang="en-GB" dirty="0"/>
              <a:t>: settled by the Court of Appeal and by the House of Lords  that a single joint tenant under a periodic tenancy can bring the lease to an end by giving the correct notice to quit and that such notice will bind both parties (there is no duty to consult a co-tenant about the service of a notice to quit).</a:t>
            </a:r>
          </a:p>
          <a:p>
            <a:pPr fontAlgn="auto"/>
            <a:r>
              <a:rPr lang="en-GB" dirty="0"/>
              <a:t>The ability for one joint tenant to terminate a tenancy unilaterally and so deprive the other joint tenant of his or her home brings into question whether this could be challenged under </a:t>
            </a:r>
            <a:r>
              <a:rPr lang="en-GB" b="1" dirty="0"/>
              <a:t>Art 8 European Convention on Human Rights</a:t>
            </a:r>
            <a:r>
              <a:rPr lang="en-GB" dirty="0"/>
              <a:t>, but this is not yet settled.</a:t>
            </a:r>
          </a:p>
          <a:p>
            <a:pPr fontAlgn="auto"/>
            <a:r>
              <a:rPr lang="en-GB" b="1" dirty="0"/>
              <a:t>Sub-tenants</a:t>
            </a:r>
            <a:r>
              <a:rPr lang="en-GB" dirty="0"/>
              <a:t>: Where there is a sub-tenancy and notice to quit is given on the head tenancy, the notice will also end the sub-tenancy </a:t>
            </a:r>
          </a:p>
          <a:p>
            <a:pPr fontAlgn="auto"/>
            <a:endParaRPr lang="en-GB" dirty="0"/>
          </a:p>
          <a:p>
            <a:endParaRPr lang="en-GB" dirty="0"/>
          </a:p>
        </p:txBody>
      </p:sp>
    </p:spTree>
    <p:extLst>
      <p:ext uri="{BB962C8B-B14F-4D97-AF65-F5344CB8AC3E}">
        <p14:creationId xmlns:p14="http://schemas.microsoft.com/office/powerpoint/2010/main" val="25038676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9B33B1-032D-44E1-821D-338CEA6B60E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024CFAF-78E8-9E9E-5EEC-036029227F30}"/>
              </a:ext>
            </a:extLst>
          </p:cNvPr>
          <p:cNvSpPr>
            <a:spLocks noGrp="1"/>
          </p:cNvSpPr>
          <p:nvPr>
            <p:ph type="title"/>
          </p:nvPr>
        </p:nvSpPr>
        <p:spPr>
          <a:xfrm>
            <a:off x="303523" y="146649"/>
            <a:ext cx="8596668" cy="810883"/>
          </a:xfrm>
        </p:spPr>
        <p:txBody>
          <a:bodyPr/>
          <a:lstStyle/>
          <a:p>
            <a:r>
              <a:rPr lang="en-GB" dirty="0"/>
              <a:t>Surrender and merger</a:t>
            </a:r>
          </a:p>
        </p:txBody>
      </p:sp>
      <p:sp>
        <p:nvSpPr>
          <p:cNvPr id="3" name="Content Placeholder 2">
            <a:extLst>
              <a:ext uri="{FF2B5EF4-FFF2-40B4-BE49-F238E27FC236}">
                <a16:creationId xmlns:a16="http://schemas.microsoft.com/office/drawing/2014/main" id="{41282C4F-37C2-DDDC-0CB1-D3FCB593351F}"/>
              </a:ext>
            </a:extLst>
          </p:cNvPr>
          <p:cNvSpPr>
            <a:spLocks noGrp="1"/>
          </p:cNvSpPr>
          <p:nvPr>
            <p:ph idx="1"/>
          </p:nvPr>
        </p:nvSpPr>
        <p:spPr>
          <a:xfrm>
            <a:off x="303523" y="897147"/>
            <a:ext cx="9473081" cy="5566913"/>
          </a:xfrm>
        </p:spPr>
        <p:txBody>
          <a:bodyPr>
            <a:normAutofit/>
          </a:bodyPr>
          <a:lstStyle/>
          <a:p>
            <a:pPr fontAlgn="auto"/>
            <a:r>
              <a:rPr lang="en-GB" dirty="0"/>
              <a:t>If no break clause, neither party to a fixed-term tenancy has the right unilaterally to bring the tenancy to an end before the term date. </a:t>
            </a:r>
          </a:p>
          <a:p>
            <a:pPr fontAlgn="auto"/>
            <a:r>
              <a:rPr lang="en-GB" dirty="0"/>
              <a:t>A T </a:t>
            </a:r>
            <a:r>
              <a:rPr lang="en-GB" b="1" dirty="0"/>
              <a:t>may offer to give up (or </a:t>
            </a:r>
            <a:r>
              <a:rPr lang="en-GB" b="1" dirty="0">
                <a:solidFill>
                  <a:srgbClr val="00B050"/>
                </a:solidFill>
              </a:rPr>
              <a:t>surrender</a:t>
            </a:r>
            <a:r>
              <a:rPr lang="en-GB" dirty="0"/>
              <a:t>) the tenancy before the contractual term date. If L accepts this offer, the lease “merges” with the reversion and comes to an end. Because the T’s estate is prematurely ended, the T’s right to possession of the property is lost, but they are no longer liable to pay rent or to observe any other covenants</a:t>
            </a:r>
          </a:p>
          <a:p>
            <a:pPr fontAlgn="auto"/>
            <a:r>
              <a:rPr lang="en-GB" dirty="0"/>
              <a:t>Surrender by operation of law arises where the L or T or both commit an unequivocal act which shows an intention to end the lease so that it would then be inequitable for one of them to assert that, just because the due formalities have not been observed, a tenancy still exists. </a:t>
            </a:r>
            <a:r>
              <a:rPr lang="en-GB" dirty="0" err="1"/>
              <a:t>E.g</a:t>
            </a:r>
            <a:r>
              <a:rPr lang="en-GB" dirty="0"/>
              <a:t> where the tenant gives up possession of the premises and the landlord accepts it by finding a new tenant.</a:t>
            </a:r>
          </a:p>
          <a:p>
            <a:pPr fontAlgn="auto"/>
            <a:r>
              <a:rPr lang="en-GB" b="1" dirty="0">
                <a:solidFill>
                  <a:srgbClr val="00B050"/>
                </a:solidFill>
              </a:rPr>
              <a:t>Merger</a:t>
            </a:r>
            <a:r>
              <a:rPr lang="en-GB" b="1" dirty="0"/>
              <a:t>: </a:t>
            </a:r>
            <a:r>
              <a:rPr lang="en-GB" dirty="0"/>
              <a:t>Merger is the opposite to surrender. It occurs, for instance, where the T acquires the L’s reversion or a third party acquires both the tenancy and the reversion. For there to be a merger, the L’s and T’s estates must be either both legal or both equitable.</a:t>
            </a:r>
          </a:p>
          <a:p>
            <a:pPr marL="0" indent="0" fontAlgn="auto">
              <a:buNone/>
            </a:pPr>
            <a:endParaRPr lang="en-GB" dirty="0"/>
          </a:p>
          <a:p>
            <a:endParaRPr lang="en-GB" dirty="0"/>
          </a:p>
        </p:txBody>
      </p:sp>
    </p:spTree>
    <p:extLst>
      <p:ext uri="{BB962C8B-B14F-4D97-AF65-F5344CB8AC3E}">
        <p14:creationId xmlns:p14="http://schemas.microsoft.com/office/powerpoint/2010/main" val="8906743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68565-A279-AC2E-9CF4-3CC5812646EB}"/>
              </a:ext>
            </a:extLst>
          </p:cNvPr>
          <p:cNvSpPr>
            <a:spLocks noGrp="1"/>
          </p:cNvSpPr>
          <p:nvPr>
            <p:ph type="title"/>
          </p:nvPr>
        </p:nvSpPr>
        <p:spPr>
          <a:xfrm>
            <a:off x="487553" y="132272"/>
            <a:ext cx="8596668" cy="764875"/>
          </a:xfrm>
        </p:spPr>
        <p:txBody>
          <a:bodyPr/>
          <a:lstStyle/>
          <a:p>
            <a:r>
              <a:rPr lang="en-GB" b="1" dirty="0"/>
              <a:t>Disclaimer and Enlargement</a:t>
            </a:r>
          </a:p>
        </p:txBody>
      </p:sp>
      <p:sp>
        <p:nvSpPr>
          <p:cNvPr id="3" name="Content Placeholder 2">
            <a:extLst>
              <a:ext uri="{FF2B5EF4-FFF2-40B4-BE49-F238E27FC236}">
                <a16:creationId xmlns:a16="http://schemas.microsoft.com/office/drawing/2014/main" id="{900D37D9-D972-B827-594D-4CD6FD5FED61}"/>
              </a:ext>
            </a:extLst>
          </p:cNvPr>
          <p:cNvSpPr>
            <a:spLocks noGrp="1"/>
          </p:cNvSpPr>
          <p:nvPr>
            <p:ph idx="1"/>
          </p:nvPr>
        </p:nvSpPr>
        <p:spPr>
          <a:xfrm>
            <a:off x="378285" y="808966"/>
            <a:ext cx="9013006" cy="5764362"/>
          </a:xfrm>
        </p:spPr>
        <p:txBody>
          <a:bodyPr>
            <a:normAutofit lnSpcReduction="10000"/>
          </a:bodyPr>
          <a:lstStyle/>
          <a:p>
            <a:pPr fontAlgn="auto"/>
            <a:r>
              <a:rPr lang="en-GB" b="1" dirty="0">
                <a:solidFill>
                  <a:srgbClr val="00B050"/>
                </a:solidFill>
              </a:rPr>
              <a:t>Disclaimer</a:t>
            </a:r>
            <a:r>
              <a:rPr lang="en-GB" dirty="0"/>
              <a:t>: relates to insolvency situations. The major example of disclaimer in landlord and tenant law arises under </a:t>
            </a:r>
            <a:r>
              <a:rPr lang="en-GB" b="1" dirty="0"/>
              <a:t>s315 Insolvency Act 1986</a:t>
            </a:r>
            <a:r>
              <a:rPr lang="en-GB" dirty="0"/>
              <a:t>, which provides that a tenant’s trustee in bankruptcy (if the tenant is an individual) or liquidator (if the tenant is a company) in whom an onerous lease has become vested can disclaim the lease.</a:t>
            </a:r>
          </a:p>
          <a:p>
            <a:pPr fontAlgn="auto"/>
            <a:r>
              <a:rPr lang="en-GB" dirty="0"/>
              <a:t>The effect of such a disclaimer is that as regards the landlord and tenant the lease is at an end. This does not affect the rights of third parties. If the lease has been mortgaged by the tenant, the court may vest the tenancy in the mortgagee (lender).</a:t>
            </a:r>
          </a:p>
          <a:p>
            <a:pPr fontAlgn="auto"/>
            <a:r>
              <a:rPr lang="en-GB" b="1" dirty="0">
                <a:solidFill>
                  <a:srgbClr val="00B050"/>
                </a:solidFill>
              </a:rPr>
              <a:t>Enlargement</a:t>
            </a:r>
            <a:r>
              <a:rPr lang="en-GB" dirty="0"/>
              <a:t>: By </a:t>
            </a:r>
            <a:r>
              <a:rPr lang="en-GB" b="1" dirty="0"/>
              <a:t>s153 LPA 1925</a:t>
            </a:r>
            <a:r>
              <a:rPr lang="en-GB" dirty="0"/>
              <a:t>, a lease may be enlarged and converted into a freehold fee simple provided that:</a:t>
            </a:r>
          </a:p>
          <a:p>
            <a:pPr lvl="1"/>
            <a:r>
              <a:rPr lang="en-GB" dirty="0"/>
              <a:t>there is not less than 200 years of the lease unexpired;</a:t>
            </a:r>
          </a:p>
          <a:p>
            <a:pPr lvl="1"/>
            <a:r>
              <a:rPr lang="en-GB" dirty="0"/>
              <a:t>the original term was at least 300 years;</a:t>
            </a:r>
          </a:p>
          <a:p>
            <a:pPr lvl="1"/>
            <a:r>
              <a:rPr lang="en-GB" dirty="0"/>
              <a:t>the reversioner’s interest is not a mortgage;</a:t>
            </a:r>
          </a:p>
          <a:p>
            <a:pPr lvl="1"/>
            <a:r>
              <a:rPr lang="en-GB" dirty="0"/>
              <a:t>there is no provision for forfeiture in the event of any breach; and</a:t>
            </a:r>
          </a:p>
          <a:p>
            <a:pPr lvl="1"/>
            <a:r>
              <a:rPr lang="en-GB" dirty="0"/>
              <a:t>no rent of any money value is payable.</a:t>
            </a:r>
          </a:p>
          <a:p>
            <a:pPr marL="0" indent="0" fontAlgn="auto">
              <a:buNone/>
            </a:pPr>
            <a:r>
              <a:rPr lang="en-GB" dirty="0"/>
              <a:t>Both in practice and for the course, the above power is rarely used and is unimportant.</a:t>
            </a:r>
          </a:p>
          <a:p>
            <a:pPr fontAlgn="auto"/>
            <a:endParaRPr lang="en-GB" dirty="0"/>
          </a:p>
          <a:p>
            <a:endParaRPr lang="en-GB" dirty="0"/>
          </a:p>
        </p:txBody>
      </p:sp>
    </p:spTree>
    <p:extLst>
      <p:ext uri="{BB962C8B-B14F-4D97-AF65-F5344CB8AC3E}">
        <p14:creationId xmlns:p14="http://schemas.microsoft.com/office/powerpoint/2010/main" val="194386859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30E0AD-E068-5C54-2B1E-2AA1D7E685B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085E102-8884-0A55-013B-95BD762381C6}"/>
              </a:ext>
            </a:extLst>
          </p:cNvPr>
          <p:cNvSpPr>
            <a:spLocks noGrp="1"/>
          </p:cNvSpPr>
          <p:nvPr>
            <p:ph type="title"/>
          </p:nvPr>
        </p:nvSpPr>
        <p:spPr/>
        <p:txBody>
          <a:bodyPr>
            <a:normAutofit/>
          </a:bodyPr>
          <a:lstStyle/>
          <a:p>
            <a:r>
              <a:rPr lang="en-GB" sz="6000" b="1" dirty="0"/>
              <a:t>REMEDIES</a:t>
            </a:r>
          </a:p>
        </p:txBody>
      </p:sp>
    </p:spTree>
    <p:extLst>
      <p:ext uri="{BB962C8B-B14F-4D97-AF65-F5344CB8AC3E}">
        <p14:creationId xmlns:p14="http://schemas.microsoft.com/office/powerpoint/2010/main" val="28785779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FCF934-3FCE-474F-D929-6B32957CC139}"/>
              </a:ext>
            </a:extLst>
          </p:cNvPr>
          <p:cNvSpPr>
            <a:spLocks noGrp="1"/>
          </p:cNvSpPr>
          <p:nvPr>
            <p:ph type="title"/>
          </p:nvPr>
        </p:nvSpPr>
        <p:spPr>
          <a:xfrm>
            <a:off x="435794" y="156238"/>
            <a:ext cx="8596668" cy="804170"/>
          </a:xfrm>
        </p:spPr>
        <p:txBody>
          <a:bodyPr/>
          <a:lstStyle/>
          <a:p>
            <a:r>
              <a:rPr lang="en-GB" b="1" dirty="0"/>
              <a:t>Forfeiture</a:t>
            </a:r>
          </a:p>
        </p:txBody>
      </p:sp>
      <p:sp>
        <p:nvSpPr>
          <p:cNvPr id="3" name="Content Placeholder 2">
            <a:extLst>
              <a:ext uri="{FF2B5EF4-FFF2-40B4-BE49-F238E27FC236}">
                <a16:creationId xmlns:a16="http://schemas.microsoft.com/office/drawing/2014/main" id="{0882B6D1-4993-0EE7-0FEA-704449E9E8FE}"/>
              </a:ext>
            </a:extLst>
          </p:cNvPr>
          <p:cNvSpPr>
            <a:spLocks noGrp="1"/>
          </p:cNvSpPr>
          <p:nvPr>
            <p:ph idx="1"/>
          </p:nvPr>
        </p:nvSpPr>
        <p:spPr>
          <a:xfrm>
            <a:off x="493304" y="1024372"/>
            <a:ext cx="8596668" cy="5163643"/>
          </a:xfrm>
        </p:spPr>
        <p:txBody>
          <a:bodyPr>
            <a:normAutofit/>
          </a:bodyPr>
          <a:lstStyle/>
          <a:p>
            <a:pPr fontAlgn="auto"/>
            <a:r>
              <a:rPr lang="en-GB" dirty="0"/>
              <a:t>A right of forfeiture allows the landlord to terminate the tenancy for breach of covenant. It is a right to re-enter the land.</a:t>
            </a:r>
          </a:p>
          <a:p>
            <a:pPr fontAlgn="auto"/>
            <a:r>
              <a:rPr lang="en-GB" dirty="0"/>
              <a:t>The common </a:t>
            </a:r>
            <a:r>
              <a:rPr lang="en-GB" i="1" dirty="0"/>
              <a:t>“law leans against forfeitures”</a:t>
            </a:r>
            <a:r>
              <a:rPr lang="en-GB" dirty="0"/>
              <a:t>. </a:t>
            </a:r>
            <a:r>
              <a:rPr lang="en-GB" dirty="0" err="1"/>
              <a:t>i.e</a:t>
            </a:r>
            <a:r>
              <a:rPr lang="en-GB" dirty="0"/>
              <a:t> a right to forfeit must always be reserved and will never be implied,  the law requires adherence to the procedural rules, the doctrine of waiver is strictly applied and, depending on the circumstances, the courts have sometimes a duty and sometimes a power to grant relief to the tenant.</a:t>
            </a:r>
          </a:p>
          <a:p>
            <a:pPr fontAlgn="auto"/>
            <a:r>
              <a:rPr lang="en-GB" dirty="0"/>
              <a:t>A lease may only be terminated early by means of a right of re-entry if:</a:t>
            </a:r>
          </a:p>
          <a:p>
            <a:pPr fontAlgn="auto"/>
            <a:r>
              <a:rPr lang="en-GB" dirty="0"/>
              <a:t>the lease contains an express clause providing for forfeiture for a particular breach; or</a:t>
            </a:r>
          </a:p>
          <a:p>
            <a:pPr fontAlgn="auto"/>
            <a:r>
              <a:rPr lang="en-GB" dirty="0"/>
              <a:t>the lease was expressly stated to be conditional on the performance of certain obligations (for instance, </a:t>
            </a:r>
            <a:r>
              <a:rPr lang="en-GB" i="1" dirty="0"/>
              <a:t>“to X on condition that he repairs the premises”</a:t>
            </a:r>
            <a:r>
              <a:rPr lang="en-GB" dirty="0"/>
              <a:t>, or </a:t>
            </a:r>
            <a:r>
              <a:rPr lang="en-GB" i="1" dirty="0"/>
              <a:t>“to Y provided that she pays a rent of £1,200 per annum”</a:t>
            </a:r>
            <a:r>
              <a:rPr lang="en-GB" dirty="0"/>
              <a:t>).</a:t>
            </a:r>
          </a:p>
          <a:p>
            <a:pPr fontAlgn="auto"/>
            <a:endParaRPr lang="en-GB" dirty="0"/>
          </a:p>
          <a:p>
            <a:endParaRPr lang="en-GB" dirty="0"/>
          </a:p>
        </p:txBody>
      </p:sp>
    </p:spTree>
    <p:extLst>
      <p:ext uri="{BB962C8B-B14F-4D97-AF65-F5344CB8AC3E}">
        <p14:creationId xmlns:p14="http://schemas.microsoft.com/office/powerpoint/2010/main" val="302999562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853A48-6C03-311B-82EC-5E5021E486A9}"/>
              </a:ext>
            </a:extLst>
          </p:cNvPr>
          <p:cNvSpPr>
            <a:spLocks noGrp="1"/>
          </p:cNvSpPr>
          <p:nvPr>
            <p:ph type="title"/>
          </p:nvPr>
        </p:nvSpPr>
        <p:spPr>
          <a:xfrm>
            <a:off x="510557" y="235789"/>
            <a:ext cx="8596668" cy="741871"/>
          </a:xfrm>
        </p:spPr>
        <p:txBody>
          <a:bodyPr/>
          <a:lstStyle/>
          <a:p>
            <a:r>
              <a:rPr lang="en-GB" dirty="0"/>
              <a:t>Exercising Right of Forfeiture</a:t>
            </a:r>
          </a:p>
        </p:txBody>
      </p:sp>
      <p:sp>
        <p:nvSpPr>
          <p:cNvPr id="3" name="Content Placeholder 2">
            <a:extLst>
              <a:ext uri="{FF2B5EF4-FFF2-40B4-BE49-F238E27FC236}">
                <a16:creationId xmlns:a16="http://schemas.microsoft.com/office/drawing/2014/main" id="{BD97FA94-675E-B601-5442-EC7B47748A89}"/>
              </a:ext>
            </a:extLst>
          </p:cNvPr>
          <p:cNvSpPr>
            <a:spLocks noGrp="1"/>
          </p:cNvSpPr>
          <p:nvPr>
            <p:ph idx="1"/>
          </p:nvPr>
        </p:nvSpPr>
        <p:spPr>
          <a:xfrm>
            <a:off x="510556" y="998898"/>
            <a:ext cx="9070515" cy="5623313"/>
          </a:xfrm>
        </p:spPr>
        <p:txBody>
          <a:bodyPr>
            <a:normAutofit/>
          </a:bodyPr>
          <a:lstStyle/>
          <a:p>
            <a:pPr fontAlgn="auto"/>
            <a:r>
              <a:rPr lang="en-GB" dirty="0"/>
              <a:t>The landlord can exercise their right of forfeiture in one of two ways: by peaceable re-entry or by court order.</a:t>
            </a:r>
          </a:p>
          <a:p>
            <a:pPr fontAlgn="auto"/>
            <a:r>
              <a:rPr lang="en-GB" dirty="0"/>
              <a:t>Peaceable re-entry means that the landlord physically re-enters the premises and takes possession. This is a risky course of action and is only advisable with regard to </a:t>
            </a:r>
            <a:r>
              <a:rPr lang="en-GB" b="1" dirty="0"/>
              <a:t>unoccupied business premises</a:t>
            </a:r>
            <a:r>
              <a:rPr lang="en-GB" dirty="0"/>
              <a:t>. A landlord must not attempt peaceable re-entry of residential tenancies as the landlord could be charged with a criminal offence under </a:t>
            </a:r>
            <a:r>
              <a:rPr lang="en-GB" b="1" dirty="0"/>
              <a:t>PEA 1977</a:t>
            </a:r>
            <a:r>
              <a:rPr lang="en-GB" dirty="0"/>
              <a:t>. Further, under </a:t>
            </a:r>
            <a:r>
              <a:rPr lang="en-GB" b="1" dirty="0"/>
              <a:t>s6 Criminal Law Act 1977</a:t>
            </a:r>
            <a:r>
              <a:rPr lang="en-GB" dirty="0"/>
              <a:t> it is a criminal act to use or threaten violence to re-enter premises if:</a:t>
            </a:r>
          </a:p>
          <a:p>
            <a:pPr lvl="1"/>
            <a:r>
              <a:rPr lang="en-GB" dirty="0"/>
              <a:t>there is someone physically on the premises at the time who is opposed to the entry in respect of which violence is threatened or used; and</a:t>
            </a:r>
          </a:p>
          <a:p>
            <a:pPr lvl="1"/>
            <a:r>
              <a:rPr lang="en-GB" dirty="0"/>
              <a:t>the person using or threatening violence knows this to be the case.</a:t>
            </a:r>
          </a:p>
          <a:p>
            <a:pPr marL="0" indent="0" fontAlgn="auto">
              <a:buNone/>
            </a:pPr>
            <a:r>
              <a:rPr lang="en-GB" dirty="0"/>
              <a:t>The law of forfeiture developed separately within two different branches of the court system. The result today is that there are two different procedures:</a:t>
            </a:r>
          </a:p>
          <a:p>
            <a:pPr fontAlgn="auto">
              <a:buAutoNum type="arabicParenR"/>
            </a:pPr>
            <a:r>
              <a:rPr lang="en-GB" dirty="0"/>
              <a:t>one for non-payment of rent, and </a:t>
            </a:r>
          </a:p>
          <a:p>
            <a:pPr fontAlgn="auto">
              <a:buAutoNum type="arabicParenR"/>
            </a:pPr>
            <a:r>
              <a:rPr lang="en-GB" dirty="0"/>
              <a:t>one for all other breaches of covenant.</a:t>
            </a:r>
          </a:p>
          <a:p>
            <a:endParaRPr lang="en-GB" dirty="0"/>
          </a:p>
        </p:txBody>
      </p:sp>
    </p:spTree>
    <p:extLst>
      <p:ext uri="{BB962C8B-B14F-4D97-AF65-F5344CB8AC3E}">
        <p14:creationId xmlns:p14="http://schemas.microsoft.com/office/powerpoint/2010/main" val="354625767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925651-1AC8-007F-DCFE-4B450D2E11A7}"/>
              </a:ext>
            </a:extLst>
          </p:cNvPr>
          <p:cNvSpPr>
            <a:spLocks noGrp="1"/>
          </p:cNvSpPr>
          <p:nvPr>
            <p:ph type="title"/>
          </p:nvPr>
        </p:nvSpPr>
        <p:spPr>
          <a:xfrm>
            <a:off x="625575" y="149525"/>
            <a:ext cx="8596668" cy="822385"/>
          </a:xfrm>
        </p:spPr>
        <p:txBody>
          <a:bodyPr/>
          <a:lstStyle/>
          <a:p>
            <a:r>
              <a:rPr lang="en-GB" dirty="0"/>
              <a:t>Forfeiture for non payment of rent</a:t>
            </a:r>
          </a:p>
        </p:txBody>
      </p:sp>
      <p:sp>
        <p:nvSpPr>
          <p:cNvPr id="3" name="Content Placeholder 2">
            <a:extLst>
              <a:ext uri="{FF2B5EF4-FFF2-40B4-BE49-F238E27FC236}">
                <a16:creationId xmlns:a16="http://schemas.microsoft.com/office/drawing/2014/main" id="{3B77DECA-2676-A4BB-85DB-85DAE512D91F}"/>
              </a:ext>
            </a:extLst>
          </p:cNvPr>
          <p:cNvSpPr>
            <a:spLocks noGrp="1"/>
          </p:cNvSpPr>
          <p:nvPr>
            <p:ph idx="1"/>
          </p:nvPr>
        </p:nvSpPr>
        <p:spPr>
          <a:xfrm>
            <a:off x="625574" y="971910"/>
            <a:ext cx="8955497" cy="5538158"/>
          </a:xfrm>
        </p:spPr>
        <p:txBody>
          <a:bodyPr>
            <a:normAutofit lnSpcReduction="10000"/>
          </a:bodyPr>
          <a:lstStyle/>
          <a:p>
            <a:r>
              <a:rPr lang="en-GB" dirty="0"/>
              <a:t>Landlord’s formal demand: The landlord must first make a formal demand for the rent on the date on which it is due and at the place at which it is due, before sunset unless the lease provides otherwise. In practice most leases do expressly provide otherwise. A common formulation is the right to forfeiture “may be exercised whether the rent is formally demanded or not”.</a:t>
            </a:r>
          </a:p>
          <a:p>
            <a:r>
              <a:rPr lang="en-GB" dirty="0"/>
              <a:t>Formal demand not required if at least half a year’s rent is in arrears and insufficient chattels to pay the arrears</a:t>
            </a:r>
          </a:p>
          <a:p>
            <a:r>
              <a:rPr lang="en-GB" dirty="0"/>
              <a:t>Tenant’s right to relief: T has right to claim relief. If claim was issued in County Court relief can be obtained:</a:t>
            </a:r>
          </a:p>
          <a:p>
            <a:pPr fontAlgn="auto"/>
            <a:r>
              <a:rPr lang="en-GB" b="1" dirty="0"/>
              <a:t>Before the hearing</a:t>
            </a:r>
            <a:r>
              <a:rPr lang="en-GB" dirty="0"/>
              <a:t>: The tenant pays all of the rent in arrears and any costs at least five clear days before the hearing (</a:t>
            </a:r>
            <a:r>
              <a:rPr lang="en-GB" b="1" dirty="0"/>
              <a:t>s138(2)</a:t>
            </a:r>
            <a:r>
              <a:rPr lang="en-GB" dirty="0"/>
              <a:t>).</a:t>
            </a:r>
          </a:p>
          <a:p>
            <a:pPr fontAlgn="auto"/>
            <a:r>
              <a:rPr lang="en-GB" b="1" dirty="0"/>
              <a:t>After the possession order</a:t>
            </a:r>
            <a:r>
              <a:rPr lang="en-GB" dirty="0"/>
              <a:t>: The tenant pays all of the rent in arrears and any costs within four weeks of the court giving the landlord a possession order (the landlord will not be allowed to retake possession until the end of this period) (</a:t>
            </a:r>
            <a:r>
              <a:rPr lang="en-GB" b="1" dirty="0"/>
              <a:t>s138(3)</a:t>
            </a:r>
            <a:r>
              <a:rPr lang="en-GB" dirty="0"/>
              <a:t>).</a:t>
            </a:r>
          </a:p>
          <a:p>
            <a:pPr fontAlgn="auto"/>
            <a:r>
              <a:rPr lang="en-GB" b="1" dirty="0"/>
              <a:t>After the possession is obtained</a:t>
            </a:r>
            <a:r>
              <a:rPr lang="en-GB" dirty="0"/>
              <a:t>: The tenant makes an application for relief within six months of the landlord obtaining possession and the court thinks it is fit to do so (</a:t>
            </a:r>
            <a:r>
              <a:rPr lang="en-GB" b="1" dirty="0"/>
              <a:t>s138(9A)</a:t>
            </a:r>
            <a:r>
              <a:rPr lang="en-GB" dirty="0"/>
              <a:t>).</a:t>
            </a:r>
          </a:p>
          <a:p>
            <a:endParaRPr lang="en-GB" dirty="0"/>
          </a:p>
        </p:txBody>
      </p:sp>
    </p:spTree>
    <p:extLst>
      <p:ext uri="{BB962C8B-B14F-4D97-AF65-F5344CB8AC3E}">
        <p14:creationId xmlns:p14="http://schemas.microsoft.com/office/powerpoint/2010/main" val="4841590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BF8AF7-0842-C4CC-15FB-B9EE9DFF461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F3C5ED3-56B4-02A1-FBBA-9EE4503AAB99}"/>
              </a:ext>
            </a:extLst>
          </p:cNvPr>
          <p:cNvSpPr>
            <a:spLocks noGrp="1"/>
          </p:cNvSpPr>
          <p:nvPr>
            <p:ph type="title"/>
          </p:nvPr>
        </p:nvSpPr>
        <p:spPr>
          <a:xfrm>
            <a:off x="625575" y="149525"/>
            <a:ext cx="8596668" cy="822385"/>
          </a:xfrm>
        </p:spPr>
        <p:txBody>
          <a:bodyPr/>
          <a:lstStyle/>
          <a:p>
            <a:r>
              <a:rPr lang="en-GB" dirty="0"/>
              <a:t>Forfeiture for non payment of rent</a:t>
            </a:r>
          </a:p>
        </p:txBody>
      </p:sp>
      <p:sp>
        <p:nvSpPr>
          <p:cNvPr id="3" name="Content Placeholder 2">
            <a:extLst>
              <a:ext uri="{FF2B5EF4-FFF2-40B4-BE49-F238E27FC236}">
                <a16:creationId xmlns:a16="http://schemas.microsoft.com/office/drawing/2014/main" id="{1CA071A3-08EF-58C5-5F2A-B0A8D2E84576}"/>
              </a:ext>
            </a:extLst>
          </p:cNvPr>
          <p:cNvSpPr>
            <a:spLocks noGrp="1"/>
          </p:cNvSpPr>
          <p:nvPr>
            <p:ph idx="1"/>
          </p:nvPr>
        </p:nvSpPr>
        <p:spPr>
          <a:xfrm>
            <a:off x="625574" y="971910"/>
            <a:ext cx="8955497" cy="5538158"/>
          </a:xfrm>
        </p:spPr>
        <p:txBody>
          <a:bodyPr>
            <a:normAutofit/>
          </a:bodyPr>
          <a:lstStyle/>
          <a:p>
            <a:r>
              <a:rPr lang="en-GB" dirty="0"/>
              <a:t>Tenant’s right to relief: If claim was issued in High Court relief can be obtained:</a:t>
            </a:r>
          </a:p>
          <a:p>
            <a:pPr fontAlgn="auto"/>
            <a:r>
              <a:rPr lang="en-GB" b="1" dirty="0"/>
              <a:t>Before the hearing</a:t>
            </a:r>
            <a:r>
              <a:rPr lang="en-GB" dirty="0"/>
              <a:t>: Under </a:t>
            </a:r>
            <a:r>
              <a:rPr lang="en-GB" b="1" dirty="0"/>
              <a:t>s212 CLPA 1852</a:t>
            </a:r>
            <a:r>
              <a:rPr lang="en-GB" dirty="0"/>
              <a:t>, a tenant may apply to stay (suspend) possession proceedings brought in the High Court provided that they are at least six months in arrears. Possession will be stayed if the tenant pays any rent due and the landlord’s costs before judgment.</a:t>
            </a:r>
          </a:p>
          <a:p>
            <a:pPr fontAlgn="auto"/>
            <a:r>
              <a:rPr lang="en-GB" b="1" dirty="0"/>
              <a:t>After the possession order</a:t>
            </a:r>
            <a:r>
              <a:rPr lang="en-GB" dirty="0"/>
              <a:t>: By</a:t>
            </a:r>
            <a:r>
              <a:rPr lang="en-GB" b="1" dirty="0"/>
              <a:t> s214 CLPA 1852</a:t>
            </a:r>
            <a:r>
              <a:rPr lang="en-GB" dirty="0"/>
              <a:t>, within (at the discretion of the court) six months of a judgment granting possession the tenant may obtain relief from forfeiture proceedings in the High Court by paying rent due and the landlord’s expenses, if it is just and equitable to grant relief. If relief is granted, the tenant holds under the old lease. No new document is required.</a:t>
            </a:r>
          </a:p>
          <a:p>
            <a:pPr fontAlgn="auto"/>
            <a:r>
              <a:rPr lang="en-GB" dirty="0"/>
              <a:t>In </a:t>
            </a:r>
            <a:r>
              <a:rPr lang="en-GB" b="1" i="1" dirty="0"/>
              <a:t>Maryland Estates Ltd v Bar-Joseph [1998]</a:t>
            </a:r>
            <a:r>
              <a:rPr lang="en-GB" dirty="0"/>
              <a:t>, the Court of Appeal made clear that rent due included amounts which had subsequently become due after the commencement of proceedings. It was held in </a:t>
            </a:r>
            <a:r>
              <a:rPr lang="en-GB" b="1" i="1" dirty="0"/>
              <a:t>Ivory Gate Ltd v </a:t>
            </a:r>
            <a:r>
              <a:rPr lang="en-GB" b="1" i="1" dirty="0" err="1"/>
              <a:t>Spetale</a:t>
            </a:r>
            <a:r>
              <a:rPr lang="en-GB" b="1" i="1" dirty="0"/>
              <a:t> [1999]</a:t>
            </a:r>
            <a:r>
              <a:rPr lang="en-GB" dirty="0"/>
              <a:t> that the tenant remained liable for rent even after possession proceedings had been brought.</a:t>
            </a:r>
          </a:p>
          <a:p>
            <a:endParaRPr lang="en-GB" dirty="0"/>
          </a:p>
        </p:txBody>
      </p:sp>
    </p:spTree>
    <p:extLst>
      <p:ext uri="{BB962C8B-B14F-4D97-AF65-F5344CB8AC3E}">
        <p14:creationId xmlns:p14="http://schemas.microsoft.com/office/powerpoint/2010/main" val="274433139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F5B726-2733-8363-F3FB-9A75B64444F7}"/>
              </a:ext>
            </a:extLst>
          </p:cNvPr>
          <p:cNvSpPr>
            <a:spLocks noGrp="1"/>
          </p:cNvSpPr>
          <p:nvPr>
            <p:ph type="title"/>
          </p:nvPr>
        </p:nvSpPr>
        <p:spPr>
          <a:xfrm>
            <a:off x="182752" y="218536"/>
            <a:ext cx="9266047" cy="822385"/>
          </a:xfrm>
        </p:spPr>
        <p:txBody>
          <a:bodyPr/>
          <a:lstStyle/>
          <a:p>
            <a:r>
              <a:rPr lang="en-GB" dirty="0"/>
              <a:t>Tenant’s right to relief: peaceable re-entry</a:t>
            </a:r>
          </a:p>
        </p:txBody>
      </p:sp>
      <p:sp>
        <p:nvSpPr>
          <p:cNvPr id="3" name="Content Placeholder 2">
            <a:extLst>
              <a:ext uri="{FF2B5EF4-FFF2-40B4-BE49-F238E27FC236}">
                <a16:creationId xmlns:a16="http://schemas.microsoft.com/office/drawing/2014/main" id="{D9E2EE3C-72B8-7545-21F9-6D7220D65BE0}"/>
              </a:ext>
            </a:extLst>
          </p:cNvPr>
          <p:cNvSpPr>
            <a:spLocks noGrp="1"/>
          </p:cNvSpPr>
          <p:nvPr>
            <p:ph idx="1"/>
          </p:nvPr>
        </p:nvSpPr>
        <p:spPr>
          <a:xfrm>
            <a:off x="343779" y="1079412"/>
            <a:ext cx="8596668" cy="3880773"/>
          </a:xfrm>
        </p:spPr>
        <p:txBody>
          <a:bodyPr/>
          <a:lstStyle/>
          <a:p>
            <a:pPr fontAlgn="auto"/>
            <a:r>
              <a:rPr lang="en-GB" dirty="0"/>
              <a:t>If the landlord has terminated by peaceable re-entry as opposed to obtaining a court order, the court still has a discretionary power to grant relief to the tenant provided that the tenant pays the rent due and the landlord’s costs and it is just and equitable to do so.</a:t>
            </a:r>
          </a:p>
          <a:p>
            <a:pPr fontAlgn="auto"/>
            <a:r>
              <a:rPr lang="en-GB" dirty="0"/>
              <a:t>A tenant may gain relief even after possession has been awarded.</a:t>
            </a:r>
          </a:p>
          <a:p>
            <a:endParaRPr lang="en-GB" dirty="0"/>
          </a:p>
        </p:txBody>
      </p:sp>
    </p:spTree>
    <p:extLst>
      <p:ext uri="{BB962C8B-B14F-4D97-AF65-F5344CB8AC3E}">
        <p14:creationId xmlns:p14="http://schemas.microsoft.com/office/powerpoint/2010/main" val="366254224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EFA20-A4DF-DFB6-965C-E102735DF020}"/>
              </a:ext>
            </a:extLst>
          </p:cNvPr>
          <p:cNvSpPr>
            <a:spLocks noGrp="1"/>
          </p:cNvSpPr>
          <p:nvPr>
            <p:ph type="title"/>
          </p:nvPr>
        </p:nvSpPr>
        <p:spPr>
          <a:xfrm>
            <a:off x="424292" y="212785"/>
            <a:ext cx="8596668" cy="822385"/>
          </a:xfrm>
        </p:spPr>
        <p:txBody>
          <a:bodyPr/>
          <a:lstStyle/>
          <a:p>
            <a:r>
              <a:rPr lang="en-GB" dirty="0"/>
              <a:t>Forfeiture for other breaches</a:t>
            </a:r>
          </a:p>
        </p:txBody>
      </p:sp>
      <p:sp>
        <p:nvSpPr>
          <p:cNvPr id="3" name="Content Placeholder 2">
            <a:extLst>
              <a:ext uri="{FF2B5EF4-FFF2-40B4-BE49-F238E27FC236}">
                <a16:creationId xmlns:a16="http://schemas.microsoft.com/office/drawing/2014/main" id="{21D9A408-8FCD-FA53-68C3-EE57B8F63393}"/>
              </a:ext>
            </a:extLst>
          </p:cNvPr>
          <p:cNvSpPr>
            <a:spLocks noGrp="1"/>
          </p:cNvSpPr>
          <p:nvPr>
            <p:ph idx="1"/>
          </p:nvPr>
        </p:nvSpPr>
        <p:spPr>
          <a:xfrm>
            <a:off x="338028" y="879894"/>
            <a:ext cx="9306304" cy="5765321"/>
          </a:xfrm>
        </p:spPr>
        <p:txBody>
          <a:bodyPr>
            <a:normAutofit/>
          </a:bodyPr>
          <a:lstStyle/>
          <a:p>
            <a:pPr marL="0" indent="0" fontAlgn="auto">
              <a:buNone/>
            </a:pPr>
            <a:r>
              <a:rPr lang="en-GB" sz="2000" b="1" dirty="0"/>
              <a:t>Notice requirements</a:t>
            </a:r>
            <a:r>
              <a:rPr lang="en-GB" sz="2000" dirty="0"/>
              <a:t>: L must serve on the T a notice (called a </a:t>
            </a:r>
            <a:r>
              <a:rPr lang="en-GB" sz="2000" b="1" dirty="0"/>
              <a:t>s146</a:t>
            </a:r>
            <a:r>
              <a:rPr lang="en-GB" sz="2000" dirty="0"/>
              <a:t> notice) which:</a:t>
            </a:r>
          </a:p>
          <a:p>
            <a:pPr lvl="1"/>
            <a:r>
              <a:rPr lang="en-GB" sz="2000" dirty="0"/>
              <a:t>specifies the breach complained of;</a:t>
            </a:r>
          </a:p>
          <a:p>
            <a:pPr lvl="1"/>
            <a:r>
              <a:rPr lang="en-GB" sz="2000" dirty="0"/>
              <a:t>requires it to be remedied if possible; and</a:t>
            </a:r>
          </a:p>
          <a:p>
            <a:pPr lvl="1"/>
            <a:r>
              <a:rPr lang="en-GB" sz="2000" dirty="0"/>
              <a:t>requires the tenant to pay compensation if the landlord wishes it.</a:t>
            </a:r>
          </a:p>
          <a:p>
            <a:pPr marL="0" indent="0" fontAlgn="auto">
              <a:buNone/>
            </a:pPr>
            <a:r>
              <a:rPr lang="en-GB" sz="2000" dirty="0"/>
              <a:t>If there has been an assignment of the premises, the landlord must serve their </a:t>
            </a:r>
            <a:r>
              <a:rPr lang="en-GB" sz="2000" b="1" dirty="0"/>
              <a:t>s146 </a:t>
            </a:r>
            <a:r>
              <a:rPr lang="en-GB" sz="2000" dirty="0"/>
              <a:t>notice on the assignee. If it is served on the tenant, it is void</a:t>
            </a:r>
          </a:p>
          <a:p>
            <a:pPr marL="0" indent="0" fontAlgn="auto">
              <a:buNone/>
            </a:pPr>
            <a:r>
              <a:rPr lang="en-GB" b="1" dirty="0"/>
              <a:t>Additional requirements for dwellings</a:t>
            </a:r>
            <a:r>
              <a:rPr lang="en-GB" dirty="0"/>
              <a:t>: </a:t>
            </a:r>
            <a:r>
              <a:rPr lang="en-GB" b="1" dirty="0"/>
              <a:t>s168 Commonhold and Leasehold Reform Act 2002 </a:t>
            </a:r>
            <a:r>
              <a:rPr lang="en-GB" dirty="0"/>
              <a:t>(</a:t>
            </a:r>
            <a:r>
              <a:rPr lang="en-GB" b="1" dirty="0"/>
              <a:t>CLRA 2002</a:t>
            </a:r>
            <a:r>
              <a:rPr lang="en-GB" dirty="0"/>
              <a:t>)</a:t>
            </a:r>
            <a:r>
              <a:rPr lang="en-GB" b="1" dirty="0"/>
              <a:t> </a:t>
            </a:r>
            <a:r>
              <a:rPr lang="en-GB" dirty="0"/>
              <a:t>provides that the landlord under a long lease (&gt; 21 years) of a dwelling cannot serve a </a:t>
            </a:r>
            <a:r>
              <a:rPr lang="en-GB" b="1" dirty="0"/>
              <a:t>s146</a:t>
            </a:r>
            <a:r>
              <a:rPr lang="en-GB" dirty="0"/>
              <a:t> notice in respect of a breach by a tenant of a covenant or condition in the lease unless:</a:t>
            </a:r>
          </a:p>
          <a:p>
            <a:pPr fontAlgn="auto"/>
            <a:r>
              <a:rPr lang="en-GB" dirty="0"/>
              <a:t>the tenant has admitted the breach; or</a:t>
            </a:r>
          </a:p>
          <a:p>
            <a:pPr fontAlgn="auto"/>
            <a:r>
              <a:rPr lang="en-GB" dirty="0"/>
              <a:t>the First-tier Tribunal, a court or arbitration has determined that a breach has occurred.</a:t>
            </a:r>
          </a:p>
          <a:p>
            <a:pPr marL="0" indent="0">
              <a:buNone/>
            </a:pPr>
            <a:r>
              <a:rPr lang="en-GB" b="1" dirty="0"/>
              <a:t>Remedying the breach: </a:t>
            </a:r>
            <a:r>
              <a:rPr lang="en-GB" dirty="0"/>
              <a:t>T must be given a reasonable amount of time to remedy the breach if it can be remedied ( </a:t>
            </a:r>
            <a:r>
              <a:rPr lang="en-GB" dirty="0" err="1"/>
              <a:t>e.g</a:t>
            </a:r>
            <a:r>
              <a:rPr lang="en-GB" dirty="0"/>
              <a:t> 3 months) such as making repairs</a:t>
            </a:r>
          </a:p>
        </p:txBody>
      </p:sp>
    </p:spTree>
    <p:extLst>
      <p:ext uri="{BB962C8B-B14F-4D97-AF65-F5344CB8AC3E}">
        <p14:creationId xmlns:p14="http://schemas.microsoft.com/office/powerpoint/2010/main" val="384871958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27511C-3395-5958-C70E-A5E9B495F51B}"/>
              </a:ext>
            </a:extLst>
          </p:cNvPr>
          <p:cNvSpPr>
            <a:spLocks noGrp="1"/>
          </p:cNvSpPr>
          <p:nvPr>
            <p:ph type="title"/>
          </p:nvPr>
        </p:nvSpPr>
        <p:spPr>
          <a:xfrm>
            <a:off x="453047" y="224287"/>
            <a:ext cx="8596668" cy="730370"/>
          </a:xfrm>
        </p:spPr>
        <p:txBody>
          <a:bodyPr/>
          <a:lstStyle/>
          <a:p>
            <a:r>
              <a:rPr lang="en-GB" b="1" dirty="0"/>
              <a:t>Tenant’s right to relief</a:t>
            </a:r>
          </a:p>
        </p:txBody>
      </p:sp>
      <p:sp>
        <p:nvSpPr>
          <p:cNvPr id="3" name="Content Placeholder 2">
            <a:extLst>
              <a:ext uri="{FF2B5EF4-FFF2-40B4-BE49-F238E27FC236}">
                <a16:creationId xmlns:a16="http://schemas.microsoft.com/office/drawing/2014/main" id="{25BFE4C9-885A-5D77-6658-4A2D3DC3B9EE}"/>
              </a:ext>
            </a:extLst>
          </p:cNvPr>
          <p:cNvSpPr>
            <a:spLocks noGrp="1"/>
          </p:cNvSpPr>
          <p:nvPr>
            <p:ph idx="1"/>
          </p:nvPr>
        </p:nvSpPr>
        <p:spPr>
          <a:xfrm>
            <a:off x="234511" y="889631"/>
            <a:ext cx="9220040" cy="5660694"/>
          </a:xfrm>
        </p:spPr>
        <p:txBody>
          <a:bodyPr>
            <a:normAutofit/>
          </a:bodyPr>
          <a:lstStyle/>
          <a:p>
            <a:r>
              <a:rPr lang="en-GB" sz="2000" b="1" dirty="0"/>
              <a:t>s146(2) LPA 1925</a:t>
            </a:r>
            <a:r>
              <a:rPr lang="en-GB" sz="2000" dirty="0"/>
              <a:t>, where the landlord is proceeding </a:t>
            </a:r>
            <a:r>
              <a:rPr lang="en-GB" sz="2000" i="1" dirty="0"/>
              <a:t>by action or otherwise</a:t>
            </a:r>
            <a:r>
              <a:rPr lang="en-GB" sz="2000" dirty="0"/>
              <a:t> (i.e. by court order or peaceable re-entry) to enforce a right of re-entry or forfeiture, the tenant may apply for relief against forfeiture and the court has a discretion to grant or withhold relief as it thinks fit, having regard to </a:t>
            </a:r>
            <a:r>
              <a:rPr lang="en-GB" sz="2000" i="1" dirty="0"/>
              <a:t>the proceedings and conduct of the parties … and to all the other circumstances</a:t>
            </a:r>
            <a:r>
              <a:rPr lang="en-GB" sz="2000" dirty="0"/>
              <a:t>. Relief may be granted on conditions which the court may impose, such as compensation or an injunction to prevent further breach.</a:t>
            </a:r>
          </a:p>
          <a:p>
            <a:r>
              <a:rPr lang="en-GB" sz="2000" dirty="0"/>
              <a:t>T may not apply for relief after the L has obtained judgment for possession and re-entered in reliance on that judgment. However, they may do so if they forfeit otherwise than by action </a:t>
            </a:r>
          </a:p>
          <a:p>
            <a:r>
              <a:rPr lang="en-GB" sz="2000" dirty="0"/>
              <a:t>The court will generally exercise its discretion and grant relief from forfeiture if a </a:t>
            </a:r>
            <a:r>
              <a:rPr lang="en-GB" sz="2000" dirty="0" err="1"/>
              <a:t>tt</a:t>
            </a:r>
            <a:r>
              <a:rPr lang="en-GB" sz="2000" dirty="0"/>
              <a:t> has remedied its breach of the lease</a:t>
            </a:r>
          </a:p>
          <a:p>
            <a:r>
              <a:rPr lang="en-GB" sz="2000" dirty="0"/>
              <a:t>Sub-tenants(s 146 (4): If a tenant grants a sub-lease and subsequently their own lease is forfeited, the sub-lease automatically comes to an end.</a:t>
            </a:r>
          </a:p>
        </p:txBody>
      </p:sp>
    </p:spTree>
    <p:extLst>
      <p:ext uri="{BB962C8B-B14F-4D97-AF65-F5344CB8AC3E}">
        <p14:creationId xmlns:p14="http://schemas.microsoft.com/office/powerpoint/2010/main" val="12717708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37740-2012-F859-1F4D-49F1D42501EE}"/>
              </a:ext>
            </a:extLst>
          </p:cNvPr>
          <p:cNvSpPr>
            <a:spLocks noGrp="1"/>
          </p:cNvSpPr>
          <p:nvPr>
            <p:ph type="title"/>
          </p:nvPr>
        </p:nvSpPr>
        <p:spPr>
          <a:xfrm>
            <a:off x="395536" y="115019"/>
            <a:ext cx="8878465" cy="701619"/>
          </a:xfrm>
        </p:spPr>
        <p:txBody>
          <a:bodyPr/>
          <a:lstStyle/>
          <a:p>
            <a:r>
              <a:rPr lang="en-GB" dirty="0"/>
              <a:t>Waiver of right to forfeiture: all breaches</a:t>
            </a:r>
          </a:p>
        </p:txBody>
      </p:sp>
      <p:sp>
        <p:nvSpPr>
          <p:cNvPr id="3" name="Content Placeholder 2">
            <a:extLst>
              <a:ext uri="{FF2B5EF4-FFF2-40B4-BE49-F238E27FC236}">
                <a16:creationId xmlns:a16="http://schemas.microsoft.com/office/drawing/2014/main" id="{48618E9E-68D8-66FB-C7B9-837F74C4E267}"/>
              </a:ext>
            </a:extLst>
          </p:cNvPr>
          <p:cNvSpPr>
            <a:spLocks noGrp="1"/>
          </p:cNvSpPr>
          <p:nvPr>
            <p:ph idx="1"/>
          </p:nvPr>
        </p:nvSpPr>
        <p:spPr>
          <a:xfrm>
            <a:off x="395536" y="921821"/>
            <a:ext cx="8596668" cy="5628504"/>
          </a:xfrm>
        </p:spPr>
        <p:txBody>
          <a:bodyPr/>
          <a:lstStyle/>
          <a:p>
            <a:pPr fontAlgn="auto"/>
            <a:r>
              <a:rPr lang="en-GB" sz="2000" dirty="0"/>
              <a:t>The landlord may expressly or impliedly waive their right to forfeit the lease, either for non-payment of rent, or for any other breach. If they do so, they lose their right of re-entry in respect of the breach concerned, though not as regards subsequent breaches.</a:t>
            </a:r>
          </a:p>
          <a:p>
            <a:pPr fontAlgn="auto"/>
            <a:r>
              <a:rPr lang="en-GB" sz="2000" dirty="0"/>
              <a:t>The two essentials of waiver are that:</a:t>
            </a:r>
          </a:p>
          <a:p>
            <a:pPr fontAlgn="auto"/>
            <a:r>
              <a:rPr lang="en-GB" sz="2000" dirty="0"/>
              <a:t>the landlord is aware of the commission of an act of forfeiture by the tenant( knowledge of breach may be imputed) ; and</a:t>
            </a:r>
          </a:p>
          <a:p>
            <a:pPr fontAlgn="auto"/>
            <a:r>
              <a:rPr lang="en-GB" sz="2000" dirty="0"/>
              <a:t>they nevertheless do some positive act which amounts to a recognition of the continuance of the tenancy.( </a:t>
            </a:r>
            <a:r>
              <a:rPr lang="en-GB" sz="2000" dirty="0" err="1"/>
              <a:t>e.g</a:t>
            </a:r>
            <a:r>
              <a:rPr lang="en-GB" sz="2000" dirty="0"/>
              <a:t> a rent demand sent by mistake was enough to establish a waiver, as would be  accepting rent or granting a new lease to the T or use of the Commercial Rent Arrears Recovery regime)</a:t>
            </a:r>
          </a:p>
          <a:p>
            <a:pPr fontAlgn="auto"/>
            <a:r>
              <a:rPr lang="en-GB" sz="2000" dirty="0"/>
              <a:t>Waiver only applies to the particular breach in question and not a continuing breach that is not remedied.</a:t>
            </a:r>
          </a:p>
          <a:p>
            <a:endParaRPr lang="en-GB" dirty="0"/>
          </a:p>
        </p:txBody>
      </p:sp>
    </p:spTree>
    <p:extLst>
      <p:ext uri="{BB962C8B-B14F-4D97-AF65-F5344CB8AC3E}">
        <p14:creationId xmlns:p14="http://schemas.microsoft.com/office/powerpoint/2010/main" val="57380515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F9C98F-B25A-359D-76C2-69DBF89B478D}"/>
              </a:ext>
            </a:extLst>
          </p:cNvPr>
          <p:cNvSpPr>
            <a:spLocks noGrp="1"/>
          </p:cNvSpPr>
          <p:nvPr>
            <p:ph type="title"/>
          </p:nvPr>
        </p:nvSpPr>
        <p:spPr>
          <a:xfrm>
            <a:off x="453048" y="156238"/>
            <a:ext cx="8596668" cy="792668"/>
          </a:xfrm>
        </p:spPr>
        <p:txBody>
          <a:bodyPr/>
          <a:lstStyle/>
          <a:p>
            <a:r>
              <a:rPr lang="en-GB" dirty="0"/>
              <a:t>Remedies for non-payment of rent</a:t>
            </a:r>
          </a:p>
        </p:txBody>
      </p:sp>
      <p:sp>
        <p:nvSpPr>
          <p:cNvPr id="3" name="Content Placeholder 2">
            <a:extLst>
              <a:ext uri="{FF2B5EF4-FFF2-40B4-BE49-F238E27FC236}">
                <a16:creationId xmlns:a16="http://schemas.microsoft.com/office/drawing/2014/main" id="{F425E6EA-B1DF-1721-C56B-3F2B9813BD8D}"/>
              </a:ext>
            </a:extLst>
          </p:cNvPr>
          <p:cNvSpPr>
            <a:spLocks noGrp="1"/>
          </p:cNvSpPr>
          <p:nvPr>
            <p:ph idx="1"/>
          </p:nvPr>
        </p:nvSpPr>
        <p:spPr>
          <a:xfrm>
            <a:off x="591070" y="1108166"/>
            <a:ext cx="8596668" cy="5465162"/>
          </a:xfrm>
        </p:spPr>
        <p:txBody>
          <a:bodyPr>
            <a:normAutofit/>
          </a:bodyPr>
          <a:lstStyle/>
          <a:p>
            <a:pPr fontAlgn="auto"/>
            <a:r>
              <a:rPr lang="en-GB" dirty="0"/>
              <a:t>There are three remedies which may be used against the tenant for non-payment of rent:</a:t>
            </a:r>
          </a:p>
          <a:p>
            <a:pPr fontAlgn="auto"/>
            <a:r>
              <a:rPr lang="en-GB" dirty="0"/>
              <a:t>action for breach of contract;</a:t>
            </a:r>
          </a:p>
          <a:p>
            <a:pPr fontAlgn="auto"/>
            <a:r>
              <a:rPr lang="en-GB" dirty="0"/>
              <a:t>CRAR procedure in commercial cases only; and</a:t>
            </a:r>
          </a:p>
          <a:p>
            <a:pPr fontAlgn="auto"/>
            <a:r>
              <a:rPr lang="en-GB" dirty="0"/>
              <a:t>forfeiture (this has already been covered above).</a:t>
            </a:r>
          </a:p>
          <a:p>
            <a:pPr marL="0" indent="0">
              <a:buNone/>
            </a:pPr>
            <a:endParaRPr lang="en-GB" dirty="0"/>
          </a:p>
          <a:p>
            <a:pPr marL="0" indent="0">
              <a:buNone/>
            </a:pPr>
            <a:r>
              <a:rPr lang="en-GB" dirty="0"/>
              <a:t>Action for breach of contract:</a:t>
            </a:r>
          </a:p>
          <a:p>
            <a:pPr fontAlgn="auto"/>
            <a:r>
              <a:rPr lang="en-GB" dirty="0"/>
              <a:t>There will be a contractual term, either express or implied, providing for payment of rent. If the rent is not paid, the landlord has the right to sue for breach of contract. This is such an obvious remedy that it tends to be forgotten.</a:t>
            </a:r>
          </a:p>
          <a:p>
            <a:pPr fontAlgn="auto"/>
            <a:r>
              <a:rPr lang="en-GB" dirty="0"/>
              <a:t>Rent, like any contractual debt, is subject to </a:t>
            </a:r>
            <a:r>
              <a:rPr lang="en-GB" b="1" dirty="0"/>
              <a:t>s19</a:t>
            </a:r>
            <a:r>
              <a:rPr lang="en-GB" dirty="0"/>
              <a:t> </a:t>
            </a:r>
            <a:r>
              <a:rPr lang="en-GB" b="1" dirty="0"/>
              <a:t>Limitation Act 1980</a:t>
            </a:r>
            <a:r>
              <a:rPr lang="en-GB" dirty="0"/>
              <a:t>: a claim is statute-barred on the expiration of six years from when either the rent became due or the tenant acknowledged the debt in writing, whichever is later.</a:t>
            </a:r>
          </a:p>
          <a:p>
            <a:pPr marL="0" indent="0">
              <a:buNone/>
            </a:pPr>
            <a:endParaRPr lang="en-GB" dirty="0"/>
          </a:p>
        </p:txBody>
      </p:sp>
    </p:spTree>
    <p:extLst>
      <p:ext uri="{BB962C8B-B14F-4D97-AF65-F5344CB8AC3E}">
        <p14:creationId xmlns:p14="http://schemas.microsoft.com/office/powerpoint/2010/main" val="69931388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82C8BA-AAB7-2C74-029F-1744852C5B0F}"/>
              </a:ext>
            </a:extLst>
          </p:cNvPr>
          <p:cNvSpPr>
            <a:spLocks noGrp="1"/>
          </p:cNvSpPr>
          <p:nvPr>
            <p:ph type="title"/>
          </p:nvPr>
        </p:nvSpPr>
        <p:spPr>
          <a:xfrm>
            <a:off x="309272" y="270295"/>
            <a:ext cx="9076267" cy="753373"/>
          </a:xfrm>
        </p:spPr>
        <p:txBody>
          <a:bodyPr/>
          <a:lstStyle/>
          <a:p>
            <a:r>
              <a:rPr lang="en-GB" dirty="0"/>
              <a:t>Commercial Rent Arrears Recovery (CRAR)</a:t>
            </a:r>
          </a:p>
        </p:txBody>
      </p:sp>
      <p:sp>
        <p:nvSpPr>
          <p:cNvPr id="3" name="Content Placeholder 2">
            <a:extLst>
              <a:ext uri="{FF2B5EF4-FFF2-40B4-BE49-F238E27FC236}">
                <a16:creationId xmlns:a16="http://schemas.microsoft.com/office/drawing/2014/main" id="{037D61A0-F1EF-2659-9C78-99D8E7688353}"/>
              </a:ext>
            </a:extLst>
          </p:cNvPr>
          <p:cNvSpPr>
            <a:spLocks noGrp="1"/>
          </p:cNvSpPr>
          <p:nvPr>
            <p:ph idx="1"/>
          </p:nvPr>
        </p:nvSpPr>
        <p:spPr>
          <a:xfrm>
            <a:off x="481800" y="1023668"/>
            <a:ext cx="9381067" cy="5693434"/>
          </a:xfrm>
        </p:spPr>
        <p:txBody>
          <a:bodyPr>
            <a:normAutofit/>
          </a:bodyPr>
          <a:lstStyle/>
          <a:p>
            <a:r>
              <a:rPr lang="en-GB" dirty="0"/>
              <a:t>Following abolition of remedy of distress, now a court order will be required for all premises that are wholly or partly occupied as a dwelling. CRAR will therefore only be available for wholly commercial premises. </a:t>
            </a:r>
          </a:p>
          <a:p>
            <a:pPr marL="0" indent="0" fontAlgn="auto">
              <a:buNone/>
            </a:pPr>
            <a:r>
              <a:rPr lang="en-GB" dirty="0"/>
              <a:t>Requirements before L can use the CRAR procedure.</a:t>
            </a:r>
          </a:p>
          <a:p>
            <a:pPr fontAlgn="auto"/>
            <a:r>
              <a:rPr lang="en-GB" dirty="0"/>
              <a:t>There must be a lease, that is, a tenancy in law or in equity. It will not apply to licences to occupy.</a:t>
            </a:r>
          </a:p>
          <a:p>
            <a:pPr fontAlgn="auto"/>
            <a:r>
              <a:rPr lang="en-GB" dirty="0"/>
              <a:t>The lease must be of commercial premises.</a:t>
            </a:r>
          </a:p>
          <a:p>
            <a:pPr fontAlgn="auto"/>
            <a:r>
              <a:rPr lang="en-GB" dirty="0"/>
              <a:t>Rent is defined by </a:t>
            </a:r>
            <a:r>
              <a:rPr lang="en-GB" b="1" dirty="0"/>
              <a:t>s76</a:t>
            </a:r>
            <a:r>
              <a:rPr lang="en-GB" dirty="0"/>
              <a:t> as </a:t>
            </a:r>
            <a:r>
              <a:rPr lang="en-GB" i="1" dirty="0"/>
              <a:t>the amount payable under a lease (in advance or in arrear) for possession and use of the demised premises, together with</a:t>
            </a:r>
            <a:r>
              <a:rPr lang="en-GB" dirty="0"/>
              <a:t> –</a:t>
            </a:r>
          </a:p>
          <a:p>
            <a:pPr lvl="1" fontAlgn="auto"/>
            <a:r>
              <a:rPr lang="en-GB" i="1" dirty="0"/>
              <a:t>any interest payable on that amount under the lease, and</a:t>
            </a:r>
            <a:endParaRPr lang="en-GB" dirty="0"/>
          </a:p>
          <a:p>
            <a:pPr lvl="1" fontAlgn="auto"/>
            <a:r>
              <a:rPr lang="en-GB" i="1" dirty="0"/>
              <a:t>any value added tax chargeable on that amount or interest.</a:t>
            </a:r>
            <a:br>
              <a:rPr lang="en-GB" dirty="0"/>
            </a:br>
            <a:endParaRPr lang="en-GB" dirty="0"/>
          </a:p>
          <a:p>
            <a:r>
              <a:rPr lang="en-GB" dirty="0"/>
              <a:t>T must be in arrears of the “net unpaid rent” and the amount of arrears must be certain or capable of being calculated with certainty</a:t>
            </a:r>
          </a:p>
          <a:p>
            <a:r>
              <a:rPr lang="en-GB" dirty="0"/>
              <a:t>Only an “enforcement agent” under </a:t>
            </a:r>
            <a:r>
              <a:rPr lang="en-GB" b="1" dirty="0"/>
              <a:t>para 2 Sch 12</a:t>
            </a:r>
            <a:r>
              <a:rPr lang="en-GB" dirty="0"/>
              <a:t> may exercise CRAR</a:t>
            </a:r>
          </a:p>
          <a:p>
            <a:r>
              <a:rPr lang="en-GB" dirty="0"/>
              <a:t>The enforcement agent must take control of goods which belong only to the tenant </a:t>
            </a:r>
          </a:p>
        </p:txBody>
      </p:sp>
    </p:spTree>
    <p:extLst>
      <p:ext uri="{BB962C8B-B14F-4D97-AF65-F5344CB8AC3E}">
        <p14:creationId xmlns:p14="http://schemas.microsoft.com/office/powerpoint/2010/main" val="14771633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60C92A-0A08-7C38-65A7-EB17B9B415AD}"/>
              </a:ext>
            </a:extLst>
          </p:cNvPr>
          <p:cNvSpPr>
            <a:spLocks noGrp="1"/>
          </p:cNvSpPr>
          <p:nvPr>
            <p:ph type="title"/>
          </p:nvPr>
        </p:nvSpPr>
        <p:spPr>
          <a:xfrm>
            <a:off x="378285" y="156238"/>
            <a:ext cx="9369564" cy="855928"/>
          </a:xfrm>
        </p:spPr>
        <p:txBody>
          <a:bodyPr>
            <a:normAutofit fontScale="90000"/>
          </a:bodyPr>
          <a:lstStyle/>
          <a:p>
            <a:r>
              <a:rPr lang="en-GB" b="1" dirty="0"/>
              <a:t>Remedies for other breaches by the Tenant</a:t>
            </a:r>
          </a:p>
        </p:txBody>
      </p:sp>
      <p:sp>
        <p:nvSpPr>
          <p:cNvPr id="3" name="Content Placeholder 2">
            <a:extLst>
              <a:ext uri="{FF2B5EF4-FFF2-40B4-BE49-F238E27FC236}">
                <a16:creationId xmlns:a16="http://schemas.microsoft.com/office/drawing/2014/main" id="{1BAFDF24-583A-AA32-C6C2-0E6751D8502D}"/>
              </a:ext>
            </a:extLst>
          </p:cNvPr>
          <p:cNvSpPr>
            <a:spLocks noGrp="1"/>
          </p:cNvSpPr>
          <p:nvPr>
            <p:ph idx="1"/>
          </p:nvPr>
        </p:nvSpPr>
        <p:spPr>
          <a:xfrm>
            <a:off x="458798" y="1076130"/>
            <a:ext cx="8978500" cy="4973862"/>
          </a:xfrm>
        </p:spPr>
        <p:txBody>
          <a:bodyPr/>
          <a:lstStyle/>
          <a:p>
            <a:pPr fontAlgn="auto"/>
            <a:r>
              <a:rPr lang="en-GB" dirty="0"/>
              <a:t>The landlord has the following remedies for breach of other obligations:</a:t>
            </a:r>
          </a:p>
          <a:p>
            <a:pPr fontAlgn="auto"/>
            <a:r>
              <a:rPr lang="en-GB" dirty="0"/>
              <a:t>damages;</a:t>
            </a:r>
          </a:p>
          <a:p>
            <a:pPr fontAlgn="auto"/>
            <a:r>
              <a:rPr lang="en-GB" dirty="0"/>
              <a:t>injunction;</a:t>
            </a:r>
          </a:p>
          <a:p>
            <a:pPr fontAlgn="auto"/>
            <a:r>
              <a:rPr lang="en-GB" dirty="0"/>
              <a:t>self-help; and</a:t>
            </a:r>
          </a:p>
          <a:p>
            <a:pPr fontAlgn="auto"/>
            <a:r>
              <a:rPr lang="en-GB" dirty="0"/>
              <a:t>forfeiture (this has already been covered above).</a:t>
            </a:r>
          </a:p>
          <a:p>
            <a:endParaRPr lang="en-GB" dirty="0"/>
          </a:p>
          <a:p>
            <a:r>
              <a:rPr lang="en-GB" dirty="0"/>
              <a:t>Damages: The amount claimable is severely limited by </a:t>
            </a:r>
            <a:r>
              <a:rPr lang="en-GB" b="1" dirty="0"/>
              <a:t>s18(1) Landlord and Tenant Act 1927</a:t>
            </a:r>
            <a:r>
              <a:rPr lang="en-GB" dirty="0"/>
              <a:t> (</a:t>
            </a:r>
            <a:r>
              <a:rPr lang="en-GB" b="1" dirty="0"/>
              <a:t>LTA 1927</a:t>
            </a:r>
            <a:r>
              <a:rPr lang="en-GB" dirty="0"/>
              <a:t>), which states that damages shall not exceed the diminution (reduction) in the value of the reversion as a result of the breach. This will usually be the cost to the landlord of remedying any disrepair. </a:t>
            </a:r>
            <a:r>
              <a:rPr lang="en-GB" b="1" dirty="0"/>
              <a:t>s18(1)</a:t>
            </a:r>
            <a:r>
              <a:rPr lang="en-GB" dirty="0"/>
              <a:t> can have the effect of drastically reducing damages if the landlord, for instance, intends to demolish or substantially reconstruct the premises on termination of the lease. If this is so, they have suffered no loss and will not be awarded any damages.</a:t>
            </a:r>
          </a:p>
        </p:txBody>
      </p:sp>
    </p:spTree>
    <p:extLst>
      <p:ext uri="{BB962C8B-B14F-4D97-AF65-F5344CB8AC3E}">
        <p14:creationId xmlns:p14="http://schemas.microsoft.com/office/powerpoint/2010/main" val="217852208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410D11-F697-2751-52A6-F0921537524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8DCDAD5-60BB-A728-FE0D-71CFB820AF20}"/>
              </a:ext>
            </a:extLst>
          </p:cNvPr>
          <p:cNvSpPr>
            <a:spLocks noGrp="1"/>
          </p:cNvSpPr>
          <p:nvPr>
            <p:ph type="title"/>
          </p:nvPr>
        </p:nvSpPr>
        <p:spPr>
          <a:xfrm>
            <a:off x="378285" y="156238"/>
            <a:ext cx="9369564" cy="855928"/>
          </a:xfrm>
        </p:spPr>
        <p:txBody>
          <a:bodyPr>
            <a:normAutofit fontScale="90000"/>
          </a:bodyPr>
          <a:lstStyle/>
          <a:p>
            <a:r>
              <a:rPr lang="en-GB" b="1" dirty="0"/>
              <a:t>Remedies for other breaches by the Tenant</a:t>
            </a:r>
          </a:p>
        </p:txBody>
      </p:sp>
      <p:sp>
        <p:nvSpPr>
          <p:cNvPr id="3" name="Content Placeholder 2">
            <a:extLst>
              <a:ext uri="{FF2B5EF4-FFF2-40B4-BE49-F238E27FC236}">
                <a16:creationId xmlns:a16="http://schemas.microsoft.com/office/drawing/2014/main" id="{6661BABC-4D90-7A5D-286D-50C4439A02D9}"/>
              </a:ext>
            </a:extLst>
          </p:cNvPr>
          <p:cNvSpPr>
            <a:spLocks noGrp="1"/>
          </p:cNvSpPr>
          <p:nvPr>
            <p:ph idx="1"/>
          </p:nvPr>
        </p:nvSpPr>
        <p:spPr>
          <a:xfrm>
            <a:off x="458798" y="1076130"/>
            <a:ext cx="8978500" cy="4973862"/>
          </a:xfrm>
        </p:spPr>
        <p:txBody>
          <a:bodyPr/>
          <a:lstStyle/>
          <a:p>
            <a:pPr fontAlgn="auto"/>
            <a:r>
              <a:rPr lang="en-GB" dirty="0"/>
              <a:t>Injunction: court order instructing someone to either do an action (mandatory injunction) or refrain from an action (</a:t>
            </a:r>
            <a:r>
              <a:rPr lang="en-GB" dirty="0" err="1"/>
              <a:t>prohibitory</a:t>
            </a:r>
            <a:r>
              <a:rPr lang="en-GB" dirty="0"/>
              <a:t> injunction). An injunction could be obtained, for example, to stop a tenant assigning the lease.</a:t>
            </a:r>
          </a:p>
          <a:p>
            <a:pPr fontAlgn="auto"/>
            <a:r>
              <a:rPr lang="en-GB" dirty="0"/>
              <a:t>Self-help: The landlord may wish to enter the premises and to undertake any repairs themself. There needs to be an </a:t>
            </a:r>
            <a:r>
              <a:rPr lang="en-GB" b="1" dirty="0"/>
              <a:t>express</a:t>
            </a:r>
            <a:r>
              <a:rPr lang="en-GB" dirty="0"/>
              <a:t> right reserved in the lease to enter and repair to enable them to do this. The cost is recoverable in contract from the tenant.</a:t>
            </a:r>
          </a:p>
          <a:p>
            <a:pPr fontAlgn="auto"/>
            <a:r>
              <a:rPr lang="en-GB" dirty="0"/>
              <a:t>Where a landlord is obliged to repair by statute (e.g. </a:t>
            </a:r>
            <a:r>
              <a:rPr lang="en-GB" b="1" dirty="0"/>
              <a:t>LTA 1985</a:t>
            </a:r>
            <a:r>
              <a:rPr lang="en-GB" dirty="0"/>
              <a:t>), they have an</a:t>
            </a:r>
            <a:r>
              <a:rPr lang="en-GB" b="1" dirty="0"/>
              <a:t> implied </a:t>
            </a:r>
            <a:r>
              <a:rPr lang="en-GB" dirty="0"/>
              <a:t>licence to enter and execute the repairs for which they are liable. Moreover, </a:t>
            </a:r>
            <a:r>
              <a:rPr lang="en-GB" b="1" dirty="0"/>
              <a:t>s3(2) RA 1977 </a:t>
            </a:r>
            <a:r>
              <a:rPr lang="en-GB" dirty="0"/>
              <a:t>implies a condition into statutory tenancies that the statutory tenant must give the landlord access to the dwelling-house and all reasonable facilities for carrying out any repairs which the landlord is entitled to execute.</a:t>
            </a:r>
          </a:p>
          <a:p>
            <a:pPr fontAlgn="auto"/>
            <a:r>
              <a:rPr lang="en-GB" dirty="0"/>
              <a:t>There is a similar condition contained in </a:t>
            </a:r>
            <a:r>
              <a:rPr lang="en-GB" b="1" dirty="0"/>
              <a:t>s16 HA 1988</a:t>
            </a:r>
            <a:r>
              <a:rPr lang="en-GB" dirty="0"/>
              <a:t> with respect to assured tenancies.</a:t>
            </a:r>
          </a:p>
          <a:p>
            <a:pPr fontAlgn="auto"/>
            <a:endParaRPr lang="en-GB" dirty="0"/>
          </a:p>
        </p:txBody>
      </p:sp>
    </p:spTree>
    <p:extLst>
      <p:ext uri="{BB962C8B-B14F-4D97-AF65-F5344CB8AC3E}">
        <p14:creationId xmlns:p14="http://schemas.microsoft.com/office/powerpoint/2010/main" val="369727048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006A3-65A4-3647-F7F0-679F2AF41175}"/>
              </a:ext>
            </a:extLst>
          </p:cNvPr>
          <p:cNvSpPr>
            <a:spLocks noGrp="1"/>
          </p:cNvSpPr>
          <p:nvPr>
            <p:ph type="title"/>
          </p:nvPr>
        </p:nvSpPr>
        <p:spPr>
          <a:xfrm>
            <a:off x="228760" y="126521"/>
            <a:ext cx="9668613" cy="1040921"/>
          </a:xfrm>
        </p:spPr>
        <p:txBody>
          <a:bodyPr>
            <a:normAutofit/>
          </a:bodyPr>
          <a:lstStyle/>
          <a:p>
            <a:r>
              <a:rPr lang="en-GB" sz="2800" b="1" dirty="0"/>
              <a:t>Limits on Landlord’s options</a:t>
            </a:r>
            <a:r>
              <a:rPr lang="en-GB" sz="2800" b="1"/>
              <a:t>: </a:t>
            </a:r>
            <a:br>
              <a:rPr lang="en-GB" sz="2800" b="1"/>
            </a:br>
            <a:r>
              <a:rPr lang="en-GB" sz="2800" b="1"/>
              <a:t>Leasehold Property (Repairs</a:t>
            </a:r>
            <a:r>
              <a:rPr lang="en-GB" sz="2800" b="1" dirty="0"/>
              <a:t>) Act 1938</a:t>
            </a:r>
          </a:p>
        </p:txBody>
      </p:sp>
      <p:sp>
        <p:nvSpPr>
          <p:cNvPr id="3" name="Content Placeholder 2">
            <a:extLst>
              <a:ext uri="{FF2B5EF4-FFF2-40B4-BE49-F238E27FC236}">
                <a16:creationId xmlns:a16="http://schemas.microsoft.com/office/drawing/2014/main" id="{4414B04C-31BA-DE30-1A5A-04E2416D8210}"/>
              </a:ext>
            </a:extLst>
          </p:cNvPr>
          <p:cNvSpPr>
            <a:spLocks noGrp="1"/>
          </p:cNvSpPr>
          <p:nvPr>
            <p:ph idx="1"/>
          </p:nvPr>
        </p:nvSpPr>
        <p:spPr>
          <a:xfrm>
            <a:off x="228761" y="1217435"/>
            <a:ext cx="9501835" cy="5384648"/>
          </a:xfrm>
        </p:spPr>
        <p:txBody>
          <a:bodyPr>
            <a:normAutofit fontScale="85000" lnSpcReduction="10000"/>
          </a:bodyPr>
          <a:lstStyle/>
          <a:p>
            <a:r>
              <a:rPr lang="en-GB" dirty="0"/>
              <a:t>The L’s right to damages for breach or forfeiture for non-repair is curtailed by </a:t>
            </a:r>
            <a:r>
              <a:rPr lang="en-GB" b="1" dirty="0"/>
              <a:t>LP(R)A 1938</a:t>
            </a:r>
            <a:r>
              <a:rPr lang="en-GB" dirty="0"/>
              <a:t>.</a:t>
            </a:r>
          </a:p>
          <a:p>
            <a:pPr fontAlgn="auto"/>
            <a:r>
              <a:rPr lang="en-GB" dirty="0"/>
              <a:t>Applies to all proceedings for damages or for forfeiture where the lease was granted for 7 years or more and 3 years or more are unexpired. Within these parameters, </a:t>
            </a:r>
            <a:r>
              <a:rPr lang="en-GB" b="1" dirty="0"/>
              <a:t>LP(R)A 1938</a:t>
            </a:r>
            <a:r>
              <a:rPr lang="en-GB" dirty="0"/>
              <a:t> applies to any </a:t>
            </a:r>
            <a:r>
              <a:rPr lang="en-GB" i="1" dirty="0"/>
              <a:t>covenant or agreement to keep or put in repair during the currency of the tenancy</a:t>
            </a:r>
            <a:r>
              <a:rPr lang="en-GB" dirty="0"/>
              <a:t>.</a:t>
            </a:r>
          </a:p>
          <a:p>
            <a:pPr fontAlgn="auto"/>
            <a:r>
              <a:rPr lang="en-GB" dirty="0"/>
              <a:t>It applies to any tenancy (dwelling-houses and business tenants).</a:t>
            </a:r>
          </a:p>
          <a:p>
            <a:pPr fontAlgn="auto"/>
            <a:r>
              <a:rPr lang="en-GB" dirty="0"/>
              <a:t>Provisions: </a:t>
            </a:r>
            <a:r>
              <a:rPr lang="en-GB" dirty="0">
                <a:solidFill>
                  <a:srgbClr val="FF0000"/>
                </a:solidFill>
              </a:rPr>
              <a:t>the L may not proceed with forfeiture or claim damages without first serving a </a:t>
            </a:r>
            <a:r>
              <a:rPr lang="en-GB" b="1" dirty="0">
                <a:solidFill>
                  <a:srgbClr val="FF0000"/>
                </a:solidFill>
              </a:rPr>
              <a:t>s146 </a:t>
            </a:r>
            <a:r>
              <a:rPr lang="en-GB" dirty="0">
                <a:solidFill>
                  <a:srgbClr val="FF0000"/>
                </a:solidFill>
              </a:rPr>
              <a:t>notice (1 month before any action in the case of damages). </a:t>
            </a:r>
            <a:r>
              <a:rPr lang="en-GB" dirty="0"/>
              <a:t>The </a:t>
            </a:r>
            <a:r>
              <a:rPr lang="en-GB" b="1" dirty="0"/>
              <a:t>s146</a:t>
            </a:r>
            <a:r>
              <a:rPr lang="en-GB" dirty="0"/>
              <a:t> notice must inform the tenant of their right to serve a counternotice within 28 days. If counternotice served, no further proceedings may be taken without leave of the court and the court will not grant such leave unless the landlord can show that the immediate remedying of the breach is required for one or more of the following reasons, specified in </a:t>
            </a:r>
            <a:r>
              <a:rPr lang="en-GB" b="1" dirty="0"/>
              <a:t>s1(5)</a:t>
            </a:r>
            <a:r>
              <a:rPr lang="en-GB" dirty="0"/>
              <a:t>:</a:t>
            </a:r>
          </a:p>
          <a:p>
            <a:pPr marL="0" indent="0" fontAlgn="auto">
              <a:buNone/>
            </a:pPr>
            <a:r>
              <a:rPr lang="en-GB" dirty="0"/>
              <a:t>(a) that immediate remedying of the breach is required in order to prevent a substantial diminution in the value;</a:t>
            </a:r>
          </a:p>
          <a:p>
            <a:pPr marL="0" indent="0" fontAlgn="auto">
              <a:buNone/>
            </a:pPr>
            <a:r>
              <a:rPr lang="en-GB" dirty="0"/>
              <a:t>(b) that an immediate remedy is required to give effect to some enactment or byelaw;</a:t>
            </a:r>
          </a:p>
          <a:p>
            <a:pPr marL="0" indent="0" fontAlgn="auto">
              <a:buNone/>
            </a:pPr>
            <a:r>
              <a:rPr lang="en-GB" dirty="0"/>
              <a:t>(c) if the tenant is not in occupation but, for instance, the property has been sub-let, a remedy is necessary in the interests of the actual occupier;</a:t>
            </a:r>
          </a:p>
          <a:p>
            <a:pPr marL="0" indent="0" fontAlgn="auto">
              <a:buNone/>
            </a:pPr>
            <a:r>
              <a:rPr lang="en-GB" dirty="0"/>
              <a:t>(d) that an immediate remedy of the breach would be relatively inexpensive in comparison with the much greater expense that would be occasioned by postponement of the work; and</a:t>
            </a:r>
          </a:p>
          <a:p>
            <a:pPr marL="0" indent="0" fontAlgn="auto">
              <a:buNone/>
            </a:pPr>
            <a:r>
              <a:rPr lang="en-GB" dirty="0"/>
              <a:t>(e) special circumstances exist which, in the opinion of the court, render it just and equitable to grant relief.</a:t>
            </a:r>
          </a:p>
          <a:p>
            <a:pPr fontAlgn="auto"/>
            <a:endParaRPr lang="en-GB" dirty="0"/>
          </a:p>
          <a:p>
            <a:pPr fontAlgn="auto"/>
            <a:endParaRPr lang="en-GB" dirty="0"/>
          </a:p>
          <a:p>
            <a:pPr fontAlgn="auto"/>
            <a:endParaRPr lang="en-GB" dirty="0"/>
          </a:p>
          <a:p>
            <a:endParaRPr lang="en-GB" dirty="0"/>
          </a:p>
          <a:p>
            <a:endParaRPr lang="en-GB" dirty="0"/>
          </a:p>
        </p:txBody>
      </p:sp>
    </p:spTree>
    <p:extLst>
      <p:ext uri="{BB962C8B-B14F-4D97-AF65-F5344CB8AC3E}">
        <p14:creationId xmlns:p14="http://schemas.microsoft.com/office/powerpoint/2010/main" val="276978320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5D11A1-FB57-57C5-DDE8-1C911EFDBC56}"/>
              </a:ext>
            </a:extLst>
          </p:cNvPr>
          <p:cNvSpPr>
            <a:spLocks noGrp="1"/>
          </p:cNvSpPr>
          <p:nvPr>
            <p:ph type="title"/>
          </p:nvPr>
        </p:nvSpPr>
        <p:spPr>
          <a:xfrm>
            <a:off x="315024" y="156238"/>
            <a:ext cx="9036009" cy="1016954"/>
          </a:xfrm>
        </p:spPr>
        <p:txBody>
          <a:bodyPr>
            <a:normAutofit fontScale="90000"/>
          </a:bodyPr>
          <a:lstStyle/>
          <a:p>
            <a:r>
              <a:rPr lang="en-GB" b="1" dirty="0"/>
              <a:t>Relief against notice to effect decorative repairs</a:t>
            </a:r>
          </a:p>
        </p:txBody>
      </p:sp>
      <p:sp>
        <p:nvSpPr>
          <p:cNvPr id="3" name="Content Placeholder 2">
            <a:extLst>
              <a:ext uri="{FF2B5EF4-FFF2-40B4-BE49-F238E27FC236}">
                <a16:creationId xmlns:a16="http://schemas.microsoft.com/office/drawing/2014/main" id="{EBDC3A8A-FDA8-962A-11BB-7A818BA1408A}"/>
              </a:ext>
            </a:extLst>
          </p:cNvPr>
          <p:cNvSpPr>
            <a:spLocks noGrp="1"/>
          </p:cNvSpPr>
          <p:nvPr>
            <p:ph idx="1"/>
          </p:nvPr>
        </p:nvSpPr>
        <p:spPr>
          <a:xfrm>
            <a:off x="315023" y="1270077"/>
            <a:ext cx="9036009" cy="5213149"/>
          </a:xfrm>
        </p:spPr>
        <p:txBody>
          <a:bodyPr>
            <a:normAutofit fontScale="85000" lnSpcReduction="10000"/>
          </a:bodyPr>
          <a:lstStyle/>
          <a:p>
            <a:pPr fontAlgn="auto"/>
            <a:r>
              <a:rPr lang="en-GB" dirty="0"/>
              <a:t>A form of special relief outside </a:t>
            </a:r>
            <a:r>
              <a:rPr lang="en-GB" b="1" dirty="0"/>
              <a:t>LP(R)A 1938</a:t>
            </a:r>
            <a:r>
              <a:rPr lang="en-GB" dirty="0"/>
              <a:t> is available to a tenant in respect of internal decorative repairs. This is contained in </a:t>
            </a:r>
            <a:r>
              <a:rPr lang="en-GB" b="1" dirty="0"/>
              <a:t>s147 LPA 1925</a:t>
            </a:r>
            <a:r>
              <a:rPr lang="en-GB" dirty="0"/>
              <a:t>, which provides that a tenant may apply to the court for relief after the service upon them of a </a:t>
            </a:r>
            <a:r>
              <a:rPr lang="en-GB" b="1" dirty="0"/>
              <a:t>s146</a:t>
            </a:r>
            <a:r>
              <a:rPr lang="en-GB" dirty="0"/>
              <a:t> notice which relates to the </a:t>
            </a:r>
            <a:r>
              <a:rPr lang="en-GB" i="1" dirty="0"/>
              <a:t>internal decorative repairs to a house or other building</a:t>
            </a:r>
            <a:r>
              <a:rPr lang="en-GB" dirty="0"/>
              <a:t>. If, having regard to all the circumstances of the case (including the length of the tenant’s term or interest unexpired), the court is satisfied that the notice is unreasonable, it may relieve the tenant – wholly or partially – from liability. </a:t>
            </a:r>
            <a:r>
              <a:rPr lang="en-GB" b="1" dirty="0"/>
              <a:t>s147</a:t>
            </a:r>
            <a:r>
              <a:rPr lang="en-GB" dirty="0"/>
              <a:t> does not apply to the following.</a:t>
            </a:r>
          </a:p>
          <a:p>
            <a:pPr fontAlgn="auto"/>
            <a:br>
              <a:rPr lang="en-GB" dirty="0"/>
            </a:br>
            <a:r>
              <a:rPr lang="en-GB" dirty="0"/>
              <a:t>Where the liability arises under an express covenant or agreement to put the property in a decorative state of repair and the covenant or agreement has never been performed.</a:t>
            </a:r>
          </a:p>
          <a:p>
            <a:pPr fontAlgn="auto"/>
            <a:r>
              <a:rPr lang="en-GB" dirty="0"/>
              <a:t>Where it is necessary or proper:</a:t>
            </a:r>
          </a:p>
          <a:p>
            <a:pPr lvl="1" fontAlgn="auto"/>
            <a:r>
              <a:rPr lang="en-GB" dirty="0"/>
              <a:t>to put or keep the property in a sanitary condition; or</a:t>
            </a:r>
          </a:p>
          <a:p>
            <a:pPr lvl="1" fontAlgn="auto"/>
            <a:r>
              <a:rPr lang="en-GB" dirty="0"/>
              <a:t>to maintain or preserve the structure.</a:t>
            </a:r>
          </a:p>
          <a:p>
            <a:pPr fontAlgn="auto"/>
            <a:r>
              <a:rPr lang="en-GB" dirty="0"/>
              <a:t>To any statutory liability to keep a house in all respects reasonably fit for human habitation.</a:t>
            </a:r>
          </a:p>
          <a:p>
            <a:pPr fontAlgn="auto"/>
            <a:r>
              <a:rPr lang="en-GB" dirty="0"/>
              <a:t>To any covenant or stipulation to yield up the premises in a specified state of repair at the end of the term.</a:t>
            </a:r>
          </a:p>
          <a:p>
            <a:pPr fontAlgn="auto"/>
            <a:r>
              <a:rPr lang="en-GB" dirty="0"/>
              <a:t>What needs to be remembered is that, with respect to internal decorative repairs, the court may relieve liability. It will not usually do so wholly but will attach conditions.</a:t>
            </a:r>
          </a:p>
          <a:p>
            <a:endParaRPr lang="en-GB" dirty="0"/>
          </a:p>
        </p:txBody>
      </p:sp>
    </p:spTree>
    <p:extLst>
      <p:ext uri="{BB962C8B-B14F-4D97-AF65-F5344CB8AC3E}">
        <p14:creationId xmlns:p14="http://schemas.microsoft.com/office/powerpoint/2010/main" val="134593768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588D4-3429-B918-13E5-38F61F94FEC0}"/>
              </a:ext>
            </a:extLst>
          </p:cNvPr>
          <p:cNvSpPr>
            <a:spLocks noGrp="1"/>
          </p:cNvSpPr>
          <p:nvPr>
            <p:ph type="title"/>
          </p:nvPr>
        </p:nvSpPr>
        <p:spPr>
          <a:xfrm>
            <a:off x="297771" y="218536"/>
            <a:ext cx="9036010" cy="1320800"/>
          </a:xfrm>
        </p:spPr>
        <p:txBody>
          <a:bodyPr/>
          <a:lstStyle/>
          <a:p>
            <a:r>
              <a:rPr lang="en-GB" b="1" dirty="0"/>
              <a:t>Tenant’s remedies for Landlord’s failure to repair</a:t>
            </a:r>
          </a:p>
        </p:txBody>
      </p:sp>
      <p:sp>
        <p:nvSpPr>
          <p:cNvPr id="3" name="Content Placeholder 2">
            <a:extLst>
              <a:ext uri="{FF2B5EF4-FFF2-40B4-BE49-F238E27FC236}">
                <a16:creationId xmlns:a16="http://schemas.microsoft.com/office/drawing/2014/main" id="{E1B4471A-009A-88C5-4AA7-644DA766C2DC}"/>
              </a:ext>
            </a:extLst>
          </p:cNvPr>
          <p:cNvSpPr>
            <a:spLocks noGrp="1"/>
          </p:cNvSpPr>
          <p:nvPr>
            <p:ph idx="1"/>
          </p:nvPr>
        </p:nvSpPr>
        <p:spPr>
          <a:xfrm>
            <a:off x="366783" y="1488613"/>
            <a:ext cx="9036010" cy="5150851"/>
          </a:xfrm>
        </p:spPr>
        <p:txBody>
          <a:bodyPr>
            <a:normAutofit fontScale="92500" lnSpcReduction="10000"/>
          </a:bodyPr>
          <a:lstStyle/>
          <a:p>
            <a:r>
              <a:rPr lang="en-GB" dirty="0"/>
              <a:t>The tenant has far more remedies for the breach of the landlord’s obligations to repair than the landlord has against the tenant.</a:t>
            </a:r>
          </a:p>
          <a:p>
            <a:r>
              <a:rPr lang="en-GB" dirty="0"/>
              <a:t>Damages</a:t>
            </a:r>
          </a:p>
          <a:p>
            <a:r>
              <a:rPr lang="en-GB" dirty="0"/>
              <a:t>Specific Performance:</a:t>
            </a:r>
          </a:p>
          <a:p>
            <a:r>
              <a:rPr lang="en-GB" dirty="0"/>
              <a:t>Set off/self help</a:t>
            </a:r>
          </a:p>
          <a:p>
            <a:r>
              <a:rPr lang="en-GB" dirty="0"/>
              <a:t>Local Authority obligations</a:t>
            </a:r>
          </a:p>
          <a:p>
            <a:pPr marL="0" indent="0">
              <a:buNone/>
            </a:pPr>
            <a:r>
              <a:rPr lang="en-GB" b="1" dirty="0"/>
              <a:t>Damages: </a:t>
            </a:r>
            <a:r>
              <a:rPr lang="en-GB" dirty="0"/>
              <a:t>An action for damages for breach of contract by the landlord may be brought in either the High Court or the County Court.</a:t>
            </a:r>
          </a:p>
          <a:p>
            <a:pPr fontAlgn="auto"/>
            <a:r>
              <a:rPr lang="en-GB" dirty="0"/>
              <a:t>damages may include such diverse items as:</a:t>
            </a:r>
          </a:p>
          <a:p>
            <a:pPr fontAlgn="auto"/>
            <a:r>
              <a:rPr lang="en-GB" dirty="0"/>
              <a:t>the cost of occupying reasonably suitable alternative premises, if the demised premises are uninhabitable, and any removal expenses;</a:t>
            </a:r>
          </a:p>
          <a:p>
            <a:pPr fontAlgn="auto"/>
            <a:r>
              <a:rPr lang="en-GB" dirty="0"/>
              <a:t>personal inconvenience;</a:t>
            </a:r>
          </a:p>
          <a:p>
            <a:pPr fontAlgn="auto"/>
            <a:r>
              <a:rPr lang="en-GB" dirty="0"/>
              <a:t>the cost of storing furniture and belongings prior to repair;</a:t>
            </a:r>
          </a:p>
          <a:p>
            <a:pPr fontAlgn="auto"/>
            <a:r>
              <a:rPr lang="en-GB" dirty="0"/>
              <a:t>compensation for any injury to health; and</a:t>
            </a:r>
          </a:p>
          <a:p>
            <a:pPr fontAlgn="auto"/>
            <a:r>
              <a:rPr lang="en-GB" dirty="0"/>
              <a:t>the cost of damage to any belongings of the tenant.</a:t>
            </a:r>
          </a:p>
          <a:p>
            <a:endParaRPr lang="en-GB" dirty="0"/>
          </a:p>
        </p:txBody>
      </p:sp>
    </p:spTree>
    <p:extLst>
      <p:ext uri="{BB962C8B-B14F-4D97-AF65-F5344CB8AC3E}">
        <p14:creationId xmlns:p14="http://schemas.microsoft.com/office/powerpoint/2010/main" val="412617987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FCB93E-7263-4045-FCB9-D7816B95DD5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C73A98B-96AF-8F5E-98E7-65D2C4764F5C}"/>
              </a:ext>
            </a:extLst>
          </p:cNvPr>
          <p:cNvSpPr>
            <a:spLocks noGrp="1"/>
          </p:cNvSpPr>
          <p:nvPr>
            <p:ph type="title"/>
          </p:nvPr>
        </p:nvSpPr>
        <p:spPr>
          <a:xfrm>
            <a:off x="136745" y="86264"/>
            <a:ext cx="9605354" cy="816634"/>
          </a:xfrm>
        </p:spPr>
        <p:txBody>
          <a:bodyPr>
            <a:normAutofit/>
          </a:bodyPr>
          <a:lstStyle/>
          <a:p>
            <a:r>
              <a:rPr lang="en-GB" sz="3200" b="1" dirty="0"/>
              <a:t>Tenant’s remedies for Landlord’s failure to repair</a:t>
            </a:r>
          </a:p>
        </p:txBody>
      </p:sp>
      <p:sp>
        <p:nvSpPr>
          <p:cNvPr id="3" name="Content Placeholder 2">
            <a:extLst>
              <a:ext uri="{FF2B5EF4-FFF2-40B4-BE49-F238E27FC236}">
                <a16:creationId xmlns:a16="http://schemas.microsoft.com/office/drawing/2014/main" id="{5F1DDDC9-7FB6-F79B-263B-2B9C636A4FCD}"/>
              </a:ext>
            </a:extLst>
          </p:cNvPr>
          <p:cNvSpPr>
            <a:spLocks noGrp="1"/>
          </p:cNvSpPr>
          <p:nvPr>
            <p:ph idx="1"/>
          </p:nvPr>
        </p:nvSpPr>
        <p:spPr>
          <a:xfrm>
            <a:off x="309273" y="810001"/>
            <a:ext cx="9432826" cy="5849591"/>
          </a:xfrm>
        </p:spPr>
        <p:txBody>
          <a:bodyPr>
            <a:normAutofit/>
          </a:bodyPr>
          <a:lstStyle/>
          <a:p>
            <a:pPr marL="0" indent="0">
              <a:buNone/>
            </a:pPr>
            <a:r>
              <a:rPr lang="en-GB" b="1" dirty="0"/>
              <a:t>Specific Performance</a:t>
            </a:r>
            <a:r>
              <a:rPr lang="en-GB" dirty="0"/>
              <a:t>: primary aim to ensure premise is repaired. Available where damages an inadequate remedy ( premises is dangerous) and s17 LTA 1985 where premises is a dwelling house</a:t>
            </a:r>
          </a:p>
          <a:p>
            <a:pPr marL="0" indent="0" fontAlgn="auto">
              <a:buNone/>
            </a:pPr>
            <a:r>
              <a:rPr lang="en-GB" b="1" dirty="0"/>
              <a:t>Set off/self help</a:t>
            </a:r>
            <a:r>
              <a:rPr lang="en-GB" dirty="0"/>
              <a:t>: If the landlord is in breach of a repairing obligation and the tenant carries out the necessary works themself or employs someone else to do so for them, can they deduct the costs from future rent?</a:t>
            </a:r>
          </a:p>
          <a:p>
            <a:pPr marL="0" indent="0" fontAlgn="auto">
              <a:buNone/>
            </a:pPr>
            <a:r>
              <a:rPr lang="en-GB" dirty="0"/>
              <a:t>The answer is “possibly” if certain requirements are met.</a:t>
            </a:r>
          </a:p>
          <a:p>
            <a:pPr fontAlgn="auto"/>
            <a:r>
              <a:rPr lang="en-GB" dirty="0"/>
              <a:t>the landlord must be in breach of covenant;</a:t>
            </a:r>
          </a:p>
          <a:p>
            <a:pPr fontAlgn="auto"/>
            <a:r>
              <a:rPr lang="en-GB" dirty="0"/>
              <a:t>the landlord has been given proper notice of the need for repair;</a:t>
            </a:r>
          </a:p>
          <a:p>
            <a:pPr fontAlgn="auto"/>
            <a:r>
              <a:rPr lang="en-GB" dirty="0"/>
              <a:t>the cost of repairs carried out are no more than a reasonable amount; and</a:t>
            </a:r>
          </a:p>
          <a:p>
            <a:pPr fontAlgn="auto"/>
            <a:r>
              <a:rPr lang="en-GB" dirty="0"/>
              <a:t>the amount to be set off, or deducted from rent, is certain.</a:t>
            </a:r>
          </a:p>
          <a:p>
            <a:endParaRPr lang="en-GB" dirty="0"/>
          </a:p>
          <a:p>
            <a:r>
              <a:rPr lang="en-GB" dirty="0"/>
              <a:t>Landlord could exclude the right to set-off by express provision in the lease and this would not fall foul of UCTA as this Act does not apply to contracts creating an interest in land. But might fall foul of Consumer Rights  Act 2015</a:t>
            </a:r>
          </a:p>
          <a:p>
            <a:endParaRPr lang="en-GB" dirty="0"/>
          </a:p>
        </p:txBody>
      </p:sp>
    </p:spTree>
    <p:extLst>
      <p:ext uri="{BB962C8B-B14F-4D97-AF65-F5344CB8AC3E}">
        <p14:creationId xmlns:p14="http://schemas.microsoft.com/office/powerpoint/2010/main" val="88987139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1" name="Rectangle 20">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B411FDCF-241B-3CF1-F269-81AE9EA5C1F5}"/>
              </a:ext>
            </a:extLst>
          </p:cNvPr>
          <p:cNvPicPr>
            <a:picLocks noChangeAspect="1"/>
          </p:cNvPicPr>
          <p:nvPr/>
        </p:nvPicPr>
        <p:blipFill>
          <a:blip r:embed="rId2"/>
          <a:stretch>
            <a:fillRect/>
          </a:stretch>
        </p:blipFill>
        <p:spPr>
          <a:xfrm>
            <a:off x="907381" y="774346"/>
            <a:ext cx="8380393" cy="5384914"/>
          </a:xfrm>
          <a:prstGeom prst="rect">
            <a:avLst/>
          </a:prstGeom>
        </p:spPr>
      </p:pic>
    </p:spTree>
    <p:extLst>
      <p:ext uri="{BB962C8B-B14F-4D97-AF65-F5344CB8AC3E}">
        <p14:creationId xmlns:p14="http://schemas.microsoft.com/office/powerpoint/2010/main" val="132782525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1" name="Rectangle 20">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18E17D9F-EC2D-228B-B8C3-FED884F33163}"/>
              </a:ext>
            </a:extLst>
          </p:cNvPr>
          <p:cNvPicPr>
            <a:picLocks noChangeAspect="1"/>
          </p:cNvPicPr>
          <p:nvPr/>
        </p:nvPicPr>
        <p:blipFill>
          <a:blip r:embed="rId2"/>
          <a:stretch>
            <a:fillRect/>
          </a:stretch>
        </p:blipFill>
        <p:spPr>
          <a:xfrm>
            <a:off x="975797" y="787903"/>
            <a:ext cx="8483306" cy="5153608"/>
          </a:xfrm>
          <a:prstGeom prst="rect">
            <a:avLst/>
          </a:prstGeom>
        </p:spPr>
      </p:pic>
    </p:spTree>
    <p:extLst>
      <p:ext uri="{BB962C8B-B14F-4D97-AF65-F5344CB8AC3E}">
        <p14:creationId xmlns:p14="http://schemas.microsoft.com/office/powerpoint/2010/main" val="346541789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1" name="Rectangle 20">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8D59B113-C9B4-04BC-2C3E-87E2BB11DD4C}"/>
              </a:ext>
            </a:extLst>
          </p:cNvPr>
          <p:cNvPicPr>
            <a:picLocks noChangeAspect="1"/>
          </p:cNvPicPr>
          <p:nvPr/>
        </p:nvPicPr>
        <p:blipFill>
          <a:blip r:embed="rId2"/>
          <a:stretch>
            <a:fillRect/>
          </a:stretch>
        </p:blipFill>
        <p:spPr>
          <a:xfrm>
            <a:off x="1266796" y="857297"/>
            <a:ext cx="7780209" cy="5134938"/>
          </a:xfrm>
          <a:prstGeom prst="rect">
            <a:avLst/>
          </a:prstGeom>
        </p:spPr>
      </p:pic>
    </p:spTree>
    <p:extLst>
      <p:ext uri="{BB962C8B-B14F-4D97-AF65-F5344CB8AC3E}">
        <p14:creationId xmlns:p14="http://schemas.microsoft.com/office/powerpoint/2010/main" val="87838502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1994" name="Group 41993">
            <a:extLst>
              <a:ext uri="{FF2B5EF4-FFF2-40B4-BE49-F238E27FC236}">
                <a16:creationId xmlns:a16="http://schemas.microsoft.com/office/drawing/2014/main" id="{6CC33B2B-B475-4189-BA8F-3CF8248DC68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41995" name="Freeform 14">
              <a:extLst>
                <a:ext uri="{FF2B5EF4-FFF2-40B4-BE49-F238E27FC236}">
                  <a16:creationId xmlns:a16="http://schemas.microsoft.com/office/drawing/2014/main" id="{A59AAC92-4932-4D74-A545-BA3EEE56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41996" name="Straight Connector 41995">
              <a:extLst>
                <a:ext uri="{FF2B5EF4-FFF2-40B4-BE49-F238E27FC236}">
                  <a16:creationId xmlns:a16="http://schemas.microsoft.com/office/drawing/2014/main" id="{B8446528-FA87-4017-B061-CF7EE79FA2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41997" name="Straight Connector 41996">
              <a:extLst>
                <a:ext uri="{FF2B5EF4-FFF2-40B4-BE49-F238E27FC236}">
                  <a16:creationId xmlns:a16="http://schemas.microsoft.com/office/drawing/2014/main" id="{34D4B4D0-2493-42A2-AEEB-9970A64E8BC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41998" name="Rectangle 23">
              <a:extLst>
                <a:ext uri="{FF2B5EF4-FFF2-40B4-BE49-F238E27FC236}">
                  <a16:creationId xmlns:a16="http://schemas.microsoft.com/office/drawing/2014/main" id="{676E13B7-7CB7-4489-914B-4012EE6EBF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999" name="Rectangle 25">
              <a:extLst>
                <a:ext uri="{FF2B5EF4-FFF2-40B4-BE49-F238E27FC236}">
                  <a16:creationId xmlns:a16="http://schemas.microsoft.com/office/drawing/2014/main" id="{F2159841-C096-430C-B748-E8D2A5C994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000" name="Isosceles Triangle 41999">
              <a:extLst>
                <a:ext uri="{FF2B5EF4-FFF2-40B4-BE49-F238E27FC236}">
                  <a16:creationId xmlns:a16="http://schemas.microsoft.com/office/drawing/2014/main" id="{B4F167EF-5A0C-487E-8776-97310E39E0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001" name="Rectangle 27">
              <a:extLst>
                <a:ext uri="{FF2B5EF4-FFF2-40B4-BE49-F238E27FC236}">
                  <a16:creationId xmlns:a16="http://schemas.microsoft.com/office/drawing/2014/main" id="{9D8C053F-F025-4CB6-94C4-2841A20D68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002" name="Rectangle 28">
              <a:extLst>
                <a:ext uri="{FF2B5EF4-FFF2-40B4-BE49-F238E27FC236}">
                  <a16:creationId xmlns:a16="http://schemas.microsoft.com/office/drawing/2014/main" id="{78581BD0-3E75-48CB-A2A3-44DB1ACB6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003" name="Rectangle 29">
              <a:extLst>
                <a:ext uri="{FF2B5EF4-FFF2-40B4-BE49-F238E27FC236}">
                  <a16:creationId xmlns:a16="http://schemas.microsoft.com/office/drawing/2014/main" id="{E90D466A-AB95-4676-82CB-3BEC98AFF8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004" name="Isosceles Triangle 42003">
              <a:extLst>
                <a:ext uri="{FF2B5EF4-FFF2-40B4-BE49-F238E27FC236}">
                  <a16:creationId xmlns:a16="http://schemas.microsoft.com/office/drawing/2014/main" id="{3AFED863-874C-49D9-AE2F-B9DFF00D56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8C67A4D7-D45A-E885-F8AD-CFE4D7EA5734}"/>
              </a:ext>
            </a:extLst>
          </p:cNvPr>
          <p:cNvSpPr>
            <a:spLocks noGrp="1"/>
          </p:cNvSpPr>
          <p:nvPr>
            <p:ph type="title"/>
          </p:nvPr>
        </p:nvSpPr>
        <p:spPr>
          <a:xfrm>
            <a:off x="985968" y="4473225"/>
            <a:ext cx="8288035" cy="1095059"/>
          </a:xfrm>
        </p:spPr>
        <p:txBody>
          <a:bodyPr vert="horz" lIns="91440" tIns="45720" rIns="91440" bIns="45720" rtlCol="0" anchor="b">
            <a:normAutofit/>
          </a:bodyPr>
          <a:lstStyle/>
          <a:p>
            <a:pPr>
              <a:defRPr/>
            </a:pPr>
            <a:r>
              <a:rPr lang="en-US" sz="4800"/>
              <a:t>Any Questions?</a:t>
            </a:r>
          </a:p>
        </p:txBody>
      </p:sp>
      <p:pic>
        <p:nvPicPr>
          <p:cNvPr id="41989" name="Picture 5" descr="C:\Users\kdeakin\AppData\Local\Microsoft\Windows\Temporary Internet Files\Content.IE5\AAC4HC2U\MP900398831[1].jpg">
            <a:extLst>
              <a:ext uri="{FF2B5EF4-FFF2-40B4-BE49-F238E27FC236}">
                <a16:creationId xmlns:a16="http://schemas.microsoft.com/office/drawing/2014/main" id="{E82C94AF-F414-8A76-57F7-3DAF1DD9091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85965" y="684775"/>
            <a:ext cx="4883927" cy="349200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988" name="Picture 5" descr="C:\Documents and Settings\kdeakin\Local Settings\Temporary Internet Files\Content.IE5\770HT0WR\MC900441902[1].wmf">
            <a:extLst>
              <a:ext uri="{FF2B5EF4-FFF2-40B4-BE49-F238E27FC236}">
                <a16:creationId xmlns:a16="http://schemas.microsoft.com/office/drawing/2014/main" id="{EBA0C059-44B7-4225-AFA2-F5CBD43070CC}"/>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tretch>
            <a:fillRect/>
          </a:stretch>
        </p:blipFill>
        <p:spPr>
          <a:xfrm>
            <a:off x="6143993" y="609600"/>
            <a:ext cx="3083476" cy="3642357"/>
          </a:xfrm>
          <a:prstGeom prst="rect">
            <a:avLst/>
          </a:prstGeom>
          <a:noFill/>
        </p:spPr>
      </p:pic>
      <p:sp>
        <p:nvSpPr>
          <p:cNvPr id="4" name="Slide Number Placeholder 3">
            <a:extLst>
              <a:ext uri="{FF2B5EF4-FFF2-40B4-BE49-F238E27FC236}">
                <a16:creationId xmlns:a16="http://schemas.microsoft.com/office/drawing/2014/main" id="{45A79A9C-851B-B0EF-3842-FB7416179C61}"/>
              </a:ext>
            </a:extLst>
          </p:cNvPr>
          <p:cNvSpPr>
            <a:spLocks noGrp="1"/>
          </p:cNvSpPr>
          <p:nvPr>
            <p:ph type="sldNum" sz="quarter" idx="10"/>
          </p:nvPr>
        </p:nvSpPr>
        <p:spPr>
          <a:xfrm>
            <a:off x="8590663" y="6041362"/>
            <a:ext cx="683339" cy="365125"/>
          </a:xfrm>
        </p:spPr>
        <p:txBody>
          <a:bodyPr vert="horz" lIns="91440" tIns="45720" rIns="91440" bIns="45720" rtlCol="0" anchor="ctr">
            <a:norm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defTabSz="914400" eaLnBrk="1" hangingPunct="1">
              <a:spcAft>
                <a:spcPts val="600"/>
              </a:spcAft>
            </a:pPr>
            <a:fld id="{F9793812-3D8C-45AB-BC7C-616AA8B3AC76}" type="slidenum">
              <a:rPr lang="en-US" altLang="en-US">
                <a:solidFill>
                  <a:schemeClr val="accent1"/>
                </a:solidFill>
                <a:latin typeface="+mn-lt"/>
              </a:rPr>
              <a:pPr defTabSz="914400" eaLnBrk="1" hangingPunct="1">
                <a:spcAft>
                  <a:spcPts val="600"/>
                </a:spcAft>
              </a:pPr>
              <a:t>42</a:t>
            </a:fld>
            <a:endParaRPr lang="en-US" altLang="en-US">
              <a:solidFill>
                <a:schemeClr val="accent1"/>
              </a:solidFill>
              <a:latin typeface="+mn-lt"/>
            </a:endParaRPr>
          </a:p>
        </p:txBody>
      </p:sp>
    </p:spTree>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041b216b-d67c-40f0-8fda-c03876662904"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8C5C159DBBD3BC47AF00505115A55CEB" ma:contentTypeVersion="12" ma:contentTypeDescription="Create a new document." ma:contentTypeScope="" ma:versionID="78c594e00067f950d8c8f6070082fffa">
  <xsd:schema xmlns:xsd="http://www.w3.org/2001/XMLSchema" xmlns:xs="http://www.w3.org/2001/XMLSchema" xmlns:p="http://schemas.microsoft.com/office/2006/metadata/properties" xmlns:ns3="041b216b-d67c-40f0-8fda-c03876662904" xmlns:ns4="aa0a0978-40ed-489e-9e56-6db48364def5" targetNamespace="http://schemas.microsoft.com/office/2006/metadata/properties" ma:root="true" ma:fieldsID="f7941d52e2699457c7a3072e45b81a80" ns3:_="" ns4:_="">
    <xsd:import namespace="041b216b-d67c-40f0-8fda-c03876662904"/>
    <xsd:import namespace="aa0a0978-40ed-489e-9e56-6db48364def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1b216b-d67c-40f0-8fda-c0387666290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0a0978-40ed-489e-9e56-6db48364def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3F0701E-60EF-4B4C-8D12-DB743092C380}">
  <ds:schemaRefs>
    <ds:schemaRef ds:uri="http://schemas.microsoft.com/office/2006/metadata/properties"/>
    <ds:schemaRef ds:uri="http://schemas.microsoft.com/office/2006/documentManagement/types"/>
    <ds:schemaRef ds:uri="http://purl.org/dc/terms/"/>
    <ds:schemaRef ds:uri="aa0a0978-40ed-489e-9e56-6db48364def5"/>
    <ds:schemaRef ds:uri="http://schemas.microsoft.com/office/infopath/2007/PartnerControls"/>
    <ds:schemaRef ds:uri="http://purl.org/dc/dcmitype/"/>
    <ds:schemaRef ds:uri="http://www.w3.org/XML/1998/namespace"/>
    <ds:schemaRef ds:uri="041b216b-d67c-40f0-8fda-c03876662904"/>
    <ds:schemaRef ds:uri="http://purl.org/dc/elements/1.1/"/>
    <ds:schemaRef ds:uri="http://schemas.openxmlformats.org/package/2006/metadata/core-properties"/>
  </ds:schemaRefs>
</ds:datastoreItem>
</file>

<file path=customXml/itemProps2.xml><?xml version="1.0" encoding="utf-8"?>
<ds:datastoreItem xmlns:ds="http://schemas.openxmlformats.org/officeDocument/2006/customXml" ds:itemID="{98B414BA-0A2C-4EE9-A1B8-D5F3F3FAC9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1b216b-d67c-40f0-8fda-c03876662904"/>
    <ds:schemaRef ds:uri="aa0a0978-40ed-489e-9e56-6db48364def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DFE4F4B-FD93-48A4-86D4-810FF4F0BD9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Facet</Template>
  <TotalTime>1261</TotalTime>
  <Words>6341</Words>
  <Application>Microsoft Office PowerPoint</Application>
  <PresentationFormat>Widescreen</PresentationFormat>
  <Paragraphs>268</Paragraphs>
  <Slides>42</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42</vt:i4>
      </vt:variant>
    </vt:vector>
  </HeadingPairs>
  <TitlesOfParts>
    <vt:vector size="47" baseType="lpstr">
      <vt:lpstr>Aptos</vt:lpstr>
      <vt:lpstr>Arial</vt:lpstr>
      <vt:lpstr>Trebuchet MS</vt:lpstr>
      <vt:lpstr>Wingdings 3</vt:lpstr>
      <vt:lpstr>Facet</vt:lpstr>
      <vt:lpstr>Property and Conveyancing: Leases, Enforceability of Covenants, Termination,  and Remedies</vt:lpstr>
      <vt:lpstr>Overview</vt:lpstr>
      <vt:lpstr>Covenants in Leases</vt:lpstr>
      <vt:lpstr>Enforceability of Covenants: depends on type of relationship</vt:lpstr>
      <vt:lpstr>The ‘old’ regime for leases pre 1996</vt:lpstr>
      <vt:lpstr>Remedies after assignment</vt:lpstr>
      <vt:lpstr>Remedies after assignment</vt:lpstr>
      <vt:lpstr>Original T and an assignee of the reversion</vt:lpstr>
      <vt:lpstr>Reversioner and tenant’s assignees</vt:lpstr>
      <vt:lpstr>Original L, or R and any sub-tenant ( S) </vt:lpstr>
      <vt:lpstr>Liability for fixed charges</vt:lpstr>
      <vt:lpstr>The Landlord and Tenant ( Covenants) Act 1995</vt:lpstr>
      <vt:lpstr>Release of Tenant from covenants on assignment of tenancy</vt:lpstr>
      <vt:lpstr>Authorised guarantee agreements</vt:lpstr>
      <vt:lpstr>Landlord’s consent to assignments</vt:lpstr>
      <vt:lpstr>Landlord’s release from covenants?</vt:lpstr>
      <vt:lpstr>TERMINATION</vt:lpstr>
      <vt:lpstr>Termination by: </vt:lpstr>
      <vt:lpstr>Notice to quit</vt:lpstr>
      <vt:lpstr>Surrender and merger</vt:lpstr>
      <vt:lpstr>Disclaimer and Enlargement</vt:lpstr>
      <vt:lpstr>REMEDIES</vt:lpstr>
      <vt:lpstr>Forfeiture</vt:lpstr>
      <vt:lpstr>Exercising Right of Forfeiture</vt:lpstr>
      <vt:lpstr>Forfeiture for non payment of rent</vt:lpstr>
      <vt:lpstr>Forfeiture for non payment of rent</vt:lpstr>
      <vt:lpstr>Tenant’s right to relief: peaceable re-entry</vt:lpstr>
      <vt:lpstr>Forfeiture for other breaches</vt:lpstr>
      <vt:lpstr>Tenant’s right to relief</vt:lpstr>
      <vt:lpstr>Waiver of right to forfeiture: all breaches</vt:lpstr>
      <vt:lpstr>Remedies for non-payment of rent</vt:lpstr>
      <vt:lpstr>Commercial Rent Arrears Recovery (CRAR)</vt:lpstr>
      <vt:lpstr>Remedies for other breaches by the Tenant</vt:lpstr>
      <vt:lpstr>Remedies for other breaches by the Tenant</vt:lpstr>
      <vt:lpstr>Limits on Landlord’s options:  Leasehold Property (Repairs) Act 1938</vt:lpstr>
      <vt:lpstr>Relief against notice to effect decorative repairs</vt:lpstr>
      <vt:lpstr>Tenant’s remedies for Landlord’s failure to repair</vt:lpstr>
      <vt:lpstr>Tenant’s remedies for Landlord’s failure to repair</vt:lpstr>
      <vt:lpstr>PowerPoint Presentation</vt:lpstr>
      <vt:lpstr>PowerPoint Presentation</vt:lpstr>
      <vt:lpstr>PowerPoint Presentation</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Property and Private Client</dc:title>
  <dc:creator>Cerys Davies</dc:creator>
  <cp:lastModifiedBy>Cerys Davies</cp:lastModifiedBy>
  <cp:revision>14</cp:revision>
  <dcterms:created xsi:type="dcterms:W3CDTF">2024-02-03T18:13:02Z</dcterms:created>
  <dcterms:modified xsi:type="dcterms:W3CDTF">2025-11-02T15:37:29Z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0x0101008C5C159DBBD3BC47AF00505115A55CEB</vt:lpwstr>
  </property>
</Properties>
</file>