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3"/>
  </p:notesMasterIdLst>
  <p:sldIdLst>
    <p:sldId id="299" r:id="rId2"/>
    <p:sldId id="531" r:id="rId3"/>
    <p:sldId id="532" r:id="rId4"/>
    <p:sldId id="533" r:id="rId5"/>
    <p:sldId id="534" r:id="rId6"/>
    <p:sldId id="535" r:id="rId7"/>
    <p:sldId id="536" r:id="rId8"/>
    <p:sldId id="554" r:id="rId9"/>
    <p:sldId id="537" r:id="rId10"/>
    <p:sldId id="552" r:id="rId11"/>
    <p:sldId id="334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F6D893F2-160B-42BC-9DBE-31967943AC4C}">
          <p14:sldIdLst>
            <p14:sldId id="299"/>
            <p14:sldId id="531"/>
            <p14:sldId id="532"/>
            <p14:sldId id="533"/>
            <p14:sldId id="534"/>
            <p14:sldId id="535"/>
            <p14:sldId id="536"/>
            <p14:sldId id="554"/>
            <p14:sldId id="537"/>
            <p14:sldId id="552"/>
            <p14:sldId id="334"/>
          </p14:sldIdLst>
        </p14:section>
        <p14:section name="Untitled Section" id="{2519D357-BA92-4A34-B4A5-E23287E3AC64}">
          <p14:sldIdLst/>
        </p14:section>
      </p14:sectionLst>
    </p:ex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0" autoAdjust="0"/>
    <p:restoredTop sz="90952" autoAdjust="0"/>
  </p:normalViewPr>
  <p:slideViewPr>
    <p:cSldViewPr snapToGrid="0" snapToObjects="1">
      <p:cViewPr varScale="1">
        <p:scale>
          <a:sx n="100" d="100"/>
          <a:sy n="100" d="100"/>
        </p:scale>
        <p:origin x="990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napToObjects="1">
      <p:cViewPr varScale="1">
        <p:scale>
          <a:sx n="99" d="100"/>
          <a:sy n="99" d="100"/>
        </p:scale>
        <p:origin x="4272" y="1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057BE9-F6C6-9A47-A37C-48EE9AFC566D}" type="datetimeFigureOut">
              <a:rPr lang="en-US" smtClean="0"/>
              <a:t>3/10/2026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90C6F8-F0DE-D348-A9B6-87F0241C24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69799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Slide Image Placeholder 1">
            <a:extLst>
              <a:ext uri="{FF2B5EF4-FFF2-40B4-BE49-F238E27FC236}">
                <a16:creationId xmlns:a16="http://schemas.microsoft.com/office/drawing/2014/main" id="{64E9C2E4-6E4C-4E48-8053-19D7D4BB77D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219" name="Notes Placeholder 2">
            <a:extLst>
              <a:ext uri="{FF2B5EF4-FFF2-40B4-BE49-F238E27FC236}">
                <a16:creationId xmlns:a16="http://schemas.microsoft.com/office/drawing/2014/main" id="{D559F7EA-D0D2-4883-8F9A-9374B8100F87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9220" name="Slide Number Placeholder 3">
            <a:extLst>
              <a:ext uri="{FF2B5EF4-FFF2-40B4-BE49-F238E27FC236}">
                <a16:creationId xmlns:a16="http://schemas.microsoft.com/office/drawing/2014/main" id="{F971A8E5-7152-41AE-97AE-1E4843859AD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38188" indent="-28416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36650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92263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46288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034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606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178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750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CC8723D5-058E-4F95-BC1A-76365AE1AC70}" type="slidenum">
              <a:rPr lang="en-GB" altLang="en-US" smtClean="0"/>
              <a:pPr>
                <a:spcBef>
                  <a:spcPct val="0"/>
                </a:spcBef>
              </a:pPr>
              <a:t>1</a:t>
            </a:fld>
            <a:endParaRPr lang="en-GB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Front Cov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Title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4763" y="0"/>
            <a:ext cx="12188825" cy="698427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274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10/03/2026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49649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Back Cov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Final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274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10/03/2026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40483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Slide - Leadership &amp; Manag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Management &amp; Leadership Divider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1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274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10/03/2026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58529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Divider Slide - HR &amp; Coach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R &amp; Coaching Divider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401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10/03/2026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5503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Divider Slide - Marketing &amp; P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Marketing Divider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401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10/03/2026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23433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Divider Slide - Logistics &amp; Opera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Logistics &amp; Operations Divider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401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10/03/2026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52106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Divider Slide - Entrepreneurship &amp; Care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Entrepreneurship &amp; Careers Divider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401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10/03/2026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00183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 - Generi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rporate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3900" y="1825625"/>
            <a:ext cx="1062990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10/03/2026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TextBox 8"/>
          <p:cNvSpPr txBox="1"/>
          <p:nvPr userDrawn="1"/>
        </p:nvSpPr>
        <p:spPr>
          <a:xfrm>
            <a:off x="3182112" y="6051550"/>
            <a:ext cx="648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13729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- Leadership &amp; manag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anagement &amp; Leadership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3900" y="1825625"/>
            <a:ext cx="1062990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10/03/2026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TextBox 8"/>
          <p:cNvSpPr txBox="1"/>
          <p:nvPr userDrawn="1"/>
        </p:nvSpPr>
        <p:spPr>
          <a:xfrm>
            <a:off x="3182112" y="6051550"/>
            <a:ext cx="648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93087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 - HR &amp; Coach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R &amp; Coaching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3900" y="1825625"/>
            <a:ext cx="1062990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10/03/2026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68660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- Marketing &amp; P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arketing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3900" y="1825625"/>
            <a:ext cx="1062990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10/03/2026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995725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- Logistics &amp; Opera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Logistics &amp; Operations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3900" y="1825625"/>
            <a:ext cx="1062990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10/03/2026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71593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- Entrepreneurship &amp; Care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Entrepreneurship &amp; Careers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3900" y="1825625"/>
            <a:ext cx="1062990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10/03/2026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91340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Content 2 - Generi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orporate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944" y="365125"/>
            <a:ext cx="106588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94944" y="1825625"/>
            <a:ext cx="541324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08192" y="1825625"/>
            <a:ext cx="524560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10/03/2026</a:t>
            </a:fld>
            <a:endParaRPr lang="en-GB" dirty="0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426870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- Leadership &amp; manag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anagement &amp; Leadership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10/03/2026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694944" y="365125"/>
            <a:ext cx="106588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Content Placeholder 2"/>
          <p:cNvSpPr>
            <a:spLocks noGrp="1"/>
          </p:cNvSpPr>
          <p:nvPr>
            <p:ph sz="half" idx="1"/>
          </p:nvPr>
        </p:nvSpPr>
        <p:spPr>
          <a:xfrm>
            <a:off x="694944" y="1825625"/>
            <a:ext cx="541324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0" name="Content Placeholder 3"/>
          <p:cNvSpPr>
            <a:spLocks noGrp="1"/>
          </p:cNvSpPr>
          <p:nvPr>
            <p:ph sz="half" idx="2"/>
          </p:nvPr>
        </p:nvSpPr>
        <p:spPr>
          <a:xfrm>
            <a:off x="6108192" y="1825625"/>
            <a:ext cx="524560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546660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- HR &amp; Coach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R &amp; Coaching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694944" y="365125"/>
            <a:ext cx="106588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Content Placeholder 2"/>
          <p:cNvSpPr>
            <a:spLocks noGrp="1"/>
          </p:cNvSpPr>
          <p:nvPr>
            <p:ph sz="half" idx="1"/>
          </p:nvPr>
        </p:nvSpPr>
        <p:spPr>
          <a:xfrm>
            <a:off x="694944" y="1825625"/>
            <a:ext cx="541324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10/03/2026</a:t>
            </a:fld>
            <a:endParaRPr lang="en-GB" dirty="0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Content Placeholder 3"/>
          <p:cNvSpPr>
            <a:spLocks noGrp="1"/>
          </p:cNvSpPr>
          <p:nvPr>
            <p:ph sz="half" idx="2"/>
          </p:nvPr>
        </p:nvSpPr>
        <p:spPr>
          <a:xfrm>
            <a:off x="6108192" y="1825625"/>
            <a:ext cx="524560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48333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- Marketing &amp; P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arketing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10/03/2026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694944" y="365125"/>
            <a:ext cx="106588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Content Placeholder 2"/>
          <p:cNvSpPr>
            <a:spLocks noGrp="1"/>
          </p:cNvSpPr>
          <p:nvPr>
            <p:ph sz="half" idx="1"/>
          </p:nvPr>
        </p:nvSpPr>
        <p:spPr>
          <a:xfrm>
            <a:off x="694944" y="1825625"/>
            <a:ext cx="541324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0" name="Content Placeholder 3"/>
          <p:cNvSpPr>
            <a:spLocks noGrp="1"/>
          </p:cNvSpPr>
          <p:nvPr>
            <p:ph sz="half" idx="2"/>
          </p:nvPr>
        </p:nvSpPr>
        <p:spPr>
          <a:xfrm>
            <a:off x="6108192" y="1825625"/>
            <a:ext cx="524560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859254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- Logistics &amp; Opera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Logistics &amp; Operations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10/03/2026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694944" y="365125"/>
            <a:ext cx="106588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Content Placeholder 2"/>
          <p:cNvSpPr>
            <a:spLocks noGrp="1"/>
          </p:cNvSpPr>
          <p:nvPr>
            <p:ph sz="half" idx="1"/>
          </p:nvPr>
        </p:nvSpPr>
        <p:spPr>
          <a:xfrm>
            <a:off x="694944" y="1825625"/>
            <a:ext cx="541324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0" name="Content Placeholder 3"/>
          <p:cNvSpPr>
            <a:spLocks noGrp="1"/>
          </p:cNvSpPr>
          <p:nvPr>
            <p:ph sz="half" idx="2"/>
          </p:nvPr>
        </p:nvSpPr>
        <p:spPr>
          <a:xfrm>
            <a:off x="6108192" y="1825625"/>
            <a:ext cx="524560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410397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- Entrepreneurship &amp; Care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Entrepreneurship &amp; Careers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10/03/2026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94944" y="365125"/>
            <a:ext cx="106588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Content Placeholder 2"/>
          <p:cNvSpPr>
            <a:spLocks noGrp="1"/>
          </p:cNvSpPr>
          <p:nvPr>
            <p:ph sz="half" idx="1"/>
          </p:nvPr>
        </p:nvSpPr>
        <p:spPr>
          <a:xfrm>
            <a:off x="694944" y="1825625"/>
            <a:ext cx="541324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0" name="Content Placeholder 3"/>
          <p:cNvSpPr>
            <a:spLocks noGrp="1"/>
          </p:cNvSpPr>
          <p:nvPr>
            <p:ph sz="half" idx="2"/>
          </p:nvPr>
        </p:nvSpPr>
        <p:spPr>
          <a:xfrm>
            <a:off x="6108192" y="1825625"/>
            <a:ext cx="524560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257001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DED6D8-7A62-43EE-94AE-168AA6F1A2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7DE46C-364C-40A7-B2B6-77FBD3D542D2}" type="datetime5">
              <a:rPr lang="en-GB"/>
              <a:pPr>
                <a:defRPr/>
              </a:pPr>
              <a:t>10-Mar-26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4F8EB1-579B-4314-8361-8DE9A3CB79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r>
              <a:rPr lang="en-GB"/>
              <a:t>BMSK5003 Understanding and engaging in the customer experience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9A4EA4-FAFB-4A63-A0B0-A77DBD2152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A723F2-C58A-44F1-9217-590952EDE10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48852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52797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0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hyperlink" Target="https://truested.com/story/threadless" TargetMode="External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>
            <a:extLst>
              <a:ext uri="{FF2B5EF4-FFF2-40B4-BE49-F238E27FC236}">
                <a16:creationId xmlns:a16="http://schemas.microsoft.com/office/drawing/2014/main" id="{26EDA2BC-495A-4E7E-900A-BB7815D2506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2201" y="1388125"/>
            <a:ext cx="11909235" cy="5100809"/>
          </a:xfrm>
        </p:spPr>
        <p:txBody>
          <a:bodyPr rtlCol="0">
            <a:normAutofit fontScale="90000"/>
          </a:bodyPr>
          <a:lstStyle/>
          <a:p>
            <a:pPr marL="571500" indent="-571500" algn="ctr">
              <a:lnSpc>
                <a:spcPct val="100000"/>
              </a:lnSpc>
              <a:buFont typeface="Wingdings" panose="05000000000000000000" pitchFamily="2" charset="2"/>
              <a:buChar char="q"/>
            </a:pPr>
            <a:b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yriad Pro"/>
              </a:rPr>
              <a:t>Strategic Management for Business – LCLM 6001</a:t>
            </a:r>
            <a:b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yriad Pro"/>
              </a:rPr>
            </a:br>
            <a: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yriad Pro"/>
              </a:rPr>
              <a:t>Week 10 :</a:t>
            </a:r>
            <a:br>
              <a:rPr lang="en-GB" sz="4000" dirty="0">
                <a:latin typeface="Myriad Pro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4000" dirty="0"/>
              <a:t>Business Strategies &amp; Strategic Management Recap </a:t>
            </a:r>
            <a:br>
              <a:rPr lang="en-GB" sz="4000" b="1" dirty="0">
                <a:latin typeface="Myriad Pro"/>
              </a:rPr>
            </a:br>
            <a:b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yriad Pro"/>
              </a:rPr>
            </a:br>
            <a:br>
              <a:rPr lang="en-GB" sz="8800" b="1" dirty="0"/>
            </a:br>
            <a:br>
              <a:rPr lang="en-GB" sz="4000" b="1" u="sng" dirty="0"/>
            </a:br>
            <a:b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</a:br>
            <a:br>
              <a:rPr lang="en-GB" altLang="en-US" sz="2000" dirty="0"/>
            </a:br>
            <a:br>
              <a:rPr lang="en-GB" altLang="en-US" sz="4000" dirty="0"/>
            </a:br>
            <a:endParaRPr lang="en-GB" altLang="en-US" sz="2800" dirty="0"/>
          </a:p>
        </p:txBody>
      </p:sp>
      <p:pic>
        <p:nvPicPr>
          <p:cNvPr id="8195" name="Picture 1" descr="TSD_logo2010">
            <a:extLst>
              <a:ext uri="{FF2B5EF4-FFF2-40B4-BE49-F238E27FC236}">
                <a16:creationId xmlns:a16="http://schemas.microsoft.com/office/drawing/2014/main" id="{D5577D3E-A39E-4B9D-962B-11810F7A6C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1401" y="228600"/>
            <a:ext cx="2886075" cy="1081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4E79B2-9ED9-669F-1767-64490855B2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Strategic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33AC3F-728D-59F7-A041-311C7D94DD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ighlight>
                  <a:srgbClr val="00FFFF"/>
                </a:highlight>
              </a:rPr>
              <a:t>Definition: Strategic management is the process of </a:t>
            </a:r>
            <a:r>
              <a:rPr lang="en-GB" b="1" dirty="0">
                <a:highlight>
                  <a:srgbClr val="00FFFF"/>
                </a:highlight>
              </a:rPr>
              <a:t>formulating, implementing, and evaluating decisions</a:t>
            </a:r>
            <a:r>
              <a:rPr lang="en-GB" dirty="0">
                <a:highlight>
                  <a:srgbClr val="00FFFF"/>
                </a:highlight>
              </a:rPr>
              <a:t> to achieve organizational goals.</a:t>
            </a:r>
          </a:p>
          <a:p>
            <a:r>
              <a:rPr lang="en-GB" dirty="0"/>
              <a:t>Purpose: To </a:t>
            </a:r>
            <a:r>
              <a:rPr lang="en-GB" b="1" dirty="0"/>
              <a:t>align resources and capabilities</a:t>
            </a:r>
            <a:r>
              <a:rPr lang="en-GB" dirty="0"/>
              <a:t> with opportunities in the environment.</a:t>
            </a:r>
          </a:p>
          <a:p>
            <a:r>
              <a:rPr lang="en-GB" sz="4400" dirty="0">
                <a:highlight>
                  <a:srgbClr val="FFFF00"/>
                </a:highlight>
              </a:rPr>
              <a:t>Key Question</a:t>
            </a:r>
            <a:r>
              <a:rPr lang="en-GB" sz="4400" dirty="0"/>
              <a:t>: </a:t>
            </a:r>
          </a:p>
          <a:p>
            <a:pPr marL="0" indent="0">
              <a:buNone/>
            </a:pPr>
            <a:r>
              <a:rPr lang="en-GB" sz="4400" dirty="0"/>
              <a:t>“</a:t>
            </a:r>
            <a:r>
              <a:rPr lang="en-GB" sz="4400" b="1" dirty="0"/>
              <a:t>How do we compete successfully?</a:t>
            </a:r>
            <a:r>
              <a:rPr lang="en-GB" sz="4400" dirty="0"/>
              <a:t>”</a:t>
            </a:r>
            <a:endParaRPr lang="en-GB" sz="4400" dirty="0">
              <a:highlight>
                <a:srgbClr val="00FFFF"/>
              </a:highlight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9F05219-677C-6294-D824-24EEBF2A19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73119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8758AF-5C67-B977-4185-C2CF51DD84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Importance of Business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92799D-8715-0A13-18CB-2CD14A33D3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Provides </a:t>
            </a:r>
            <a:r>
              <a:rPr lang="en-GB" b="1" dirty="0"/>
              <a:t>direction and focus</a:t>
            </a:r>
            <a:r>
              <a:rPr lang="en-GB" dirty="0"/>
              <a:t> for the organization.</a:t>
            </a:r>
          </a:p>
          <a:p>
            <a:r>
              <a:rPr lang="en-GB" dirty="0"/>
              <a:t>Helps in </a:t>
            </a:r>
            <a:r>
              <a:rPr lang="en-GB" b="1" dirty="0"/>
              <a:t>resource allocation</a:t>
            </a:r>
            <a:r>
              <a:rPr lang="en-GB" dirty="0"/>
              <a:t> for maximum efficiency.</a:t>
            </a:r>
          </a:p>
          <a:p>
            <a:r>
              <a:rPr lang="en-GB" dirty="0"/>
              <a:t>Enhances </a:t>
            </a:r>
            <a:r>
              <a:rPr lang="en-GB" b="1" dirty="0"/>
              <a:t>long-term competitiveness</a:t>
            </a:r>
            <a:r>
              <a:rPr lang="en-GB" dirty="0"/>
              <a:t> and sustainability.</a:t>
            </a:r>
          </a:p>
          <a:p>
            <a:r>
              <a:rPr lang="en-GB" dirty="0"/>
              <a:t>Encourages </a:t>
            </a:r>
            <a:r>
              <a:rPr lang="en-GB" b="1" dirty="0"/>
              <a:t>proactive rather than reactive decisions</a:t>
            </a:r>
            <a:r>
              <a:rPr lang="en-GB" dirty="0"/>
              <a:t>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DC1155C-F466-EB8E-833D-CF45DD57AB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91919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99BBC3-26B7-FEA2-7BEF-5F9E7B4C40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Levels of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FAB555-CCB3-2983-C419-1CB2ACE98F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Corporate-level strategy</a:t>
            </a:r>
            <a:r>
              <a:rPr lang="en-GB" dirty="0"/>
              <a:t> – Overall scope and direction (e.g., diversification, acquisitions).</a:t>
            </a:r>
          </a:p>
          <a:p>
            <a:r>
              <a:rPr lang="en-GB" b="1" dirty="0"/>
              <a:t>Business-level strategy</a:t>
            </a:r>
            <a:r>
              <a:rPr lang="en-GB" dirty="0"/>
              <a:t> – How to compete in a particular market (e.g., cost leadership, differentiation).</a:t>
            </a:r>
          </a:p>
          <a:p>
            <a:r>
              <a:rPr lang="en-GB" b="1" dirty="0"/>
              <a:t>Functional-level strategy</a:t>
            </a:r>
            <a:r>
              <a:rPr lang="en-GB" dirty="0"/>
              <a:t> – Operational plans in marketing, HR, R&amp;D, etc.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01C8ED3-AE56-526F-13AC-9A90A21F37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585032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96714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9FCE0D-AEE2-333D-29BE-964FE80B92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Business Strategy Types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1F63BC-1340-4EDA-4FC8-3BA1B509E0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Cost Leadership:</a:t>
            </a:r>
            <a:r>
              <a:rPr lang="en-GB" dirty="0"/>
              <a:t> Compete by offering lower prices.</a:t>
            </a:r>
          </a:p>
          <a:p>
            <a:r>
              <a:rPr lang="en-GB" b="1" dirty="0"/>
              <a:t>Differentiation:</a:t>
            </a:r>
            <a:r>
              <a:rPr lang="en-GB" dirty="0"/>
              <a:t> Unique products/services with high value.</a:t>
            </a:r>
          </a:p>
          <a:p>
            <a:r>
              <a:rPr lang="en-GB" b="1" dirty="0"/>
              <a:t>Focus/Niche Strategy:</a:t>
            </a:r>
            <a:r>
              <a:rPr lang="en-GB" dirty="0"/>
              <a:t> Target a specific market segment.</a:t>
            </a:r>
          </a:p>
          <a:p>
            <a:r>
              <a:rPr lang="en-GB" b="1" dirty="0"/>
              <a:t>Innovation Strategy:</a:t>
            </a:r>
            <a:r>
              <a:rPr lang="en-GB" dirty="0"/>
              <a:t> Lead the market through new ideas.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32AD5A9-28BA-3593-61C3-79AB427CC5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4197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271D9A-E58C-4437-CAB7-94E410AAB8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0" y="391318"/>
            <a:ext cx="10629900" cy="1325563"/>
          </a:xfrm>
        </p:spPr>
        <p:txBody>
          <a:bodyPr/>
          <a:lstStyle/>
          <a:p>
            <a:r>
              <a:rPr lang="en-GB" dirty="0"/>
              <a:t>Strategic Analysis Tools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4AED03-789B-C116-822F-57C1E6F49B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SWOT Analysis</a:t>
            </a:r>
            <a:r>
              <a:rPr lang="en-GB" dirty="0"/>
              <a:t> – Strengths, Weaknesses, Opportunities, Threats.</a:t>
            </a:r>
          </a:p>
          <a:p>
            <a:r>
              <a:rPr lang="en-GB" b="1" dirty="0"/>
              <a:t>PESTEL Analysis</a:t>
            </a:r>
            <a:r>
              <a:rPr lang="en-GB" dirty="0"/>
              <a:t> – Political, Economic, Social, Technological, Environmental, Legal factors.</a:t>
            </a:r>
          </a:p>
          <a:p>
            <a:r>
              <a:rPr lang="en-GB" b="1" dirty="0"/>
              <a:t>Porter’s Five Forces</a:t>
            </a:r>
            <a:r>
              <a:rPr lang="en-GB" dirty="0"/>
              <a:t> – Industry competition framework.</a:t>
            </a:r>
          </a:p>
          <a:p>
            <a:r>
              <a:rPr lang="en-GB" b="1" dirty="0"/>
              <a:t>Value Chain Analysis</a:t>
            </a:r>
            <a:r>
              <a:rPr lang="en-GB" dirty="0"/>
              <a:t> – Identify activities that create competitive advantage.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5B30094-16D3-D58A-6F8D-19A3795586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35083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B57DC3-A9FA-CA8B-E29D-9970B0BB05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Strategy Formulation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2420F6-8BE5-DAF4-A83A-5818661F80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Steps to develop a strategy:</a:t>
            </a:r>
          </a:p>
          <a:p>
            <a:pPr lvl="1"/>
            <a:r>
              <a:rPr lang="en-GB" dirty="0"/>
              <a:t>Define </a:t>
            </a:r>
            <a:r>
              <a:rPr lang="en-GB" b="1" dirty="0"/>
              <a:t>mission and vision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Set </a:t>
            </a:r>
            <a:r>
              <a:rPr lang="en-GB" b="1" dirty="0"/>
              <a:t>strategic objectives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Conduct </a:t>
            </a:r>
            <a:r>
              <a:rPr lang="en-GB" b="1" dirty="0"/>
              <a:t>internal &amp; external analysis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Identify </a:t>
            </a:r>
            <a:r>
              <a:rPr lang="en-GB" b="1" dirty="0"/>
              <a:t>competitive advantages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Choose </a:t>
            </a:r>
            <a:r>
              <a:rPr lang="en-GB" b="1" dirty="0"/>
              <a:t>appropriate strategy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0294167-7CF7-F74F-A161-A95D7A4080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670757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70483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03E224-7CD5-84A9-549F-53A2921792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Strategy Implementation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7FDF7E-29D6-94BD-E170-6DDDB6CF90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Translating strategy into </a:t>
            </a:r>
            <a:r>
              <a:rPr lang="en-GB" b="1" dirty="0"/>
              <a:t>actionable plans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/>
              <a:t>Key aspects:</a:t>
            </a:r>
          </a:p>
          <a:p>
            <a:r>
              <a:rPr lang="en-GB" dirty="0"/>
              <a:t>Organizational structure alignment</a:t>
            </a:r>
          </a:p>
          <a:p>
            <a:r>
              <a:rPr lang="en-GB" dirty="0"/>
              <a:t>Resource allocation</a:t>
            </a:r>
          </a:p>
          <a:p>
            <a:r>
              <a:rPr lang="en-GB" dirty="0"/>
              <a:t>Leadership and culture</a:t>
            </a:r>
          </a:p>
          <a:p>
            <a:r>
              <a:rPr lang="en-GB" dirty="0"/>
              <a:t>Performance measurement and incentives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93866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8E16A-E81F-C806-09C5-F2B9D363C0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Strategy Evaluation &amp; Control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9D004B-7EAE-87AD-5FDB-860E699AD5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Monitor progress against </a:t>
            </a:r>
            <a:r>
              <a:rPr lang="en-GB" b="1" dirty="0"/>
              <a:t>objectives</a:t>
            </a:r>
            <a:r>
              <a:rPr lang="en-GB" dirty="0"/>
              <a:t>.</a:t>
            </a:r>
          </a:p>
          <a:p>
            <a:r>
              <a:rPr lang="en-GB" dirty="0"/>
              <a:t>Use </a:t>
            </a:r>
            <a:r>
              <a:rPr lang="en-GB" b="1" dirty="0"/>
              <a:t>KPIs and benchmarks</a:t>
            </a:r>
            <a:r>
              <a:rPr lang="en-GB" dirty="0"/>
              <a:t> to track success.</a:t>
            </a:r>
          </a:p>
          <a:p>
            <a:r>
              <a:rPr lang="en-GB" dirty="0"/>
              <a:t>Identify </a:t>
            </a:r>
            <a:r>
              <a:rPr lang="en-GB" b="1" dirty="0"/>
              <a:t>gaps and corrective actions</a:t>
            </a:r>
            <a:r>
              <a:rPr lang="en-GB" dirty="0"/>
              <a:t>.</a:t>
            </a:r>
          </a:p>
          <a:p>
            <a:r>
              <a:rPr lang="en-GB" dirty="0"/>
              <a:t>Continuous improvement to maintain </a:t>
            </a:r>
            <a:r>
              <a:rPr lang="en-GB" b="1" dirty="0"/>
              <a:t>competitive advantage</a:t>
            </a:r>
            <a:r>
              <a:rPr lang="en-GB" dirty="0"/>
              <a:t>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1246A13-4C19-9013-7915-E4442E5A5D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661232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66462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DCD6C4-7657-7CC4-D8C4-34AD5C5527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&amp; Key Takeaways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915D05-CCF2-C185-D5D4-975D5DE726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Strategic management ensures </a:t>
            </a:r>
            <a:r>
              <a:rPr lang="en-GB" b="1" dirty="0"/>
              <a:t>long-term success</a:t>
            </a:r>
            <a:r>
              <a:rPr lang="en-GB" dirty="0"/>
              <a:t>.</a:t>
            </a:r>
          </a:p>
          <a:p>
            <a:r>
              <a:rPr lang="en-GB" dirty="0"/>
              <a:t>Requires a </a:t>
            </a:r>
            <a:r>
              <a:rPr lang="en-GB" b="1" dirty="0"/>
              <a:t>dynamic approach</a:t>
            </a:r>
            <a:r>
              <a:rPr lang="en-GB" dirty="0"/>
              <a:t> to adapt to changing markets.</a:t>
            </a:r>
          </a:p>
          <a:p>
            <a:r>
              <a:rPr lang="en-GB" dirty="0"/>
              <a:t>Effective strategies are </a:t>
            </a:r>
            <a:r>
              <a:rPr lang="en-GB" b="1" dirty="0"/>
              <a:t>data-driven, innovative, and flexible</a:t>
            </a:r>
            <a:r>
              <a:rPr lang="en-GB" dirty="0"/>
              <a:t>.</a:t>
            </a:r>
          </a:p>
          <a:p>
            <a:r>
              <a:rPr lang="en-GB" dirty="0"/>
              <a:t>“</a:t>
            </a:r>
            <a:r>
              <a:rPr lang="en-GB" b="1" dirty="0"/>
              <a:t>Plan strategically, execute efficiently, evaluate constantly.</a:t>
            </a:r>
            <a:r>
              <a:rPr lang="en-GB" dirty="0"/>
              <a:t>”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0F12C58-CEE6-DB7E-DF4E-F921671494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54384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68AEB3A-EDB3-CC3F-ECEC-FC9A36EC0DC9}"/>
              </a:ext>
            </a:extLst>
          </p:cNvPr>
          <p:cNvSpPr txBox="1"/>
          <p:nvPr/>
        </p:nvSpPr>
        <p:spPr>
          <a:xfrm>
            <a:off x="117513" y="212633"/>
            <a:ext cx="11898217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 eaLnBrk="1" hangingPunct="1">
              <a:buNone/>
            </a:pPr>
            <a:r>
              <a:rPr lang="en-GB" sz="4400" b="1" dirty="0">
                <a:latin typeface="Myriad Pro"/>
              </a:rPr>
              <a:t>References</a:t>
            </a:r>
            <a:endParaRPr lang="en-GB" altLang="en-US" sz="4400" b="1" dirty="0">
              <a:solidFill>
                <a:srgbClr val="FF0000"/>
              </a:solidFill>
              <a:latin typeface="Myriad Pro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8678A4-7C23-87C4-44C7-C440FE54C42C}"/>
              </a:ext>
            </a:extLst>
          </p:cNvPr>
          <p:cNvSpPr txBox="1"/>
          <p:nvPr/>
        </p:nvSpPr>
        <p:spPr>
          <a:xfrm>
            <a:off x="117513" y="793214"/>
            <a:ext cx="11898217" cy="4462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buFont typeface="Wingdings" panose="05000000000000000000" pitchFamily="2" charset="2"/>
              <a:buChar char="§"/>
            </a:pPr>
            <a:r>
              <a:rPr lang="en-GB" sz="3200" dirty="0">
                <a:latin typeface="Myriad Pro"/>
              </a:rPr>
              <a:t>Johnson, G., Whittington, R., Scholes, K., Angwin, D. and </a:t>
            </a:r>
            <a:r>
              <a:rPr lang="en-GB" sz="3200" dirty="0" err="1">
                <a:latin typeface="Myriad Pro"/>
              </a:rPr>
              <a:t>Regnér</a:t>
            </a:r>
            <a:r>
              <a:rPr lang="en-GB" sz="3200" dirty="0">
                <a:latin typeface="Myriad Pro"/>
              </a:rPr>
              <a:t>, P. (2017),  Exploring strategy, Pearson, London.</a:t>
            </a:r>
          </a:p>
          <a:p>
            <a:pPr marL="342900" indent="-342900" algn="just">
              <a:buFont typeface="Wingdings" panose="05000000000000000000" pitchFamily="2" charset="2"/>
              <a:buChar char="§"/>
            </a:pPr>
            <a:endParaRPr lang="en-GB" sz="3200" dirty="0">
              <a:latin typeface="Myriad Pro"/>
            </a:endParaRPr>
          </a:p>
          <a:p>
            <a:pPr marL="342900" indent="-342900" algn="just">
              <a:buFont typeface="Wingdings" panose="05000000000000000000" pitchFamily="2" charset="2"/>
              <a:buChar char="§"/>
            </a:pPr>
            <a:r>
              <a:rPr lang="en-GB" sz="3200" dirty="0">
                <a:latin typeface="Myriad Pro"/>
              </a:rPr>
              <a:t>Lynch, R. (2021), Strategic Management, 7th ed., Pearson.</a:t>
            </a:r>
            <a:endParaRPr lang="en-GB" sz="3200" dirty="0">
              <a:latin typeface="Myriad Pro"/>
              <a:cs typeface="Arial" panose="020B0604020202020204" pitchFamily="34" charset="0"/>
            </a:endParaRPr>
          </a:p>
          <a:p>
            <a:pPr marL="342900" indent="-342900" algn="just">
              <a:buFont typeface="Wingdings" panose="05000000000000000000" pitchFamily="2" charset="2"/>
              <a:buChar char="§"/>
            </a:pPr>
            <a:endParaRPr lang="en-GB" sz="3200" dirty="0">
              <a:latin typeface="Myriad Pro"/>
            </a:endParaRPr>
          </a:p>
          <a:p>
            <a:pPr marL="342900" indent="-342900" algn="just">
              <a:buFont typeface="Wingdings" panose="05000000000000000000" pitchFamily="2" charset="2"/>
              <a:buChar char="§"/>
            </a:pPr>
            <a:r>
              <a:rPr lang="en-GB" sz="3200" dirty="0" err="1">
                <a:latin typeface="Myriad Pro"/>
              </a:rPr>
              <a:t>Truested</a:t>
            </a:r>
            <a:r>
              <a:rPr lang="en-GB" sz="3200" dirty="0">
                <a:latin typeface="Myriad Pro"/>
              </a:rPr>
              <a:t> (2019). How Threadless Gives Every Customer A Voice and Style, available @: </a:t>
            </a:r>
            <a:r>
              <a:rPr lang="en-GB" sz="3200" u="sng" dirty="0">
                <a:latin typeface="Myriad Pro"/>
                <a:hlinkClick r:id="rId2"/>
              </a:rPr>
              <a:t>https://truested.com/story/threadless</a:t>
            </a:r>
            <a:r>
              <a:rPr lang="en-GB" sz="3200" dirty="0">
                <a:latin typeface="Myriad Pro"/>
              </a:rPr>
              <a:t>, (Accessed 30/08/2024).</a:t>
            </a:r>
          </a:p>
          <a:p>
            <a:endParaRPr lang="en-GB" sz="2800" dirty="0">
              <a:latin typeface="Myriad Pro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9B7387A-9DB8-4431-B4B4-5BDB1BC199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1474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theme/theme1.xml><?xml version="1.0" encoding="utf-8"?>
<a:theme xmlns:a="http://schemas.openxmlformats.org/drawingml/2006/main" name="Kogan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25432</TotalTime>
  <Words>461</Words>
  <Application>Microsoft Office PowerPoint</Application>
  <PresentationFormat>Widescreen</PresentationFormat>
  <Paragraphs>56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Calibri</vt:lpstr>
      <vt:lpstr>Calibri Light</vt:lpstr>
      <vt:lpstr>Myriad Pro</vt:lpstr>
      <vt:lpstr>Wingdings</vt:lpstr>
      <vt:lpstr>Kogan Page</vt:lpstr>
      <vt:lpstr>        Strategic Management for Business – LCLM 6001 Week 10 : Business Strategies &amp; Strategic Management Recap        </vt:lpstr>
      <vt:lpstr>Strategic Management</vt:lpstr>
      <vt:lpstr>Importance of Business Strategy</vt:lpstr>
      <vt:lpstr>Levels of Strategy</vt:lpstr>
      <vt:lpstr>Key Business Strategy Types</vt:lpstr>
      <vt:lpstr>Strategic Analysis Tools</vt:lpstr>
      <vt:lpstr>Strategy Formulation</vt:lpstr>
      <vt:lpstr>Strategy Implementation</vt:lpstr>
      <vt:lpstr>Strategy Evaluation &amp; Control</vt:lpstr>
      <vt:lpstr>Conclusion &amp; Key Takeaways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  FUNDAMENTALS OF PERFORMANCE MANAGEMENT</dc:title>
  <dc:creator>Michael Armstrong Armstrong</dc:creator>
  <cp:lastModifiedBy>Nishi Ramsurrun</cp:lastModifiedBy>
  <cp:revision>453</cp:revision>
  <dcterms:created xsi:type="dcterms:W3CDTF">2021-05-12T10:15:20Z</dcterms:created>
  <dcterms:modified xsi:type="dcterms:W3CDTF">2026-03-10T12:14:22Z</dcterms:modified>
</cp:coreProperties>
</file>