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  <p:sldMasterId id="2147483788" r:id="rId2"/>
  </p:sldMasterIdLst>
  <p:notesMasterIdLst>
    <p:notesMasterId r:id="rId29"/>
  </p:notesMasterIdLst>
  <p:handoutMasterIdLst>
    <p:handoutMasterId r:id="rId30"/>
  </p:handoutMasterIdLst>
  <p:sldIdLst>
    <p:sldId id="363" r:id="rId3"/>
    <p:sldId id="411" r:id="rId4"/>
    <p:sldId id="485" r:id="rId5"/>
    <p:sldId id="428" r:id="rId6"/>
    <p:sldId id="422" r:id="rId7"/>
    <p:sldId id="431" r:id="rId8"/>
    <p:sldId id="423" r:id="rId9"/>
    <p:sldId id="429" r:id="rId10"/>
    <p:sldId id="430" r:id="rId11"/>
    <p:sldId id="426" r:id="rId12"/>
    <p:sldId id="412" r:id="rId13"/>
    <p:sldId id="425" r:id="rId14"/>
    <p:sldId id="433" r:id="rId15"/>
    <p:sldId id="413" r:id="rId16"/>
    <p:sldId id="432" r:id="rId17"/>
    <p:sldId id="414" r:id="rId18"/>
    <p:sldId id="417" r:id="rId19"/>
    <p:sldId id="415" r:id="rId20"/>
    <p:sldId id="434" r:id="rId21"/>
    <p:sldId id="416" r:id="rId22"/>
    <p:sldId id="398" r:id="rId23"/>
    <p:sldId id="261" r:id="rId24"/>
    <p:sldId id="480" r:id="rId25"/>
    <p:sldId id="269" r:id="rId26"/>
    <p:sldId id="477" r:id="rId27"/>
    <p:sldId id="370" r:id="rId28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7536322-8F50-435E-97BE-59CCB425A6F8}" v="285" dt="2026-10-03T15:10:22.92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130" autoAdjust="0"/>
    <p:restoredTop sz="74045" autoAdjust="0"/>
  </p:normalViewPr>
  <p:slideViewPr>
    <p:cSldViewPr>
      <p:cViewPr varScale="1">
        <p:scale>
          <a:sx n="78" d="100"/>
          <a:sy n="78" d="100"/>
        </p:scale>
        <p:origin x="1608" y="9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3" d="2"/>
        <a:sy n="3" d="2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34" Type="http://schemas.openxmlformats.org/officeDocument/2006/relationships/tableStyles" Target="tableStyle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heme" Target="theme/theme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viewProps" Target="viewProp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36" Type="http://schemas.microsoft.com/office/2015/10/relationships/revisionInfo" Target="revisionInfo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handoutMaster" Target="handoutMasters/handoutMaster1.xml"/><Relationship Id="rId35" Type="http://schemas.microsoft.com/office/2016/11/relationships/changesInfo" Target="changesInfos/changesInfo1.xml"/><Relationship Id="rId8" Type="http://schemas.openxmlformats.org/officeDocument/2006/relationships/slide" Target="slides/slide6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Hoang Dang Nguyen" userId="1de6b3a7-5191-4a0c-8968-b8f905305e1d" providerId="ADAL" clId="{54C9AE00-D1B0-4E49-9E4E-407B2EB8B46F}"/>
    <pc:docChg chg="addSld modSld">
      <pc:chgData name="Hoang Dang Nguyen" userId="1de6b3a7-5191-4a0c-8968-b8f905305e1d" providerId="ADAL" clId="{54C9AE00-D1B0-4E49-9E4E-407B2EB8B46F}" dt="2026-10-03T15:10:22.915" v="300"/>
      <pc:docMkLst>
        <pc:docMk/>
      </pc:docMkLst>
      <pc:sldChg chg="delSp modSp add mod">
        <pc:chgData name="Hoang Dang Nguyen" userId="1de6b3a7-5191-4a0c-8968-b8f905305e1d" providerId="ADAL" clId="{54C9AE00-D1B0-4E49-9E4E-407B2EB8B46F}" dt="2026-10-03T15:07:32.927" v="27" actId="404"/>
        <pc:sldMkLst>
          <pc:docMk/>
          <pc:sldMk cId="1961507276" sldId="261"/>
        </pc:sldMkLst>
        <pc:spChg chg="mod">
          <ac:chgData name="Hoang Dang Nguyen" userId="1de6b3a7-5191-4a0c-8968-b8f905305e1d" providerId="ADAL" clId="{54C9AE00-D1B0-4E49-9E4E-407B2EB8B46F}" dt="2026-10-03T15:07:32.927" v="27" actId="404"/>
          <ac:spMkLst>
            <pc:docMk/>
            <pc:sldMk cId="1961507276" sldId="261"/>
            <ac:spMk id="3" creationId="{A68F7CBA-97AA-00E6-DE2D-783BA2FD2607}"/>
          </ac:spMkLst>
        </pc:spChg>
        <pc:spChg chg="del mod">
          <ac:chgData name="Hoang Dang Nguyen" userId="1de6b3a7-5191-4a0c-8968-b8f905305e1d" providerId="ADAL" clId="{54C9AE00-D1B0-4E49-9E4E-407B2EB8B46F}" dt="2026-10-03T15:07:25.619" v="21" actId="478"/>
          <ac:spMkLst>
            <pc:docMk/>
            <pc:sldMk cId="1961507276" sldId="261"/>
            <ac:spMk id="4" creationId="{28F4B47F-B351-26AB-C0A6-4FA17B0D3088}"/>
          </ac:spMkLst>
        </pc:spChg>
      </pc:sldChg>
      <pc:sldChg chg="add">
        <pc:chgData name="Hoang Dang Nguyen" userId="1de6b3a7-5191-4a0c-8968-b8f905305e1d" providerId="ADAL" clId="{54C9AE00-D1B0-4E49-9E4E-407B2EB8B46F}" dt="2026-10-03T15:05:35.732" v="0"/>
        <pc:sldMkLst>
          <pc:docMk/>
          <pc:sldMk cId="3075729420" sldId="269"/>
        </pc:sldMkLst>
      </pc:sldChg>
      <pc:sldChg chg="modSp add">
        <pc:chgData name="Hoang Dang Nguyen" userId="1de6b3a7-5191-4a0c-8968-b8f905305e1d" providerId="ADAL" clId="{54C9AE00-D1B0-4E49-9E4E-407B2EB8B46F}" dt="2026-10-03T15:09:12.319" v="299" actId="6549"/>
        <pc:sldMkLst>
          <pc:docMk/>
          <pc:sldMk cId="2500657695" sldId="480"/>
        </pc:sldMkLst>
        <pc:spChg chg="mod">
          <ac:chgData name="Hoang Dang Nguyen" userId="1de6b3a7-5191-4a0c-8968-b8f905305e1d" providerId="ADAL" clId="{54C9AE00-D1B0-4E49-9E4E-407B2EB8B46F}" dt="2026-10-03T15:09:12.319" v="299" actId="6549"/>
          <ac:spMkLst>
            <pc:docMk/>
            <pc:sldMk cId="2500657695" sldId="480"/>
            <ac:spMk id="3" creationId="{25E0902C-E959-4549-6A3B-FDC995162613}"/>
          </ac:spMkLst>
        </pc:spChg>
      </pc:sldChg>
      <pc:sldChg chg="add">
        <pc:chgData name="Hoang Dang Nguyen" userId="1de6b3a7-5191-4a0c-8968-b8f905305e1d" providerId="ADAL" clId="{54C9AE00-D1B0-4E49-9E4E-407B2EB8B46F}" dt="2026-10-03T15:10:22.915" v="300"/>
        <pc:sldMkLst>
          <pc:docMk/>
          <pc:sldMk cId="1003697037" sldId="485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1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04442779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</a:t>
            </a:fld>
            <a:endParaRPr kumimoji="0" lang="en-GB" altLang="en-US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4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848385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5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983094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4347200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7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734632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8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8758785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9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3858094920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10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9450013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11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187825833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12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100523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457DD099-6E5F-4EB3-8873-C6D6682A2AAA}" type="slidenum">
              <a:rPr kumimoji="0" lang="en-GB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13</a:t>
            </a:fld>
            <a:endParaRPr kumimoji="0" lang="en-GB" altLang="en-US" sz="12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4381115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14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401483638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15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1886745094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16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391980705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17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02754580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18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1707413450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19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1188251185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20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23700547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21</a:t>
            </a:fld>
            <a:endParaRPr kumimoji="0" lang="en-GB" altLang="en-US"/>
          </a:p>
        </p:txBody>
      </p:sp>
    </p:spTree>
    <p:extLst>
      <p:ext uri="{BB962C8B-B14F-4D97-AF65-F5344CB8AC3E}">
        <p14:creationId xmlns:p14="http://schemas.microsoft.com/office/powerpoint/2010/main" val="135333668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If time permit, have a discussion regarding the potential of the identified needs, and what services/products/solutions could be provided to meet these needs.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81B164FB-C17E-44B0-8405-045844A6C61F}" type="slidenum">
              <a:rPr lang="en-GB" altLang="en-US" smtClean="0"/>
              <a:pPr>
                <a:defRPr/>
              </a:pPr>
              <a:t>23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1469007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25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5535722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Slide Image Placeholder 1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8195" name="Notes Placeholder 2"/>
          <p:cNvSpPr>
            <a:spLocks noGrp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dirty="0"/>
          </a:p>
        </p:txBody>
      </p:sp>
      <p:sp>
        <p:nvSpPr>
          <p:cNvPr id="8196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>
            <a:lvl1pPr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31838" indent="-28098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255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57638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27238" indent="-223838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4844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416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3988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56038" indent="-223838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>
              <a:spcBef>
                <a:spcPct val="0"/>
              </a:spcBef>
            </a:pPr>
            <a:fld id="{457DD099-6E5F-4EB3-8873-C6D6682A2AAA}" type="slidenum">
              <a:rPr kumimoji="0" lang="en-GB" altLang="en-US" smtClean="0"/>
              <a:pPr>
                <a:spcBef>
                  <a:spcPct val="0"/>
                </a:spcBef>
              </a:pPr>
              <a:t>26</a:t>
            </a:fld>
            <a:endParaRPr kumimoji="0"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006348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  <a:prstGeom prst="rect">
            <a:avLst/>
          </a:prstGeo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1600200"/>
            <a:ext cx="10972800" cy="39163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53126BE-2B11-4C15-9167-0AEA0ED2A25D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464769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B939ABA-8476-47D9-80A0-5033786BCB72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3547708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A80D81D-633B-4627-A562-25F3E6B64B11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833109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56C84-0050-45C6-A153-D430B4C0D6FF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99437112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E9540D-0AA9-4962-9475-E8ADC6DD4930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220972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18B36E-4321-400C-8E7A-4FCB9118D968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25630959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EBCCEA-FF61-4260-ACFE-7F7C23F62991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2983443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D0D050C-C869-4CC5-9D78-7F483CBE7183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485855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dirty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34482C-3897-478C-BB79-23A31000D5CF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7582506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E1161B-8EB7-4236-A7DB-8E6C420692B9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691893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4FE7E7-A98C-4CEB-A79A-5015CF368AA9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16502533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633D1104-0316-455E-BAFF-BC38C56D81EE}" type="datetime1">
              <a:rPr lang="en-GB" altLang="en-US" smtClean="0"/>
              <a:t>03/10/2026</a:t>
            </a:fld>
            <a:endParaRPr lang="en-GB" alt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 dirty="0"/>
          </a:p>
        </p:txBody>
      </p:sp>
    </p:spTree>
    <p:extLst>
      <p:ext uri="{BB962C8B-B14F-4D97-AF65-F5344CB8AC3E}">
        <p14:creationId xmlns:p14="http://schemas.microsoft.com/office/powerpoint/2010/main" val="31016388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9" r:id="rId1"/>
    <p:sldLayoutId id="2147483790" r:id="rId2"/>
    <p:sldLayoutId id="2147483791" r:id="rId3"/>
    <p:sldLayoutId id="2147483792" r:id="rId4"/>
    <p:sldLayoutId id="2147483793" r:id="rId5"/>
    <p:sldLayoutId id="2147483794" r:id="rId6"/>
    <p:sldLayoutId id="2147483795" r:id="rId7"/>
    <p:sldLayoutId id="2147483796" r:id="rId8"/>
    <p:sldLayoutId id="2147483797" r:id="rId9"/>
    <p:sldLayoutId id="2147483798" r:id="rId10"/>
    <p:sldLayoutId id="2147483799" r:id="rId11"/>
  </p:sldLayoutIdLst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8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8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8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8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9.png"/><Relationship Id="rId5" Type="http://schemas.openxmlformats.org/officeDocument/2006/relationships/image" Target="../media/image8.jpg"/><Relationship Id="rId4" Type="http://schemas.openxmlformats.org/officeDocument/2006/relationships/image" Target="../media/image7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8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14.jpg"/><Relationship Id="rId5" Type="http://schemas.openxmlformats.org/officeDocument/2006/relationships/image" Target="../media/image13.jpeg"/><Relationship Id="rId4" Type="http://schemas.openxmlformats.org/officeDocument/2006/relationships/image" Target="../media/image1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8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8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8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8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8.xml"/><Relationship Id="rId4" Type="http://schemas.openxmlformats.org/officeDocument/2006/relationships/image" Target="../media/image22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8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8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8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8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8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ctrTitle"/>
          </p:nvPr>
        </p:nvSpPr>
        <p:spPr>
          <a:xfrm>
            <a:off x="2214885" y="476672"/>
            <a:ext cx="7772400" cy="1512888"/>
          </a:xfrm>
        </p:spPr>
        <p:txBody>
          <a:bodyPr/>
          <a:lstStyle/>
          <a:p>
            <a:pPr eaLnBrk="1" hangingPunct="1"/>
            <a:r>
              <a:rPr lang="en-GB" b="1" dirty="0"/>
              <a:t>LCMB7003</a:t>
            </a:r>
            <a:endParaRPr lang="en-GB" altLang="en-US" dirty="0"/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8FBFAA6-7D53-4F46-B4FA-B6E25AA48337}"/>
              </a:ext>
            </a:extLst>
          </p:cNvPr>
          <p:cNvSpPr txBox="1">
            <a:spLocks/>
          </p:cNvSpPr>
          <p:nvPr/>
        </p:nvSpPr>
        <p:spPr bwMode="auto">
          <a:xfrm>
            <a:off x="983432" y="3749669"/>
            <a:ext cx="10657184" cy="172819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altLang="en-US" b="1">
                <a:solidFill>
                  <a:srgbClr val="FFFF00"/>
                </a:solidFill>
              </a:rPr>
              <a:t>Week 5</a:t>
            </a:r>
            <a:endParaRPr lang="en-GB" altLang="en-US" b="1" dirty="0">
              <a:solidFill>
                <a:srgbClr val="FFFF00"/>
              </a:solidFill>
            </a:endParaRPr>
          </a:p>
          <a:p>
            <a:pPr eaLnBrk="1" hangingPunct="1"/>
            <a:r>
              <a:rPr lang="en-GB" altLang="en-US" sz="4000" dirty="0">
                <a:solidFill>
                  <a:srgbClr val="FFFF00"/>
                </a:solidFill>
              </a:rPr>
              <a:t>Strategy Formulation: Business Strategy</a:t>
            </a:r>
            <a:endParaRPr lang="en-GB" altLang="en-US" dirty="0">
              <a:solidFill>
                <a:schemeClr val="tx1"/>
              </a:solidFill>
            </a:endParaRPr>
          </a:p>
        </p:txBody>
      </p:sp>
      <p:sp>
        <p:nvSpPr>
          <p:cNvPr id="7" name="Subtitle 4">
            <a:extLst>
              <a:ext uri="{FF2B5EF4-FFF2-40B4-BE49-F238E27FC236}">
                <a16:creationId xmlns:a16="http://schemas.microsoft.com/office/drawing/2014/main" id="{673C1525-F3A6-4A8D-B8F9-227D18C2359A}"/>
              </a:ext>
            </a:extLst>
          </p:cNvPr>
          <p:cNvSpPr txBox="1">
            <a:spLocks/>
          </p:cNvSpPr>
          <p:nvPr/>
        </p:nvSpPr>
        <p:spPr bwMode="auto">
          <a:xfrm>
            <a:off x="479376" y="2276872"/>
            <a:ext cx="10945216" cy="14401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eaLnBrk="1" hangingPunct="1"/>
            <a:r>
              <a:rPr lang="en-GB" sz="4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 </a:t>
            </a:r>
            <a:r>
              <a:rPr lang="en-GB" sz="6000" b="1" dirty="0">
                <a:ln w="13462">
                  <a:solidFill>
                    <a:schemeClr val="bg1"/>
                  </a:solidFill>
                  <a:prstDash val="solid"/>
                </a:ln>
                <a:solidFill>
                  <a:srgbClr val="0000FF"/>
                </a:solidFill>
                <a:effectLst>
                  <a:outerShdw dist="38100" dir="2700000" algn="bl" rotWithShape="0">
                    <a:schemeClr val="accent5"/>
                  </a:outerShdw>
                </a:effectLst>
                <a:latin typeface="Aharoni" panose="02010803020104030203" pitchFamily="2" charset="-79"/>
                <a:cs typeface="Aharoni" panose="02010803020104030203" pitchFamily="2" charset="-79"/>
              </a:rPr>
              <a:t>Strategic Management</a:t>
            </a:r>
            <a:endParaRPr lang="en-GB" altLang="en-US" sz="3600" b="1" dirty="0">
              <a:ln w="13462">
                <a:solidFill>
                  <a:schemeClr val="bg1"/>
                </a:solidFill>
                <a:prstDash val="solid"/>
              </a:ln>
              <a:solidFill>
                <a:srgbClr val="0000FF"/>
              </a:solidFill>
              <a:effectLst>
                <a:outerShdw dist="38100" dir="2700000" algn="bl" rotWithShape="0">
                  <a:schemeClr val="accent5"/>
                </a:outerShdw>
              </a:effectLst>
              <a:latin typeface="Aharoni" panose="02010803020104030203" pitchFamily="2" charset="-79"/>
              <a:cs typeface="Aharoni" panose="02010803020104030203" pitchFamily="2" charset="-79"/>
            </a:endParaRPr>
          </a:p>
        </p:txBody>
      </p:sp>
    </p:spTree>
    <p:extLst>
      <p:ext uri="{BB962C8B-B14F-4D97-AF65-F5344CB8AC3E}">
        <p14:creationId xmlns:p14="http://schemas.microsoft.com/office/powerpoint/2010/main" val="23701004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Learning Objectives</a:t>
            </a:r>
          </a:p>
        </p:txBody>
      </p:sp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31404" y="1268760"/>
            <a:ext cx="10729191" cy="4464496"/>
          </a:xfrm>
          <a:prstGeom prst="rect">
            <a:avLst/>
          </a:prstGeom>
        </p:spPr>
        <p:txBody>
          <a:bodyPr/>
          <a:lstStyle/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Assess business strategy in terms of the generic strategies of cost leadership, differentiation, focus and hybrid strategy.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Apply principles of game theory and the benefits of competition vs. cooperation to business strategy.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</a:pPr>
            <a:r>
              <a:rPr lang="en-GB" dirty="0"/>
              <a:t>Assess the benefits of cooperation in business strategy.</a:t>
            </a:r>
          </a:p>
          <a:p>
            <a:pPr marL="0" indent="0" eaLnBrk="1" hangingPunct="1">
              <a:buNone/>
              <a:defRPr/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B3086041-238E-298A-CCAB-873F993BD214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2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4FE9C2-D371-3A90-2241-B6E3900843D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43D27-D258-914A-20F4-EE81E697475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accent2"/>
          </a:solidFill>
        </p:spPr>
        <p:txBody>
          <a:bodyPr/>
          <a:lstStyle/>
          <a:p>
            <a:r>
              <a:rPr lang="en-US" dirty="0"/>
              <a:t>Activity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0B51A5-F5D6-580E-628E-AB411DB757A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Let’s review the independent study!</a:t>
            </a:r>
          </a:p>
        </p:txBody>
      </p:sp>
    </p:spTree>
    <p:extLst>
      <p:ext uri="{BB962C8B-B14F-4D97-AF65-F5344CB8AC3E}">
        <p14:creationId xmlns:p14="http://schemas.microsoft.com/office/powerpoint/2010/main" val="10036970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Levels of Strategy</a:t>
            </a: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F94BC7F4-D08E-4B82-8258-6384EDA3C2E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60096" y="1268760"/>
            <a:ext cx="5065240" cy="4104456"/>
          </a:xfrm>
          <a:prstGeom prst="rect">
            <a:avLst/>
          </a:prstGeom>
        </p:spPr>
      </p:pic>
      <p:sp>
        <p:nvSpPr>
          <p:cNvPr id="7172" name="Content Placeholder 2">
            <a:extLst>
              <a:ext uri="{FF2B5EF4-FFF2-40B4-BE49-F238E27FC236}">
                <a16:creationId xmlns:a16="http://schemas.microsoft.com/office/drawing/2014/main" id="{0724A76E-155B-47DE-A1DF-4361EF20C5CA}"/>
              </a:ext>
            </a:extLst>
          </p:cNvPr>
          <p:cNvSpPr>
            <a:spLocks noGrp="1"/>
          </p:cNvSpPr>
          <p:nvPr>
            <p:ph idx="4294967295"/>
          </p:nvPr>
        </p:nvSpPr>
        <p:spPr>
          <a:xfrm>
            <a:off x="713403" y="980728"/>
            <a:ext cx="6534726" cy="4680520"/>
          </a:xfrm>
        </p:spPr>
        <p:txBody>
          <a:bodyPr/>
          <a:lstStyle/>
          <a:p>
            <a:pPr algn="just"/>
            <a:r>
              <a:rPr lang="en-GB" sz="2400" b="1" dirty="0">
                <a:solidFill>
                  <a:srgbClr val="FF0000"/>
                </a:solidFill>
              </a:rPr>
              <a:t>Corporate-level strategy </a:t>
            </a:r>
            <a:r>
              <a:rPr lang="en-GB" sz="2400" dirty="0"/>
              <a:t>is concerned with the overall scope of an organisation and how value is added to the constituent businesses of the organisational whole.</a:t>
            </a:r>
          </a:p>
          <a:p>
            <a:pPr algn="just"/>
            <a:r>
              <a:rPr lang="en-GB" altLang="en-US" sz="2400" b="1" dirty="0">
                <a:solidFill>
                  <a:srgbClr val="FF0000"/>
                </a:solidFill>
              </a:rPr>
              <a:t>Business-level strategy </a:t>
            </a:r>
            <a:r>
              <a:rPr lang="en-GB" altLang="en-US" sz="2400" dirty="0"/>
              <a:t>is about how the individual businesses should compete in their particular markets.</a:t>
            </a:r>
          </a:p>
          <a:p>
            <a:pPr algn="just"/>
            <a:r>
              <a:rPr lang="en-GB" altLang="en-US" sz="2400" b="1" dirty="0">
                <a:solidFill>
                  <a:srgbClr val="FF0000"/>
                </a:solidFill>
              </a:rPr>
              <a:t>Functional strategies </a:t>
            </a:r>
            <a:r>
              <a:rPr lang="en-GB" altLang="en-US" sz="2400" dirty="0"/>
              <a:t>are concerned with how the components of an organisation deliver effectively the corporate- and business-level strategies in terms of resources, processes and people. </a:t>
            </a:r>
          </a:p>
        </p:txBody>
      </p:sp>
      <p:sp>
        <p:nvSpPr>
          <p:cNvPr id="2" name="Oval 1">
            <a:extLst>
              <a:ext uri="{FF2B5EF4-FFF2-40B4-BE49-F238E27FC236}">
                <a16:creationId xmlns:a16="http://schemas.microsoft.com/office/drawing/2014/main" id="{029AB803-070E-63E0-F204-A7A878F662C6}"/>
              </a:ext>
            </a:extLst>
          </p:cNvPr>
          <p:cNvSpPr/>
          <p:nvPr/>
        </p:nvSpPr>
        <p:spPr>
          <a:xfrm>
            <a:off x="8088560" y="2996952"/>
            <a:ext cx="3096344" cy="1368152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yriad Pro"/>
              <a:ea typeface="+mn-ea"/>
              <a:cs typeface="+mn-cs"/>
            </a:endParaRPr>
          </a:p>
        </p:txBody>
      </p:sp>
      <p:sp>
        <p:nvSpPr>
          <p:cNvPr id="4" name="Footer Placeholder 1">
            <a:extLst>
              <a:ext uri="{FF2B5EF4-FFF2-40B4-BE49-F238E27FC236}">
                <a16:creationId xmlns:a16="http://schemas.microsoft.com/office/drawing/2014/main" id="{A9CA4926-DEFB-2AC0-C19F-EDBD68BFD116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3181937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17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717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5000"/>
                            </p:stCondLst>
                            <p:childTnLst>
                              <p:par>
                                <p:cTn id="23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17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Business Strategy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E38987DE-725A-833C-19A5-21312D22DE58}"/>
              </a:ext>
            </a:extLst>
          </p:cNvPr>
          <p:cNvSpPr txBox="1">
            <a:spLocks/>
          </p:cNvSpPr>
          <p:nvPr/>
        </p:nvSpPr>
        <p:spPr>
          <a:xfrm>
            <a:off x="479425" y="1268760"/>
            <a:ext cx="11233150" cy="481871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188" indent="-357188" algn="just">
              <a:spcBef>
                <a:spcPts val="1800"/>
              </a:spcBef>
              <a:buClr>
                <a:schemeClr val="tx1"/>
              </a:buClr>
            </a:pPr>
            <a:r>
              <a:rPr lang="en-GB" altLang="en-US" sz="3000" b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Business strategy </a:t>
            </a:r>
            <a:r>
              <a:rPr lang="en-GB" altLang="en-US" sz="3000" dirty="0">
                <a:ea typeface="ＭＳ Ｐゴシック" panose="020B0600070205080204" pitchFamily="34" charset="-128"/>
              </a:rPr>
              <a:t>focuses on improving the competitive position of a company’s or business unit’s products or services within the specific industry or market segment that the company or business unit serves </a:t>
            </a:r>
            <a:r>
              <a:rPr lang="en-GB" altLang="en-US" sz="2600" dirty="0">
                <a:ea typeface="ＭＳ Ｐゴシック" panose="020B0600070205080204" pitchFamily="34" charset="-128"/>
              </a:rPr>
              <a:t>(</a:t>
            </a:r>
            <a:r>
              <a:rPr lang="en-GB" altLang="en-US" sz="2600" dirty="0" err="1">
                <a:ea typeface="ＭＳ Ｐゴシック" panose="020B0600070205080204" pitchFamily="34" charset="-128"/>
              </a:rPr>
              <a:t>Wheelen</a:t>
            </a:r>
            <a:r>
              <a:rPr lang="en-GB" altLang="en-US" sz="2600" dirty="0">
                <a:ea typeface="ＭＳ Ｐゴシック" panose="020B0600070205080204" pitchFamily="34" charset="-128"/>
              </a:rPr>
              <a:t> et al., 2018)</a:t>
            </a:r>
            <a:r>
              <a:rPr lang="en-GB" altLang="en-US" sz="3000" dirty="0">
                <a:ea typeface="ＭＳ Ｐゴシック" panose="020B0600070205080204" pitchFamily="34" charset="-128"/>
              </a:rPr>
              <a:t>.</a:t>
            </a:r>
          </a:p>
          <a:p>
            <a:pPr marL="357188" indent="-357188" algn="just">
              <a:spcBef>
                <a:spcPts val="1800"/>
              </a:spcBef>
            </a:pPr>
            <a:r>
              <a:rPr lang="en-GB" altLang="en-US" sz="3000" dirty="0">
                <a:ea typeface="ＭＳ Ｐゴシック" panose="020B0600070205080204" pitchFamily="34" charset="-128"/>
              </a:rPr>
              <a:t>Business strategy sets out an organisation’s strategic scope or direction; essentially, the markets it wants to compete in.</a:t>
            </a:r>
            <a:endParaRPr lang="en-GB" altLang="en-US" sz="3000" dirty="0">
              <a:highlight>
                <a:srgbClr val="FFFF00"/>
              </a:highlight>
              <a:ea typeface="ＭＳ Ｐゴシック" panose="020B0600070205080204" pitchFamily="34" charset="-128"/>
            </a:endParaRPr>
          </a:p>
          <a:p>
            <a:pPr marL="357188" indent="-357188" algn="just">
              <a:spcBef>
                <a:spcPts val="1800"/>
              </a:spcBef>
            </a:pPr>
            <a:r>
              <a:rPr lang="en-GB" altLang="en-US" sz="3000" dirty="0">
                <a:ea typeface="ＭＳ Ｐゴシック" panose="020B0600070205080204" pitchFamily="34" charset="-128"/>
              </a:rPr>
              <a:t>Competitive strategy is about </a:t>
            </a:r>
            <a:r>
              <a:rPr lang="en-GB" altLang="en-US" sz="3000" i="1" dirty="0">
                <a:ea typeface="ＭＳ Ｐゴシック" panose="020B0600070205080204" pitchFamily="34" charset="-128"/>
              </a:rPr>
              <a:t>how</a:t>
            </a:r>
            <a:r>
              <a:rPr lang="en-GB" altLang="en-US" sz="3000" dirty="0">
                <a:ea typeface="ＭＳ Ｐゴシック" panose="020B0600070205080204" pitchFamily="34" charset="-128"/>
              </a:rPr>
              <a:t> an organisation will compete in those markets.</a:t>
            </a:r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29E95E58-800F-9F29-F566-D0B8804B94C7}"/>
              </a:ext>
            </a:extLst>
          </p:cNvPr>
          <p:cNvSpPr/>
          <p:nvPr/>
        </p:nvSpPr>
        <p:spPr>
          <a:xfrm>
            <a:off x="10848528" y="-13977"/>
            <a:ext cx="1127448" cy="950017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41C3DB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000" dirty="0">
                <a:latin typeface="Bodoni MT" panose="02070603080606020203" pitchFamily="18" charset="0"/>
              </a:rPr>
              <a:t>1</a:t>
            </a:r>
          </a:p>
        </p:txBody>
      </p:sp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334B0432-F6AD-9F87-1863-D517DEB7BDC1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58599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Business Strategy</a:t>
            </a:r>
          </a:p>
        </p:txBody>
      </p:sp>
      <p:sp>
        <p:nvSpPr>
          <p:cNvPr id="6" name="Text Placeholder 4">
            <a:extLst>
              <a:ext uri="{FF2B5EF4-FFF2-40B4-BE49-F238E27FC236}">
                <a16:creationId xmlns:a16="http://schemas.microsoft.com/office/drawing/2014/main" id="{E38987DE-725A-833C-19A5-21312D22DE58}"/>
              </a:ext>
            </a:extLst>
          </p:cNvPr>
          <p:cNvSpPr txBox="1">
            <a:spLocks/>
          </p:cNvSpPr>
          <p:nvPr/>
        </p:nvSpPr>
        <p:spPr>
          <a:xfrm>
            <a:off x="479425" y="1268760"/>
            <a:ext cx="11233150" cy="4818717"/>
          </a:xfrm>
          <a:prstGeom prst="rect">
            <a:avLst/>
          </a:prstGeom>
        </p:spPr>
        <p:txBody>
          <a:bodyPr>
            <a:normAutofit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57188" indent="-357188" algn="just">
              <a:spcBef>
                <a:spcPts val="1800"/>
              </a:spcBef>
              <a:buClr>
                <a:schemeClr val="tx1"/>
              </a:buClr>
            </a:pPr>
            <a:r>
              <a:rPr lang="en-GB" altLang="en-US" sz="3000" b="1" dirty="0">
                <a:solidFill>
                  <a:srgbClr val="FF0000"/>
                </a:solidFill>
                <a:ea typeface="ＭＳ Ｐゴシック" panose="020B0600070205080204" pitchFamily="34" charset="-128"/>
              </a:rPr>
              <a:t>Business strategy </a:t>
            </a:r>
            <a:r>
              <a:rPr lang="en-GB" altLang="en-US" sz="3000" dirty="0">
                <a:ea typeface="ＭＳ Ｐゴシック" panose="020B0600070205080204" pitchFamily="34" charset="-128"/>
              </a:rPr>
              <a:t>Business strategy can be </a:t>
            </a:r>
            <a:r>
              <a:rPr lang="en-GB" altLang="en-US" sz="3000" b="1" dirty="0">
                <a:solidFill>
                  <a:schemeClr val="accent6">
                    <a:lumMod val="50000"/>
                  </a:schemeClr>
                </a:solidFill>
                <a:ea typeface="ＭＳ Ｐゴシック" panose="020B0600070205080204" pitchFamily="34" charset="-128"/>
              </a:rPr>
              <a:t>competitive</a:t>
            </a:r>
            <a:r>
              <a:rPr lang="en-GB" altLang="en-US" sz="3000" dirty="0">
                <a:ea typeface="ＭＳ Ｐゴシック" panose="020B0600070205080204" pitchFamily="34" charset="-128"/>
              </a:rPr>
              <a:t> (battling against all competitors for advantage) and/or </a:t>
            </a:r>
            <a:r>
              <a:rPr lang="en-GB" altLang="en-US" sz="3000" b="1" dirty="0">
                <a:solidFill>
                  <a:schemeClr val="accent5">
                    <a:lumMod val="75000"/>
                  </a:schemeClr>
                </a:solidFill>
                <a:ea typeface="ＭＳ Ｐゴシック" panose="020B0600070205080204" pitchFamily="34" charset="-128"/>
              </a:rPr>
              <a:t>cooperative</a:t>
            </a:r>
            <a:r>
              <a:rPr lang="en-GB" altLang="en-US" sz="3000" dirty="0">
                <a:ea typeface="ＭＳ Ｐゴシック" panose="020B0600070205080204" pitchFamily="34" charset="-128"/>
              </a:rPr>
              <a:t> (working with one or more companies to gain advantage against other competitors).</a:t>
            </a:r>
          </a:p>
          <a:p>
            <a:pPr marL="357188" indent="-357188" algn="just">
              <a:spcBef>
                <a:spcPts val="1800"/>
              </a:spcBef>
              <a:buClr>
                <a:schemeClr val="tx1"/>
              </a:buClr>
            </a:pPr>
            <a:r>
              <a:rPr lang="en-GB" altLang="en-US" sz="3000" dirty="0">
                <a:ea typeface="ＭＳ Ｐゴシック" panose="020B0600070205080204" pitchFamily="34" charset="-128"/>
              </a:rPr>
              <a:t>Advantage may not always be achieved just by competing. Collaboration between some organisations in a market may give them advantage over other competitors in the same market, or potential new entrants. </a:t>
            </a:r>
          </a:p>
          <a:p>
            <a:pPr marL="357188" indent="-357188" algn="just">
              <a:spcBef>
                <a:spcPts val="1800"/>
              </a:spcBef>
              <a:buClr>
                <a:schemeClr val="tx1"/>
              </a:buClr>
            </a:pPr>
            <a:endParaRPr lang="en-GB" altLang="en-US" sz="3000" dirty="0">
              <a:ea typeface="ＭＳ Ｐゴシック" panose="020B0600070205080204" pitchFamily="34" charset="-128"/>
            </a:endParaRPr>
          </a:p>
        </p:txBody>
      </p:sp>
      <p:sp>
        <p:nvSpPr>
          <p:cNvPr id="2" name="Arrow: Down 1">
            <a:extLst>
              <a:ext uri="{FF2B5EF4-FFF2-40B4-BE49-F238E27FC236}">
                <a16:creationId xmlns:a16="http://schemas.microsoft.com/office/drawing/2014/main" id="{2B8CD021-0F19-C194-EAE1-187A1B675F95}"/>
              </a:ext>
            </a:extLst>
          </p:cNvPr>
          <p:cNvSpPr/>
          <p:nvPr/>
        </p:nvSpPr>
        <p:spPr>
          <a:xfrm>
            <a:off x="10848528" y="-13977"/>
            <a:ext cx="1127448" cy="950017"/>
          </a:xfrm>
          <a:prstGeom prst="downArrow">
            <a:avLst/>
          </a:prstGeom>
          <a:solidFill>
            <a:schemeClr val="tx1">
              <a:lumMod val="95000"/>
              <a:lumOff val="5000"/>
            </a:schemeClr>
          </a:solidFill>
          <a:ln w="19050">
            <a:solidFill>
              <a:srgbClr val="41C3DB"/>
            </a:solidFill>
            <a:prstDash val="solid"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5000" dirty="0">
                <a:latin typeface="Bodoni MT" panose="02070603080606020203" pitchFamily="18" charset="0"/>
              </a:rPr>
              <a:t>2</a:t>
            </a:r>
          </a:p>
        </p:txBody>
      </p:sp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2D35D85A-EF01-3F47-0052-47D72EF4D6B6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5253797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Business and Competitive Strategies</a:t>
            </a:r>
          </a:p>
        </p:txBody>
      </p:sp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9504A84A-9E4E-40DC-5337-43AB9137EB1F}"/>
              </a:ext>
            </a:extLst>
          </p:cNvPr>
          <p:cNvSpPr txBox="1">
            <a:spLocks/>
          </p:cNvSpPr>
          <p:nvPr/>
        </p:nvSpPr>
        <p:spPr>
          <a:xfrm>
            <a:off x="479425" y="1196752"/>
            <a:ext cx="11233150" cy="3600400"/>
          </a:xfrm>
          <a:prstGeom prst="rect">
            <a:avLst/>
          </a:prstGeom>
        </p:spPr>
        <p:txBody>
          <a:bodyPr>
            <a:normAutofit lnSpcReduction="10000"/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1800"/>
              </a:spcBef>
            </a:pPr>
            <a:r>
              <a:rPr lang="en-GB" altLang="en-US" sz="3000" dirty="0">
                <a:ea typeface="ＭＳ Ｐゴシック" panose="020B0600070205080204" pitchFamily="34" charset="-128"/>
              </a:rPr>
              <a:t>The aim of competitive strategy is to acquire or sustain competitive advantage. A firm has a competitive advantage when it is able to create more economic value than rival firms.</a:t>
            </a:r>
          </a:p>
          <a:p>
            <a:pPr algn="just">
              <a:spcBef>
                <a:spcPts val="1800"/>
              </a:spcBef>
            </a:pPr>
            <a:r>
              <a:rPr lang="en-GB" altLang="en-US" sz="3000" dirty="0">
                <a:ea typeface="ＭＳ Ｐゴシック" panose="020B0600070205080204" pitchFamily="34" charset="-128"/>
              </a:rPr>
              <a:t>A common strategy is to be less expensive than competitors.</a:t>
            </a:r>
          </a:p>
          <a:p>
            <a:pPr algn="just">
              <a:spcBef>
                <a:spcPts val="1800"/>
              </a:spcBef>
            </a:pPr>
            <a:r>
              <a:rPr lang="en-GB" altLang="en-US" sz="3000" dirty="0">
                <a:ea typeface="ＭＳ Ｐゴシック" panose="020B0600070205080204" pitchFamily="34" charset="-128"/>
              </a:rPr>
              <a:t>Other strategies include differentiation, innovating new products and/or services, and occasional cost promotions to undercut competitors for short periods.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CB2D07-E8DF-17E5-7CF9-F86EB63B25E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40216" y="4376039"/>
            <a:ext cx="3122183" cy="1285209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0E88A60-FBDF-3744-7159-986CC3BBF8E3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772541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2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6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2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2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The Three Generic Competitive Strategies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8402EB-F2FE-A6B8-7ECC-5112C6ACB5E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7848" y="1062681"/>
            <a:ext cx="7320310" cy="4565762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EAC2772D-9F6B-D339-083F-EC63C41113FB}"/>
              </a:ext>
            </a:extLst>
          </p:cNvPr>
          <p:cNvSpPr txBox="1"/>
          <p:nvPr/>
        </p:nvSpPr>
        <p:spPr>
          <a:xfrm>
            <a:off x="335360" y="1452736"/>
            <a:ext cx="4248472" cy="37856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/>
            <a:r>
              <a:rPr lang="en-GB" sz="2400" dirty="0"/>
              <a:t>Michael Porter proposed three “generic” competitive strategies for outperforming other organizations in a particular industry. These strategies are called generic because they can be pursued by any type or size of business firm, even by not-for-profit organizations.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F5145AC-9F8F-B925-77F4-F1B26D813A20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6562039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75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75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75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7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7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Cost-leadership Strategy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8FA492-45D3-451B-AF33-F4560BE3A080}"/>
              </a:ext>
            </a:extLst>
          </p:cNvPr>
          <p:cNvSpPr txBox="1">
            <a:spLocks/>
          </p:cNvSpPr>
          <p:nvPr/>
        </p:nvSpPr>
        <p:spPr bwMode="auto">
          <a:xfrm>
            <a:off x="803412" y="1143000"/>
            <a:ext cx="10585176" cy="845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>
                <a:solidFill>
                  <a:srgbClr val="FF0000"/>
                </a:solidFill>
              </a:rPr>
              <a:t>Cost-leadership Strategy </a:t>
            </a:r>
            <a:r>
              <a:rPr lang="en-GB" sz="2200" dirty="0"/>
              <a:t>involves becoming the lowest-cost organisation in a domain of activity.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3EB21BD-1326-434A-A213-AC27905A18C5}"/>
              </a:ext>
            </a:extLst>
          </p:cNvPr>
          <p:cNvSpPr txBox="1">
            <a:spLocks/>
          </p:cNvSpPr>
          <p:nvPr/>
        </p:nvSpPr>
        <p:spPr bwMode="auto">
          <a:xfrm>
            <a:off x="803412" y="3429000"/>
            <a:ext cx="10585176" cy="22859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/>
              <a:t>There are four key cost drivers that can help deliver cost leadership: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rgbClr val="0070C0"/>
                </a:solidFill>
              </a:rPr>
              <a:t>Input costs</a:t>
            </a:r>
            <a:r>
              <a:rPr lang="en-GB" sz="2000" b="1" dirty="0"/>
              <a:t> </a:t>
            </a:r>
            <a:r>
              <a:rPr lang="en-GB" sz="2000" dirty="0"/>
              <a:t>are often very important, for example labour or raw materials.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chemeClr val="accent4">
                    <a:lumMod val="75000"/>
                  </a:schemeClr>
                </a:solidFill>
              </a:rPr>
              <a:t>Economies of scale</a:t>
            </a:r>
            <a:r>
              <a:rPr lang="en-GB" sz="2000" dirty="0"/>
              <a:t> refer to how increasing scale usually reduces the average costs of operation over a particular time period, perhaps a month or a year.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rgbClr val="00B050"/>
                </a:solidFill>
              </a:rPr>
              <a:t>Experience</a:t>
            </a:r>
            <a:r>
              <a:rPr lang="en-GB" sz="2000" dirty="0"/>
              <a:t> can be a key source of cost efficiency. 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chemeClr val="accent6">
                    <a:lumMod val="50000"/>
                  </a:schemeClr>
                </a:solidFill>
              </a:rPr>
              <a:t>Product/process design</a:t>
            </a:r>
            <a:r>
              <a:rPr lang="en-GB" sz="2000" b="1" dirty="0"/>
              <a:t> </a:t>
            </a:r>
            <a:r>
              <a:rPr lang="en-GB" sz="2000" dirty="0"/>
              <a:t>also influences cost.</a:t>
            </a:r>
          </a:p>
        </p:txBody>
      </p:sp>
      <p:pic>
        <p:nvPicPr>
          <p:cNvPr id="8" name="Picture 7" descr="A picture containing drawing&#10;&#10;Description automatically generated">
            <a:extLst>
              <a:ext uri="{FF2B5EF4-FFF2-40B4-BE49-F238E27FC236}">
                <a16:creationId xmlns:a16="http://schemas.microsoft.com/office/drawing/2014/main" id="{C1F47923-1D2D-407D-88E7-4C12FFF1780E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16391" y="2005092"/>
            <a:ext cx="2133154" cy="1279892"/>
          </a:xfrm>
          <a:prstGeom prst="rect">
            <a:avLst/>
          </a:prstGeom>
        </p:spPr>
      </p:pic>
      <p:pic>
        <p:nvPicPr>
          <p:cNvPr id="10" name="Picture 9" descr="A picture containing drawing&#10;&#10;Description automatically generated">
            <a:extLst>
              <a:ext uri="{FF2B5EF4-FFF2-40B4-BE49-F238E27FC236}">
                <a16:creationId xmlns:a16="http://schemas.microsoft.com/office/drawing/2014/main" id="{2F23A192-9E09-49AB-B88E-09F0E75C4F5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1385" y="2230532"/>
            <a:ext cx="3096344" cy="760325"/>
          </a:xfrm>
          <a:prstGeom prst="rect">
            <a:avLst/>
          </a:prstGeom>
        </p:spPr>
      </p:pic>
      <p:pic>
        <p:nvPicPr>
          <p:cNvPr id="12" name="Picture 11" descr="A picture containing drawing&#10;&#10;Description automatically generated">
            <a:extLst>
              <a:ext uri="{FF2B5EF4-FFF2-40B4-BE49-F238E27FC236}">
                <a16:creationId xmlns:a16="http://schemas.microsoft.com/office/drawing/2014/main" id="{632A8071-06E3-4075-A542-819144C910BF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32687" y="2200494"/>
            <a:ext cx="2420856" cy="820401"/>
          </a:xfrm>
          <a:prstGeom prst="rect">
            <a:avLst/>
          </a:prstGeom>
        </p:spPr>
      </p:pic>
      <p:pic>
        <p:nvPicPr>
          <p:cNvPr id="14" name="Picture 13" descr="A close up of a logo&#10;&#10;Description automatically generated">
            <a:extLst>
              <a:ext uri="{FF2B5EF4-FFF2-40B4-BE49-F238E27FC236}">
                <a16:creationId xmlns:a16="http://schemas.microsoft.com/office/drawing/2014/main" id="{15BF9378-DC8B-4B8F-916E-6EF1EEC9FB7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36684" y="2160060"/>
            <a:ext cx="2944991" cy="901268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90D014D3-1C95-0A71-3052-D22585CADFDC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5229852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21920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The Sources of a Firm’s Competitive Advantage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1BF0F9F-8ED4-8250-F513-0F648095F73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637" y="1484784"/>
            <a:ext cx="10372725" cy="37338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828571C-347F-973C-5DD4-FB379A9F1C4A}"/>
              </a:ext>
            </a:extLst>
          </p:cNvPr>
          <p:cNvSpPr txBox="1"/>
          <p:nvPr/>
        </p:nvSpPr>
        <p:spPr>
          <a:xfrm>
            <a:off x="8559181" y="5301208"/>
            <a:ext cx="308143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Source: Barney and </a:t>
            </a:r>
            <a:r>
              <a:rPr lang="en-GB" sz="1400" dirty="0" err="1"/>
              <a:t>Hesterly</a:t>
            </a:r>
            <a:r>
              <a:rPr lang="en-GB" sz="1400" dirty="0"/>
              <a:t> (2015)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FF9EB755-D49E-023F-47E2-494FD67E5111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40655665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Differentiation Strategy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8FA492-45D3-451B-AF33-F4560BE3A080}"/>
              </a:ext>
            </a:extLst>
          </p:cNvPr>
          <p:cNvSpPr txBox="1">
            <a:spLocks/>
          </p:cNvSpPr>
          <p:nvPr/>
        </p:nvSpPr>
        <p:spPr bwMode="auto">
          <a:xfrm>
            <a:off x="803412" y="1143000"/>
            <a:ext cx="10585176" cy="8458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>
                <a:solidFill>
                  <a:srgbClr val="FF0000"/>
                </a:solidFill>
              </a:rPr>
              <a:t>Differentiation Strategy </a:t>
            </a:r>
            <a:r>
              <a:rPr lang="en-GB" sz="2200" dirty="0"/>
              <a:t>involves uniqueness along some dimension that is sufficiently valued by customers to allow a price premium.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83EB21BD-1326-434A-A213-AC27905A18C5}"/>
              </a:ext>
            </a:extLst>
          </p:cNvPr>
          <p:cNvSpPr txBox="1">
            <a:spLocks/>
          </p:cNvSpPr>
          <p:nvPr/>
        </p:nvSpPr>
        <p:spPr bwMode="auto">
          <a:xfrm>
            <a:off x="803412" y="3861854"/>
            <a:ext cx="10585176" cy="18531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/>
              <a:t>Three primary differentiation drivers: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rgbClr val="0070C0"/>
                </a:solidFill>
              </a:rPr>
              <a:t>Product and service attributes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chemeClr val="accent4">
                    <a:lumMod val="75000"/>
                  </a:schemeClr>
                </a:solidFill>
              </a:rPr>
              <a:t>Customer relationships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rgbClr val="00B050"/>
                </a:solidFill>
              </a:rPr>
              <a:t>Complements </a:t>
            </a:r>
            <a:r>
              <a:rPr lang="en-GB" sz="2000" dirty="0"/>
              <a:t>(linkages to other products or services)</a:t>
            </a: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71380A1A-6201-45CB-8AA3-B59E6667995B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412" y="2394387"/>
            <a:ext cx="2412268" cy="945394"/>
          </a:xfrm>
          <a:prstGeom prst="rect">
            <a:avLst/>
          </a:prstGeom>
        </p:spPr>
      </p:pic>
      <p:pic>
        <p:nvPicPr>
          <p:cNvPr id="7" name="Picture 6" descr="A picture containing drawing&#10;&#10;Description automatically generated">
            <a:extLst>
              <a:ext uri="{FF2B5EF4-FFF2-40B4-BE49-F238E27FC236}">
                <a16:creationId xmlns:a16="http://schemas.microsoft.com/office/drawing/2014/main" id="{2472C91A-1BCE-4D12-96FA-8CBA07C18A9E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1134" y="2403138"/>
            <a:ext cx="2780314" cy="927892"/>
          </a:xfrm>
          <a:prstGeom prst="rect">
            <a:avLst/>
          </a:prstGeom>
        </p:spPr>
      </p:pic>
      <p:pic>
        <p:nvPicPr>
          <p:cNvPr id="11" name="Picture 10" descr="A picture containing drawing&#10;&#10;Description automatically generated">
            <a:extLst>
              <a:ext uri="{FF2B5EF4-FFF2-40B4-BE49-F238E27FC236}">
                <a16:creationId xmlns:a16="http://schemas.microsoft.com/office/drawing/2014/main" id="{CDCAF50D-4CC4-403B-BDC8-D3AC0FFB9376}"/>
              </a:ext>
            </a:extLst>
          </p:cNvPr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86902" y="2418653"/>
            <a:ext cx="2730069" cy="896862"/>
          </a:xfrm>
          <a:prstGeom prst="rect">
            <a:avLst/>
          </a:prstGeom>
        </p:spPr>
      </p:pic>
      <p:pic>
        <p:nvPicPr>
          <p:cNvPr id="19" name="Picture 18" descr="A picture containing drawing&#10;&#10;Description automatically generated">
            <a:extLst>
              <a:ext uri="{FF2B5EF4-FFF2-40B4-BE49-F238E27FC236}">
                <a16:creationId xmlns:a16="http://schemas.microsoft.com/office/drawing/2014/main" id="{BD28E2B0-CC04-4898-A26D-A2C2A29017CB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12424" y="2079612"/>
            <a:ext cx="1574944" cy="1574944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682D11D-A505-7F16-D6DD-E6323BC7D23D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2800233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33">
                                          <p:stCondLst>
                                            <p:cond delay="81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208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208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208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20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33">
                                          <p:stCondLst>
                                            <p:cond delay="81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208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208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208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20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33">
                                          <p:stCondLst>
                                            <p:cond delay="81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208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208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208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208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500"/>
                            </p:stCondLst>
                            <p:childTnLst>
                              <p:par>
                                <p:cTn id="76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21920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The Sources of a Firm’s Competitive Advantage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56FFF3B-E790-7886-83A1-DB27262C51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4400" y="1490662"/>
            <a:ext cx="10363200" cy="3876675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8F206E7B-A85F-09BB-1608-F3B53A1CAE46}"/>
              </a:ext>
            </a:extLst>
          </p:cNvPr>
          <p:cNvSpPr txBox="1"/>
          <p:nvPr/>
        </p:nvSpPr>
        <p:spPr>
          <a:xfrm>
            <a:off x="8559181" y="5301208"/>
            <a:ext cx="3081435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Source: Barney and </a:t>
            </a:r>
            <a:r>
              <a:rPr lang="en-GB" sz="1400" dirty="0" err="1"/>
              <a:t>Hesterly</a:t>
            </a:r>
            <a:r>
              <a:rPr lang="en-GB" sz="1400" dirty="0"/>
              <a:t> (2015)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5B3DE81-44AD-B7B5-21AC-E8E9CAAD1455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8368371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2192000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Game Theory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47C07A8-BCEE-94EA-0398-036A76D6B0B9}"/>
              </a:ext>
            </a:extLst>
          </p:cNvPr>
          <p:cNvSpPr txBox="1"/>
          <p:nvPr/>
        </p:nvSpPr>
        <p:spPr>
          <a:xfrm>
            <a:off x="623392" y="1459230"/>
            <a:ext cx="6120680" cy="424731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457200" indent="-457200" algn="just">
              <a:spcBef>
                <a:spcPts val="1200"/>
              </a:spcBef>
              <a:spcAft>
                <a:spcPts val="1200"/>
              </a:spcAft>
              <a:buClr>
                <a:schemeClr val="tx1"/>
              </a:buClr>
              <a:buFont typeface="Arial" panose="020B0604020202020204" pitchFamily="34" charset="0"/>
              <a:buChar char="•"/>
            </a:pPr>
            <a:r>
              <a:rPr lang="en-GB" sz="2500" b="1" dirty="0">
                <a:solidFill>
                  <a:srgbClr val="FF0000"/>
                </a:solidFill>
                <a:latin typeface="+mn-lt"/>
              </a:rPr>
              <a:t>Game theory </a:t>
            </a:r>
            <a:r>
              <a:rPr lang="en-GB" sz="2500" dirty="0">
                <a:latin typeface="+mn-lt"/>
              </a:rPr>
              <a:t>encourages an organisation to consider competitors’ likely moves and the implications of these moves for its own strategy. </a:t>
            </a:r>
          </a:p>
          <a:p>
            <a:pPr marL="457200" indent="-457200" algn="just">
              <a:spcBef>
                <a:spcPts val="1200"/>
              </a:spcBef>
              <a:spcAft>
                <a:spcPts val="1200"/>
              </a:spcAft>
              <a:buFont typeface="Arial" panose="020B0604020202020204" pitchFamily="34" charset="0"/>
              <a:buChar char="•"/>
            </a:pPr>
            <a:r>
              <a:rPr lang="en-GB" sz="2500" dirty="0">
                <a:latin typeface="+mn-lt"/>
              </a:rPr>
              <a:t>Game theory is particularly relevant where competitors are interdependent. Interdependence exists where the outcome of choices made by one competitor is dependent on the choices made by other competitors.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2FA4F34-2DF7-0C1A-93A2-1C6D30C6B3D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4072" y="1646299"/>
            <a:ext cx="5249336" cy="3151609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68C24E06-C025-2250-5615-DB09B200EDAC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6797874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1500"/>
                            </p:stCondLst>
                            <p:childTnLst>
                              <p:par>
                                <p:cTn id="1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1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9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Focus Strategy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8FA492-45D3-451B-AF33-F4560BE3A080}"/>
              </a:ext>
            </a:extLst>
          </p:cNvPr>
          <p:cNvSpPr txBox="1">
            <a:spLocks/>
          </p:cNvSpPr>
          <p:nvPr/>
        </p:nvSpPr>
        <p:spPr bwMode="auto">
          <a:xfrm>
            <a:off x="803412" y="1143000"/>
            <a:ext cx="10585176" cy="30780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>
                <a:solidFill>
                  <a:srgbClr val="FF0000"/>
                </a:solidFill>
              </a:rPr>
              <a:t>Focus Strategy </a:t>
            </a:r>
            <a:r>
              <a:rPr lang="en-GB" sz="2200" dirty="0"/>
              <a:t>(sometimes called </a:t>
            </a:r>
            <a:r>
              <a:rPr lang="en-GB" sz="2200" b="1" i="1" dirty="0"/>
              <a:t>niche strategy</a:t>
            </a:r>
            <a:r>
              <a:rPr lang="en-GB" sz="2200" dirty="0"/>
              <a:t>) targets a narrow segment or domain of activity and tailors its products or services to the needs of that specific segment to the exclusion of others.</a:t>
            </a:r>
          </a:p>
          <a:p>
            <a:pPr algn="just">
              <a:buClr>
                <a:schemeClr val="tx1"/>
              </a:buClr>
            </a:pPr>
            <a:r>
              <a:rPr lang="en-GB" sz="2200" dirty="0"/>
              <a:t>Focus strategies come in two variants, according to the underlying sources of competitive advantage, cost or differentiation.</a:t>
            </a:r>
          </a:p>
          <a:p>
            <a:pPr algn="just">
              <a:buClr>
                <a:schemeClr val="tx1"/>
              </a:buClr>
            </a:pPr>
            <a:r>
              <a:rPr lang="en-GB" sz="2200" dirty="0"/>
              <a:t>The focuser achieves competitive advantage by dedicating itself to serving its target segments better than others that are trying to cover a wider range of segments.</a:t>
            </a:r>
          </a:p>
          <a:p>
            <a:pPr algn="just">
              <a:buClr>
                <a:schemeClr val="tx1"/>
              </a:buClr>
            </a:pPr>
            <a:endParaRPr lang="en-GB" sz="2200" dirty="0"/>
          </a:p>
        </p:txBody>
      </p:sp>
      <p:pic>
        <p:nvPicPr>
          <p:cNvPr id="3" name="Picture 2" descr="A close up of a sign&#10;&#10;Description automatically generated">
            <a:extLst>
              <a:ext uri="{FF2B5EF4-FFF2-40B4-BE49-F238E27FC236}">
                <a16:creationId xmlns:a16="http://schemas.microsoft.com/office/drawing/2014/main" id="{F319DF50-6AC7-4C0E-B5D5-478635DE4239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83761" y="4109698"/>
            <a:ext cx="936104" cy="1566454"/>
          </a:xfrm>
          <a:prstGeom prst="rect">
            <a:avLst/>
          </a:prstGeom>
        </p:spPr>
      </p:pic>
      <p:pic>
        <p:nvPicPr>
          <p:cNvPr id="11" name="Picture 10" descr="A close up of a logo&#10;&#10;Description automatically generated">
            <a:extLst>
              <a:ext uri="{FF2B5EF4-FFF2-40B4-BE49-F238E27FC236}">
                <a16:creationId xmlns:a16="http://schemas.microsoft.com/office/drawing/2014/main" id="{37706EF9-13A9-4CB1-A9EA-3BC670C2E345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59818" y="4207856"/>
            <a:ext cx="2435801" cy="1370138"/>
          </a:xfrm>
          <a:prstGeom prst="rect">
            <a:avLst/>
          </a:prstGeom>
        </p:spPr>
      </p:pic>
      <p:pic>
        <p:nvPicPr>
          <p:cNvPr id="15" name="Picture 14" descr="A close up of a logo&#10;&#10;Description automatically generated">
            <a:extLst>
              <a:ext uri="{FF2B5EF4-FFF2-40B4-BE49-F238E27FC236}">
                <a16:creationId xmlns:a16="http://schemas.microsoft.com/office/drawing/2014/main" id="{A643FCAE-ED6B-41DB-96CA-30D72CB288E3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35571" y="4280104"/>
            <a:ext cx="2253017" cy="1225642"/>
          </a:xfrm>
          <a:prstGeom prst="rect">
            <a:avLst/>
          </a:prstGeom>
        </p:spPr>
      </p:pic>
      <p:pic>
        <p:nvPicPr>
          <p:cNvPr id="17" name="Picture 16" descr="A picture containing object, clock&#10;&#10;Description automatically generated">
            <a:extLst>
              <a:ext uri="{FF2B5EF4-FFF2-40B4-BE49-F238E27FC236}">
                <a16:creationId xmlns:a16="http://schemas.microsoft.com/office/drawing/2014/main" id="{C735B3EB-4420-4C6C-89CF-88C3A4684651}"/>
              </a:ext>
            </a:extLst>
          </p:cNvPr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3412" y="4260143"/>
            <a:ext cx="3040396" cy="1265565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07017236-1DA3-ABEC-E70B-AF167BA2F731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2616312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43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59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3000"/>
                            </p:stCondLst>
                            <p:childTnLst>
                              <p:par>
                                <p:cTn id="7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4000"/>
                            </p:stCondLst>
                            <p:childTnLst>
                              <p:par>
                                <p:cTn id="8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Case Study 1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8FA492-45D3-451B-AF33-F4560BE3A080}"/>
              </a:ext>
            </a:extLst>
          </p:cNvPr>
          <p:cNvSpPr txBox="1">
            <a:spLocks/>
          </p:cNvSpPr>
          <p:nvPr/>
        </p:nvSpPr>
        <p:spPr bwMode="auto">
          <a:xfrm>
            <a:off x="263352" y="1143000"/>
            <a:ext cx="11593288" cy="701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chemeClr val="tx1"/>
              </a:buClr>
              <a:buNone/>
            </a:pPr>
            <a:r>
              <a:rPr lang="en-GB" sz="2800" b="1" dirty="0"/>
              <a:t>Volvo’s Different Indian Buses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533E770-8288-4CA1-9410-E940EE9A57F9}"/>
              </a:ext>
            </a:extLst>
          </p:cNvPr>
          <p:cNvSpPr txBox="1">
            <a:spLocks/>
          </p:cNvSpPr>
          <p:nvPr/>
        </p:nvSpPr>
        <p:spPr bwMode="auto">
          <a:xfrm>
            <a:off x="4943872" y="2132856"/>
            <a:ext cx="6696744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1200"/>
              </a:spcBef>
              <a:spcAft>
                <a:spcPts val="1200"/>
              </a:spcAft>
              <a:buAutoNum type="arabicPeriod"/>
            </a:pPr>
            <a:r>
              <a:rPr lang="en-GB" sz="2800" dirty="0"/>
              <a:t>Rank the elements of </a:t>
            </a:r>
            <a:r>
              <a:rPr lang="en-GB" sz="2800" dirty="0" err="1"/>
              <a:t>Passey’s</a:t>
            </a:r>
            <a:r>
              <a:rPr lang="en-GB" sz="2800" dirty="0"/>
              <a:t> strategy for Volvo in order of importance. Could any have been dispensed with?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AutoNum type="arabicPeriod"/>
            </a:pPr>
            <a:r>
              <a:rPr lang="en-GB" sz="2800" dirty="0"/>
              <a:t>How sustainable is Volvo’s luxury bus strategy?</a:t>
            </a:r>
          </a:p>
        </p:txBody>
      </p:sp>
      <p:pic>
        <p:nvPicPr>
          <p:cNvPr id="2" name="Picture 1" descr="A picture containing drawing&#10;&#10;Description automatically generated">
            <a:extLst>
              <a:ext uri="{FF2B5EF4-FFF2-40B4-BE49-F238E27FC236}">
                <a16:creationId xmlns:a16="http://schemas.microsoft.com/office/drawing/2014/main" id="{5D6FCBB2-9827-7B8F-E8CB-814A2C585C8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1424" y="1700808"/>
            <a:ext cx="3456384" cy="3456384"/>
          </a:xfrm>
          <a:prstGeom prst="rect">
            <a:avLst/>
          </a:prstGeom>
        </p:spPr>
      </p:pic>
      <p:sp>
        <p:nvSpPr>
          <p:cNvPr id="3" name="Footer Placeholder 1">
            <a:extLst>
              <a:ext uri="{FF2B5EF4-FFF2-40B4-BE49-F238E27FC236}">
                <a16:creationId xmlns:a16="http://schemas.microsoft.com/office/drawing/2014/main" id="{A5B2D94E-7456-A72A-3389-F27F17871F20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5841804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725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278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830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830" tmFilter="0, 0; 0.125,0.2665; 0.25,0.4; 0.375,0.465; 0.5,0.5;  0.625,0.535; 0.75,0.6; 0.875,0.7335; 1,1">
                                          <p:stCondLst>
                                            <p:cond delay="83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15" tmFilter="0, 0; 0.125,0.2665; 0.25,0.4; 0.375,0.465; 0.5,0.5;  0.625,0.535; 0.75,0.6; 0.875,0.7335; 1,1">
                                          <p:stCondLst>
                                            <p:cond delay="165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205" tmFilter="0, 0; 0.125,0.2665; 0.25,0.4; 0.375,0.465; 0.5,0.5;  0.625,0.535; 0.75,0.6; 0.875,0.7335; 1,1">
                                          <p:stCondLst>
                                            <p:cond delay="207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8" dur="33">
                                          <p:stCondLst>
                                            <p:cond delay="8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9" dur="207" decel="50000">
                                          <p:stCondLst>
                                            <p:cond delay="84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0" dur="33">
                                          <p:stCondLst>
                                            <p:cond delay="164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1" dur="207" decel="50000">
                                          <p:stCondLst>
                                            <p:cond delay="167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2" dur="33">
                                          <p:stCondLst>
                                            <p:cond delay="205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3" dur="207" decel="50000">
                                          <p:stCondLst>
                                            <p:cond delay="2085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4" dur="33">
                                          <p:stCondLst>
                                            <p:cond delay="226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5" dur="207" decel="50000">
                                          <p:stCondLst>
                                            <p:cond delay="2293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Hybrid Strategy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8FA492-45D3-451B-AF33-F4560BE3A080}"/>
              </a:ext>
            </a:extLst>
          </p:cNvPr>
          <p:cNvSpPr txBox="1">
            <a:spLocks/>
          </p:cNvSpPr>
          <p:nvPr/>
        </p:nvSpPr>
        <p:spPr bwMode="auto">
          <a:xfrm>
            <a:off x="667845" y="1320078"/>
            <a:ext cx="10585176" cy="6219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>
                <a:solidFill>
                  <a:srgbClr val="FF0000"/>
                </a:solidFill>
              </a:rPr>
              <a:t>Hybrid Strategy </a:t>
            </a:r>
            <a:r>
              <a:rPr lang="en-GB" sz="2200" dirty="0"/>
              <a:t>combines different generic strategies.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B2B718E-2283-41DE-96D5-8FFF44A49B96}"/>
              </a:ext>
            </a:extLst>
          </p:cNvPr>
          <p:cNvSpPr txBox="1">
            <a:spLocks/>
          </p:cNvSpPr>
          <p:nvPr/>
        </p:nvSpPr>
        <p:spPr bwMode="auto">
          <a:xfrm>
            <a:off x="667845" y="1941999"/>
            <a:ext cx="10585176" cy="36621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200" b="1" dirty="0"/>
              <a:t>There may be particular circumstances in which the strategies can be combined: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rgbClr val="0070C0"/>
                </a:solidFill>
              </a:rPr>
              <a:t>Organisational separation - </a:t>
            </a:r>
            <a:r>
              <a:rPr lang="en-GB" sz="2000" dirty="0"/>
              <a:t>It is possible for a company to create separate strategic business units (SBUs), each pursuing different generic strategies and with different cost structures.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chemeClr val="accent4">
                    <a:lumMod val="75000"/>
                  </a:schemeClr>
                </a:solidFill>
              </a:rPr>
              <a:t>Technological or managerial innovation - </a:t>
            </a:r>
            <a:r>
              <a:rPr lang="en-GB" sz="2000" dirty="0"/>
              <a:t>Sometimes technological innovations allow radical improvements in both cost and quality.</a:t>
            </a:r>
          </a:p>
          <a:p>
            <a:pPr marL="1257300" lvl="2" indent="-457200" algn="just">
              <a:buClr>
                <a:schemeClr val="tx1"/>
              </a:buClr>
              <a:buFont typeface="+mj-lt"/>
              <a:buAutoNum type="arabicPeriod"/>
            </a:pPr>
            <a:r>
              <a:rPr lang="en-GB" sz="2000" b="1" dirty="0">
                <a:solidFill>
                  <a:srgbClr val="00B050"/>
                </a:solidFill>
              </a:rPr>
              <a:t>Competitive failures -</a:t>
            </a:r>
            <a:r>
              <a:rPr lang="en-GB" sz="2000" dirty="0"/>
              <a:t> Where competitors are also stuck in the middle, there is less competitive pressure to remove competitive disadvantage. </a:t>
            </a:r>
          </a:p>
          <a:p>
            <a:pPr marL="0" indent="0" algn="just">
              <a:buClr>
                <a:schemeClr val="tx1"/>
              </a:buClr>
              <a:buNone/>
            </a:pPr>
            <a:r>
              <a:rPr lang="en-GB" sz="2000" dirty="0"/>
              <a:t>There are real dangers for the fi rm that engages in each generic strategy but fails to achieve any of them – it is stuck in the middle.</a:t>
            </a:r>
          </a:p>
          <a:p>
            <a:pPr marL="800100" lvl="2" indent="0" algn="just">
              <a:buClr>
                <a:schemeClr val="tx1"/>
              </a:buClr>
              <a:buNone/>
            </a:pPr>
            <a:endParaRPr lang="en-GB" sz="2000" dirty="0"/>
          </a:p>
        </p:txBody>
      </p:sp>
      <p:pic>
        <p:nvPicPr>
          <p:cNvPr id="9" name="Picture 8" descr="A picture containing drawing&#10;&#10;Description automatically generated">
            <a:extLst>
              <a:ext uri="{FF2B5EF4-FFF2-40B4-BE49-F238E27FC236}">
                <a16:creationId xmlns:a16="http://schemas.microsoft.com/office/drawing/2014/main" id="{0F04A357-1297-49DA-8180-428B3416BE6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221370" y="1180023"/>
            <a:ext cx="1722675" cy="746868"/>
          </a:xfrm>
          <a:prstGeom prst="rect">
            <a:avLst/>
          </a:prstGeom>
        </p:spPr>
      </p:pic>
      <p:pic>
        <p:nvPicPr>
          <p:cNvPr id="4" name="Picture 3" descr="A close up of a logo&#10;&#10;Description automatically generated">
            <a:extLst>
              <a:ext uri="{FF2B5EF4-FFF2-40B4-BE49-F238E27FC236}">
                <a16:creationId xmlns:a16="http://schemas.microsoft.com/office/drawing/2014/main" id="{7F6BCBF7-7AFA-4588-BC30-7EE57DA2FC3D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89572" y="1035685"/>
            <a:ext cx="1013629" cy="1013629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C7F315D5-07F1-F0CD-5750-6133BB8E52F2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4434604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2000"/>
                            </p:stCondLst>
                            <p:childTnLst>
                              <p:par>
                                <p:cTn id="24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671F3BF7-5621-47FB-8873-F8C34A6944DF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048328" y="153751"/>
            <a:ext cx="2254560" cy="2132856"/>
          </a:xfrm>
          <a:prstGeom prst="rect">
            <a:avLst/>
          </a:prstGeom>
        </p:spPr>
      </p:pic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479376" y="1916832"/>
            <a:ext cx="10945216" cy="3816424"/>
          </a:xfrm>
        </p:spPr>
        <p:txBody>
          <a:bodyPr/>
          <a:lstStyle/>
          <a:p>
            <a:pPr algn="just" eaLnBrk="1" hangingPunct="1"/>
            <a: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1. Do Porter’s generic strategies provide any useful insights in structuring the strategic opportunities in global pharmaceutical?</a:t>
            </a:r>
            <a:b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3000" dirty="0">
                <a:latin typeface="Arial" panose="020B0604020202020204" pitchFamily="34" charset="0"/>
                <a:cs typeface="Arial" panose="020B0604020202020204" pitchFamily="34" charset="0"/>
              </a:rPr>
              <a:t>2. If you were developing strategy options for a small company, what strategy options would you consider? What problems might you encounter?</a:t>
            </a:r>
          </a:p>
        </p:txBody>
      </p:sp>
      <p:sp>
        <p:nvSpPr>
          <p:cNvPr id="5" name="Title 1">
            <a:extLst>
              <a:ext uri="{FF2B5EF4-FFF2-40B4-BE49-F238E27FC236}">
                <a16:creationId xmlns:a16="http://schemas.microsoft.com/office/drawing/2014/main" id="{BE795394-C2EC-4665-A6C4-1D6E02EDD767}"/>
              </a:ext>
            </a:extLst>
          </p:cNvPr>
          <p:cNvSpPr txBox="1">
            <a:spLocks/>
          </p:cNvSpPr>
          <p:nvPr/>
        </p:nvSpPr>
        <p:spPr bwMode="auto">
          <a:xfrm>
            <a:off x="551384" y="0"/>
            <a:ext cx="11089232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5pPr>
            <a:lvl6pPr marL="4572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6pPr>
            <a:lvl7pPr marL="9144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7pPr>
            <a:lvl8pPr marL="13716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8pPr>
            <a:lvl9pPr marL="1828800" algn="ctr" rtl="0" eaLnBrk="1" fontAlgn="base" hangingPunct="1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Myriad Pro"/>
              </a:defRPr>
            </a:lvl9pPr>
          </a:lstStyle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Questions?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1DE9CD9A-4915-A867-7DBE-DE78492A00E1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40026870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3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5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500" fill="hold"/>
                                        <p:tgtEl>
                                          <p:spTgt spid="71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The Strategy Clock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B2B718E-2283-41DE-96D5-8FFF44A49B96}"/>
              </a:ext>
            </a:extLst>
          </p:cNvPr>
          <p:cNvSpPr txBox="1">
            <a:spLocks/>
          </p:cNvSpPr>
          <p:nvPr/>
        </p:nvSpPr>
        <p:spPr bwMode="auto">
          <a:xfrm>
            <a:off x="278705" y="1030170"/>
            <a:ext cx="5817295" cy="44913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000" dirty="0"/>
              <a:t>The </a:t>
            </a:r>
            <a:r>
              <a:rPr lang="en-GB" sz="2000" b="1" dirty="0">
                <a:solidFill>
                  <a:srgbClr val="FF0000"/>
                </a:solidFill>
              </a:rPr>
              <a:t>Strategy Clock </a:t>
            </a:r>
            <a:r>
              <a:rPr lang="en-GB" sz="2000" dirty="0"/>
              <a:t>provides another way of approaching generic strategies, one which gives more scope for hybrid strategies.</a:t>
            </a:r>
          </a:p>
          <a:p>
            <a:pPr algn="just">
              <a:buClr>
                <a:schemeClr val="tx1"/>
              </a:buClr>
            </a:pPr>
            <a:r>
              <a:rPr lang="en-GB" sz="2000" dirty="0"/>
              <a:t>The Strategy Clock has focused on prices to customers rather than costs to the organisation: because prices are more visible than costs.</a:t>
            </a:r>
          </a:p>
          <a:p>
            <a:pPr algn="just">
              <a:buClr>
                <a:schemeClr val="tx1"/>
              </a:buClr>
            </a:pPr>
            <a:r>
              <a:rPr lang="en-GB" sz="2000" dirty="0"/>
              <a:t>Organisations may travel around the clock, as they adjust their pricing and benefits over time.</a:t>
            </a:r>
          </a:p>
          <a:p>
            <a:pPr algn="just">
              <a:buClr>
                <a:schemeClr val="tx1"/>
              </a:buClr>
            </a:pPr>
            <a:r>
              <a:rPr lang="en-GB" sz="2000" dirty="0"/>
              <a:t>Non-competitive strategies (zone 4). The final set of strategies occupies a zone of unfeasible economics, with low benefits and high prices. Typically these strategies lead to failure.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A9233A8-0646-70A9-0DFD-6F3482F25BF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938296"/>
            <a:ext cx="5607087" cy="4675119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1CB88C94-58C0-4227-7CA2-B6E2FB03F722}"/>
              </a:ext>
            </a:extLst>
          </p:cNvPr>
          <p:cNvSpPr txBox="1"/>
          <p:nvPr/>
        </p:nvSpPr>
        <p:spPr>
          <a:xfrm>
            <a:off x="5303912" y="5413590"/>
            <a:ext cx="285488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/>
              <a:t>Source: Whittington et al., (2020)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2BD0D1AC-BF87-A431-3376-8E4A3C43C887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7194412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Cooperative Strategy</a:t>
            </a:r>
          </a:p>
        </p:txBody>
      </p:sp>
      <p:sp>
        <p:nvSpPr>
          <p:cNvPr id="8" name="Content Placeholder 2">
            <a:extLst>
              <a:ext uri="{FF2B5EF4-FFF2-40B4-BE49-F238E27FC236}">
                <a16:creationId xmlns:a16="http://schemas.microsoft.com/office/drawing/2014/main" id="{3B2B718E-2283-41DE-96D5-8FFF44A49B96}"/>
              </a:ext>
            </a:extLst>
          </p:cNvPr>
          <p:cNvSpPr txBox="1">
            <a:spLocks/>
          </p:cNvSpPr>
          <p:nvPr/>
        </p:nvSpPr>
        <p:spPr bwMode="auto">
          <a:xfrm>
            <a:off x="607584" y="980728"/>
            <a:ext cx="10976832" cy="475252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buClr>
                <a:schemeClr val="tx1"/>
              </a:buClr>
            </a:pPr>
            <a:r>
              <a:rPr lang="en-GB" sz="2800" dirty="0"/>
              <a:t>Collaboration between some organisations in a market may give them advantage over other competitors in the same market, or potential new entrants.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Collaboration can be explicit in terms of formal agreements to cooperate, or tacit in terms of informal mutual understandings between organisations.</a:t>
            </a:r>
          </a:p>
          <a:p>
            <a:pPr algn="just">
              <a:buClr>
                <a:schemeClr val="tx1"/>
              </a:buClr>
            </a:pPr>
            <a:r>
              <a:rPr lang="en-GB" sz="2800" dirty="0"/>
              <a:t>Key benefits of cooperation are:</a:t>
            </a:r>
          </a:p>
          <a:p>
            <a:pPr marL="901700" lvl="1" indent="-271463" algn="just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b="1" dirty="0"/>
              <a:t>Suppliers</a:t>
            </a:r>
            <a:r>
              <a:rPr lang="en-GB" sz="2000" dirty="0"/>
              <a:t> – will increase their purchasing power against suppliers</a:t>
            </a:r>
          </a:p>
          <a:p>
            <a:pPr marL="901700" lvl="1" indent="-271463" algn="just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b="1" dirty="0"/>
              <a:t>Buyers</a:t>
            </a:r>
            <a:r>
              <a:rPr lang="en-GB" sz="2000" dirty="0"/>
              <a:t> – will decrease their customers’ purchasing power</a:t>
            </a:r>
          </a:p>
          <a:p>
            <a:pPr marL="901700" lvl="1" indent="-271463" algn="just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b="1" dirty="0"/>
              <a:t>Rivals</a:t>
            </a:r>
            <a:r>
              <a:rPr lang="en-GB" sz="2000" dirty="0"/>
              <a:t> – will create competitive advantage</a:t>
            </a:r>
          </a:p>
          <a:p>
            <a:pPr marL="901700" lvl="1" indent="-271463" algn="just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b="1" dirty="0"/>
              <a:t>Entrants</a:t>
            </a:r>
            <a:r>
              <a:rPr lang="en-GB" sz="2000" dirty="0"/>
              <a:t> – will create entry barriers </a:t>
            </a:r>
          </a:p>
          <a:p>
            <a:pPr marL="901700" lvl="1" indent="-271463" algn="just">
              <a:spcBef>
                <a:spcPts val="0"/>
              </a:spcBef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b="1" dirty="0"/>
              <a:t>Substitutes</a:t>
            </a:r>
            <a:r>
              <a:rPr lang="en-GB" sz="2000" dirty="0"/>
              <a:t> – will reduce the incentives for buyers to look to substitutes </a:t>
            </a:r>
          </a:p>
          <a:p>
            <a:pPr algn="just">
              <a:buClr>
                <a:schemeClr val="tx1"/>
              </a:buClr>
            </a:pPr>
            <a:endParaRPr lang="en-GB" sz="18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AF11F9E6-4787-7DD1-B122-E7D08B073722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50448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2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3000"/>
                            </p:stCondLst>
                            <p:childTnLst>
                              <p:par>
                                <p:cTn id="32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4000"/>
                            </p:stCondLst>
                            <p:childTnLst>
                              <p:par>
                                <p:cTn id="38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3" fill="hold">
                            <p:stCondLst>
                              <p:cond delay="5000"/>
                            </p:stCondLst>
                            <p:childTnLst>
                              <p:par>
                                <p:cTn id="44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6000"/>
                            </p:stCondLst>
                            <p:childTnLst>
                              <p:par>
                                <p:cTn id="50" presetID="42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Cooperative Strategy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79C62AB-105F-4BB2-9B21-DE56C277296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27548" y="980728"/>
            <a:ext cx="8136904" cy="4680520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CDCE35-0632-2B5F-35CD-64578812155B}"/>
              </a:ext>
            </a:extLst>
          </p:cNvPr>
          <p:cNvSpPr txBox="1"/>
          <p:nvPr/>
        </p:nvSpPr>
        <p:spPr>
          <a:xfrm rot="16200000">
            <a:off x="-20034" y="3007695"/>
            <a:ext cx="3528392" cy="3385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dirty="0"/>
              <a:t>Source: Johnson et al., (2017)</a:t>
            </a:r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7A93505-9FE3-8060-A356-E97296857D90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25268322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200" b="1" dirty="0">
                <a:solidFill>
                  <a:schemeClr val="tx2">
                    <a:lumMod val="75000"/>
                  </a:schemeClr>
                </a:solidFill>
              </a:rPr>
              <a:t>Case Study 2</a:t>
            </a:r>
          </a:p>
        </p:txBody>
      </p:sp>
      <p:sp>
        <p:nvSpPr>
          <p:cNvPr id="5" name="Content Placeholder 2">
            <a:extLst>
              <a:ext uri="{FF2B5EF4-FFF2-40B4-BE49-F238E27FC236}">
                <a16:creationId xmlns:a16="http://schemas.microsoft.com/office/drawing/2014/main" id="{2C8FA492-45D3-451B-AF33-F4560BE3A080}"/>
              </a:ext>
            </a:extLst>
          </p:cNvPr>
          <p:cNvSpPr txBox="1">
            <a:spLocks/>
          </p:cNvSpPr>
          <p:nvPr/>
        </p:nvSpPr>
        <p:spPr bwMode="auto">
          <a:xfrm>
            <a:off x="263352" y="1143000"/>
            <a:ext cx="11593288" cy="70182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Clr>
                <a:schemeClr val="tx1"/>
              </a:buClr>
              <a:buNone/>
            </a:pPr>
            <a:r>
              <a:rPr lang="en-GB" sz="2600" b="1" dirty="0"/>
              <a:t>The IKEA Approach</a:t>
            </a:r>
          </a:p>
        </p:txBody>
      </p:sp>
      <p:sp>
        <p:nvSpPr>
          <p:cNvPr id="10" name="Content Placeholder 2">
            <a:extLst>
              <a:ext uri="{FF2B5EF4-FFF2-40B4-BE49-F238E27FC236}">
                <a16:creationId xmlns:a16="http://schemas.microsoft.com/office/drawing/2014/main" id="{F533E770-8288-4CA1-9410-E940EE9A57F9}"/>
              </a:ext>
            </a:extLst>
          </p:cNvPr>
          <p:cNvSpPr txBox="1">
            <a:spLocks/>
          </p:cNvSpPr>
          <p:nvPr/>
        </p:nvSpPr>
        <p:spPr bwMode="auto">
          <a:xfrm>
            <a:off x="4943872" y="2132856"/>
            <a:ext cx="6696744" cy="34563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1200"/>
              </a:spcBef>
              <a:spcAft>
                <a:spcPts val="1200"/>
              </a:spcAft>
              <a:buAutoNum type="arabicPeriod"/>
            </a:pPr>
            <a:r>
              <a:rPr lang="en-GB" sz="2400" dirty="0"/>
              <a:t>Identify where (in their value system) and how IKEA have achieved cost leadership.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AutoNum type="arabicPeriod"/>
            </a:pPr>
            <a:r>
              <a:rPr lang="en-GB" sz="2400" dirty="0"/>
              <a:t>Identify how IKEA have achieved differentiation from their competitors.</a:t>
            </a:r>
          </a:p>
          <a:p>
            <a:pPr algn="just">
              <a:spcBef>
                <a:spcPts val="1200"/>
              </a:spcBef>
              <a:spcAft>
                <a:spcPts val="1200"/>
              </a:spcAft>
              <a:buAutoNum type="arabicPeriod"/>
            </a:pPr>
            <a:r>
              <a:rPr lang="en-GB" sz="2400" dirty="0"/>
              <a:t>Explain how IKEA tries to ensure that their ‘hybrid’ strategy remains sustainable and does not become ‘stuck-in-the-middle’.</a:t>
            </a:r>
          </a:p>
        </p:txBody>
      </p:sp>
      <p:pic>
        <p:nvPicPr>
          <p:cNvPr id="3" name="Picture 2" descr="A picture containing drawing&#10;&#10;Description automatically generated">
            <a:extLst>
              <a:ext uri="{FF2B5EF4-FFF2-40B4-BE49-F238E27FC236}">
                <a16:creationId xmlns:a16="http://schemas.microsoft.com/office/drawing/2014/main" id="{1172DD20-7E7F-4343-A2A5-9D8F07E387E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5400" y="2492896"/>
            <a:ext cx="4153860" cy="2391630"/>
          </a:xfrm>
          <a:prstGeom prst="rect">
            <a:avLst/>
          </a:prstGeom>
        </p:spPr>
      </p:pic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D7AC2E4-48FE-210A-5B77-D5E7C1AB688B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0291020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3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3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3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3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4D7E89-62DA-1596-8449-04216C83D61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noProof="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68F7CBA-97AA-00E6-DE2D-783BA2FD260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sz="2800" noProof="0" dirty="0">
                <a:latin typeface="Arial" panose="020B0604020202020204" pitchFamily="34" charset="0"/>
                <a:cs typeface="Arial" panose="020B0604020202020204" pitchFamily="34" charset="0"/>
              </a:rPr>
              <a:t>Today we have covered:</a:t>
            </a:r>
          </a:p>
          <a:p>
            <a:pPr marL="514350" indent="-457200"/>
            <a:r>
              <a:rPr lang="en-US" sz="2400" dirty="0"/>
              <a:t>Level of strategy</a:t>
            </a:r>
          </a:p>
          <a:p>
            <a:pPr marL="514350" indent="-457200"/>
            <a:r>
              <a:rPr lang="en-US" sz="2400" dirty="0"/>
              <a:t>Business strategy</a:t>
            </a:r>
          </a:p>
          <a:p>
            <a:pPr marL="514350" indent="-457200"/>
            <a:r>
              <a:rPr lang="en-US" sz="2400" dirty="0"/>
              <a:t>The three generic strategies</a:t>
            </a:r>
          </a:p>
          <a:p>
            <a:pPr marL="514350" indent="-457200"/>
            <a:r>
              <a:rPr lang="en-US" sz="2400" dirty="0"/>
              <a:t>The source of a firm's competitive advantage</a:t>
            </a:r>
          </a:p>
          <a:p>
            <a:pPr marL="514350" indent="-457200"/>
            <a:r>
              <a:rPr lang="en-US" sz="2400" dirty="0"/>
              <a:t>Game theory</a:t>
            </a:r>
          </a:p>
          <a:p>
            <a:pPr marL="514350" indent="-457200"/>
            <a:r>
              <a:rPr lang="en-US" sz="2400" dirty="0"/>
              <a:t>The strategy clock</a:t>
            </a:r>
          </a:p>
          <a:p>
            <a:pPr marL="514350" indent="-457200"/>
            <a:r>
              <a:rPr lang="en-US" sz="2400" dirty="0"/>
              <a:t>Cooperative strategy</a:t>
            </a:r>
          </a:p>
          <a:p>
            <a:pPr marL="0" indent="0">
              <a:buNone/>
            </a:pPr>
            <a:endParaRPr lang="en-GB" sz="24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11ABDDE-7417-9B38-8983-085ED8E0DF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GB" noProof="0" smtClean="0"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22</a:t>
            </a:fld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615072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3D15DDF-F442-69BD-B8D4-10FE1C05C5F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655207-0094-4564-A019-39097733E6C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sz="4000" dirty="0"/>
              <a:t>Activity – Business Development Proposal (BDP)</a:t>
            </a:r>
            <a:endParaRPr lang="en-GB" sz="40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E0902C-E959-4549-6A3B-FDC9951626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2000" b="1" dirty="0"/>
              <a:t>Requirements:</a:t>
            </a:r>
          </a:p>
          <a:p>
            <a:pPr>
              <a:buFont typeface="+mj-lt"/>
              <a:buAutoNum type="arabicPeriod"/>
            </a:pPr>
            <a:r>
              <a:rPr lang="en-US" sz="2000" dirty="0"/>
              <a:t>Group of 3 to 4 students. Time: 20 minutes.</a:t>
            </a:r>
          </a:p>
          <a:p>
            <a:pPr>
              <a:buFont typeface="+mj-lt"/>
              <a:buAutoNum type="arabicPeriod"/>
            </a:pPr>
            <a:r>
              <a:rPr lang="en-US" sz="2000" dirty="0"/>
              <a:t>Which business-level strategy is most suitable for your selected company, and why?</a:t>
            </a:r>
          </a:p>
          <a:p>
            <a:pPr>
              <a:buFont typeface="+mj-lt"/>
              <a:buAutoNum type="arabicPeriod"/>
            </a:pPr>
            <a:r>
              <a:rPr lang="en-US" sz="2000" dirty="0"/>
              <a:t>What are the sources of your company’s competitive advantage?</a:t>
            </a:r>
          </a:p>
          <a:p>
            <a:pPr>
              <a:buFont typeface="+mj-lt"/>
              <a:buAutoNum type="arabicPeriod"/>
            </a:pPr>
            <a:r>
              <a:rPr lang="en-US" sz="2000" dirty="0"/>
              <a:t>What will likely be the reactions of your competitors as you execute your selected strategy?</a:t>
            </a:r>
          </a:p>
          <a:p>
            <a:pPr>
              <a:buFont typeface="+mj-lt"/>
              <a:buAutoNum type="arabicPeriod"/>
            </a:pPr>
            <a:r>
              <a:rPr lang="en-US" sz="2000" dirty="0"/>
              <a:t>Record your answers and keep them for future activities.</a:t>
            </a:r>
          </a:p>
          <a:p>
            <a:pPr>
              <a:buFont typeface="+mj-lt"/>
              <a:buAutoNum type="arabicPeriod"/>
            </a:pPr>
            <a:r>
              <a:rPr lang="en-US" sz="2000" dirty="0"/>
              <a:t>Your group may be required to present your findings to the class.</a:t>
            </a:r>
          </a:p>
          <a:p>
            <a:pPr>
              <a:buFont typeface="+mj-lt"/>
              <a:buAutoNum type="arabicPeriod"/>
            </a:pPr>
            <a:r>
              <a:rPr lang="en-US" sz="2000" dirty="0"/>
              <a:t>If you cannot finish this activity during class, please complete it as one of your independent study tasks.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5006576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AB1CC7-F9AA-EB66-8BE2-4D2B684FC8F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5A69A5-96A9-4322-495F-62F08662F3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555" y="425748"/>
            <a:ext cx="10972800" cy="706090"/>
          </a:xfrm>
        </p:spPr>
        <p:txBody>
          <a:bodyPr/>
          <a:lstStyle/>
          <a:p>
            <a:r>
              <a:rPr lang="en-GB" sz="4000" noProof="0" dirty="0">
                <a:latin typeface="Arial" panose="020B0604020202020204" pitchFamily="34" charset="0"/>
                <a:cs typeface="Arial" panose="020B0604020202020204" pitchFamily="34" charset="0"/>
              </a:rPr>
              <a:t>Independent study </a:t>
            </a:r>
            <a:br>
              <a:rPr lang="en-GB" sz="4000" noProof="0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Complete at least </a:t>
            </a:r>
            <a:r>
              <a:rPr lang="en-GB" sz="2400" noProof="0" dirty="0">
                <a:latin typeface="Arial" panose="020B0604020202020204" pitchFamily="34" charset="0"/>
                <a:cs typeface="Arial" panose="020B0604020202020204" pitchFamily="34" charset="0"/>
              </a:rPr>
              <a:t>one task, prepare to make a 5-minute presentation next week</a:t>
            </a:r>
            <a:endParaRPr lang="en-GB" sz="4000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2B606EC2-6345-F881-240E-0D6F925F794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5526" y="1470484"/>
            <a:ext cx="12017828" cy="3917032"/>
          </a:xfrm>
        </p:spPr>
        <p:txBody>
          <a:bodyPr/>
          <a:lstStyle/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Task 1: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Identify two key factors for each component of a SWOT analysis (2 strengths, 2 weaknesses, 2 opportunities, and 2 threats) for a selected company. Alternatively, examine a published SWOT analysis from the last 5 years).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Task 2: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Perform a value chain analysis on a company of your choice. Alternatively, examine a published value chain case study from the last 5 years).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Task 3: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Identify one successfully implemented strategy by a company. Examine at least one action item linked to its strategic matrix (such as a TOWS or equivalent alignment). Was this success due to luck or careful calculation?</a:t>
            </a:r>
          </a:p>
          <a:p>
            <a:pPr marL="0" indent="0">
              <a:buNone/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Task 4: </a:t>
            </a: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Identify one unsuccessfully implemented strategy. Examine at least one action item from its strategic matrix. Was the action incorrectly selected, or was it a good choice executed poorly?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E4A7B3-9DD3-3A50-D8CA-CCF8439F2A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B9CAAEB-5DD4-4716-AEA0-BEF1B1D22BD1}" type="slidenum">
              <a:rPr lang="en-GB" noProof="0" smtClean="0">
                <a:latin typeface="Arial" panose="020B0604020202020204" pitchFamily="34" charset="0"/>
                <a:cs typeface="Arial" panose="020B0604020202020204" pitchFamily="34" charset="0"/>
              </a:rPr>
              <a:pPr>
                <a:defRPr/>
              </a:pPr>
              <a:t>24</a:t>
            </a:fld>
            <a:endParaRPr lang="en-GB" noProof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57294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Any Questions?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2581647-D630-488B-A847-C58C019C659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8248" y="2027237"/>
            <a:ext cx="2573338" cy="2803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A380AC12-6F12-41E4-ADF8-C374BD53E9B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31504" y="2954337"/>
            <a:ext cx="4221163" cy="94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400">
                <a:solidFill>
                  <a:schemeClr val="tx2"/>
                </a:solidFill>
                <a:latin typeface="Candara" panose="020E0502030303020204" pitchFamily="34" charset="0"/>
              </a:defRPr>
            </a:lvl1pPr>
            <a:lvl2pPr marL="576263" indent="-27305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200">
                <a:solidFill>
                  <a:schemeClr val="tx2"/>
                </a:solidFill>
                <a:latin typeface="Candara" panose="020E0502030303020204" pitchFamily="34" charset="0"/>
              </a:defRPr>
            </a:lvl2pPr>
            <a:lvl3pPr marL="855663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2000">
                <a:solidFill>
                  <a:schemeClr val="tx2"/>
                </a:solidFill>
                <a:latin typeface="Candara" panose="020E0502030303020204" pitchFamily="34" charset="0"/>
              </a:defRPr>
            </a:lvl3pPr>
            <a:lvl4pPr marL="1143000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>
                <a:solidFill>
                  <a:schemeClr val="tx2"/>
                </a:solidFill>
                <a:latin typeface="Candara" panose="020E0502030303020204" pitchFamily="34" charset="0"/>
              </a:defRPr>
            </a:lvl4pPr>
            <a:lvl5pPr marL="1462088" indent="-228600">
              <a:spcBef>
                <a:spcPct val="20000"/>
              </a:spcBef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5pPr>
            <a:lvl6pPr marL="19192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6pPr>
            <a:lvl7pPr marL="23764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7pPr>
            <a:lvl8pPr marL="28336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8pPr>
            <a:lvl9pPr marL="3290888" indent="-228600" eaLnBrk="0" fontAlgn="base" hangingPunct="0">
              <a:spcBef>
                <a:spcPct val="20000"/>
              </a:spcBef>
              <a:spcAft>
                <a:spcPct val="0"/>
              </a:spcAft>
              <a:buClr>
                <a:schemeClr val="accent1"/>
              </a:buClr>
              <a:buSzPct val="100000"/>
              <a:buFont typeface="Symbol" panose="05050102010706020507" pitchFamily="18" charset="2"/>
              <a:buChar char=""/>
              <a:defRPr sz="1600">
                <a:solidFill>
                  <a:schemeClr val="tx2"/>
                </a:solidFill>
                <a:latin typeface="Candara" panose="020E0502030303020204" pitchFamily="34" charset="0"/>
              </a:defRPr>
            </a:lvl9pPr>
          </a:lstStyle>
          <a:p>
            <a:pPr algn="ctr" eaLnBrk="1" hangingPunct="1">
              <a:buFont typeface="Symbol" panose="05050102010706020507" pitchFamily="18" charset="2"/>
              <a:buNone/>
            </a:pPr>
            <a:r>
              <a:rPr lang="en-GB" altLang="en-US" sz="4400" dirty="0">
                <a:solidFill>
                  <a:schemeClr val="tx1"/>
                </a:solidFill>
              </a:rPr>
              <a:t>Thank You </a:t>
            </a:r>
            <a:r>
              <a:rPr lang="en-GB" altLang="en-US" sz="4400" dirty="0">
                <a:solidFill>
                  <a:schemeClr val="tx1"/>
                </a:solidFill>
                <a:sym typeface="Wingdings" panose="05000000000000000000" pitchFamily="2" charset="2"/>
              </a:rPr>
              <a:t> </a:t>
            </a:r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GB" altLang="en-US" sz="3200" b="1" dirty="0"/>
          </a:p>
          <a:p>
            <a:pPr algn="just" eaLnBrk="1" hangingPunct="1">
              <a:buFont typeface="Symbol" panose="05050102010706020507" pitchFamily="18" charset="2"/>
              <a:buNone/>
            </a:pPr>
            <a:endParaRPr lang="en-US" altLang="en-US" sz="2800" b="1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34C2EE0F-78EB-DAB0-AF5D-E9DF85B8CFF8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13224085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1" name="Title 1"/>
          <p:cNvSpPr>
            <a:spLocks noGrp="1"/>
          </p:cNvSpPr>
          <p:nvPr>
            <p:ph type="title" idx="4294967295"/>
          </p:nvPr>
        </p:nvSpPr>
        <p:spPr>
          <a:xfrm>
            <a:off x="551384" y="0"/>
            <a:ext cx="11089232" cy="1143000"/>
          </a:xfrm>
        </p:spPr>
        <p:txBody>
          <a:bodyPr/>
          <a:lstStyle/>
          <a:p>
            <a:pPr eaLnBrk="1" hangingPunct="1"/>
            <a:r>
              <a:rPr lang="en-GB" altLang="en-US" sz="3600" b="1" dirty="0">
                <a:solidFill>
                  <a:schemeClr val="tx2">
                    <a:lumMod val="75000"/>
                  </a:schemeClr>
                </a:solidFill>
              </a:rPr>
              <a:t>Bibliography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BFF820E-EFEA-40D3-B4C4-627FFA8068CE}"/>
              </a:ext>
            </a:extLst>
          </p:cNvPr>
          <p:cNvSpPr txBox="1">
            <a:spLocks/>
          </p:cNvSpPr>
          <p:nvPr/>
        </p:nvSpPr>
        <p:spPr bwMode="auto">
          <a:xfrm>
            <a:off x="443372" y="1052736"/>
            <a:ext cx="11305256" cy="50588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Barney, J. B. &amp; </a:t>
            </a:r>
            <a:r>
              <a:rPr lang="en-GB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Hesterly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W. S., 2015. </a:t>
            </a:r>
            <a:r>
              <a:rPr lang="en-GB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Strategic Management and Competitive Advantage: Concepts and Cases</a:t>
            </a:r>
            <a:r>
              <a:rPr lang="en-GB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5 ed. Essex: Pearson Education Limited.</a:t>
            </a:r>
            <a:endParaRPr lang="en-US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Gamble, J. E., </a:t>
            </a:r>
            <a:r>
              <a:rPr lang="en-US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Peteraf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 A. &amp; Thompson Jr, A. A., 2015. 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Essentials of Strategic Management: The Quest for Competitive Advantage. 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4 ed. New York: McGraw-Hill Education.</a:t>
            </a: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Grant, R. M., 2018. Contemporary Strategy Analysis. 10 ed. NJ: John Wiley &amp; Sons, Inc.</a:t>
            </a:r>
          </a:p>
          <a:p>
            <a:pPr marL="342900" lvl="0" indent="-342900"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Hill, C. W. L., Schilling, M. A. &amp; Jones, G. R., 2017. </a:t>
            </a:r>
            <a:r>
              <a:rPr lang="en-GB" sz="20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Strategic Management, Theory</a:t>
            </a: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12 ed. Boston: Cengage Learning.</a:t>
            </a:r>
          </a:p>
          <a:p>
            <a:pPr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sz="2000" dirty="0"/>
              <a:t>Johnson, G. et al., 2017. </a:t>
            </a:r>
            <a:r>
              <a:rPr lang="en-GB" sz="2000" i="1" dirty="0"/>
              <a:t>Exploring Corporate: Text and Cases</a:t>
            </a:r>
            <a:r>
              <a:rPr lang="en-GB" sz="2000" dirty="0"/>
              <a:t>. 11 ed. Harlow: Pearson Education Limited.</a:t>
            </a:r>
            <a:endParaRPr lang="en-GB" sz="2000" dirty="0">
              <a:effectLst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Lynch, R., 2018. 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Strategic Management. 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8 ed. Harlow: Pearson Education Limited.</a:t>
            </a:r>
          </a:p>
          <a:p>
            <a:pPr marL="342900" lvl="0" indent="-342900"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US" sz="20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Wheelen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T. L., Hunger, J. D., Hoffman, A. N. &amp; Bamford, C. E., 2018. </a:t>
            </a:r>
            <a:r>
              <a:rPr lang="en-US" sz="20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Strategic Management and Business Policy: Globalization, Innovation and Sustainability. </a:t>
            </a:r>
            <a:r>
              <a:rPr lang="en-US" sz="20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15 ed. Harlow: Pearson Education.</a:t>
            </a:r>
            <a:endParaRPr lang="en-GB" sz="20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 algn="just">
              <a:spcBef>
                <a:spcPts val="300"/>
              </a:spcBef>
              <a:spcAft>
                <a:spcPts val="300"/>
              </a:spcAft>
              <a:buFont typeface="Symbol" panose="05050102010706020507" pitchFamily="18" charset="2"/>
              <a:buChar char=""/>
            </a:pP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Whittington, R. et al., 2020. </a:t>
            </a:r>
            <a:r>
              <a:rPr lang="en-GB" sz="2000" i="1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Exploring Strategy</a:t>
            </a:r>
            <a:r>
              <a:rPr lang="en-GB" sz="2000" dirty="0">
                <a:effectLst/>
                <a:ea typeface="Times New Roman" panose="02020603050405020304" pitchFamily="18" charset="0"/>
                <a:cs typeface="Times New Roman" panose="02020603050405020304" pitchFamily="18" charset="0"/>
              </a:rPr>
              <a:t>. 12 ed. Harlow: Pearson Education Limited.</a:t>
            </a:r>
            <a:endParaRPr lang="en-GB" sz="2000" dirty="0">
              <a:cs typeface="Times New Roman" panose="02020603050405020304" pitchFamily="18" charset="0"/>
            </a:endParaRPr>
          </a:p>
          <a:p>
            <a:endParaRPr lang="en-US" sz="2800" dirty="0"/>
          </a:p>
          <a:p>
            <a:pPr marL="0" indent="0" eaLnBrk="1" hangingPunct="1">
              <a:buFont typeface="Arial" panose="020B0604020202020204" pitchFamily="34" charset="0"/>
              <a:buNone/>
              <a:defRPr/>
            </a:pPr>
            <a:endParaRPr lang="en-GB" altLang="en-US" sz="2400" dirty="0"/>
          </a:p>
        </p:txBody>
      </p:sp>
      <p:sp>
        <p:nvSpPr>
          <p:cNvPr id="2" name="Footer Placeholder 1">
            <a:extLst>
              <a:ext uri="{FF2B5EF4-FFF2-40B4-BE49-F238E27FC236}">
                <a16:creationId xmlns:a16="http://schemas.microsoft.com/office/drawing/2014/main" id="{827D2607-2750-68BA-B91D-2E8D4E0E7997}"/>
              </a:ext>
            </a:extLst>
          </p:cNvPr>
          <p:cNvSpPr txBox="1">
            <a:spLocks/>
          </p:cNvSpPr>
          <p:nvPr/>
        </p:nvSpPr>
        <p:spPr>
          <a:xfrm>
            <a:off x="7577" y="6525344"/>
            <a:ext cx="1944216" cy="332656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defPPr>
              <a:defRPr lang="en-US"/>
            </a:defPPr>
            <a:lvl1pPr algn="r" rtl="0" eaLnBrk="1" fontAlgn="base" hangingPunct="1">
              <a:spcBef>
                <a:spcPct val="0"/>
              </a:spcBef>
              <a:spcAft>
                <a:spcPct val="0"/>
              </a:spcAft>
              <a:defRPr sz="1200" kern="1200">
                <a:solidFill>
                  <a:srgbClr val="898989"/>
                </a:solidFill>
                <a:latin typeface="Myriad Pro"/>
                <a:ea typeface="+mn-ea"/>
                <a:cs typeface="Arial" panose="020B0604020202020204" pitchFamily="34" charset="0"/>
              </a:defRPr>
            </a:lvl1pPr>
            <a:lvl2pPr marL="4572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2pPr>
            <a:lvl3pPr marL="9144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3pPr>
            <a:lvl4pPr marL="13716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4pPr>
            <a:lvl5pPr marL="1828800" algn="l" rtl="0" eaLnBrk="0" fontAlgn="base" hangingPunct="0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" panose="020B0604020202020204" pitchFamily="34" charset="0"/>
                <a:ea typeface="+mn-ea"/>
                <a:cs typeface="Arial" panose="020B0604020202020204" pitchFamily="34" charset="0"/>
              </a:defRPr>
            </a:lvl9pPr>
          </a:lstStyle>
          <a:p>
            <a:pPr algn="ctr">
              <a:defRPr/>
            </a:pPr>
            <a:r>
              <a:rPr lang="en-GB" altLang="en-US" i="1" dirty="0">
                <a:solidFill>
                  <a:schemeClr val="accent6">
                    <a:lumMod val="40000"/>
                    <a:lumOff val="60000"/>
                  </a:schemeClr>
                </a:solidFill>
                <a:latin typeface="Arial Narrow" panose="020B0606020202030204" pitchFamily="34" charset="0"/>
              </a:rPr>
              <a:t>UWTSD - Copyright 2023</a:t>
            </a:r>
          </a:p>
        </p:txBody>
      </p:sp>
    </p:spTree>
    <p:extLst>
      <p:ext uri="{BB962C8B-B14F-4D97-AF65-F5344CB8AC3E}">
        <p14:creationId xmlns:p14="http://schemas.microsoft.com/office/powerpoint/2010/main" val="3491278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>
        <p14:prism/>
      </p:transition>
    </mc:Choice>
    <mc:Fallback xmlns="">
      <p:transition spd="slow" advClick="0">
        <p:fade/>
      </p:transition>
    </mc:Fallback>
  </mc:AlternateContent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3451</TotalTime>
  <Words>1863</Words>
  <Application>Microsoft Office PowerPoint</Application>
  <PresentationFormat>Widescreen</PresentationFormat>
  <Paragraphs>173</Paragraphs>
  <Slides>26</Slides>
  <Notes>23</Notes>
  <HiddenSlides>0</HiddenSlides>
  <MMClips>0</MMClips>
  <ScaleCrop>false</ScaleCrop>
  <HeadingPairs>
    <vt:vector size="6" baseType="variant">
      <vt:variant>
        <vt:lpstr>Fonts Used</vt:lpstr>
      </vt:variant>
      <vt:variant>
        <vt:i4>11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26</vt:i4>
      </vt:variant>
    </vt:vector>
  </HeadingPairs>
  <TitlesOfParts>
    <vt:vector size="39" baseType="lpstr">
      <vt:lpstr>ＭＳ Ｐゴシック</vt:lpstr>
      <vt:lpstr>Aharoni</vt:lpstr>
      <vt:lpstr>Arial</vt:lpstr>
      <vt:lpstr>Arial Narrow</vt:lpstr>
      <vt:lpstr>Bodoni MT</vt:lpstr>
      <vt:lpstr>Calibri</vt:lpstr>
      <vt:lpstr>Myriad Pro</vt:lpstr>
      <vt:lpstr>Symbol</vt:lpstr>
      <vt:lpstr>Times New Roman</vt:lpstr>
      <vt:lpstr>Verdana</vt:lpstr>
      <vt:lpstr>Wingdings</vt:lpstr>
      <vt:lpstr>20140311PresentationUWTSDTemplate</vt:lpstr>
      <vt:lpstr>1_20140311PresentationUWTSDTemplate</vt:lpstr>
      <vt:lpstr>LCMB7003</vt:lpstr>
      <vt:lpstr>Learning Objectives</vt:lpstr>
      <vt:lpstr>Activity</vt:lpstr>
      <vt:lpstr>Levels of Strategy</vt:lpstr>
      <vt:lpstr>Business Strategy</vt:lpstr>
      <vt:lpstr>Business Strategy</vt:lpstr>
      <vt:lpstr>Business and Competitive Strategies</vt:lpstr>
      <vt:lpstr>The Three Generic Competitive Strategies</vt:lpstr>
      <vt:lpstr>Cost-leadership Strategy</vt:lpstr>
      <vt:lpstr>The Sources of a Firm’s Competitive Advantage</vt:lpstr>
      <vt:lpstr>Differentiation Strategy</vt:lpstr>
      <vt:lpstr>The Sources of a Firm’s Competitive Advantage</vt:lpstr>
      <vt:lpstr>Game Theory</vt:lpstr>
      <vt:lpstr>Focus Strategy</vt:lpstr>
      <vt:lpstr>Case Study 1</vt:lpstr>
      <vt:lpstr>Hybrid Strategy</vt:lpstr>
      <vt:lpstr>1. Do Porter’s generic strategies provide any useful insights in structuring the strategic opportunities in global pharmaceutical?  2. If you were developing strategy options for a small company, what strategy options would you consider? What problems might you encounter?</vt:lpstr>
      <vt:lpstr>The Strategy Clock</vt:lpstr>
      <vt:lpstr>Cooperative Strategy</vt:lpstr>
      <vt:lpstr>Cooperative Strategy</vt:lpstr>
      <vt:lpstr>Case Study 2</vt:lpstr>
      <vt:lpstr>Summary</vt:lpstr>
      <vt:lpstr>Activity – Business Development Proposal (BDP)</vt:lpstr>
      <vt:lpstr>Independent study  Complete at least one task, prepare to make a 5-minute presentation next week</vt:lpstr>
      <vt:lpstr>Any Questions?</vt:lpstr>
      <vt:lpstr>Bibliography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Hoang Dang Nguyen</cp:lastModifiedBy>
  <cp:revision>265</cp:revision>
  <cp:lastPrinted>2018-07-09T15:27:01Z</cp:lastPrinted>
  <dcterms:created xsi:type="dcterms:W3CDTF">2002-10-07T19:43:58Z</dcterms:created>
  <dcterms:modified xsi:type="dcterms:W3CDTF">2026-10-03T15:10:23Z</dcterms:modified>
</cp:coreProperties>
</file>