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6"/>
  </p:notesMasterIdLst>
  <p:sldIdLst>
    <p:sldId id="256" r:id="rId2"/>
    <p:sldId id="257" r:id="rId3"/>
    <p:sldId id="258" r:id="rId4"/>
    <p:sldId id="261" r:id="rId5"/>
    <p:sldId id="260"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CECA15-22C6-44CE-AC61-48FD93348A11}" v="29" dt="2026-07-05T10:44:21.8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30912" autoAdjust="0"/>
  </p:normalViewPr>
  <p:slideViewPr>
    <p:cSldViewPr snapToGrid="0">
      <p:cViewPr varScale="1">
        <p:scale>
          <a:sx n="19" d="100"/>
          <a:sy n="19" d="100"/>
        </p:scale>
        <p:origin x="2484" y="2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sta Lewis" userId="25af280b-3a8e-438d-90ee-f475b6d78879" providerId="ADAL" clId="{6785DFCC-0BD7-4064-AAF2-06ED685A7215}"/>
    <pc:docChg chg="undo custSel addSld delSld modSld addMainMaster delMainMaster">
      <pc:chgData name="Esta Lewis" userId="25af280b-3a8e-438d-90ee-f475b6d78879" providerId="ADAL" clId="{6785DFCC-0BD7-4064-AAF2-06ED685A7215}" dt="2026-07-05T10:42:41.466" v="473" actId="20577"/>
      <pc:docMkLst>
        <pc:docMk/>
      </pc:docMkLst>
      <pc:sldChg chg="addSp delSp modSp mod setBg modClrScheme setClrOvrMap delDesignElem chgLayout modNotesTx">
        <pc:chgData name="Esta Lewis" userId="25af280b-3a8e-438d-90ee-f475b6d78879" providerId="ADAL" clId="{6785DFCC-0BD7-4064-AAF2-06ED685A7215}" dt="2026-07-05T10:42:15.207" v="469" actId="20577"/>
        <pc:sldMkLst>
          <pc:docMk/>
          <pc:sldMk cId="2953579162" sldId="256"/>
        </pc:sldMkLst>
        <pc:spChg chg="mod">
          <ac:chgData name="Esta Lewis" userId="25af280b-3a8e-438d-90ee-f475b6d78879" providerId="ADAL" clId="{6785DFCC-0BD7-4064-AAF2-06ED685A7215}" dt="2026-07-03T10:44:00.089" v="422" actId="26606"/>
          <ac:spMkLst>
            <pc:docMk/>
            <pc:sldMk cId="2953579162" sldId="256"/>
            <ac:spMk id="2" creationId="{243CAFC8-2E7A-AD99-BCFF-5FB1735723EC}"/>
          </ac:spMkLst>
        </pc:spChg>
        <pc:spChg chg="add del mod">
          <ac:chgData name="Esta Lewis" userId="25af280b-3a8e-438d-90ee-f475b6d78879" providerId="ADAL" clId="{6785DFCC-0BD7-4064-AAF2-06ED685A7215}" dt="2026-07-03T10:44:00.089" v="422" actId="26606"/>
          <ac:spMkLst>
            <pc:docMk/>
            <pc:sldMk cId="2953579162" sldId="256"/>
            <ac:spMk id="3" creationId="{F764A9CF-F7EE-5360-D497-FA98D9C455A0}"/>
          </ac:spMkLst>
        </pc:spChg>
      </pc:sldChg>
      <pc:sldChg chg="modSp new mod modNotesTx">
        <pc:chgData name="Esta Lewis" userId="25af280b-3a8e-438d-90ee-f475b6d78879" providerId="ADAL" clId="{6785DFCC-0BD7-4064-AAF2-06ED685A7215}" dt="2026-07-05T10:42:24.199" v="470" actId="20577"/>
        <pc:sldMkLst>
          <pc:docMk/>
          <pc:sldMk cId="2270124715" sldId="257"/>
        </pc:sldMkLst>
        <pc:spChg chg="mod">
          <ac:chgData name="Esta Lewis" userId="25af280b-3a8e-438d-90ee-f475b6d78879" providerId="ADAL" clId="{6785DFCC-0BD7-4064-AAF2-06ED685A7215}" dt="2026-07-03T10:44:19.609" v="432"/>
          <ac:spMkLst>
            <pc:docMk/>
            <pc:sldMk cId="2270124715" sldId="257"/>
            <ac:spMk id="2" creationId="{6671F385-E2A3-E594-8408-4EBEF78E01E3}"/>
          </ac:spMkLst>
        </pc:spChg>
        <pc:spChg chg="mod">
          <ac:chgData name="Esta Lewis" userId="25af280b-3a8e-438d-90ee-f475b6d78879" providerId="ADAL" clId="{6785DFCC-0BD7-4064-AAF2-06ED685A7215}" dt="2026-07-03T10:44:19.609" v="432"/>
          <ac:spMkLst>
            <pc:docMk/>
            <pc:sldMk cId="2270124715" sldId="257"/>
            <ac:spMk id="3" creationId="{5060C377-63C2-86A7-CB88-B0492E614CD3}"/>
          </ac:spMkLst>
        </pc:spChg>
      </pc:sldChg>
      <pc:sldChg chg="addSp delSp modSp new mod setBg delDesignElem modNotesTx">
        <pc:chgData name="Esta Lewis" userId="25af280b-3a8e-438d-90ee-f475b6d78879" providerId="ADAL" clId="{6785DFCC-0BD7-4064-AAF2-06ED685A7215}" dt="2026-07-05T10:42:33.537" v="471" actId="20577"/>
        <pc:sldMkLst>
          <pc:docMk/>
          <pc:sldMk cId="2492062255" sldId="258"/>
        </pc:sldMkLst>
        <pc:spChg chg="mod">
          <ac:chgData name="Esta Lewis" userId="25af280b-3a8e-438d-90ee-f475b6d78879" providerId="ADAL" clId="{6785DFCC-0BD7-4064-AAF2-06ED685A7215}" dt="2026-07-03T10:44:19.609" v="432"/>
          <ac:spMkLst>
            <pc:docMk/>
            <pc:sldMk cId="2492062255" sldId="258"/>
            <ac:spMk id="2" creationId="{F4C2E6F6-91C6-61EC-D105-EA9BAA81008F}"/>
          </ac:spMkLst>
        </pc:spChg>
        <pc:spChg chg="mod">
          <ac:chgData name="Esta Lewis" userId="25af280b-3a8e-438d-90ee-f475b6d78879" providerId="ADAL" clId="{6785DFCC-0BD7-4064-AAF2-06ED685A7215}" dt="2026-07-03T10:44:19.609" v="432"/>
          <ac:spMkLst>
            <pc:docMk/>
            <pc:sldMk cId="2492062255" sldId="258"/>
            <ac:spMk id="3" creationId="{FB04645C-CF06-1B70-197F-C2552DCF479F}"/>
          </ac:spMkLst>
        </pc:spChg>
      </pc:sldChg>
      <pc:sldChg chg="addSp delSp modSp add mod setBg delDesignElem modNotesTx">
        <pc:chgData name="Esta Lewis" userId="25af280b-3a8e-438d-90ee-f475b6d78879" providerId="ADAL" clId="{6785DFCC-0BD7-4064-AAF2-06ED685A7215}" dt="2026-07-05T10:42:41.466" v="473" actId="20577"/>
        <pc:sldMkLst>
          <pc:docMk/>
          <pc:sldMk cId="1486025843" sldId="260"/>
        </pc:sldMkLst>
        <pc:spChg chg="mod">
          <ac:chgData name="Esta Lewis" userId="25af280b-3a8e-438d-90ee-f475b6d78879" providerId="ADAL" clId="{6785DFCC-0BD7-4064-AAF2-06ED685A7215}" dt="2026-07-03T10:44:19.609" v="432"/>
          <ac:spMkLst>
            <pc:docMk/>
            <pc:sldMk cId="1486025843" sldId="260"/>
            <ac:spMk id="2" creationId="{EC35ED64-D7AA-862B-98AD-D23D14F86B66}"/>
          </ac:spMkLst>
        </pc:spChg>
        <pc:spChg chg="mod">
          <ac:chgData name="Esta Lewis" userId="25af280b-3a8e-438d-90ee-f475b6d78879" providerId="ADAL" clId="{6785DFCC-0BD7-4064-AAF2-06ED685A7215}" dt="2026-07-03T10:44:19.609" v="432"/>
          <ac:spMkLst>
            <pc:docMk/>
            <pc:sldMk cId="1486025843" sldId="260"/>
            <ac:spMk id="3" creationId="{111EDD51-AD31-271D-2DCA-2A5232775138}"/>
          </ac:spMkLst>
        </pc:spChg>
      </pc:sldChg>
      <pc:sldChg chg="addSp delSp modSp add mod setBg delDesignElem modNotesTx">
        <pc:chgData name="Esta Lewis" userId="25af280b-3a8e-438d-90ee-f475b6d78879" providerId="ADAL" clId="{6785DFCC-0BD7-4064-AAF2-06ED685A7215}" dt="2026-07-05T10:42:37.331" v="472" actId="20577"/>
        <pc:sldMkLst>
          <pc:docMk/>
          <pc:sldMk cId="1856359254" sldId="261"/>
        </pc:sldMkLst>
        <pc:spChg chg="mod">
          <ac:chgData name="Esta Lewis" userId="25af280b-3a8e-438d-90ee-f475b6d78879" providerId="ADAL" clId="{6785DFCC-0BD7-4064-AAF2-06ED685A7215}" dt="2026-07-03T10:44:19.609" v="432"/>
          <ac:spMkLst>
            <pc:docMk/>
            <pc:sldMk cId="1856359254" sldId="261"/>
            <ac:spMk id="2" creationId="{0966FD87-5782-BB61-B2E0-95B76E7EA6FA}"/>
          </ac:spMkLst>
        </pc:spChg>
        <pc:spChg chg="mod">
          <ac:chgData name="Esta Lewis" userId="25af280b-3a8e-438d-90ee-f475b6d78879" providerId="ADAL" clId="{6785DFCC-0BD7-4064-AAF2-06ED685A7215}" dt="2026-07-03T10:44:19.689" v="433" actId="27636"/>
          <ac:spMkLst>
            <pc:docMk/>
            <pc:sldMk cId="1856359254" sldId="261"/>
            <ac:spMk id="3" creationId="{36342155-FB6A-EDC7-9D4E-2B769D1EB517}"/>
          </ac:spMkLst>
        </pc:spChg>
      </pc:sldChg>
      <pc:sldChg chg="addSp delSp modSp new mod setBg delDesignElem">
        <pc:chgData name="Esta Lewis" userId="25af280b-3a8e-438d-90ee-f475b6d78879" providerId="ADAL" clId="{6785DFCC-0BD7-4064-AAF2-06ED685A7215}" dt="2026-07-03T10:53:25.944" v="464" actId="20577"/>
        <pc:sldMkLst>
          <pc:docMk/>
          <pc:sldMk cId="104111331" sldId="262"/>
        </pc:sldMkLst>
        <pc:spChg chg="mod">
          <ac:chgData name="Esta Lewis" userId="25af280b-3a8e-438d-90ee-f475b6d78879" providerId="ADAL" clId="{6785DFCC-0BD7-4064-AAF2-06ED685A7215}" dt="2026-07-03T10:36:38.898" v="153" actId="26606"/>
          <ac:spMkLst>
            <pc:docMk/>
            <pc:sldMk cId="104111331" sldId="262"/>
            <ac:spMk id="2" creationId="{C4B94EA5-63E9-F5D4-310D-F9C0EE3AEB10}"/>
          </ac:spMkLst>
        </pc:spChg>
        <pc:spChg chg="mod">
          <ac:chgData name="Esta Lewis" userId="25af280b-3a8e-438d-90ee-f475b6d78879" providerId="ADAL" clId="{6785DFCC-0BD7-4064-AAF2-06ED685A7215}" dt="2026-07-03T10:53:25.944" v="464" actId="20577"/>
          <ac:spMkLst>
            <pc:docMk/>
            <pc:sldMk cId="104111331" sldId="262"/>
            <ac:spMk id="3" creationId="{7C37540D-B4B6-F7E0-68D6-D8091F83FB29}"/>
          </ac:spMkLst>
        </pc:spChg>
      </pc:sldChg>
      <pc:sldChg chg="modSp new mod">
        <pc:chgData name="Esta Lewis" userId="25af280b-3a8e-438d-90ee-f475b6d78879" providerId="ADAL" clId="{6785DFCC-0BD7-4064-AAF2-06ED685A7215}" dt="2026-07-03T10:44:58.100" v="440" actId="403"/>
        <pc:sldMkLst>
          <pc:docMk/>
          <pc:sldMk cId="1168429933" sldId="263"/>
        </pc:sldMkLst>
        <pc:spChg chg="mod">
          <ac:chgData name="Esta Lewis" userId="25af280b-3a8e-438d-90ee-f475b6d78879" providerId="ADAL" clId="{6785DFCC-0BD7-4064-AAF2-06ED685A7215}" dt="2026-07-03T10:44:19.609" v="432"/>
          <ac:spMkLst>
            <pc:docMk/>
            <pc:sldMk cId="1168429933" sldId="263"/>
            <ac:spMk id="2" creationId="{0C0C8BF6-689A-88E1-3A70-08DE3523770A}"/>
          </ac:spMkLst>
        </pc:spChg>
        <pc:spChg chg="mod">
          <ac:chgData name="Esta Lewis" userId="25af280b-3a8e-438d-90ee-f475b6d78879" providerId="ADAL" clId="{6785DFCC-0BD7-4064-AAF2-06ED685A7215}" dt="2026-07-03T10:44:58.100" v="440" actId="403"/>
          <ac:spMkLst>
            <pc:docMk/>
            <pc:sldMk cId="1168429933" sldId="263"/>
            <ac:spMk id="3" creationId="{0EE5D943-7E2E-AB71-1940-4A2FDBAC82DB}"/>
          </ac:spMkLst>
        </pc:spChg>
      </pc:sldChg>
      <pc:sldChg chg="modSp new mod">
        <pc:chgData name="Esta Lewis" userId="25af280b-3a8e-438d-90ee-f475b6d78879" providerId="ADAL" clId="{6785DFCC-0BD7-4064-AAF2-06ED685A7215}" dt="2026-07-03T10:44:19.609" v="432"/>
        <pc:sldMkLst>
          <pc:docMk/>
          <pc:sldMk cId="1070091628" sldId="264"/>
        </pc:sldMkLst>
        <pc:spChg chg="mod">
          <ac:chgData name="Esta Lewis" userId="25af280b-3a8e-438d-90ee-f475b6d78879" providerId="ADAL" clId="{6785DFCC-0BD7-4064-AAF2-06ED685A7215}" dt="2026-07-03T10:44:19.609" v="432"/>
          <ac:spMkLst>
            <pc:docMk/>
            <pc:sldMk cId="1070091628" sldId="264"/>
            <ac:spMk id="2" creationId="{EF05DAA0-D01D-EFD9-AE1B-524D7FA0A4D6}"/>
          </ac:spMkLst>
        </pc:spChg>
        <pc:spChg chg="mod">
          <ac:chgData name="Esta Lewis" userId="25af280b-3a8e-438d-90ee-f475b6d78879" providerId="ADAL" clId="{6785DFCC-0BD7-4064-AAF2-06ED685A7215}" dt="2026-07-03T10:44:19.609" v="432"/>
          <ac:spMkLst>
            <pc:docMk/>
            <pc:sldMk cId="1070091628" sldId="264"/>
            <ac:spMk id="3" creationId="{E31B1367-65C4-EDDC-A886-E4DB78B93E6C}"/>
          </ac:spMkLst>
        </pc:spChg>
      </pc:sldChg>
      <pc:sldChg chg="addSp delSp modSp new mod setBg delDesignElem">
        <pc:chgData name="Esta Lewis" userId="25af280b-3a8e-438d-90ee-f475b6d78879" providerId="ADAL" clId="{6785DFCC-0BD7-4064-AAF2-06ED685A7215}" dt="2026-07-03T10:45:16.065" v="442" actId="1076"/>
        <pc:sldMkLst>
          <pc:docMk/>
          <pc:sldMk cId="1529311145" sldId="265"/>
        </pc:sldMkLst>
        <pc:spChg chg="mod">
          <ac:chgData name="Esta Lewis" userId="25af280b-3a8e-438d-90ee-f475b6d78879" providerId="ADAL" clId="{6785DFCC-0BD7-4064-AAF2-06ED685A7215}" dt="2026-07-03T10:38:32.457" v="203" actId="26606"/>
          <ac:spMkLst>
            <pc:docMk/>
            <pc:sldMk cId="1529311145" sldId="265"/>
            <ac:spMk id="2" creationId="{32C06C67-4133-2C8B-14A3-A076DEE65C2C}"/>
          </ac:spMkLst>
        </pc:spChg>
        <pc:spChg chg="mod">
          <ac:chgData name="Esta Lewis" userId="25af280b-3a8e-438d-90ee-f475b6d78879" providerId="ADAL" clId="{6785DFCC-0BD7-4064-AAF2-06ED685A7215}" dt="2026-07-03T10:45:16.065" v="442" actId="1076"/>
          <ac:spMkLst>
            <pc:docMk/>
            <pc:sldMk cId="1529311145" sldId="265"/>
            <ac:spMk id="3" creationId="{5C262F3D-8727-B0E8-0527-DD0CBC0D66D1}"/>
          </ac:spMkLst>
        </pc:spChg>
      </pc:sldChg>
      <pc:sldChg chg="addSp modSp new mod setBg">
        <pc:chgData name="Esta Lewis" userId="25af280b-3a8e-438d-90ee-f475b6d78879" providerId="ADAL" clId="{6785DFCC-0BD7-4064-AAF2-06ED685A7215}" dt="2026-07-03T10:45:24.372" v="443" actId="26606"/>
        <pc:sldMkLst>
          <pc:docMk/>
          <pc:sldMk cId="2677771790" sldId="266"/>
        </pc:sldMkLst>
        <pc:spChg chg="mod">
          <ac:chgData name="Esta Lewis" userId="25af280b-3a8e-438d-90ee-f475b6d78879" providerId="ADAL" clId="{6785DFCC-0BD7-4064-AAF2-06ED685A7215}" dt="2026-07-03T10:45:24.372" v="443" actId="26606"/>
          <ac:spMkLst>
            <pc:docMk/>
            <pc:sldMk cId="2677771790" sldId="266"/>
            <ac:spMk id="2" creationId="{D33F0BB5-C7FC-97A8-BE24-30742B5ABB60}"/>
          </ac:spMkLst>
        </pc:spChg>
        <pc:spChg chg="mod">
          <ac:chgData name="Esta Lewis" userId="25af280b-3a8e-438d-90ee-f475b6d78879" providerId="ADAL" clId="{6785DFCC-0BD7-4064-AAF2-06ED685A7215}" dt="2026-07-03T10:45:24.372" v="443" actId="26606"/>
          <ac:spMkLst>
            <pc:docMk/>
            <pc:sldMk cId="2677771790" sldId="266"/>
            <ac:spMk id="3" creationId="{59928314-CBA3-12FC-5DB2-5E170EED29A5}"/>
          </ac:spMkLst>
        </pc:spChg>
        <pc:cxnChg chg="add">
          <ac:chgData name="Esta Lewis" userId="25af280b-3a8e-438d-90ee-f475b6d78879" providerId="ADAL" clId="{6785DFCC-0BD7-4064-AAF2-06ED685A7215}" dt="2026-07-03T10:45:24.372" v="443" actId="26606"/>
          <ac:cxnSpMkLst>
            <pc:docMk/>
            <pc:sldMk cId="2677771790" sldId="266"/>
            <ac:cxnSpMk id="8" creationId="{0B5F7E3B-C5F1-40E0-A491-558BAFBC1127}"/>
          </ac:cxnSpMkLst>
        </pc:cxnChg>
      </pc:sldChg>
      <pc:sldChg chg="addSp delSp modSp new mod setBg delDesignElem">
        <pc:chgData name="Esta Lewis" userId="25af280b-3a8e-438d-90ee-f475b6d78879" providerId="ADAL" clId="{6785DFCC-0BD7-4064-AAF2-06ED685A7215}" dt="2026-07-03T10:56:31.432" v="465" actId="5793"/>
        <pc:sldMkLst>
          <pc:docMk/>
          <pc:sldMk cId="1311732393" sldId="267"/>
        </pc:sldMkLst>
        <pc:spChg chg="mod">
          <ac:chgData name="Esta Lewis" userId="25af280b-3a8e-438d-90ee-f475b6d78879" providerId="ADAL" clId="{6785DFCC-0BD7-4064-AAF2-06ED685A7215}" dt="2026-07-03T10:40:36.046" v="316" actId="26606"/>
          <ac:spMkLst>
            <pc:docMk/>
            <pc:sldMk cId="1311732393" sldId="267"/>
            <ac:spMk id="2" creationId="{467C5D6B-DB5E-2643-A7E5-D129193465F8}"/>
          </ac:spMkLst>
        </pc:spChg>
        <pc:spChg chg="mod">
          <ac:chgData name="Esta Lewis" userId="25af280b-3a8e-438d-90ee-f475b6d78879" providerId="ADAL" clId="{6785DFCC-0BD7-4064-AAF2-06ED685A7215}" dt="2026-07-03T10:56:31.432" v="465" actId="5793"/>
          <ac:spMkLst>
            <pc:docMk/>
            <pc:sldMk cId="1311732393" sldId="267"/>
            <ac:spMk id="3" creationId="{7A7B5700-7066-3FF9-A896-02842D2BACD8}"/>
          </ac:spMkLst>
        </pc:spChg>
      </pc:sldChg>
      <pc:sldChg chg="addSp delSp modSp new mod setBg delDesignElem">
        <pc:chgData name="Esta Lewis" userId="25af280b-3a8e-438d-90ee-f475b6d78879" providerId="ADAL" clId="{6785DFCC-0BD7-4064-AAF2-06ED685A7215}" dt="2026-07-03T10:45:42.144" v="445" actId="14100"/>
        <pc:sldMkLst>
          <pc:docMk/>
          <pc:sldMk cId="2164399623" sldId="268"/>
        </pc:sldMkLst>
        <pc:spChg chg="mod">
          <ac:chgData name="Esta Lewis" userId="25af280b-3a8e-438d-90ee-f475b6d78879" providerId="ADAL" clId="{6785DFCC-0BD7-4064-AAF2-06ED685A7215}" dt="2026-07-03T10:41:34.712" v="356" actId="26606"/>
          <ac:spMkLst>
            <pc:docMk/>
            <pc:sldMk cId="2164399623" sldId="268"/>
            <ac:spMk id="2" creationId="{043D8947-89C5-092B-3E01-40F203A21EFC}"/>
          </ac:spMkLst>
        </pc:spChg>
        <pc:spChg chg="mod">
          <ac:chgData name="Esta Lewis" userId="25af280b-3a8e-438d-90ee-f475b6d78879" providerId="ADAL" clId="{6785DFCC-0BD7-4064-AAF2-06ED685A7215}" dt="2026-07-03T10:45:42.144" v="445" actId="14100"/>
          <ac:spMkLst>
            <pc:docMk/>
            <pc:sldMk cId="2164399623" sldId="268"/>
            <ac:spMk id="3" creationId="{03EB402A-C46B-AFA2-9319-4308D6467837}"/>
          </ac:spMkLst>
        </pc:spChg>
      </pc:sldChg>
      <pc:sldChg chg="modSp new mod">
        <pc:chgData name="Esta Lewis" userId="25af280b-3a8e-438d-90ee-f475b6d78879" providerId="ADAL" clId="{6785DFCC-0BD7-4064-AAF2-06ED685A7215}" dt="2026-07-03T10:44:19.709" v="435" actId="27636"/>
        <pc:sldMkLst>
          <pc:docMk/>
          <pc:sldMk cId="1064965987" sldId="269"/>
        </pc:sldMkLst>
        <pc:spChg chg="mod">
          <ac:chgData name="Esta Lewis" userId="25af280b-3a8e-438d-90ee-f475b6d78879" providerId="ADAL" clId="{6785DFCC-0BD7-4064-AAF2-06ED685A7215}" dt="2026-07-03T10:44:19.609" v="432"/>
          <ac:spMkLst>
            <pc:docMk/>
            <pc:sldMk cId="1064965987" sldId="269"/>
            <ac:spMk id="2" creationId="{286FBB32-B63B-471A-3556-F0DE167CC424}"/>
          </ac:spMkLst>
        </pc:spChg>
        <pc:spChg chg="mod">
          <ac:chgData name="Esta Lewis" userId="25af280b-3a8e-438d-90ee-f475b6d78879" providerId="ADAL" clId="{6785DFCC-0BD7-4064-AAF2-06ED685A7215}" dt="2026-07-03T10:44:19.709" v="435" actId="27636"/>
          <ac:spMkLst>
            <pc:docMk/>
            <pc:sldMk cId="1064965987" sldId="269"/>
            <ac:spMk id="3" creationId="{7CA6AF7D-8D23-C500-234A-1E4840D970B9}"/>
          </ac:spMkLst>
        </pc:spChg>
      </pc:sldChg>
      <pc:sldChg chg="addSp delSp modSp new mod setBg delDesignElem">
        <pc:chgData name="Esta Lewis" userId="25af280b-3a8e-438d-90ee-f475b6d78879" providerId="ADAL" clId="{6785DFCC-0BD7-4064-AAF2-06ED685A7215}" dt="2026-07-03T10:45:50.626" v="447" actId="27636"/>
        <pc:sldMkLst>
          <pc:docMk/>
          <pc:sldMk cId="2494002169" sldId="270"/>
        </pc:sldMkLst>
        <pc:spChg chg="mod">
          <ac:chgData name="Esta Lewis" userId="25af280b-3a8e-438d-90ee-f475b6d78879" providerId="ADAL" clId="{6785DFCC-0BD7-4064-AAF2-06ED685A7215}" dt="2026-07-03T10:45:50.626" v="447" actId="27636"/>
          <ac:spMkLst>
            <pc:docMk/>
            <pc:sldMk cId="2494002169" sldId="270"/>
            <ac:spMk id="3" creationId="{89FB0150-DFBD-DC26-0EFD-FFE83E408A4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B46F8E-8D11-4344-BA9D-6D487A68CC9B}" type="datetimeFigureOut">
              <a:rPr lang="en-GB" smtClean="0"/>
              <a:t>05/07/2026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46CA4-990E-4F7E-86DF-919CD4094605}" type="slidenum">
              <a:rPr lang="en-GB" smtClean="0"/>
              <a:t>‹#›</a:t>
            </a:fld>
            <a:endParaRPr lang="en-GB"/>
          </a:p>
        </p:txBody>
      </p:sp>
    </p:spTree>
    <p:extLst>
      <p:ext uri="{BB962C8B-B14F-4D97-AF65-F5344CB8AC3E}">
        <p14:creationId xmlns:p14="http://schemas.microsoft.com/office/powerpoint/2010/main" val="19119110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explores how heritage education experiences in museums, galleries, and historic sites contribute to the way young people in Wales understand, negotiate, preserve, or redefine Welsh identity. It will investigate whether heritage education shapes identity directly or simply provides a space where identity can be expressed and explored. </a:t>
            </a:r>
          </a:p>
          <a:p>
            <a:endParaRPr lang="en-GB" dirty="0"/>
          </a:p>
        </p:txBody>
      </p:sp>
      <p:sp>
        <p:nvSpPr>
          <p:cNvPr id="4" name="Slide Number Placeholder 3"/>
          <p:cNvSpPr>
            <a:spLocks noGrp="1"/>
          </p:cNvSpPr>
          <p:nvPr>
            <p:ph type="sldNum" sz="quarter" idx="5"/>
          </p:nvPr>
        </p:nvSpPr>
        <p:spPr/>
        <p:txBody>
          <a:bodyPr/>
          <a:lstStyle/>
          <a:p>
            <a:fld id="{CE046CA4-990E-4F7E-86DF-919CD4094605}" type="slidenum">
              <a:rPr lang="en-GB" smtClean="0"/>
              <a:t>1</a:t>
            </a:fld>
            <a:endParaRPr lang="en-GB"/>
          </a:p>
        </p:txBody>
      </p:sp>
    </p:spTree>
    <p:extLst>
      <p:ext uri="{BB962C8B-B14F-4D97-AF65-F5344CB8AC3E}">
        <p14:creationId xmlns:p14="http://schemas.microsoft.com/office/powerpoint/2010/main" val="1134411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Question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Does heritage education shape identity, or does it simply provide young people with the tools and space to express identities they already possess?</a:t>
            </a:r>
          </a:p>
          <a:p>
            <a:endParaRPr lang="en-GB" dirty="0"/>
          </a:p>
        </p:txBody>
      </p:sp>
      <p:sp>
        <p:nvSpPr>
          <p:cNvPr id="4" name="Slide Number Placeholder 3"/>
          <p:cNvSpPr>
            <a:spLocks noGrp="1"/>
          </p:cNvSpPr>
          <p:nvPr>
            <p:ph type="sldNum" sz="quarter" idx="5"/>
          </p:nvPr>
        </p:nvSpPr>
        <p:spPr/>
        <p:txBody>
          <a:bodyPr/>
          <a:lstStyle/>
          <a:p>
            <a:fld id="{CE046CA4-990E-4F7E-86DF-919CD4094605}" type="slidenum">
              <a:rPr lang="en-GB" smtClean="0"/>
              <a:t>2</a:t>
            </a:fld>
            <a:endParaRPr lang="en-GB"/>
          </a:p>
        </p:txBody>
      </p:sp>
    </p:spTree>
    <p:extLst>
      <p:ext uri="{BB962C8B-B14F-4D97-AF65-F5344CB8AC3E}">
        <p14:creationId xmlns:p14="http://schemas.microsoft.com/office/powerpoint/2010/main" val="2774883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We Already Know</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Heritage Learning Theory</a:t>
            </a:r>
          </a:p>
        </p:txBody>
      </p:sp>
      <p:sp>
        <p:nvSpPr>
          <p:cNvPr id="4" name="Slide Number Placeholder 3"/>
          <p:cNvSpPr>
            <a:spLocks noGrp="1"/>
          </p:cNvSpPr>
          <p:nvPr>
            <p:ph type="sldNum" sz="quarter" idx="5"/>
          </p:nvPr>
        </p:nvSpPr>
        <p:spPr/>
        <p:txBody>
          <a:bodyPr/>
          <a:lstStyle/>
          <a:p>
            <a:fld id="{CE046CA4-990E-4F7E-86DF-919CD4094605}" type="slidenum">
              <a:rPr lang="en-GB" smtClean="0"/>
              <a:t>3</a:t>
            </a:fld>
            <a:endParaRPr lang="en-GB"/>
          </a:p>
        </p:txBody>
      </p:sp>
    </p:spTree>
    <p:extLst>
      <p:ext uri="{BB962C8B-B14F-4D97-AF65-F5344CB8AC3E}">
        <p14:creationId xmlns:p14="http://schemas.microsoft.com/office/powerpoint/2010/main" val="2937113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Welsh Identity</a:t>
            </a:r>
          </a:p>
          <a:p>
            <a:endParaRPr lang="en-GB" dirty="0"/>
          </a:p>
        </p:txBody>
      </p:sp>
      <p:sp>
        <p:nvSpPr>
          <p:cNvPr id="4" name="Slide Number Placeholder 3"/>
          <p:cNvSpPr>
            <a:spLocks noGrp="1"/>
          </p:cNvSpPr>
          <p:nvPr>
            <p:ph type="sldNum" sz="quarter" idx="5"/>
          </p:nvPr>
        </p:nvSpPr>
        <p:spPr/>
        <p:txBody>
          <a:bodyPr/>
          <a:lstStyle/>
          <a:p>
            <a:fld id="{CE046CA4-990E-4F7E-86DF-919CD4094605}" type="slidenum">
              <a:rPr lang="en-GB" smtClean="0"/>
              <a:t>4</a:t>
            </a:fld>
            <a:endParaRPr lang="en-GB"/>
          </a:p>
        </p:txBody>
      </p:sp>
    </p:spTree>
    <p:extLst>
      <p:ext uri="{BB962C8B-B14F-4D97-AF65-F5344CB8AC3E}">
        <p14:creationId xmlns:p14="http://schemas.microsoft.com/office/powerpoint/2010/main" val="984116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046CA4-990E-4F7E-86DF-919CD4094605}" type="slidenum">
              <a:rPr lang="en-GB" smtClean="0"/>
              <a:t>5</a:t>
            </a:fld>
            <a:endParaRPr lang="en-GB"/>
          </a:p>
        </p:txBody>
      </p:sp>
    </p:spTree>
    <p:extLst>
      <p:ext uri="{BB962C8B-B14F-4D97-AF65-F5344CB8AC3E}">
        <p14:creationId xmlns:p14="http://schemas.microsoft.com/office/powerpoint/2010/main" val="1784313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No substantial study has explored how heritage education contributes to the preservation, adaptation, acceptance, rejection, or reimagining of Welsh identity among young people. </a:t>
            </a:r>
          </a:p>
          <a:p>
            <a:endParaRPr lang="en-GB" dirty="0"/>
          </a:p>
        </p:txBody>
      </p:sp>
      <p:sp>
        <p:nvSpPr>
          <p:cNvPr id="4" name="Slide Number Placeholder 3"/>
          <p:cNvSpPr>
            <a:spLocks noGrp="1"/>
          </p:cNvSpPr>
          <p:nvPr>
            <p:ph type="sldNum" sz="quarter" idx="5"/>
          </p:nvPr>
        </p:nvSpPr>
        <p:spPr/>
        <p:txBody>
          <a:bodyPr/>
          <a:lstStyle/>
          <a:p>
            <a:fld id="{CE046CA4-990E-4F7E-86DF-919CD4094605}" type="slidenum">
              <a:rPr lang="en-GB" smtClean="0"/>
              <a:t>6</a:t>
            </a:fld>
            <a:endParaRPr lang="en-GB"/>
          </a:p>
        </p:txBody>
      </p:sp>
    </p:spTree>
    <p:extLst>
      <p:ext uri="{BB962C8B-B14F-4D97-AF65-F5344CB8AC3E}">
        <p14:creationId xmlns:p14="http://schemas.microsoft.com/office/powerpoint/2010/main" val="2168333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Understanding whether heritage education actively shapes Welsh identity or facilitates its expression.</a:t>
            </a:r>
          </a:p>
          <a:p>
            <a:endParaRPr lang="en-GB" dirty="0"/>
          </a:p>
        </p:txBody>
      </p:sp>
      <p:sp>
        <p:nvSpPr>
          <p:cNvPr id="4" name="Slide Number Placeholder 3"/>
          <p:cNvSpPr>
            <a:spLocks noGrp="1"/>
          </p:cNvSpPr>
          <p:nvPr>
            <p:ph type="sldNum" sz="quarter" idx="5"/>
          </p:nvPr>
        </p:nvSpPr>
        <p:spPr/>
        <p:txBody>
          <a:bodyPr/>
          <a:lstStyle/>
          <a:p>
            <a:fld id="{CE046CA4-990E-4F7E-86DF-919CD4094605}" type="slidenum">
              <a:rPr lang="en-GB" smtClean="0"/>
              <a:t>9</a:t>
            </a:fld>
            <a:endParaRPr lang="en-GB"/>
          </a:p>
        </p:txBody>
      </p:sp>
    </p:spTree>
    <p:extLst>
      <p:ext uri="{BB962C8B-B14F-4D97-AF65-F5344CB8AC3E}">
        <p14:creationId xmlns:p14="http://schemas.microsoft.com/office/powerpoint/2010/main" val="753033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Why Mixed Methods?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Provides both:</a:t>
            </a:r>
          </a:p>
          <a:p>
            <a:pPr lvl="0"/>
            <a:r>
              <a:rPr lang="en-GB" sz="1200" kern="1200" dirty="0">
                <a:solidFill>
                  <a:schemeClr val="tx1"/>
                </a:solidFill>
                <a:effectLst/>
                <a:latin typeface="+mn-lt"/>
                <a:ea typeface="+mn-ea"/>
                <a:cs typeface="+mn-cs"/>
              </a:rPr>
              <a:t>measurable trends</a:t>
            </a:r>
          </a:p>
          <a:p>
            <a:pPr lvl="0"/>
            <a:r>
              <a:rPr lang="en-GB" sz="1200" kern="1200" dirty="0">
                <a:solidFill>
                  <a:schemeClr val="tx1"/>
                </a:solidFill>
                <a:effectLst/>
                <a:latin typeface="+mn-lt"/>
                <a:ea typeface="+mn-ea"/>
                <a:cs typeface="+mn-cs"/>
              </a:rPr>
              <a:t>rich personal experiences</a:t>
            </a:r>
          </a:p>
          <a:p>
            <a:endParaRPr lang="en-GB" dirty="0"/>
          </a:p>
        </p:txBody>
      </p:sp>
      <p:sp>
        <p:nvSpPr>
          <p:cNvPr id="4" name="Slide Number Placeholder 3"/>
          <p:cNvSpPr>
            <a:spLocks noGrp="1"/>
          </p:cNvSpPr>
          <p:nvPr>
            <p:ph type="sldNum" sz="quarter" idx="5"/>
          </p:nvPr>
        </p:nvSpPr>
        <p:spPr/>
        <p:txBody>
          <a:bodyPr/>
          <a:lstStyle/>
          <a:p>
            <a:fld id="{CE046CA4-990E-4F7E-86DF-919CD4094605}" type="slidenum">
              <a:rPr lang="en-GB" smtClean="0"/>
              <a:t>10</a:t>
            </a:fld>
            <a:endParaRPr lang="en-GB"/>
          </a:p>
        </p:txBody>
      </p:sp>
    </p:spTree>
    <p:extLst>
      <p:ext uri="{BB962C8B-B14F-4D97-AF65-F5344CB8AC3E}">
        <p14:creationId xmlns:p14="http://schemas.microsoft.com/office/powerpoint/2010/main" val="24703444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76079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90174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80970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3110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49049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18226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89823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88359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66934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528244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3899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6894639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91528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3519010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642806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06785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0C50CD-E178-4744-9B35-B2F624D6C5E9}" type="datetimeFigureOut">
              <a:rPr lang="en-US" smtClean="0"/>
              <a:pPr/>
              <a:t>7/5/2026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515848906"/>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CAFC8-2E7A-AD99-BCFF-5FB1735723EC}"/>
              </a:ext>
            </a:extLst>
          </p:cNvPr>
          <p:cNvSpPr>
            <a:spLocks noGrp="1"/>
          </p:cNvSpPr>
          <p:nvPr>
            <p:ph type="ctrTitle"/>
          </p:nvPr>
        </p:nvSpPr>
        <p:spPr>
          <a:xfrm>
            <a:off x="517870" y="978408"/>
            <a:ext cx="8107790" cy="3431580"/>
          </a:xfrm>
        </p:spPr>
        <p:txBody>
          <a:bodyPr anchor="t">
            <a:normAutofit/>
          </a:bodyPr>
          <a:lstStyle/>
          <a:p>
            <a:pPr>
              <a:lnSpc>
                <a:spcPct val="90000"/>
              </a:lnSpc>
            </a:pPr>
            <a:r>
              <a:rPr lang="en-GB" sz="4000" b="1" dirty="0"/>
              <a:t>How Does Heritage Education Influence the Preservation and Evolution of Welsh Identity Among Young People in Wales?</a:t>
            </a:r>
            <a:br>
              <a:rPr lang="en-GB" sz="4000" dirty="0"/>
            </a:br>
            <a:endParaRPr lang="en-GB" sz="4000" dirty="0"/>
          </a:p>
        </p:txBody>
      </p:sp>
      <p:sp>
        <p:nvSpPr>
          <p:cNvPr id="3" name="Subtitle 2">
            <a:extLst>
              <a:ext uri="{FF2B5EF4-FFF2-40B4-BE49-F238E27FC236}">
                <a16:creationId xmlns:a16="http://schemas.microsoft.com/office/drawing/2014/main" id="{F764A9CF-F7EE-5360-D497-FA98D9C455A0}"/>
              </a:ext>
            </a:extLst>
          </p:cNvPr>
          <p:cNvSpPr>
            <a:spLocks noGrp="1"/>
          </p:cNvSpPr>
          <p:nvPr>
            <p:ph type="subTitle" idx="1"/>
          </p:nvPr>
        </p:nvSpPr>
        <p:spPr>
          <a:xfrm>
            <a:off x="517870" y="4482450"/>
            <a:ext cx="7102130" cy="1397141"/>
          </a:xfrm>
        </p:spPr>
        <p:txBody>
          <a:bodyPr anchor="b">
            <a:normAutofit/>
          </a:bodyPr>
          <a:lstStyle/>
          <a:p>
            <a:r>
              <a:rPr lang="en-GB"/>
              <a:t>Esta Lewis</a:t>
            </a:r>
          </a:p>
        </p:txBody>
      </p:sp>
    </p:spTree>
    <p:extLst>
      <p:ext uri="{BB962C8B-B14F-4D97-AF65-F5344CB8AC3E}">
        <p14:creationId xmlns:p14="http://schemas.microsoft.com/office/powerpoint/2010/main" val="29535791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1F385-E2A3-E594-8408-4EBEF78E01E3}"/>
              </a:ext>
            </a:extLst>
          </p:cNvPr>
          <p:cNvSpPr>
            <a:spLocks noGrp="1"/>
          </p:cNvSpPr>
          <p:nvPr>
            <p:ph type="title"/>
          </p:nvPr>
        </p:nvSpPr>
        <p:spPr/>
        <p:txBody>
          <a:bodyPr/>
          <a:lstStyle/>
          <a:p>
            <a:r>
              <a:rPr lang="en-GB" dirty="0"/>
              <a:t>Why This Research Matters</a:t>
            </a:r>
          </a:p>
        </p:txBody>
      </p:sp>
      <p:sp>
        <p:nvSpPr>
          <p:cNvPr id="3" name="Content Placeholder 2">
            <a:extLst>
              <a:ext uri="{FF2B5EF4-FFF2-40B4-BE49-F238E27FC236}">
                <a16:creationId xmlns:a16="http://schemas.microsoft.com/office/drawing/2014/main" id="{5060C377-63C2-86A7-CB88-B0492E614CD3}"/>
              </a:ext>
            </a:extLst>
          </p:cNvPr>
          <p:cNvSpPr>
            <a:spLocks noGrp="1"/>
          </p:cNvSpPr>
          <p:nvPr>
            <p:ph idx="1"/>
          </p:nvPr>
        </p:nvSpPr>
        <p:spPr/>
        <p:txBody>
          <a:bodyPr>
            <a:normAutofit fontScale="92500" lnSpcReduction="10000"/>
          </a:bodyPr>
          <a:lstStyle/>
          <a:p>
            <a:pPr lvl="0"/>
            <a:r>
              <a:rPr lang="en-GB" dirty="0"/>
              <a:t>Curriculum for Wales promotes Cynefin and belonging.</a:t>
            </a:r>
          </a:p>
          <a:p>
            <a:pPr lvl="0"/>
            <a:r>
              <a:rPr lang="en-GB" dirty="0"/>
              <a:t>Heritage sites increasingly engage young people through learning programmes.</a:t>
            </a:r>
          </a:p>
          <a:p>
            <a:pPr lvl="0"/>
            <a:r>
              <a:rPr lang="en-GB" dirty="0"/>
              <a:t>Welsh identity is complex, influenced by: </a:t>
            </a:r>
          </a:p>
          <a:p>
            <a:pPr lvl="1"/>
            <a:r>
              <a:rPr lang="en-GB" dirty="0"/>
              <a:t>language</a:t>
            </a:r>
          </a:p>
          <a:p>
            <a:pPr lvl="1"/>
            <a:r>
              <a:rPr lang="en-GB" dirty="0"/>
              <a:t>history</a:t>
            </a:r>
          </a:p>
          <a:p>
            <a:pPr lvl="1"/>
            <a:r>
              <a:rPr lang="en-GB" dirty="0"/>
              <a:t>devolution</a:t>
            </a:r>
          </a:p>
          <a:p>
            <a:pPr lvl="1"/>
            <a:r>
              <a:rPr lang="en-GB" dirty="0"/>
              <a:t>industry</a:t>
            </a:r>
          </a:p>
          <a:p>
            <a:pPr lvl="1"/>
            <a:r>
              <a:rPr lang="en-GB" dirty="0"/>
              <a:t>migration</a:t>
            </a:r>
          </a:p>
          <a:p>
            <a:pPr lvl="1"/>
            <a:r>
              <a:rPr lang="en-GB" dirty="0"/>
              <a:t>contemporary politics</a:t>
            </a:r>
          </a:p>
          <a:p>
            <a:pPr lvl="0"/>
            <a:r>
              <a:rPr lang="en-GB" dirty="0"/>
              <a:t>We know heritage education can influence perspectives and meaning-making.</a:t>
            </a:r>
          </a:p>
          <a:p>
            <a:pPr lvl="0"/>
            <a:r>
              <a:rPr lang="en-GB" dirty="0"/>
              <a:t>We do not yet know how it influences young people's sense of Welsh identity. </a:t>
            </a:r>
          </a:p>
          <a:p>
            <a:pPr marL="0" indent="0">
              <a:buNone/>
            </a:pPr>
            <a:endParaRPr lang="en-GB" dirty="0"/>
          </a:p>
        </p:txBody>
      </p:sp>
    </p:spTree>
    <p:extLst>
      <p:ext uri="{BB962C8B-B14F-4D97-AF65-F5344CB8AC3E}">
        <p14:creationId xmlns:p14="http://schemas.microsoft.com/office/powerpoint/2010/main" val="2270124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2E6F6-91C6-61EC-D105-EA9BAA81008F}"/>
              </a:ext>
            </a:extLst>
          </p:cNvPr>
          <p:cNvSpPr>
            <a:spLocks noGrp="1"/>
          </p:cNvSpPr>
          <p:nvPr>
            <p:ph type="title"/>
          </p:nvPr>
        </p:nvSpPr>
        <p:spPr/>
        <p:txBody>
          <a:bodyPr>
            <a:normAutofit/>
          </a:bodyPr>
          <a:lstStyle/>
          <a:p>
            <a:r>
              <a:rPr lang="en-GB" dirty="0"/>
              <a:t>Context and Background: Heritage Learning Theory</a:t>
            </a:r>
          </a:p>
        </p:txBody>
      </p:sp>
      <p:sp>
        <p:nvSpPr>
          <p:cNvPr id="3" name="Content Placeholder 2">
            <a:extLst>
              <a:ext uri="{FF2B5EF4-FFF2-40B4-BE49-F238E27FC236}">
                <a16:creationId xmlns:a16="http://schemas.microsoft.com/office/drawing/2014/main" id="{FB04645C-CF06-1B70-197F-C2552DCF479F}"/>
              </a:ext>
            </a:extLst>
          </p:cNvPr>
          <p:cNvSpPr>
            <a:spLocks noGrp="1"/>
          </p:cNvSpPr>
          <p:nvPr>
            <p:ph idx="1"/>
          </p:nvPr>
        </p:nvSpPr>
        <p:spPr/>
        <p:txBody>
          <a:bodyPr>
            <a:normAutofit/>
          </a:bodyPr>
          <a:lstStyle/>
          <a:p>
            <a:r>
              <a:rPr lang="en-GB" b="1"/>
              <a:t>Falk and Dierking (2000)</a:t>
            </a:r>
            <a:r>
              <a:rPr lang="en-GB"/>
              <a:t> argue that museum and heritage learning is shaped by visitor agency, including "choice and control" and "facilitated mediation", meaning learners actively construct meaning rather than passively receive knowledge. </a:t>
            </a:r>
          </a:p>
          <a:p>
            <a:r>
              <a:rPr lang="en-GB" b="1" err="1"/>
              <a:t>Kemeza</a:t>
            </a:r>
            <a:r>
              <a:rPr lang="en-GB" b="1"/>
              <a:t> (2019)</a:t>
            </a:r>
            <a:r>
              <a:rPr lang="en-GB"/>
              <a:t> further suggests that heritage and gallery learning should encourage individual interpretation and personal meaning-making. </a:t>
            </a:r>
          </a:p>
          <a:p>
            <a:r>
              <a:rPr lang="en-GB" b="1"/>
              <a:t>Schlemmer, Carpenter and Hitchcock (2017)</a:t>
            </a:r>
            <a:r>
              <a:rPr lang="en-GB"/>
              <a:t> argue that socially engaged learning enables learners to reflect on social issues and citizenship through participation and dialogue. </a:t>
            </a:r>
          </a:p>
          <a:p>
            <a:pPr marL="0" indent="0">
              <a:buNone/>
            </a:pPr>
            <a:r>
              <a:rPr lang="en-GB"/>
              <a:t> </a:t>
            </a:r>
          </a:p>
          <a:p>
            <a:pPr marL="0" indent="0">
              <a:buNone/>
            </a:pPr>
            <a:endParaRPr lang="en-GB"/>
          </a:p>
        </p:txBody>
      </p:sp>
    </p:spTree>
    <p:extLst>
      <p:ext uri="{BB962C8B-B14F-4D97-AF65-F5344CB8AC3E}">
        <p14:creationId xmlns:p14="http://schemas.microsoft.com/office/powerpoint/2010/main" val="2492062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719A53-5EBE-3DC5-F841-57304057EF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66FD87-5782-BB61-B2E0-95B76E7EA6FA}"/>
              </a:ext>
            </a:extLst>
          </p:cNvPr>
          <p:cNvSpPr>
            <a:spLocks noGrp="1"/>
          </p:cNvSpPr>
          <p:nvPr>
            <p:ph type="title"/>
          </p:nvPr>
        </p:nvSpPr>
        <p:spPr/>
        <p:txBody>
          <a:bodyPr>
            <a:normAutofit/>
          </a:bodyPr>
          <a:lstStyle/>
          <a:p>
            <a:r>
              <a:rPr lang="en-GB" dirty="0"/>
              <a:t>Context and Background: Wales</a:t>
            </a:r>
          </a:p>
        </p:txBody>
      </p:sp>
      <p:sp>
        <p:nvSpPr>
          <p:cNvPr id="3" name="Content Placeholder 2">
            <a:extLst>
              <a:ext uri="{FF2B5EF4-FFF2-40B4-BE49-F238E27FC236}">
                <a16:creationId xmlns:a16="http://schemas.microsoft.com/office/drawing/2014/main" id="{36342155-FB6A-EDC7-9D4E-2B769D1EB517}"/>
              </a:ext>
            </a:extLst>
          </p:cNvPr>
          <p:cNvSpPr>
            <a:spLocks noGrp="1"/>
          </p:cNvSpPr>
          <p:nvPr>
            <p:ph idx="1"/>
          </p:nvPr>
        </p:nvSpPr>
        <p:spPr/>
        <p:txBody>
          <a:bodyPr>
            <a:normAutofit fontScale="92500" lnSpcReduction="10000"/>
          </a:bodyPr>
          <a:lstStyle/>
          <a:p>
            <a:pPr>
              <a:lnSpc>
                <a:spcPct val="100000"/>
              </a:lnSpc>
            </a:pPr>
            <a:r>
              <a:rPr lang="en-GB" b="1" err="1"/>
              <a:t>Toszek</a:t>
            </a:r>
            <a:r>
              <a:rPr lang="en-GB" b="1"/>
              <a:t> (2016)</a:t>
            </a:r>
            <a:r>
              <a:rPr lang="en-GB"/>
              <a:t> argues that devolution played a significant role in strengthening Welsh national identity, particularly its political dimensions. </a:t>
            </a:r>
          </a:p>
          <a:p>
            <a:pPr>
              <a:lnSpc>
                <a:spcPct val="100000"/>
              </a:lnSpc>
            </a:pPr>
            <a:r>
              <a:rPr lang="en-GB" b="1"/>
              <a:t>Edwards (2023)</a:t>
            </a:r>
            <a:r>
              <a:rPr lang="en-GB"/>
              <a:t> describes Welsh identity as complex, fluid and contested rather than fixed, shaped by language, class, community, history and relationships with Britishness. </a:t>
            </a:r>
          </a:p>
          <a:p>
            <a:pPr>
              <a:lnSpc>
                <a:spcPct val="100000"/>
              </a:lnSpc>
            </a:pPr>
            <a:r>
              <a:rPr lang="en-GB" b="1"/>
              <a:t>Roberts (1999)</a:t>
            </a:r>
            <a:r>
              <a:rPr lang="en-GB"/>
              <a:t> and </a:t>
            </a:r>
            <a:r>
              <a:rPr lang="en-GB" b="1"/>
              <a:t>Thompson &amp; Day (1999)</a:t>
            </a:r>
            <a:r>
              <a:rPr lang="en-GB"/>
              <a:t> highlight the importance of local experiences, industrial heritage and community in constructing Welsh identity. </a:t>
            </a:r>
          </a:p>
          <a:p>
            <a:pPr>
              <a:lnSpc>
                <a:spcPct val="100000"/>
              </a:lnSpc>
            </a:pPr>
            <a:r>
              <a:rPr lang="en-GB" b="1"/>
              <a:t>Adam Price (2022) </a:t>
            </a:r>
            <a:r>
              <a:rPr lang="en-GB"/>
              <a:t>argues that Wales should move beyond nostalgic or purely historical understandings of nationhood and instead view Welsh identity as an evolving civic project that is continually renegotiated by each generation. For Price, Welshness is not defined solely by ancestry, language or tradition, but by participation in a shared national story and collective future.</a:t>
            </a:r>
          </a:p>
          <a:p>
            <a:pPr marL="0" indent="0">
              <a:lnSpc>
                <a:spcPct val="100000"/>
              </a:lnSpc>
              <a:buNone/>
            </a:pPr>
            <a:r>
              <a:rPr lang="en-GB" b="1"/>
              <a:t> </a:t>
            </a:r>
            <a:endParaRPr lang="en-GB"/>
          </a:p>
          <a:p>
            <a:pPr>
              <a:lnSpc>
                <a:spcPct val="100000"/>
              </a:lnSpc>
            </a:pPr>
            <a:endParaRPr lang="en-GB"/>
          </a:p>
        </p:txBody>
      </p:sp>
    </p:spTree>
    <p:extLst>
      <p:ext uri="{BB962C8B-B14F-4D97-AF65-F5344CB8AC3E}">
        <p14:creationId xmlns:p14="http://schemas.microsoft.com/office/powerpoint/2010/main" val="1856359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86B751-232C-A3AF-2B78-59BA83E72D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35ED64-D7AA-862B-98AD-D23D14F86B66}"/>
              </a:ext>
            </a:extLst>
          </p:cNvPr>
          <p:cNvSpPr>
            <a:spLocks noGrp="1"/>
          </p:cNvSpPr>
          <p:nvPr>
            <p:ph type="title"/>
          </p:nvPr>
        </p:nvSpPr>
        <p:spPr/>
        <p:txBody>
          <a:bodyPr>
            <a:normAutofit/>
          </a:bodyPr>
          <a:lstStyle/>
          <a:p>
            <a:r>
              <a:rPr lang="en-GB" dirty="0"/>
              <a:t>Context and Background: Contemporary Debate</a:t>
            </a:r>
          </a:p>
        </p:txBody>
      </p:sp>
      <p:sp>
        <p:nvSpPr>
          <p:cNvPr id="3" name="Content Placeholder 2">
            <a:extLst>
              <a:ext uri="{FF2B5EF4-FFF2-40B4-BE49-F238E27FC236}">
                <a16:creationId xmlns:a16="http://schemas.microsoft.com/office/drawing/2014/main" id="{111EDD51-AD31-271D-2DCA-2A5232775138}"/>
              </a:ext>
            </a:extLst>
          </p:cNvPr>
          <p:cNvSpPr>
            <a:spLocks noGrp="1"/>
          </p:cNvSpPr>
          <p:nvPr>
            <p:ph idx="1"/>
          </p:nvPr>
        </p:nvSpPr>
        <p:spPr/>
        <p:txBody>
          <a:bodyPr>
            <a:normAutofit/>
          </a:bodyPr>
          <a:lstStyle/>
          <a:p>
            <a:pPr lvl="0"/>
            <a:r>
              <a:rPr lang="en-GB" dirty="0"/>
              <a:t>What does "being Welsh" mean in an increasingly multicultural Wales?</a:t>
            </a:r>
          </a:p>
          <a:p>
            <a:pPr lvl="0"/>
            <a:r>
              <a:rPr lang="en-GB" dirty="0"/>
              <a:t>How does the Curriculum for Wales concept of Cynefin support belonging?</a:t>
            </a:r>
          </a:p>
          <a:p>
            <a:pPr lvl="0"/>
            <a:r>
              <a:rPr lang="en-GB" dirty="0"/>
              <a:t>Can Cynefin become culturally exclusionary for those with hybrid, migrant or multiple identities?</a:t>
            </a:r>
          </a:p>
          <a:p>
            <a:pPr lvl="0"/>
            <a:r>
              <a:rPr lang="en-GB" dirty="0"/>
              <a:t>Should heritage education preserve traditional narratives of Welshness or encourage new interpretations?</a:t>
            </a:r>
          </a:p>
          <a:p>
            <a:endParaRPr lang="en-GB" dirty="0"/>
          </a:p>
        </p:txBody>
      </p:sp>
    </p:spTree>
    <p:extLst>
      <p:ext uri="{BB962C8B-B14F-4D97-AF65-F5344CB8AC3E}">
        <p14:creationId xmlns:p14="http://schemas.microsoft.com/office/powerpoint/2010/main" val="1486025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94EA5-63E9-F5D4-310D-F9C0EE3AEB10}"/>
              </a:ext>
            </a:extLst>
          </p:cNvPr>
          <p:cNvSpPr>
            <a:spLocks noGrp="1"/>
          </p:cNvSpPr>
          <p:nvPr>
            <p:ph type="title"/>
          </p:nvPr>
        </p:nvSpPr>
        <p:spPr>
          <a:xfrm>
            <a:off x="521208" y="978408"/>
            <a:ext cx="3410712" cy="5376672"/>
          </a:xfrm>
        </p:spPr>
        <p:txBody>
          <a:bodyPr>
            <a:normAutofit/>
          </a:bodyPr>
          <a:lstStyle/>
          <a:p>
            <a:r>
              <a:rPr lang="en-GB" sz="4000" dirty="0"/>
              <a:t>The Gap in Research</a:t>
            </a:r>
          </a:p>
        </p:txBody>
      </p:sp>
      <p:sp>
        <p:nvSpPr>
          <p:cNvPr id="3" name="Content Placeholder 2">
            <a:extLst>
              <a:ext uri="{FF2B5EF4-FFF2-40B4-BE49-F238E27FC236}">
                <a16:creationId xmlns:a16="http://schemas.microsoft.com/office/drawing/2014/main" id="{7C37540D-B4B6-F7E0-68D6-D8091F83FB29}"/>
              </a:ext>
            </a:extLst>
          </p:cNvPr>
          <p:cNvSpPr>
            <a:spLocks noGrp="1"/>
          </p:cNvSpPr>
          <p:nvPr>
            <p:ph idx="1"/>
          </p:nvPr>
        </p:nvSpPr>
        <p:spPr>
          <a:xfrm>
            <a:off x="4636008" y="1042416"/>
            <a:ext cx="7031736" cy="5312664"/>
          </a:xfrm>
        </p:spPr>
        <p:txBody>
          <a:bodyPr>
            <a:normAutofit/>
          </a:bodyPr>
          <a:lstStyle/>
          <a:p>
            <a:pPr marL="0" indent="0">
              <a:buNone/>
            </a:pPr>
            <a:r>
              <a:rPr lang="en-GB" b="1" dirty="0"/>
              <a:t>Existing Research Covers</a:t>
            </a:r>
            <a:endParaRPr lang="en-GB" dirty="0"/>
          </a:p>
          <a:p>
            <a:pPr lvl="0"/>
            <a:r>
              <a:rPr lang="en-GB" dirty="0"/>
              <a:t>Heritage learning theory</a:t>
            </a:r>
          </a:p>
          <a:p>
            <a:pPr lvl="0"/>
            <a:r>
              <a:rPr lang="en-GB" dirty="0"/>
              <a:t>Identity formation</a:t>
            </a:r>
          </a:p>
          <a:p>
            <a:pPr lvl="0"/>
            <a:r>
              <a:rPr lang="en-GB" dirty="0"/>
              <a:t>Welsh national identity</a:t>
            </a:r>
          </a:p>
          <a:p>
            <a:pPr lvl="0"/>
            <a:r>
              <a:rPr lang="en-GB" dirty="0"/>
              <a:t>Museum learning</a:t>
            </a:r>
          </a:p>
          <a:p>
            <a:pPr lvl="0"/>
            <a:r>
              <a:rPr lang="en-GB" dirty="0"/>
              <a:t>Cultural memory</a:t>
            </a:r>
          </a:p>
          <a:p>
            <a:pPr marL="0" indent="0">
              <a:buNone/>
            </a:pPr>
            <a:endParaRPr lang="en-GB" b="1" dirty="0"/>
          </a:p>
          <a:p>
            <a:pPr marL="0" indent="0">
              <a:buNone/>
            </a:pPr>
            <a:r>
              <a:rPr lang="en-GB" b="1" dirty="0"/>
              <a:t>Gap in Knowledge</a:t>
            </a:r>
            <a:endParaRPr lang="en-GB" dirty="0"/>
          </a:p>
          <a:p>
            <a:pPr marL="0" indent="0">
              <a:buNone/>
            </a:pPr>
            <a:r>
              <a:rPr lang="en-GB" dirty="0"/>
              <a:t>There is little research examining:</a:t>
            </a:r>
          </a:p>
          <a:p>
            <a:pPr lvl="0"/>
            <a:r>
              <a:rPr lang="en-GB" dirty="0"/>
              <a:t>Heritage education</a:t>
            </a:r>
          </a:p>
          <a:p>
            <a:pPr lvl="0"/>
            <a:r>
              <a:rPr lang="en-GB" dirty="0"/>
              <a:t>Young people</a:t>
            </a:r>
          </a:p>
          <a:p>
            <a:pPr lvl="0"/>
            <a:r>
              <a:rPr lang="en-GB" dirty="0"/>
              <a:t>Welsh identity</a:t>
            </a:r>
          </a:p>
          <a:p>
            <a:pPr marL="0" indent="0">
              <a:buNone/>
            </a:pPr>
            <a:r>
              <a:rPr lang="en-GB" dirty="0"/>
              <a:t>…together</a:t>
            </a:r>
          </a:p>
        </p:txBody>
      </p:sp>
    </p:spTree>
    <p:extLst>
      <p:ext uri="{BB962C8B-B14F-4D97-AF65-F5344CB8AC3E}">
        <p14:creationId xmlns:p14="http://schemas.microsoft.com/office/powerpoint/2010/main" val="104111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C8BF6-689A-88E1-3A70-08DE3523770A}"/>
              </a:ext>
            </a:extLst>
          </p:cNvPr>
          <p:cNvSpPr>
            <a:spLocks noGrp="1"/>
          </p:cNvSpPr>
          <p:nvPr>
            <p:ph type="title"/>
          </p:nvPr>
        </p:nvSpPr>
        <p:spPr/>
        <p:txBody>
          <a:bodyPr/>
          <a:lstStyle/>
          <a:p>
            <a:r>
              <a:rPr lang="en-GB" dirty="0"/>
              <a:t>Research Aim</a:t>
            </a:r>
          </a:p>
        </p:txBody>
      </p:sp>
      <p:sp>
        <p:nvSpPr>
          <p:cNvPr id="3" name="Content Placeholder 2">
            <a:extLst>
              <a:ext uri="{FF2B5EF4-FFF2-40B4-BE49-F238E27FC236}">
                <a16:creationId xmlns:a16="http://schemas.microsoft.com/office/drawing/2014/main" id="{0EE5D943-7E2E-AB71-1940-4A2FDBAC82DB}"/>
              </a:ext>
            </a:extLst>
          </p:cNvPr>
          <p:cNvSpPr>
            <a:spLocks noGrp="1"/>
          </p:cNvSpPr>
          <p:nvPr>
            <p:ph idx="1"/>
          </p:nvPr>
        </p:nvSpPr>
        <p:spPr/>
        <p:txBody>
          <a:bodyPr>
            <a:normAutofit/>
          </a:bodyPr>
          <a:lstStyle/>
          <a:p>
            <a:pPr marL="0" indent="0">
              <a:buNone/>
            </a:pPr>
            <a:r>
              <a:rPr lang="en-GB" sz="3200" dirty="0"/>
              <a:t>To explore the role of heritage education in shaping young people's sense of identity and perceptions of Welshness and to investigate how heritage learning environments influence identity formation in Wales.  </a:t>
            </a:r>
          </a:p>
          <a:p>
            <a:endParaRPr lang="en-GB" sz="3200" dirty="0"/>
          </a:p>
        </p:txBody>
      </p:sp>
    </p:spTree>
    <p:extLst>
      <p:ext uri="{BB962C8B-B14F-4D97-AF65-F5344CB8AC3E}">
        <p14:creationId xmlns:p14="http://schemas.microsoft.com/office/powerpoint/2010/main" val="1168429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5DAA0-D01D-EFD9-AE1B-524D7FA0A4D6}"/>
              </a:ext>
            </a:extLst>
          </p:cNvPr>
          <p:cNvSpPr>
            <a:spLocks noGrp="1"/>
          </p:cNvSpPr>
          <p:nvPr>
            <p:ph type="title"/>
          </p:nvPr>
        </p:nvSpPr>
        <p:spPr/>
        <p:txBody>
          <a:bodyPr/>
          <a:lstStyle/>
          <a:p>
            <a:r>
              <a:rPr lang="en-GB" dirty="0"/>
              <a:t>Research Objectives</a:t>
            </a:r>
          </a:p>
        </p:txBody>
      </p:sp>
      <p:sp>
        <p:nvSpPr>
          <p:cNvPr id="3" name="Content Placeholder 2">
            <a:extLst>
              <a:ext uri="{FF2B5EF4-FFF2-40B4-BE49-F238E27FC236}">
                <a16:creationId xmlns:a16="http://schemas.microsoft.com/office/drawing/2014/main" id="{E31B1367-65C4-EDDC-A886-E4DB78B93E6C}"/>
              </a:ext>
            </a:extLst>
          </p:cNvPr>
          <p:cNvSpPr>
            <a:spLocks noGrp="1"/>
          </p:cNvSpPr>
          <p:nvPr>
            <p:ph idx="1"/>
          </p:nvPr>
        </p:nvSpPr>
        <p:spPr/>
        <p:txBody>
          <a:bodyPr/>
          <a:lstStyle/>
          <a:p>
            <a:pPr marL="342900" lvl="0" indent="-342900">
              <a:buFont typeface="+mj-lt"/>
              <a:buAutoNum type="arabicPeriod"/>
            </a:pPr>
            <a:r>
              <a:rPr lang="en-GB" dirty="0"/>
              <a:t>Analyse how heritage education theories are applied within Welsh heritage sites.</a:t>
            </a:r>
          </a:p>
          <a:p>
            <a:pPr marL="342900" lvl="0" indent="-342900">
              <a:buFont typeface="+mj-lt"/>
              <a:buAutoNum type="arabicPeriod"/>
            </a:pPr>
            <a:r>
              <a:rPr lang="en-GB" dirty="0"/>
              <a:t>Explore young people's perceptions of Welsh identity and Welshness.</a:t>
            </a:r>
          </a:p>
          <a:p>
            <a:pPr marL="342900" lvl="0" indent="-342900">
              <a:buFont typeface="+mj-lt"/>
              <a:buAutoNum type="arabicPeriod"/>
            </a:pPr>
            <a:r>
              <a:rPr lang="en-GB" dirty="0"/>
              <a:t>Examine whether young people adopt, reject, or reframe traditional identity narratives.</a:t>
            </a:r>
          </a:p>
          <a:p>
            <a:pPr marL="342900" lvl="0" indent="-342900">
              <a:buFont typeface="+mj-lt"/>
              <a:buAutoNum type="arabicPeriod"/>
            </a:pPr>
            <a:r>
              <a:rPr lang="en-GB" dirty="0"/>
              <a:t>Investigate how political, historical, and socio-economic heritage narratives influence identity formation.</a:t>
            </a:r>
          </a:p>
          <a:p>
            <a:pPr marL="342900" lvl="0" indent="-342900">
              <a:buFont typeface="+mj-lt"/>
              <a:buAutoNum type="arabicPeriod"/>
            </a:pPr>
            <a:r>
              <a:rPr lang="en-GB" dirty="0"/>
              <a:t>Assess the role of Cynefin in supporting or potentially excluding diverse identities.</a:t>
            </a:r>
          </a:p>
          <a:p>
            <a:pPr marL="342900" lvl="0" indent="-342900">
              <a:buFont typeface="+mj-lt"/>
              <a:buAutoNum type="arabicPeriod"/>
            </a:pPr>
            <a:r>
              <a:rPr lang="en-GB" dirty="0"/>
              <a:t>Provide recommendations for heritage education practice. </a:t>
            </a:r>
          </a:p>
          <a:p>
            <a:pPr marL="0" indent="0">
              <a:buNone/>
            </a:pPr>
            <a:endParaRPr lang="en-GB" dirty="0"/>
          </a:p>
        </p:txBody>
      </p:sp>
    </p:spTree>
    <p:extLst>
      <p:ext uri="{BB962C8B-B14F-4D97-AF65-F5344CB8AC3E}">
        <p14:creationId xmlns:p14="http://schemas.microsoft.com/office/powerpoint/2010/main" val="1070091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06C67-4133-2C8B-14A3-A076DEE65C2C}"/>
              </a:ext>
            </a:extLst>
          </p:cNvPr>
          <p:cNvSpPr>
            <a:spLocks noGrp="1"/>
          </p:cNvSpPr>
          <p:nvPr>
            <p:ph type="title"/>
          </p:nvPr>
        </p:nvSpPr>
        <p:spPr>
          <a:xfrm>
            <a:off x="521208" y="978408"/>
            <a:ext cx="3410712" cy="5376672"/>
          </a:xfrm>
        </p:spPr>
        <p:txBody>
          <a:bodyPr>
            <a:normAutofit/>
          </a:bodyPr>
          <a:lstStyle/>
          <a:p>
            <a:r>
              <a:rPr lang="en-GB" sz="4000" dirty="0"/>
              <a:t>What Makes This Research Original?</a:t>
            </a:r>
            <a:br>
              <a:rPr lang="en-GB" sz="4000" dirty="0"/>
            </a:br>
            <a:endParaRPr lang="en-GB" sz="4000" dirty="0"/>
          </a:p>
        </p:txBody>
      </p:sp>
      <p:sp>
        <p:nvSpPr>
          <p:cNvPr id="3" name="Content Placeholder 2">
            <a:extLst>
              <a:ext uri="{FF2B5EF4-FFF2-40B4-BE49-F238E27FC236}">
                <a16:creationId xmlns:a16="http://schemas.microsoft.com/office/drawing/2014/main" id="{5C262F3D-8727-B0E8-0527-DD0CBC0D66D1}"/>
              </a:ext>
            </a:extLst>
          </p:cNvPr>
          <p:cNvSpPr>
            <a:spLocks noGrp="1"/>
          </p:cNvSpPr>
          <p:nvPr>
            <p:ph idx="1"/>
          </p:nvPr>
        </p:nvSpPr>
        <p:spPr>
          <a:xfrm>
            <a:off x="4242816" y="978408"/>
            <a:ext cx="4663440" cy="5312664"/>
          </a:xfrm>
        </p:spPr>
        <p:txBody>
          <a:bodyPr>
            <a:normAutofit/>
          </a:bodyPr>
          <a:lstStyle/>
          <a:p>
            <a:pPr marL="0" indent="0">
              <a:buNone/>
            </a:pPr>
            <a:r>
              <a:rPr lang="en-GB" b="1" dirty="0"/>
              <a:t>Academic Contribution</a:t>
            </a:r>
            <a:endParaRPr lang="en-GB" dirty="0"/>
          </a:p>
          <a:p>
            <a:pPr lvl="0"/>
            <a:r>
              <a:rPr lang="en-GB" dirty="0"/>
              <a:t>Connects heritage education and national identity.</a:t>
            </a:r>
          </a:p>
          <a:p>
            <a:pPr lvl="0"/>
            <a:r>
              <a:rPr lang="en-GB" dirty="0"/>
              <a:t>Applies identity theory within a Welsh heritage context.</a:t>
            </a:r>
          </a:p>
          <a:p>
            <a:pPr lvl="0"/>
            <a:r>
              <a:rPr lang="en-GB" dirty="0"/>
              <a:t>Extends museum-learning theory to questions of belonging and nationhood.</a:t>
            </a:r>
          </a:p>
          <a:p>
            <a:pPr marL="0" indent="0">
              <a:buNone/>
            </a:pPr>
            <a:r>
              <a:rPr lang="en-GB" b="1" dirty="0"/>
              <a:t>Practical Contribution</a:t>
            </a:r>
            <a:endParaRPr lang="en-GB" dirty="0"/>
          </a:p>
          <a:p>
            <a:pPr lvl="0"/>
            <a:r>
              <a:rPr lang="en-GB" dirty="0"/>
              <a:t>Supports museums, galleries, and heritage sites in designing inclusive learning programmes.</a:t>
            </a:r>
          </a:p>
          <a:p>
            <a:pPr lvl="0"/>
            <a:r>
              <a:rPr lang="en-GB" dirty="0"/>
              <a:t>Provides evidence around how Cynefin is experienced by young people.</a:t>
            </a:r>
          </a:p>
          <a:p>
            <a:pPr lvl="0"/>
            <a:r>
              <a:rPr lang="en-GB" dirty="0"/>
              <a:t>The ability to inform education, heritage, and cultural policy in Wales. </a:t>
            </a:r>
          </a:p>
          <a:p>
            <a:endParaRPr lang="en-GB" dirty="0"/>
          </a:p>
        </p:txBody>
      </p:sp>
    </p:spTree>
    <p:extLst>
      <p:ext uri="{BB962C8B-B14F-4D97-AF65-F5344CB8AC3E}">
        <p14:creationId xmlns:p14="http://schemas.microsoft.com/office/powerpoint/2010/main" val="1529311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3F0BB5-C7FC-97A8-BE24-30742B5ABB60}"/>
              </a:ext>
            </a:extLst>
          </p:cNvPr>
          <p:cNvSpPr>
            <a:spLocks noGrp="1"/>
          </p:cNvSpPr>
          <p:nvPr>
            <p:ph type="title"/>
          </p:nvPr>
        </p:nvSpPr>
        <p:spPr>
          <a:xfrm>
            <a:off x="643467" y="816638"/>
            <a:ext cx="3367359" cy="5224724"/>
          </a:xfrm>
        </p:spPr>
        <p:txBody>
          <a:bodyPr anchor="ctr">
            <a:normAutofit/>
          </a:bodyPr>
          <a:lstStyle/>
          <a:p>
            <a:r>
              <a:rPr lang="en-GB" dirty="0"/>
              <a:t>Methodology: Mixed Methods Approach</a:t>
            </a:r>
          </a:p>
        </p:txBody>
      </p:sp>
      <p:sp>
        <p:nvSpPr>
          <p:cNvPr id="3" name="Content Placeholder 2">
            <a:extLst>
              <a:ext uri="{FF2B5EF4-FFF2-40B4-BE49-F238E27FC236}">
                <a16:creationId xmlns:a16="http://schemas.microsoft.com/office/drawing/2014/main" id="{59928314-CBA3-12FC-5DB2-5E170EED29A5}"/>
              </a:ext>
            </a:extLst>
          </p:cNvPr>
          <p:cNvSpPr>
            <a:spLocks noGrp="1"/>
          </p:cNvSpPr>
          <p:nvPr>
            <p:ph idx="1"/>
          </p:nvPr>
        </p:nvSpPr>
        <p:spPr>
          <a:xfrm>
            <a:off x="4654295" y="816638"/>
            <a:ext cx="4619706" cy="5224724"/>
          </a:xfrm>
        </p:spPr>
        <p:txBody>
          <a:bodyPr anchor="ctr">
            <a:normAutofit/>
          </a:bodyPr>
          <a:lstStyle/>
          <a:p>
            <a:pPr marL="0" indent="0">
              <a:lnSpc>
                <a:spcPct val="90000"/>
              </a:lnSpc>
              <a:buNone/>
            </a:pPr>
            <a:endParaRPr lang="en-GB" dirty="0"/>
          </a:p>
          <a:p>
            <a:pPr marL="0" indent="0">
              <a:lnSpc>
                <a:spcPct val="90000"/>
              </a:lnSpc>
              <a:buNone/>
            </a:pPr>
            <a:r>
              <a:rPr lang="en-GB" b="1" dirty="0"/>
              <a:t>Qualitative</a:t>
            </a:r>
            <a:endParaRPr lang="en-GB" dirty="0"/>
          </a:p>
          <a:p>
            <a:pPr lvl="0">
              <a:lnSpc>
                <a:spcPct val="90000"/>
              </a:lnSpc>
            </a:pPr>
            <a:r>
              <a:rPr lang="en-GB" dirty="0"/>
              <a:t>Semi-structured interviews</a:t>
            </a:r>
          </a:p>
          <a:p>
            <a:pPr lvl="0">
              <a:lnSpc>
                <a:spcPct val="90000"/>
              </a:lnSpc>
            </a:pPr>
            <a:r>
              <a:rPr lang="en-GB" dirty="0"/>
              <a:t>Focus groups</a:t>
            </a:r>
          </a:p>
          <a:p>
            <a:pPr lvl="0">
              <a:lnSpc>
                <a:spcPct val="90000"/>
              </a:lnSpc>
            </a:pPr>
            <a:r>
              <a:rPr lang="en-GB" dirty="0"/>
              <a:t>Participant observations</a:t>
            </a:r>
          </a:p>
          <a:p>
            <a:pPr marL="0" indent="0">
              <a:lnSpc>
                <a:spcPct val="90000"/>
              </a:lnSpc>
              <a:buNone/>
            </a:pPr>
            <a:r>
              <a:rPr lang="en-GB" b="1" dirty="0"/>
              <a:t>Documentary Analysis</a:t>
            </a:r>
            <a:endParaRPr lang="en-GB" dirty="0"/>
          </a:p>
          <a:p>
            <a:pPr lvl="0">
              <a:lnSpc>
                <a:spcPct val="90000"/>
              </a:lnSpc>
            </a:pPr>
            <a:r>
              <a:rPr lang="en-GB" dirty="0"/>
              <a:t>Learning materials</a:t>
            </a:r>
          </a:p>
          <a:p>
            <a:pPr lvl="0">
              <a:lnSpc>
                <a:spcPct val="90000"/>
              </a:lnSpc>
            </a:pPr>
            <a:r>
              <a:rPr lang="en-GB" dirty="0"/>
              <a:t>Interpretation panels</a:t>
            </a:r>
          </a:p>
          <a:p>
            <a:pPr lvl="0">
              <a:lnSpc>
                <a:spcPct val="90000"/>
              </a:lnSpc>
            </a:pPr>
            <a:r>
              <a:rPr lang="en-GB" dirty="0"/>
              <a:t>Education resources</a:t>
            </a:r>
          </a:p>
          <a:p>
            <a:pPr lvl="0">
              <a:lnSpc>
                <a:spcPct val="90000"/>
              </a:lnSpc>
            </a:pPr>
            <a:r>
              <a:rPr lang="en-GB" dirty="0"/>
              <a:t>Learning policies</a:t>
            </a:r>
          </a:p>
          <a:p>
            <a:pPr marL="0" indent="0">
              <a:lnSpc>
                <a:spcPct val="90000"/>
              </a:lnSpc>
              <a:buNone/>
            </a:pPr>
            <a:r>
              <a:rPr lang="en-GB" b="1" dirty="0"/>
              <a:t>Quantitative Element</a:t>
            </a:r>
            <a:endParaRPr lang="en-GB" dirty="0"/>
          </a:p>
          <a:p>
            <a:pPr lvl="0">
              <a:lnSpc>
                <a:spcPct val="90000"/>
              </a:lnSpc>
            </a:pPr>
            <a:r>
              <a:rPr lang="en-GB" dirty="0"/>
              <a:t>questionnaires/surveys to identify broader patterns. </a:t>
            </a:r>
          </a:p>
          <a:p>
            <a:pPr lvl="0">
              <a:lnSpc>
                <a:spcPct val="90000"/>
              </a:lnSpc>
            </a:pPr>
            <a:r>
              <a:rPr lang="en-GB" dirty="0"/>
              <a:t>In-gallery observations.</a:t>
            </a:r>
          </a:p>
          <a:p>
            <a:pPr>
              <a:lnSpc>
                <a:spcPct val="90000"/>
              </a:lnSpc>
            </a:pPr>
            <a:endParaRPr lang="en-GB" dirty="0"/>
          </a:p>
        </p:txBody>
      </p:sp>
    </p:spTree>
    <p:extLst>
      <p:ext uri="{BB962C8B-B14F-4D97-AF65-F5344CB8AC3E}">
        <p14:creationId xmlns:p14="http://schemas.microsoft.com/office/powerpoint/2010/main" val="26777717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C5D6B-DB5E-2643-A7E5-D129193465F8}"/>
              </a:ext>
            </a:extLst>
          </p:cNvPr>
          <p:cNvSpPr>
            <a:spLocks noGrp="1"/>
          </p:cNvSpPr>
          <p:nvPr>
            <p:ph type="title"/>
          </p:nvPr>
        </p:nvSpPr>
        <p:spPr>
          <a:xfrm>
            <a:off x="521208" y="978408"/>
            <a:ext cx="3410712" cy="5376672"/>
          </a:xfrm>
        </p:spPr>
        <p:txBody>
          <a:bodyPr>
            <a:normAutofit/>
          </a:bodyPr>
          <a:lstStyle/>
          <a:p>
            <a:r>
              <a:rPr lang="en-GB" sz="4000"/>
              <a:t>Participants for Data Collection</a:t>
            </a:r>
          </a:p>
        </p:txBody>
      </p:sp>
      <p:sp>
        <p:nvSpPr>
          <p:cNvPr id="3" name="Content Placeholder 2">
            <a:extLst>
              <a:ext uri="{FF2B5EF4-FFF2-40B4-BE49-F238E27FC236}">
                <a16:creationId xmlns:a16="http://schemas.microsoft.com/office/drawing/2014/main" id="{7A7B5700-7066-3FF9-A896-02842D2BACD8}"/>
              </a:ext>
            </a:extLst>
          </p:cNvPr>
          <p:cNvSpPr>
            <a:spLocks noGrp="1"/>
          </p:cNvSpPr>
          <p:nvPr>
            <p:ph idx="1"/>
          </p:nvPr>
        </p:nvSpPr>
        <p:spPr>
          <a:xfrm>
            <a:off x="4636008" y="1042416"/>
            <a:ext cx="4555617" cy="5312664"/>
          </a:xfrm>
        </p:spPr>
        <p:txBody>
          <a:bodyPr>
            <a:normAutofit/>
          </a:bodyPr>
          <a:lstStyle/>
          <a:p>
            <a:pPr marL="0" indent="0">
              <a:buNone/>
            </a:pPr>
            <a:r>
              <a:rPr lang="en-GB" b="1" dirty="0"/>
              <a:t>Primary Participants</a:t>
            </a:r>
            <a:endParaRPr lang="en-GB" dirty="0"/>
          </a:p>
          <a:p>
            <a:r>
              <a:rPr lang="en-GB" dirty="0"/>
              <a:t>Young people aged approximately 11–18 who participate in heritage learning programmes.</a:t>
            </a:r>
          </a:p>
          <a:p>
            <a:pPr marL="0" indent="0">
              <a:buNone/>
            </a:pPr>
            <a:r>
              <a:rPr lang="en-GB" b="1" dirty="0"/>
              <a:t>Additional participants:</a:t>
            </a:r>
          </a:p>
          <a:p>
            <a:pPr lvl="0"/>
            <a:r>
              <a:rPr lang="en-GB" dirty="0"/>
              <a:t>Teachers</a:t>
            </a:r>
          </a:p>
          <a:p>
            <a:pPr lvl="0"/>
            <a:r>
              <a:rPr lang="en-GB" dirty="0"/>
              <a:t>Heritage learning practitioners</a:t>
            </a:r>
          </a:p>
          <a:p>
            <a:pPr marL="0" indent="0">
              <a:buNone/>
            </a:pPr>
            <a:r>
              <a:rPr lang="en-GB" b="1" dirty="0"/>
              <a:t>Site Selection</a:t>
            </a:r>
            <a:endParaRPr lang="en-GB" dirty="0"/>
          </a:p>
          <a:p>
            <a:pPr marL="0" indent="0">
              <a:buNone/>
            </a:pPr>
            <a:r>
              <a:rPr lang="en-GB" dirty="0"/>
              <a:t>Heritage organisations that:</a:t>
            </a:r>
          </a:p>
          <a:p>
            <a:pPr lvl="0"/>
            <a:r>
              <a:rPr lang="en-GB" dirty="0"/>
              <a:t>actively work with young people</a:t>
            </a:r>
          </a:p>
          <a:p>
            <a:pPr lvl="0"/>
            <a:r>
              <a:rPr lang="en-GB" dirty="0"/>
              <a:t>have established education programmes</a:t>
            </a:r>
          </a:p>
          <a:p>
            <a:pPr lvl="0"/>
            <a:r>
              <a:rPr lang="en-GB" dirty="0"/>
              <a:t>represent different heritage narratives across Wales. </a:t>
            </a:r>
          </a:p>
          <a:p>
            <a:endParaRPr lang="en-GB" dirty="0"/>
          </a:p>
        </p:txBody>
      </p:sp>
    </p:spTree>
    <p:extLst>
      <p:ext uri="{BB962C8B-B14F-4D97-AF65-F5344CB8AC3E}">
        <p14:creationId xmlns:p14="http://schemas.microsoft.com/office/powerpoint/2010/main" val="1311732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D8947-89C5-092B-3E01-40F203A21EFC}"/>
              </a:ext>
            </a:extLst>
          </p:cNvPr>
          <p:cNvSpPr>
            <a:spLocks noGrp="1"/>
          </p:cNvSpPr>
          <p:nvPr>
            <p:ph type="title"/>
          </p:nvPr>
        </p:nvSpPr>
        <p:spPr>
          <a:xfrm>
            <a:off x="521208" y="978408"/>
            <a:ext cx="3410712" cy="5376672"/>
          </a:xfrm>
        </p:spPr>
        <p:txBody>
          <a:bodyPr>
            <a:normAutofit/>
          </a:bodyPr>
          <a:lstStyle/>
          <a:p>
            <a:r>
              <a:rPr lang="en-GB" sz="4000" dirty="0"/>
              <a:t>Research Feasibility</a:t>
            </a:r>
          </a:p>
        </p:txBody>
      </p:sp>
      <p:sp>
        <p:nvSpPr>
          <p:cNvPr id="3" name="Content Placeholder 2">
            <a:extLst>
              <a:ext uri="{FF2B5EF4-FFF2-40B4-BE49-F238E27FC236}">
                <a16:creationId xmlns:a16="http://schemas.microsoft.com/office/drawing/2014/main" id="{03EB402A-C46B-AFA2-9319-4308D6467837}"/>
              </a:ext>
            </a:extLst>
          </p:cNvPr>
          <p:cNvSpPr>
            <a:spLocks noGrp="1"/>
          </p:cNvSpPr>
          <p:nvPr>
            <p:ph idx="1"/>
          </p:nvPr>
        </p:nvSpPr>
        <p:spPr>
          <a:xfrm>
            <a:off x="4636008" y="1042416"/>
            <a:ext cx="4612767" cy="5312664"/>
          </a:xfrm>
        </p:spPr>
        <p:txBody>
          <a:bodyPr>
            <a:normAutofit/>
          </a:bodyPr>
          <a:lstStyle/>
          <a:p>
            <a:pPr marL="0" indent="0">
              <a:lnSpc>
                <a:spcPct val="100000"/>
              </a:lnSpc>
              <a:buNone/>
            </a:pPr>
            <a:r>
              <a:rPr lang="en-GB" sz="1100" b="1" dirty="0"/>
              <a:t>Access</a:t>
            </a:r>
            <a:endParaRPr lang="en-GB" sz="1100" dirty="0"/>
          </a:p>
          <a:p>
            <a:pPr lvl="0">
              <a:lnSpc>
                <a:spcPct val="100000"/>
              </a:lnSpc>
            </a:pPr>
            <a:r>
              <a:rPr lang="en-GB" sz="1100" dirty="0"/>
              <a:t>Existing heritage education programmes.</a:t>
            </a:r>
          </a:p>
          <a:p>
            <a:pPr lvl="0">
              <a:lnSpc>
                <a:spcPct val="100000"/>
              </a:lnSpc>
            </a:pPr>
            <a:r>
              <a:rPr lang="en-GB" sz="1100" dirty="0"/>
              <a:t>Established museum and heritage learning networks.</a:t>
            </a:r>
          </a:p>
          <a:p>
            <a:pPr lvl="0">
              <a:lnSpc>
                <a:spcPct val="100000"/>
              </a:lnSpc>
            </a:pPr>
            <a:r>
              <a:rPr lang="en-GB" sz="1100" dirty="0"/>
              <a:t>Potential professional contacts through current job and the heritage sector.</a:t>
            </a:r>
          </a:p>
          <a:p>
            <a:pPr marL="0" indent="0">
              <a:lnSpc>
                <a:spcPct val="100000"/>
              </a:lnSpc>
              <a:buNone/>
            </a:pPr>
            <a:r>
              <a:rPr lang="en-GB" sz="1100" b="1" dirty="0"/>
              <a:t>Data Collection</a:t>
            </a:r>
            <a:endParaRPr lang="en-GB" sz="1100" dirty="0"/>
          </a:p>
          <a:p>
            <a:pPr lvl="0">
              <a:lnSpc>
                <a:spcPct val="100000"/>
              </a:lnSpc>
            </a:pPr>
            <a:r>
              <a:rPr lang="en-GB" sz="1100" dirty="0"/>
              <a:t>Small number of carefully selected case-study sites.</a:t>
            </a:r>
          </a:p>
          <a:p>
            <a:pPr lvl="0">
              <a:lnSpc>
                <a:spcPct val="100000"/>
              </a:lnSpc>
            </a:pPr>
            <a:r>
              <a:rPr lang="en-GB" sz="1100" dirty="0"/>
              <a:t>Manageable sample size.</a:t>
            </a:r>
          </a:p>
          <a:p>
            <a:pPr lvl="0">
              <a:lnSpc>
                <a:spcPct val="100000"/>
              </a:lnSpc>
            </a:pPr>
            <a:r>
              <a:rPr lang="en-GB" sz="1100" dirty="0"/>
              <a:t>Combination of site visits and online interviews where appropriate.</a:t>
            </a:r>
          </a:p>
          <a:p>
            <a:pPr marL="0" indent="0">
              <a:lnSpc>
                <a:spcPct val="100000"/>
              </a:lnSpc>
              <a:buNone/>
            </a:pPr>
            <a:r>
              <a:rPr lang="en-GB" sz="1100" b="1" dirty="0"/>
              <a:t>Ethics</a:t>
            </a:r>
            <a:endParaRPr lang="en-GB" sz="1100" dirty="0"/>
          </a:p>
          <a:p>
            <a:pPr lvl="0">
              <a:lnSpc>
                <a:spcPct val="100000"/>
              </a:lnSpc>
            </a:pPr>
            <a:r>
              <a:rPr lang="en-GB" sz="1100" dirty="0"/>
              <a:t>Parental consent where required.</a:t>
            </a:r>
          </a:p>
          <a:p>
            <a:pPr lvl="0">
              <a:lnSpc>
                <a:spcPct val="100000"/>
              </a:lnSpc>
            </a:pPr>
            <a:r>
              <a:rPr lang="en-GB" sz="1100" dirty="0"/>
              <a:t>Anonymity and confidentiality procedures.</a:t>
            </a:r>
          </a:p>
          <a:p>
            <a:pPr lvl="0">
              <a:lnSpc>
                <a:spcPct val="100000"/>
              </a:lnSpc>
            </a:pPr>
            <a:r>
              <a:rPr lang="en-GB" sz="1100" dirty="0"/>
              <a:t>University ethics approval process. </a:t>
            </a:r>
          </a:p>
          <a:p>
            <a:pPr marL="0" indent="0">
              <a:lnSpc>
                <a:spcPct val="100000"/>
              </a:lnSpc>
              <a:buNone/>
            </a:pPr>
            <a:r>
              <a:rPr lang="en-GB" sz="1100" b="1" dirty="0"/>
              <a:t>Potential Challenges</a:t>
            </a:r>
            <a:endParaRPr lang="en-GB" sz="1100" dirty="0"/>
          </a:p>
          <a:p>
            <a:pPr lvl="0">
              <a:lnSpc>
                <a:spcPct val="100000"/>
              </a:lnSpc>
            </a:pPr>
            <a:r>
              <a:rPr lang="en-GB" sz="1100" dirty="0"/>
              <a:t>Access to young participants.</a:t>
            </a:r>
          </a:p>
          <a:p>
            <a:pPr lvl="0">
              <a:lnSpc>
                <a:spcPct val="100000"/>
              </a:lnSpc>
            </a:pPr>
            <a:r>
              <a:rPr lang="en-GB" sz="1100" dirty="0"/>
              <a:t>School timetables.</a:t>
            </a:r>
          </a:p>
          <a:p>
            <a:pPr lvl="0">
              <a:lnSpc>
                <a:spcPct val="100000"/>
              </a:lnSpc>
            </a:pPr>
            <a:r>
              <a:rPr lang="en-GB" sz="1100" dirty="0"/>
              <a:t>Gatekeeper permissions.</a:t>
            </a:r>
          </a:p>
          <a:p>
            <a:pPr marL="0" indent="0">
              <a:lnSpc>
                <a:spcPct val="100000"/>
              </a:lnSpc>
              <a:buNone/>
            </a:pPr>
            <a:r>
              <a:rPr lang="en-GB" sz="1100" dirty="0"/>
              <a:t>Mitigation: early engagement with partner organisations.</a:t>
            </a:r>
          </a:p>
          <a:p>
            <a:pPr>
              <a:lnSpc>
                <a:spcPct val="100000"/>
              </a:lnSpc>
            </a:pPr>
            <a:endParaRPr lang="en-GB" sz="1100" dirty="0"/>
          </a:p>
        </p:txBody>
      </p:sp>
    </p:spTree>
    <p:extLst>
      <p:ext uri="{BB962C8B-B14F-4D97-AF65-F5344CB8AC3E}">
        <p14:creationId xmlns:p14="http://schemas.microsoft.com/office/powerpoint/2010/main" val="21643996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FBB32-B63B-471A-3556-F0DE167CC424}"/>
              </a:ext>
            </a:extLst>
          </p:cNvPr>
          <p:cNvSpPr>
            <a:spLocks noGrp="1"/>
          </p:cNvSpPr>
          <p:nvPr>
            <p:ph type="title"/>
          </p:nvPr>
        </p:nvSpPr>
        <p:spPr/>
        <p:txBody>
          <a:bodyPr/>
          <a:lstStyle/>
          <a:p>
            <a:r>
              <a:rPr lang="en-GB" dirty="0"/>
              <a:t>Impact of the Research</a:t>
            </a:r>
          </a:p>
        </p:txBody>
      </p:sp>
      <p:sp>
        <p:nvSpPr>
          <p:cNvPr id="3" name="Content Placeholder 2">
            <a:extLst>
              <a:ext uri="{FF2B5EF4-FFF2-40B4-BE49-F238E27FC236}">
                <a16:creationId xmlns:a16="http://schemas.microsoft.com/office/drawing/2014/main" id="{7CA6AF7D-8D23-C500-234A-1E4840D970B9}"/>
              </a:ext>
            </a:extLst>
          </p:cNvPr>
          <p:cNvSpPr>
            <a:spLocks noGrp="1"/>
          </p:cNvSpPr>
          <p:nvPr>
            <p:ph idx="1"/>
          </p:nvPr>
        </p:nvSpPr>
        <p:spPr/>
        <p:txBody>
          <a:bodyPr>
            <a:normAutofit fontScale="92500" lnSpcReduction="20000"/>
          </a:bodyPr>
          <a:lstStyle/>
          <a:p>
            <a:pPr marL="0" indent="0">
              <a:buNone/>
            </a:pPr>
            <a:r>
              <a:rPr lang="en-GB" dirty="0"/>
              <a:t>For Heritage Sector</a:t>
            </a:r>
          </a:p>
          <a:p>
            <a:pPr lvl="0"/>
            <a:r>
              <a:rPr lang="en-GB" dirty="0"/>
              <a:t>More inclusive educational practice.</a:t>
            </a:r>
          </a:p>
          <a:p>
            <a:pPr marL="0" lvl="0" indent="0">
              <a:buNone/>
            </a:pPr>
            <a:endParaRPr lang="en-GB" dirty="0"/>
          </a:p>
          <a:p>
            <a:pPr marL="0" indent="0">
              <a:buNone/>
            </a:pPr>
            <a:r>
              <a:rPr lang="en-GB" dirty="0"/>
              <a:t>For Education</a:t>
            </a:r>
          </a:p>
          <a:p>
            <a:pPr lvl="0"/>
            <a:r>
              <a:rPr lang="en-GB" dirty="0"/>
              <a:t>Better understanding of Cynefin and identity development.</a:t>
            </a:r>
          </a:p>
          <a:p>
            <a:pPr lvl="0"/>
            <a:endParaRPr lang="en-GB" dirty="0"/>
          </a:p>
          <a:p>
            <a:pPr marL="0" indent="0">
              <a:buNone/>
            </a:pPr>
            <a:r>
              <a:rPr lang="en-GB" dirty="0"/>
              <a:t>For Policy</a:t>
            </a:r>
          </a:p>
          <a:p>
            <a:pPr lvl="0"/>
            <a:r>
              <a:rPr lang="en-GB" dirty="0"/>
              <a:t>Evidence to support cultural and educational decision-making.</a:t>
            </a:r>
          </a:p>
          <a:p>
            <a:pPr lvl="0"/>
            <a:endParaRPr lang="en-GB" dirty="0"/>
          </a:p>
          <a:p>
            <a:pPr marL="0" indent="0">
              <a:buNone/>
            </a:pPr>
            <a:r>
              <a:rPr lang="en-GB" dirty="0"/>
              <a:t>For Young People</a:t>
            </a:r>
          </a:p>
          <a:p>
            <a:pPr lvl="0"/>
            <a:r>
              <a:rPr lang="en-GB" dirty="0"/>
              <a:t>Greater understanding of how they engage with Welsh identity in contemporary Wales. </a:t>
            </a:r>
          </a:p>
          <a:p>
            <a:endParaRPr lang="en-GB" dirty="0"/>
          </a:p>
        </p:txBody>
      </p:sp>
    </p:spTree>
    <p:extLst>
      <p:ext uri="{BB962C8B-B14F-4D97-AF65-F5344CB8AC3E}">
        <p14:creationId xmlns:p14="http://schemas.microsoft.com/office/powerpoint/2010/main" val="1064965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FB0150-DFBD-DC26-0EFD-FFE83E408A45}"/>
              </a:ext>
            </a:extLst>
          </p:cNvPr>
          <p:cNvSpPr>
            <a:spLocks noGrp="1"/>
          </p:cNvSpPr>
          <p:nvPr>
            <p:ph idx="1"/>
          </p:nvPr>
        </p:nvSpPr>
        <p:spPr>
          <a:xfrm>
            <a:off x="736664" y="1910331"/>
            <a:ext cx="8150162" cy="3037332"/>
          </a:xfrm>
        </p:spPr>
        <p:txBody>
          <a:bodyPr>
            <a:normAutofit fontScale="92500" lnSpcReduction="10000"/>
          </a:bodyPr>
          <a:lstStyle/>
          <a:p>
            <a:pPr marL="0" indent="0">
              <a:buNone/>
            </a:pPr>
            <a:r>
              <a:rPr lang="en-GB" sz="2800" dirty="0"/>
              <a:t>Heritage sites are increasingly important spaces where young people encounter ideas about culture, history, language, and belonging. However, we do not yet understand whether these experiences preserve traditional ideas of Welshness, create new forms of identity, or simply empower young people to define Welshness for themselves. This research seeks to address that gap. </a:t>
            </a:r>
          </a:p>
          <a:p>
            <a:endParaRPr lang="en-GB" sz="2800" dirty="0"/>
          </a:p>
        </p:txBody>
      </p:sp>
    </p:spTree>
    <p:extLst>
      <p:ext uri="{BB962C8B-B14F-4D97-AF65-F5344CB8AC3E}">
        <p14:creationId xmlns:p14="http://schemas.microsoft.com/office/powerpoint/2010/main" val="2494002169"/>
      </p:ext>
    </p:extLst>
  </p:cSld>
  <p:clrMapOvr>
    <a:masterClrMapping/>
  </p:clrMapOvr>
</p:sld>
</file>

<file path=ppt/theme/theme1.xml><?xml version="1.0" encoding="utf-8"?>
<a:theme xmlns:a="http://schemas.openxmlformats.org/drawingml/2006/main" name="Face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36</TotalTime>
  <Words>1034</Words>
  <Application>Microsoft Office PowerPoint</Application>
  <PresentationFormat>Widescreen</PresentationFormat>
  <Paragraphs>140</Paragraphs>
  <Slides>14</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Trebuchet MS</vt:lpstr>
      <vt:lpstr>Wingdings 3</vt:lpstr>
      <vt:lpstr>Facet</vt:lpstr>
      <vt:lpstr>How Does Heritage Education Influence the Preservation and Evolution of Welsh Identity Among Young People in Wales? </vt:lpstr>
      <vt:lpstr>Why This Research Matters</vt:lpstr>
      <vt:lpstr>Context and Background: Heritage Learning Theory</vt:lpstr>
      <vt:lpstr>Context and Background: Wales</vt:lpstr>
      <vt:lpstr>Context and Background: Contemporary Debate</vt:lpstr>
      <vt:lpstr>The Gap in Research</vt:lpstr>
      <vt:lpstr>Research Aim</vt:lpstr>
      <vt:lpstr>Research Objectives</vt:lpstr>
      <vt:lpstr>What Makes This Research Original? </vt:lpstr>
      <vt:lpstr>Methodology: Mixed Methods Approach</vt:lpstr>
      <vt:lpstr>Participants for Data Collection</vt:lpstr>
      <vt:lpstr>Research Feasibility</vt:lpstr>
      <vt:lpstr>Impact of the Research</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Esta Lewis</dc:creator>
  <cp:lastModifiedBy>Esta Lewis</cp:lastModifiedBy>
  <cp:revision>1</cp:revision>
  <dcterms:created xsi:type="dcterms:W3CDTF">2026-07-03T10:26:03Z</dcterms:created>
  <dcterms:modified xsi:type="dcterms:W3CDTF">2026-07-05T10:44:32Z</dcterms:modified>
</cp:coreProperties>
</file>