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1" r:id="rId4"/>
    <p:sldId id="262" r:id="rId5"/>
    <p:sldId id="265" r:id="rId6"/>
    <p:sldId id="267" r:id="rId7"/>
    <p:sldId id="266" r:id="rId8"/>
    <p:sldId id="268" r:id="rId9"/>
    <p:sldId id="270" r:id="rId10"/>
    <p:sldId id="269" r:id="rId11"/>
    <p:sldId id="271" r:id="rId12"/>
    <p:sldId id="272" r:id="rId13"/>
    <p:sldId id="273" r:id="rId14"/>
    <p:sldId id="274"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5" d="100"/>
          <a:sy n="105" d="100"/>
        </p:scale>
        <p:origin x="138"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14/07/2021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14/07/2021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14/07/2021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14/07/2021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14/07/2021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oxfordbibliographies.com/view/document/obo-9780199791231/obo-9780199791231-0049.x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oxfordbibliographies.com/view/document/obo-9780199791231/obo-9780199791231-0049.xml"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wcld.co.uk/kb5/walsall/asch/advice.page?id=g8ECsOxgqAc"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scie.org.uk/publications/introductionto/childrenssocialcare/furtherinformation.asp"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find-free-early-education" TargetMode="External"/><Relationship Id="rId2" Type="http://schemas.openxmlformats.org/officeDocument/2006/relationships/hyperlink" Target="https://www.icptoolkit.org/child_and_adolescent_pathways/about_icps/camh_service_tiers.aspx" TargetMode="Externa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hyperlink" Target="https://www.scie.org.uk/publications/introductionto/childrenssocialcare/furtherinformation.asp"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scie.org.uk/publications/introductionto/childrenssocialcare/furtherinformation.asp"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proceduresonline.com/trafford/cs/chapters/p_framework_thresholds.html"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scie.org.uk/publications/introductionto/childrenssocialcare/furtherinformation.asp" TargetMode="External"/><Relationship Id="rId2" Type="http://schemas.openxmlformats.org/officeDocument/2006/relationships/hyperlink" Target="https://www.oxfordbibliographies.com/view/document/obo-9780199791231/obo-9780199791231-0049.xml" TargetMode="External"/><Relationship Id="rId1" Type="http://schemas.openxmlformats.org/officeDocument/2006/relationships/slideLayout" Target="../slideLayouts/slideLayout2.xml"/><Relationship Id="rId5" Type="http://schemas.openxmlformats.org/officeDocument/2006/relationships/hyperlink" Target="https://www.wcld.co.uk/kb5/walsall/asch/advice.page?id=g8ECsOxgqAc" TargetMode="External"/><Relationship Id="rId4" Type="http://schemas.openxmlformats.org/officeDocument/2006/relationships/hyperlink" Target="https://www.proceduresonline.com/trafford/cs/chapters/p_framework_threshold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0844" y="922789"/>
            <a:ext cx="10821798" cy="2176037"/>
          </a:xfrm>
        </p:spPr>
        <p:txBody>
          <a:bodyPr>
            <a:normAutofit fontScale="90000"/>
          </a:bodyPr>
          <a:lstStyle/>
          <a:p>
            <a:r>
              <a:rPr lang="en-GB" altLang="en-US" sz="5400" b="1" dirty="0">
                <a:solidFill>
                  <a:schemeClr val="bg1"/>
                </a:solidFill>
              </a:rPr>
              <a:t>Children, Young People and Families </a:t>
            </a:r>
            <a:br>
              <a:rPr lang="en-GB" altLang="en-US" sz="5400" b="1" dirty="0">
                <a:solidFill>
                  <a:schemeClr val="bg1"/>
                </a:solidFill>
              </a:rPr>
            </a:br>
            <a:r>
              <a:rPr lang="en-GB" altLang="en-US" sz="5400" b="1" dirty="0">
                <a:solidFill>
                  <a:schemeClr val="bg1"/>
                </a:solidFill>
              </a:rPr>
              <a:t>(BMHP5004_LON)</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674378"/>
            <a:ext cx="8406189" cy="2393121"/>
          </a:xfrm>
          <a:prstGeom prst="rect">
            <a:avLst/>
          </a:prstGeom>
          <a:noFill/>
        </p:spPr>
        <p:txBody>
          <a:bodyPr wrap="square" rtlCol="0">
            <a:spAutoFit/>
          </a:bodyPr>
          <a:lstStyle/>
          <a:p>
            <a:pPr algn="ctr"/>
            <a:r>
              <a:rPr lang="en-GB" sz="3600" b="1" dirty="0">
                <a:solidFill>
                  <a:prstClr val="white"/>
                </a:solidFill>
                <a:latin typeface="Myriad Pro"/>
              </a:rPr>
              <a:t>WEEK </a:t>
            </a:r>
            <a:r>
              <a:rPr lang="en-GB" sz="3600" b="1">
                <a:solidFill>
                  <a:prstClr val="white"/>
                </a:solidFill>
                <a:latin typeface="Myriad Pro"/>
              </a:rPr>
              <a:t>NUMBER 8</a:t>
            </a:r>
            <a:endParaRPr lang="en-GB" sz="3600" b="1" dirty="0">
              <a:solidFill>
                <a:prstClr val="white"/>
              </a:solidFill>
              <a:latin typeface="Myriad Pro"/>
            </a:endParaRPr>
          </a:p>
          <a:p>
            <a:pPr algn="ctr"/>
            <a:r>
              <a:rPr lang="en-GB" sz="3600" b="1" u="sng" dirty="0">
                <a:solidFill>
                  <a:prstClr val="white"/>
                </a:solidFill>
                <a:latin typeface="Myriad Pro"/>
              </a:rPr>
              <a:t>Intervention services and strategies for improving the lives of children and young people</a:t>
            </a:r>
          </a:p>
        </p:txBody>
      </p:sp>
      <p:pic>
        <p:nvPicPr>
          <p:cNvPr id="4" name="Picture 2" descr="See the source image">
            <a:extLst>
              <a:ext uri="{FF2B5EF4-FFF2-40B4-BE49-F238E27FC236}">
                <a16:creationId xmlns:a16="http://schemas.microsoft.com/office/drawing/2014/main" id="{B121CF52-195E-48F0-809D-3668F05C0F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2983" y="2152073"/>
            <a:ext cx="2619659" cy="195290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5CF85ED-C7C4-418A-AB96-36A80A2489E0}"/>
              </a:ext>
            </a:extLst>
          </p:cNvPr>
          <p:cNvPicPr>
            <a:picLocks noChangeAspect="1"/>
          </p:cNvPicPr>
          <p:nvPr/>
        </p:nvPicPr>
        <p:blipFill>
          <a:blip r:embed="rId3"/>
          <a:stretch>
            <a:fillRect/>
          </a:stretch>
        </p:blipFill>
        <p:spPr>
          <a:xfrm>
            <a:off x="421896" y="2235200"/>
            <a:ext cx="3116293" cy="1869776"/>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E7064BA-4B71-4EC2-8C41-0485D81D605C}"/>
              </a:ext>
            </a:extLst>
          </p:cNvPr>
          <p:cNvSpPr>
            <a:spLocks noGrp="1"/>
          </p:cNvSpPr>
          <p:nvPr>
            <p:ph type="title"/>
          </p:nvPr>
        </p:nvSpPr>
        <p:spPr/>
        <p:txBody>
          <a:bodyPr/>
          <a:lstStyle/>
          <a:p>
            <a:r>
              <a:rPr lang="en-GB" b="1" dirty="0"/>
              <a:t>Learning objectives </a:t>
            </a:r>
          </a:p>
        </p:txBody>
      </p:sp>
      <p:pic>
        <p:nvPicPr>
          <p:cNvPr id="4" name="Content Placeholder 3" descr="Graphical user interface, application&#10;&#10;Description automatically generated">
            <a:extLst>
              <a:ext uri="{FF2B5EF4-FFF2-40B4-BE49-F238E27FC236}">
                <a16:creationId xmlns:a16="http://schemas.microsoft.com/office/drawing/2014/main" id="{EEAB759A-0466-4742-9D9C-4F26BC2C6438}"/>
              </a:ext>
            </a:extLst>
          </p:cNvPr>
          <p:cNvPicPr>
            <a:picLocks noGrp="1"/>
          </p:cNvPicPr>
          <p:nvPr>
            <p:ph idx="1"/>
          </p:nvPr>
        </p:nvPicPr>
        <p:blipFill rotWithShape="1">
          <a:blip r:embed="rId2"/>
          <a:srcRect l="23616" t="76949" r="25185" b="12414"/>
          <a:stretch/>
        </p:blipFill>
        <p:spPr bwMode="auto">
          <a:xfrm>
            <a:off x="0" y="5743575"/>
            <a:ext cx="12115800" cy="1114425"/>
          </a:xfrm>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BCFE85B0-A723-4C54-B145-406BF7D630C3}"/>
              </a:ext>
            </a:extLst>
          </p:cNvPr>
          <p:cNvSpPr txBox="1"/>
          <p:nvPr/>
        </p:nvSpPr>
        <p:spPr>
          <a:xfrm>
            <a:off x="704088" y="1261873"/>
            <a:ext cx="10714762" cy="3877985"/>
          </a:xfrm>
          <a:prstGeom prst="rect">
            <a:avLst/>
          </a:prstGeom>
          <a:noFill/>
        </p:spPr>
        <p:txBody>
          <a:bodyPr wrap="square">
            <a:spAutoFit/>
          </a:bodyPr>
          <a:lstStyle/>
          <a:p>
            <a:endParaRPr lang="en-GB" dirty="0"/>
          </a:p>
          <a:p>
            <a:endParaRPr lang="en-GB" dirty="0"/>
          </a:p>
          <a:p>
            <a:pPr marL="285750" indent="-285750">
              <a:buFont typeface="Arial" panose="020B0604020202020204" pitchFamily="34" charset="0"/>
              <a:buChar char="•"/>
            </a:pPr>
            <a:r>
              <a:rPr lang="en-GB" sz="2400" dirty="0"/>
              <a:t>Discuss the role of social policies.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Analyse the Universal- Targeted and Specialist Model of Support.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Apply the information related to Universal- Targeted and Specialist Model of Support to your case study analysis and evaluate the impact of intervention strategies on children’s lives. </a:t>
            </a:r>
          </a:p>
          <a:p>
            <a:pPr marL="285750" indent="-285750">
              <a:buFont typeface="Arial" panose="020B0604020202020204" pitchFamily="34" charset="0"/>
              <a:buChar char="•"/>
            </a:pPr>
            <a:endParaRPr lang="en-GB" sz="2400" dirty="0"/>
          </a:p>
          <a:p>
            <a:endParaRPr lang="en-GB" dirty="0"/>
          </a:p>
        </p:txBody>
      </p:sp>
    </p:spTree>
    <p:extLst>
      <p:ext uri="{BB962C8B-B14F-4D97-AF65-F5344CB8AC3E}">
        <p14:creationId xmlns:p14="http://schemas.microsoft.com/office/powerpoint/2010/main" val="254297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61644-AD91-4CF7-96D0-0AF521F3A403}"/>
              </a:ext>
            </a:extLst>
          </p:cNvPr>
          <p:cNvSpPr>
            <a:spLocks noGrp="1"/>
          </p:cNvSpPr>
          <p:nvPr>
            <p:ph type="title"/>
          </p:nvPr>
        </p:nvSpPr>
        <p:spPr/>
        <p:txBody>
          <a:bodyPr/>
          <a:lstStyle/>
          <a:p>
            <a:r>
              <a:rPr lang="en-GB" b="1" dirty="0"/>
              <a:t>The role of social policies </a:t>
            </a:r>
          </a:p>
        </p:txBody>
      </p:sp>
      <p:pic>
        <p:nvPicPr>
          <p:cNvPr id="4" name="Content Placeholder 3" descr="Graphical user interface, application&#10;&#10;Description automatically generated">
            <a:extLst>
              <a:ext uri="{FF2B5EF4-FFF2-40B4-BE49-F238E27FC236}">
                <a16:creationId xmlns:a16="http://schemas.microsoft.com/office/drawing/2014/main" id="{EEAB759A-0466-4742-9D9C-4F26BC2C6438}"/>
              </a:ext>
            </a:extLst>
          </p:cNvPr>
          <p:cNvPicPr>
            <a:picLocks noGrp="1"/>
          </p:cNvPicPr>
          <p:nvPr>
            <p:ph idx="1"/>
          </p:nvPr>
        </p:nvPicPr>
        <p:blipFill rotWithShape="1">
          <a:blip r:embed="rId2"/>
          <a:srcRect l="23616" t="76949" r="25185" b="12414"/>
          <a:stretch/>
        </p:blipFill>
        <p:spPr bwMode="auto">
          <a:xfrm>
            <a:off x="1" y="5830349"/>
            <a:ext cx="12192000" cy="1027650"/>
          </a:xfrm>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61F671A3-1488-4F1C-8158-56843F781E83}"/>
              </a:ext>
            </a:extLst>
          </p:cNvPr>
          <p:cNvSpPr txBox="1"/>
          <p:nvPr/>
        </p:nvSpPr>
        <p:spPr>
          <a:xfrm>
            <a:off x="393192" y="1143000"/>
            <a:ext cx="11172995" cy="4972599"/>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latin typeface="Arial" panose="020B0604020202020204" pitchFamily="34" charset="0"/>
              </a:rPr>
              <a:t>Social policies play a key role in the lives of children and their families, and children rely very heavily on welfare services for their present and future well-being. </a:t>
            </a:r>
          </a:p>
          <a:p>
            <a:pPr marL="285750" indent="-285750">
              <a:buFont typeface="Arial" panose="020B0604020202020204" pitchFamily="34" charset="0"/>
              <a:buChar char="•"/>
            </a:pPr>
            <a:endParaRPr lang="en-GB" sz="2000" dirty="0">
              <a:solidFill>
                <a:srgbClr val="333333"/>
              </a:solidFill>
              <a:latin typeface="Arial" panose="020B0604020202020204" pitchFamily="34" charset="0"/>
            </a:endParaRPr>
          </a:p>
          <a:p>
            <a:pPr marL="285750" indent="-285750">
              <a:buFont typeface="Arial" panose="020B0604020202020204" pitchFamily="34" charset="0"/>
              <a:buChar char="•"/>
            </a:pPr>
            <a:r>
              <a:rPr lang="en-GB" sz="2000" b="0" i="0" dirty="0">
                <a:solidFill>
                  <a:srgbClr val="333333"/>
                </a:solidFill>
                <a:effectLst/>
                <a:latin typeface="Arial" panose="020B0604020202020204" pitchFamily="34" charset="0"/>
              </a:rPr>
              <a:t>Children’s lives are substantially affected by the </a:t>
            </a:r>
            <a:r>
              <a:rPr lang="en-GB" sz="2000" b="1" i="0" dirty="0">
                <a:solidFill>
                  <a:srgbClr val="333333"/>
                </a:solidFill>
                <a:effectLst/>
                <a:latin typeface="Arial" panose="020B0604020202020204" pitchFamily="34" charset="0"/>
              </a:rPr>
              <a:t>type and quality of welfare provision </a:t>
            </a:r>
            <a:r>
              <a:rPr lang="en-GB" sz="2000" b="0" i="0" dirty="0">
                <a:solidFill>
                  <a:srgbClr val="333333"/>
                </a:solidFill>
                <a:effectLst/>
                <a:latin typeface="Arial" panose="020B0604020202020204" pitchFamily="34" charset="0"/>
              </a:rPr>
              <a:t>available, and their needs are met through a range of policy measures, including, for example, education, health, social services, and social assistance. </a:t>
            </a:r>
          </a:p>
          <a:p>
            <a:pPr marL="285750" indent="-285750">
              <a:buFont typeface="Arial" panose="020B0604020202020204" pitchFamily="34" charset="0"/>
              <a:buChar char="•"/>
            </a:pPr>
            <a:endParaRPr lang="en-GB" sz="2000" dirty="0">
              <a:solidFill>
                <a:srgbClr val="333333"/>
              </a:solidFill>
              <a:latin typeface="Arial" panose="020B0604020202020204" pitchFamily="34" charset="0"/>
            </a:endParaRPr>
          </a:p>
          <a:p>
            <a:pPr marL="285750" indent="-285750">
              <a:buFont typeface="Arial" panose="020B0604020202020204" pitchFamily="34" charset="0"/>
              <a:buChar char="•"/>
            </a:pPr>
            <a:r>
              <a:rPr lang="en-GB" sz="2000" b="0" i="0" dirty="0">
                <a:solidFill>
                  <a:srgbClr val="333333"/>
                </a:solidFill>
                <a:effectLst/>
                <a:latin typeface="Arial" panose="020B0604020202020204" pitchFamily="34" charset="0"/>
              </a:rPr>
              <a:t>In the main, children live within a family setting and their needs are addressed through a range of formal and informal welfare provisions. </a:t>
            </a:r>
          </a:p>
          <a:p>
            <a:pPr marL="285750" indent="-285750">
              <a:buFont typeface="Arial" panose="020B0604020202020204" pitchFamily="34" charset="0"/>
              <a:buChar char="•"/>
            </a:pPr>
            <a:endParaRPr lang="en-GB" sz="2000" dirty="0">
              <a:solidFill>
                <a:srgbClr val="333333"/>
              </a:solidFill>
              <a:latin typeface="Arial" panose="020B0604020202020204" pitchFamily="34" charset="0"/>
            </a:endParaRPr>
          </a:p>
          <a:p>
            <a:pPr marL="285750" indent="-285750">
              <a:buFont typeface="Arial" panose="020B0604020202020204" pitchFamily="34" charset="0"/>
              <a:buChar char="•"/>
            </a:pPr>
            <a:r>
              <a:rPr lang="en-GB" sz="2000" b="0" i="0" dirty="0">
                <a:solidFill>
                  <a:srgbClr val="333333"/>
                </a:solidFill>
                <a:effectLst/>
                <a:latin typeface="Arial" panose="020B0604020202020204" pitchFamily="34" charset="0"/>
              </a:rPr>
              <a:t>However, the position of children within the family has meant that their particular needs and concerns can remain hidden and unacknowledged, and a historic tension has existed between the needs and rights of children, the needs and rights of parents, and the role of the state in children’s lives. </a:t>
            </a:r>
          </a:p>
          <a:p>
            <a:pPr marL="285750" indent="-285750">
              <a:buFont typeface="Arial" panose="020B0604020202020204" pitchFamily="34" charset="0"/>
              <a:buChar char="•"/>
            </a:pPr>
            <a:r>
              <a:rPr lang="en-GB" sz="1000" dirty="0">
                <a:hlinkClick r:id="rId3">
                  <a:extLst>
                    <a:ext uri="{A12FA001-AC4F-418D-AE19-62706E023703}">
                      <ahyp:hlinkClr xmlns:ahyp="http://schemas.microsoft.com/office/drawing/2018/hyperlinkcolor" val="tx"/>
                    </a:ext>
                  </a:extLst>
                </a:hlinkClick>
              </a:rPr>
              <a:t>Source: </a:t>
            </a:r>
            <a:r>
              <a:rPr lang="en-GB" sz="1000" dirty="0">
                <a:solidFill>
                  <a:srgbClr val="0000FF"/>
                </a:solidFill>
                <a:hlinkClick r:id="rId3">
                  <a:extLst>
                    <a:ext uri="{A12FA001-AC4F-418D-AE19-62706E023703}">
                      <ahyp:hlinkClr xmlns:ahyp="http://schemas.microsoft.com/office/drawing/2018/hyperlinkcolor" val="tx"/>
                    </a:ext>
                  </a:extLst>
                </a:hlinkClick>
              </a:rPr>
              <a:t>https://www.oxfordbibliographies.com/view/document/obo-9780199791231/obo-9780199791231-0049.xml</a:t>
            </a:r>
            <a:endParaRPr lang="en-GB" sz="1000" dirty="0"/>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2112912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9DED90-77BE-4107-9B0D-3E574C5ECDDB}"/>
              </a:ext>
            </a:extLst>
          </p:cNvPr>
          <p:cNvSpPr>
            <a:spLocks noGrp="1"/>
          </p:cNvSpPr>
          <p:nvPr>
            <p:ph type="title"/>
          </p:nvPr>
        </p:nvSpPr>
        <p:spPr>
          <a:xfrm>
            <a:off x="838199" y="273315"/>
            <a:ext cx="8666527" cy="976646"/>
          </a:xfrm>
        </p:spPr>
        <p:txBody>
          <a:bodyPr vert="horz" lIns="91440" tIns="45720" rIns="91440" bIns="45720" rtlCol="0" anchor="b">
            <a:normAutofit/>
          </a:bodyPr>
          <a:lstStyle/>
          <a:p>
            <a:r>
              <a:rPr lang="en-US" sz="3600" b="1" dirty="0"/>
              <a:t>Children as active social agents </a:t>
            </a:r>
          </a:p>
        </p:txBody>
      </p:sp>
      <p:sp>
        <p:nvSpPr>
          <p:cNvPr id="6" name="TextBox 5">
            <a:extLst>
              <a:ext uri="{FF2B5EF4-FFF2-40B4-BE49-F238E27FC236}">
                <a16:creationId xmlns:a16="http://schemas.microsoft.com/office/drawing/2014/main" id="{9909FE77-972E-44E9-B5B7-54A4E54A8CD7}"/>
              </a:ext>
            </a:extLst>
          </p:cNvPr>
          <p:cNvSpPr txBox="1"/>
          <p:nvPr/>
        </p:nvSpPr>
        <p:spPr>
          <a:xfrm>
            <a:off x="649224" y="1554481"/>
            <a:ext cx="9774936" cy="4277822"/>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topic of children and social policy has been explored in many different ways. </a:t>
            </a:r>
          </a:p>
          <a:p>
            <a:pPr marL="28575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Historically, children have tended to be hidden within the family and rarely seen as individuals in their own right. </a:t>
            </a:r>
          </a:p>
          <a:p>
            <a:pPr marL="28575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Since the late 20th century a change has occurred in the ways in which children have been understood and conceptualized within policy. </a:t>
            </a:r>
          </a:p>
          <a:p>
            <a:pPr marL="28575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This trend has included, in part, a significant theoretical contribution toward our understanding of contemporary childhood from the new sociology of childhood, which positions children </a:t>
            </a:r>
            <a:r>
              <a:rPr lang="en-US" sz="2000" b="1" dirty="0">
                <a:latin typeface="Arial" panose="020B0604020202020204" pitchFamily="34" charset="0"/>
                <a:cs typeface="Arial" panose="020B0604020202020204" pitchFamily="34" charset="0"/>
              </a:rPr>
              <a:t>as active social agents</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with their own needs and concerns.</a:t>
            </a:r>
          </a:p>
          <a:p>
            <a:pPr indent="-228600">
              <a:lnSpc>
                <a:spcPct val="90000"/>
              </a:lnSpc>
              <a:spcAft>
                <a:spcPts val="600"/>
              </a:spcAft>
              <a:buFont typeface="Arial" panose="020B0604020202020204" pitchFamily="34" charset="0"/>
              <a:buChar char="•"/>
            </a:pPr>
            <a:r>
              <a:rPr lang="fr-FR" sz="1000" dirty="0"/>
              <a:t>Source: </a:t>
            </a:r>
            <a:r>
              <a:rPr lang="fr-FR" sz="1000" dirty="0">
                <a:hlinkClick r:id="rId2"/>
              </a:rPr>
              <a:t>https://www.oxfordbibliographies.com/view/document/obo-9780199791231/obo-9780199791231-0049.xml</a:t>
            </a:r>
            <a:endParaRPr lang="fr-FR" sz="1000" dirty="0"/>
          </a:p>
          <a:p>
            <a:pPr indent="-228600">
              <a:lnSpc>
                <a:spcPct val="90000"/>
              </a:lnSpc>
              <a:spcAft>
                <a:spcPts val="600"/>
              </a:spcAft>
              <a:buFont typeface="Arial" panose="020B0604020202020204" pitchFamily="34" charset="0"/>
              <a:buChar char="•"/>
            </a:pPr>
            <a:endParaRPr lang="fr-FR"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pic>
        <p:nvPicPr>
          <p:cNvPr id="8" name="Picture 7">
            <a:extLst>
              <a:ext uri="{FF2B5EF4-FFF2-40B4-BE49-F238E27FC236}">
                <a16:creationId xmlns:a16="http://schemas.microsoft.com/office/drawing/2014/main" id="{12840FCD-084B-48C4-BB8C-262ABECE2BA7}"/>
              </a:ext>
            </a:extLst>
          </p:cNvPr>
          <p:cNvPicPr>
            <a:picLocks noChangeAspect="1"/>
          </p:cNvPicPr>
          <p:nvPr/>
        </p:nvPicPr>
        <p:blipFill rotWithShape="1">
          <a:blip r:embed="rId3"/>
          <a:srcRect l="2115" r="321" b="-4"/>
          <a:stretch/>
        </p:blipFill>
        <p:spPr>
          <a:xfrm>
            <a:off x="10343113" y="124650"/>
            <a:ext cx="1600123" cy="1640142"/>
          </a:xfrm>
          <a:prstGeom prst="rect">
            <a:avLst/>
          </a:prstGeom>
        </p:spPr>
      </p:pic>
      <p:pic>
        <p:nvPicPr>
          <p:cNvPr id="4" name="Content Placeholder 3" descr="Graphical user interface, application&#10;&#10;Description automatically generated">
            <a:extLst>
              <a:ext uri="{FF2B5EF4-FFF2-40B4-BE49-F238E27FC236}">
                <a16:creationId xmlns:a16="http://schemas.microsoft.com/office/drawing/2014/main" id="{EEAB759A-0466-4742-9D9C-4F26BC2C6438}"/>
              </a:ext>
            </a:extLst>
          </p:cNvPr>
          <p:cNvPicPr>
            <a:picLocks noGrp="1"/>
          </p:cNvPicPr>
          <p:nvPr>
            <p:ph idx="1"/>
          </p:nvPr>
        </p:nvPicPr>
        <p:blipFill rotWithShape="1">
          <a:blip r:embed="rId4"/>
          <a:srcRect l="23616" t="76949" r="25185" b="12414"/>
          <a:stretch/>
        </p:blipFill>
        <p:spPr bwMode="auto">
          <a:xfrm>
            <a:off x="0" y="5763772"/>
            <a:ext cx="12192000" cy="1094228"/>
          </a:xfrm>
          <a:extLst>
            <a:ext uri="{53640926-AAD7-44D8-BBD7-CCE9431645EC}">
              <a14:shadowObscured xmlns:a14="http://schemas.microsoft.com/office/drawing/2010/main"/>
            </a:ext>
          </a:extLst>
        </p:spPr>
      </p:pic>
    </p:spTree>
    <p:extLst>
      <p:ext uri="{BB962C8B-B14F-4D97-AF65-F5344CB8AC3E}">
        <p14:creationId xmlns:p14="http://schemas.microsoft.com/office/powerpoint/2010/main" val="3111294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C8B25-9610-4943-B7FA-20828975FA3E}"/>
              </a:ext>
            </a:extLst>
          </p:cNvPr>
          <p:cNvSpPr>
            <a:spLocks noGrp="1"/>
          </p:cNvSpPr>
          <p:nvPr>
            <p:ph type="title"/>
          </p:nvPr>
        </p:nvSpPr>
        <p:spPr>
          <a:xfrm>
            <a:off x="609600" y="274638"/>
            <a:ext cx="10972800" cy="1143000"/>
          </a:xfrm>
        </p:spPr>
        <p:txBody>
          <a:bodyPr anchor="ctr">
            <a:normAutofit/>
          </a:bodyPr>
          <a:lstStyle/>
          <a:p>
            <a:r>
              <a:rPr lang="en-GB" dirty="0"/>
              <a:t>‘</a:t>
            </a:r>
            <a:r>
              <a:rPr lang="en-GB" b="1" dirty="0"/>
              <a:t>S</a:t>
            </a:r>
            <a:r>
              <a:rPr lang="en-GB" b="1" i="0" dirty="0">
                <a:effectLst/>
              </a:rPr>
              <a:t>ocial investment policies</a:t>
            </a:r>
            <a:r>
              <a:rPr lang="en-GB" b="0" i="0" dirty="0">
                <a:effectLst/>
              </a:rPr>
              <a:t>’</a:t>
            </a:r>
            <a:endParaRPr lang="en-GB" dirty="0"/>
          </a:p>
        </p:txBody>
      </p:sp>
      <p:sp>
        <p:nvSpPr>
          <p:cNvPr id="9" name="Content Placeholder 2">
            <a:extLst>
              <a:ext uri="{FF2B5EF4-FFF2-40B4-BE49-F238E27FC236}">
                <a16:creationId xmlns:a16="http://schemas.microsoft.com/office/drawing/2014/main" id="{7470B234-9458-437A-8976-62859D549F12}"/>
              </a:ext>
            </a:extLst>
          </p:cNvPr>
          <p:cNvSpPr>
            <a:spLocks noGrp="1"/>
          </p:cNvSpPr>
          <p:nvPr>
            <p:ph sz="half" idx="1"/>
          </p:nvPr>
        </p:nvSpPr>
        <p:spPr>
          <a:xfrm>
            <a:off x="609599" y="1600201"/>
            <a:ext cx="6605239" cy="3989040"/>
          </a:xfrm>
        </p:spPr>
        <p:txBody>
          <a:bodyPr/>
          <a:lstStyle/>
          <a:p>
            <a:r>
              <a:rPr lang="en-GB" dirty="0"/>
              <a:t> A trend is also evident toward governments taking a keen interest in the future outcomes of childhood through the development of “social investment policies,” which focus on children as “citizen workers” of the future.</a:t>
            </a:r>
            <a:endParaRPr lang="en-US" dirty="0"/>
          </a:p>
        </p:txBody>
      </p:sp>
      <p:pic>
        <p:nvPicPr>
          <p:cNvPr id="4" name="Picture 2" descr="See the source image">
            <a:extLst>
              <a:ext uri="{FF2B5EF4-FFF2-40B4-BE49-F238E27FC236}">
                <a16:creationId xmlns:a16="http://schemas.microsoft.com/office/drawing/2014/main" id="{B8609E89-7C85-4207-8E41-943B62704D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24" r="24568" b="-2"/>
          <a:stretch/>
        </p:blipFill>
        <p:spPr bwMode="auto">
          <a:xfrm>
            <a:off x="7362704" y="1600201"/>
            <a:ext cx="4427035"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805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E1DB-C309-4CDC-A2A2-FF1020853DBB}"/>
              </a:ext>
            </a:extLst>
          </p:cNvPr>
          <p:cNvSpPr>
            <a:spLocks noGrp="1"/>
          </p:cNvSpPr>
          <p:nvPr>
            <p:ph type="title"/>
          </p:nvPr>
        </p:nvSpPr>
        <p:spPr/>
        <p:txBody>
          <a:bodyPr>
            <a:normAutofit fontScale="90000"/>
          </a:bodyPr>
          <a:lstStyle/>
          <a:p>
            <a:r>
              <a:rPr lang="en-GB" sz="4400" b="1" u="sng" dirty="0">
                <a:latin typeface="Myriad Pro"/>
              </a:rPr>
              <a:t>Intervention services and types of support </a:t>
            </a:r>
            <a:endParaRPr lang="en-GB" dirty="0"/>
          </a:p>
        </p:txBody>
      </p:sp>
      <p:sp>
        <p:nvSpPr>
          <p:cNvPr id="4" name="Content Placeholder 3">
            <a:extLst>
              <a:ext uri="{FF2B5EF4-FFF2-40B4-BE49-F238E27FC236}">
                <a16:creationId xmlns:a16="http://schemas.microsoft.com/office/drawing/2014/main" id="{E9F628B8-ED11-48FA-B4FF-4C40BCCD234E}"/>
              </a:ext>
            </a:extLst>
          </p:cNvPr>
          <p:cNvSpPr>
            <a:spLocks noGrp="1"/>
          </p:cNvSpPr>
          <p:nvPr>
            <p:ph sz="half" idx="2"/>
          </p:nvPr>
        </p:nvSpPr>
        <p:spPr>
          <a:xfrm>
            <a:off x="804672" y="1600201"/>
            <a:ext cx="10777728" cy="3989040"/>
          </a:xfrm>
        </p:spPr>
        <p:txBody>
          <a:bodyPr/>
          <a:lstStyle/>
          <a:p>
            <a:r>
              <a:rPr lang="en-GB" b="1" dirty="0"/>
              <a:t>Model of support </a:t>
            </a:r>
          </a:p>
        </p:txBody>
      </p:sp>
      <p:pic>
        <p:nvPicPr>
          <p:cNvPr id="1026" name="Picture 2" descr="See the source image">
            <a:extLst>
              <a:ext uri="{FF2B5EF4-FFF2-40B4-BE49-F238E27FC236}">
                <a16:creationId xmlns:a16="http://schemas.microsoft.com/office/drawing/2014/main" id="{99D68222-FA89-4A7D-947B-035C3A5611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029604" y="2331720"/>
            <a:ext cx="4132792" cy="3099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8125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D3A2-B844-4194-9922-86C7790A6D7D}"/>
              </a:ext>
            </a:extLst>
          </p:cNvPr>
          <p:cNvSpPr>
            <a:spLocks noGrp="1"/>
          </p:cNvSpPr>
          <p:nvPr>
            <p:ph type="title"/>
          </p:nvPr>
        </p:nvSpPr>
        <p:spPr>
          <a:xfrm>
            <a:off x="658368" y="274638"/>
            <a:ext cx="10924032" cy="694626"/>
          </a:xfrm>
        </p:spPr>
        <p:txBody>
          <a:bodyPr>
            <a:normAutofit fontScale="90000"/>
          </a:bodyPr>
          <a:lstStyle/>
          <a:p>
            <a:r>
              <a:rPr lang="en-GB" b="1" dirty="0"/>
              <a:t>Universal- Targeted and Specialist Model of Support </a:t>
            </a:r>
          </a:p>
        </p:txBody>
      </p:sp>
      <p:sp>
        <p:nvSpPr>
          <p:cNvPr id="3" name="Content Placeholder 2">
            <a:extLst>
              <a:ext uri="{FF2B5EF4-FFF2-40B4-BE49-F238E27FC236}">
                <a16:creationId xmlns:a16="http://schemas.microsoft.com/office/drawing/2014/main" id="{79C8DA9E-0E17-4B78-A6FF-3A4F9D15A86C}"/>
              </a:ext>
            </a:extLst>
          </p:cNvPr>
          <p:cNvSpPr>
            <a:spLocks noGrp="1"/>
          </p:cNvSpPr>
          <p:nvPr>
            <p:ph sz="half" idx="1"/>
          </p:nvPr>
        </p:nvSpPr>
        <p:spPr>
          <a:xfrm>
            <a:off x="950976" y="1408176"/>
            <a:ext cx="10780776" cy="4181065"/>
          </a:xfrm>
        </p:spPr>
        <p:txBody>
          <a:bodyPr>
            <a:noAutofit/>
          </a:bodyPr>
          <a:lstStyle/>
          <a:p>
            <a:r>
              <a:rPr lang="en-GB" sz="2000" b="1" i="0" dirty="0">
                <a:solidFill>
                  <a:srgbClr val="333333"/>
                </a:solidFill>
                <a:effectLst/>
                <a:latin typeface="Helvetica Neue"/>
              </a:rPr>
              <a:t>What is universal provision?</a:t>
            </a:r>
          </a:p>
          <a:p>
            <a:pPr marL="0" indent="0">
              <a:buNone/>
            </a:pPr>
            <a:r>
              <a:rPr lang="en-GB" sz="2000" b="0" i="0" dirty="0">
                <a:solidFill>
                  <a:srgbClr val="333333"/>
                </a:solidFill>
                <a:effectLst/>
                <a:latin typeface="Helvetica Neue"/>
              </a:rPr>
              <a:t>These will often be services that are available to all children and young people, and their families England. They can be accessed without needing any specialist resources or assessment.</a:t>
            </a:r>
          </a:p>
          <a:p>
            <a:r>
              <a:rPr lang="en-GB" sz="2000" b="1" i="0" dirty="0">
                <a:solidFill>
                  <a:srgbClr val="333333"/>
                </a:solidFill>
                <a:effectLst/>
                <a:latin typeface="Helvetica Neue"/>
              </a:rPr>
              <a:t>What is targeted provision?</a:t>
            </a:r>
          </a:p>
          <a:p>
            <a:pPr marL="0" indent="0">
              <a:buNone/>
            </a:pPr>
            <a:r>
              <a:rPr lang="en-GB" sz="2000" b="0" i="0" dirty="0">
                <a:solidFill>
                  <a:srgbClr val="333333"/>
                </a:solidFill>
                <a:effectLst/>
                <a:latin typeface="Helvetica Neue"/>
              </a:rPr>
              <a:t>These are services for children and young people who may need additional support to access services, or may need groups or services that are specifically designed to meet their needs. Some targeted provision can be accessed directly with or without an assessment.</a:t>
            </a:r>
          </a:p>
          <a:p>
            <a:r>
              <a:rPr lang="en-GB" sz="2000" b="1" i="0" dirty="0">
                <a:solidFill>
                  <a:srgbClr val="333333"/>
                </a:solidFill>
                <a:effectLst/>
                <a:latin typeface="Helvetica Neue"/>
              </a:rPr>
              <a:t>What is specialist provision?</a:t>
            </a:r>
          </a:p>
          <a:p>
            <a:pPr marL="0" indent="0">
              <a:buNone/>
            </a:pPr>
            <a:r>
              <a:rPr lang="en-GB" sz="2000" b="0" i="0" dirty="0">
                <a:solidFill>
                  <a:srgbClr val="333333"/>
                </a:solidFill>
                <a:effectLst/>
                <a:latin typeface="Helvetica Neue"/>
              </a:rPr>
              <a:t>These are services for children and young people with severe and / or complex needs who are likely to require even more support than is available either through universal or targeted services. These services will require an assessment of need.</a:t>
            </a:r>
            <a:endParaRPr lang="en-GB" sz="2000" dirty="0"/>
          </a:p>
        </p:txBody>
      </p:sp>
      <p:sp>
        <p:nvSpPr>
          <p:cNvPr id="6" name="TextBox 5">
            <a:extLst>
              <a:ext uri="{FF2B5EF4-FFF2-40B4-BE49-F238E27FC236}">
                <a16:creationId xmlns:a16="http://schemas.microsoft.com/office/drawing/2014/main" id="{1672E432-ACDC-4B20-B35F-127A7563E479}"/>
              </a:ext>
            </a:extLst>
          </p:cNvPr>
          <p:cNvSpPr txBox="1"/>
          <p:nvPr/>
        </p:nvSpPr>
        <p:spPr>
          <a:xfrm>
            <a:off x="1027176" y="5404104"/>
            <a:ext cx="6285738" cy="523220"/>
          </a:xfrm>
          <a:prstGeom prst="rect">
            <a:avLst/>
          </a:prstGeom>
          <a:noFill/>
        </p:spPr>
        <p:txBody>
          <a:bodyPr wrap="square">
            <a:spAutoFit/>
          </a:bodyPr>
          <a:lstStyle/>
          <a:p>
            <a:r>
              <a:rPr lang="en-GB" sz="1000" dirty="0"/>
              <a:t>Source: </a:t>
            </a:r>
            <a:r>
              <a:rPr lang="en-GB" sz="1000" dirty="0">
                <a:hlinkClick r:id="rId2"/>
              </a:rPr>
              <a:t>https://www.wcld.co.uk/kb5/walsall/asch/advice.page?id=g8ECsOxgqAc</a:t>
            </a:r>
            <a:endParaRPr lang="en-GB" sz="1000" dirty="0"/>
          </a:p>
          <a:p>
            <a:endParaRPr lang="en-GB" dirty="0"/>
          </a:p>
        </p:txBody>
      </p:sp>
    </p:spTree>
    <p:extLst>
      <p:ext uri="{BB962C8B-B14F-4D97-AF65-F5344CB8AC3E}">
        <p14:creationId xmlns:p14="http://schemas.microsoft.com/office/powerpoint/2010/main" val="258990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6478B4E6-D77C-4246-A82E-1A8CEAE2B96D}"/>
              </a:ext>
            </a:extLst>
          </p:cNvPr>
          <p:cNvSpPr>
            <a:spLocks noGrp="1"/>
          </p:cNvSpPr>
          <p:nvPr>
            <p:ph type="title"/>
          </p:nvPr>
        </p:nvSpPr>
        <p:spPr>
          <a:xfrm>
            <a:off x="609600" y="950976"/>
            <a:ext cx="10939272" cy="466662"/>
          </a:xfrm>
        </p:spPr>
        <p:txBody>
          <a:bodyPr>
            <a:normAutofit fontScale="90000"/>
          </a:bodyPr>
          <a:lstStyle/>
          <a:p>
            <a:r>
              <a:rPr lang="en-GB" b="1" i="0" dirty="0">
                <a:effectLst/>
                <a:latin typeface="Open Sans" panose="020B0606030504020204" pitchFamily="34" charset="0"/>
              </a:rPr>
              <a:t>The four-tier model’ of services</a:t>
            </a:r>
            <a:br>
              <a:rPr lang="en-GB" b="1" i="0" dirty="0">
                <a:effectLst/>
                <a:latin typeface="Open Sans" panose="020B0606030504020204" pitchFamily="34" charset="0"/>
              </a:rPr>
            </a:br>
            <a:br>
              <a:rPr lang="en-GB" b="1" i="0" dirty="0">
                <a:effectLst/>
                <a:latin typeface="Open Sans" panose="020B0606030504020204" pitchFamily="34" charset="0"/>
              </a:rPr>
            </a:br>
            <a:endParaRPr lang="en-US" b="1" dirty="0"/>
          </a:p>
        </p:txBody>
      </p:sp>
      <p:pic>
        <p:nvPicPr>
          <p:cNvPr id="2050" name="Picture 2" descr="See the source image">
            <a:extLst>
              <a:ext uri="{FF2B5EF4-FFF2-40B4-BE49-F238E27FC236}">
                <a16:creationId xmlns:a16="http://schemas.microsoft.com/office/drawing/2014/main" id="{4771CC89-AEEB-4963-A35E-7FCA510B1C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856" y="1774095"/>
            <a:ext cx="5031379" cy="295593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9767381-0319-4EE5-A912-31493BF952CF}"/>
              </a:ext>
            </a:extLst>
          </p:cNvPr>
          <p:cNvSpPr txBox="1"/>
          <p:nvPr/>
        </p:nvSpPr>
        <p:spPr>
          <a:xfrm>
            <a:off x="311765" y="1161288"/>
            <a:ext cx="6290203" cy="4862870"/>
          </a:xfrm>
          <a:prstGeom prst="rect">
            <a:avLst/>
          </a:prstGeom>
          <a:noFill/>
        </p:spPr>
        <p:txBody>
          <a:bodyPr wrap="square">
            <a:spAutoFit/>
          </a:bodyPr>
          <a:lstStyle/>
          <a:p>
            <a:pPr algn="l">
              <a:buFont typeface="Arial" panose="020B0604020202020204" pitchFamily="34" charset="0"/>
              <a:buChar char="•"/>
            </a:pPr>
            <a:r>
              <a:rPr lang="en-GB" sz="2000" b="1" i="0" dirty="0">
                <a:solidFill>
                  <a:srgbClr val="303030"/>
                </a:solidFill>
                <a:effectLst/>
                <a:latin typeface="inherit"/>
              </a:rPr>
              <a:t>Tier 1</a:t>
            </a:r>
            <a:r>
              <a:rPr lang="en-GB" sz="2000" b="0" i="0" dirty="0">
                <a:solidFill>
                  <a:srgbClr val="303030"/>
                </a:solidFill>
                <a:effectLst/>
                <a:latin typeface="inherit"/>
              </a:rPr>
              <a:t> – </a:t>
            </a:r>
            <a:r>
              <a:rPr lang="en-GB" sz="2000" b="1" i="0" dirty="0">
                <a:solidFill>
                  <a:srgbClr val="303030"/>
                </a:solidFill>
                <a:effectLst/>
                <a:latin typeface="inherit"/>
              </a:rPr>
              <a:t>Universal services</a:t>
            </a:r>
            <a:r>
              <a:rPr lang="en-GB" sz="2000" b="0" i="0" dirty="0">
                <a:solidFill>
                  <a:srgbClr val="303030"/>
                </a:solidFill>
                <a:effectLst/>
                <a:latin typeface="inherit"/>
              </a:rPr>
              <a:t> such as schools, health visiting, GP and so on.</a:t>
            </a:r>
          </a:p>
          <a:p>
            <a:pPr algn="l">
              <a:buFont typeface="Arial" panose="020B0604020202020204" pitchFamily="34" charset="0"/>
              <a:buChar char="•"/>
            </a:pPr>
            <a:r>
              <a:rPr lang="en-GB" sz="2000" b="1" i="0" dirty="0">
                <a:solidFill>
                  <a:srgbClr val="303030"/>
                </a:solidFill>
                <a:effectLst/>
                <a:latin typeface="inherit"/>
              </a:rPr>
              <a:t>Tier 2</a:t>
            </a:r>
            <a:r>
              <a:rPr lang="en-GB" sz="2000" b="0" i="0" dirty="0">
                <a:solidFill>
                  <a:srgbClr val="303030"/>
                </a:solidFill>
                <a:effectLst/>
                <a:latin typeface="inherit"/>
              </a:rPr>
              <a:t> – </a:t>
            </a:r>
            <a:r>
              <a:rPr lang="en-GB" sz="2000" b="1" i="0" dirty="0">
                <a:solidFill>
                  <a:srgbClr val="303030"/>
                </a:solidFill>
                <a:effectLst/>
                <a:latin typeface="inherit"/>
              </a:rPr>
              <a:t>Targeted services </a:t>
            </a:r>
            <a:r>
              <a:rPr lang="en-GB" sz="2000" b="0" i="0" dirty="0">
                <a:solidFill>
                  <a:srgbClr val="303030"/>
                </a:solidFill>
                <a:effectLst/>
                <a:latin typeface="inherit"/>
              </a:rPr>
              <a:t>for children and families beginning to experience – or at risk of – difficulties, for example school counselling, parenting programmes, support for teenage parents and so on.</a:t>
            </a:r>
          </a:p>
          <a:p>
            <a:pPr algn="l">
              <a:buFont typeface="Arial" panose="020B0604020202020204" pitchFamily="34" charset="0"/>
              <a:buChar char="•"/>
            </a:pPr>
            <a:r>
              <a:rPr lang="en-GB" sz="2000" b="1" i="0" dirty="0">
                <a:solidFill>
                  <a:srgbClr val="303030"/>
                </a:solidFill>
                <a:effectLst/>
                <a:latin typeface="inherit"/>
              </a:rPr>
              <a:t>Tier 3</a:t>
            </a:r>
            <a:r>
              <a:rPr lang="en-GB" sz="2000" b="0" i="0" dirty="0">
                <a:solidFill>
                  <a:srgbClr val="303030"/>
                </a:solidFill>
                <a:effectLst/>
                <a:latin typeface="inherit"/>
              </a:rPr>
              <a:t> – </a:t>
            </a:r>
            <a:r>
              <a:rPr lang="en-GB" sz="2000" b="1" i="0" dirty="0">
                <a:solidFill>
                  <a:srgbClr val="303030"/>
                </a:solidFill>
                <a:effectLst/>
                <a:latin typeface="inherit"/>
              </a:rPr>
              <a:t>Specialist services </a:t>
            </a:r>
            <a:r>
              <a:rPr lang="en-GB" sz="2000" b="0" i="0" dirty="0">
                <a:solidFill>
                  <a:srgbClr val="303030"/>
                </a:solidFill>
                <a:effectLst/>
                <a:latin typeface="inherit"/>
              </a:rPr>
              <a:t>for children and families with multiple needs such as intensive family support, specialist child and adolescent mental health services, and services for children with disabilities.</a:t>
            </a:r>
          </a:p>
          <a:p>
            <a:pPr algn="l">
              <a:buFont typeface="Arial" panose="020B0604020202020204" pitchFamily="34" charset="0"/>
              <a:buChar char="•"/>
            </a:pPr>
            <a:r>
              <a:rPr lang="en-GB" sz="2000" b="1" i="0" dirty="0">
                <a:solidFill>
                  <a:srgbClr val="303030"/>
                </a:solidFill>
                <a:effectLst/>
                <a:latin typeface="inherit"/>
              </a:rPr>
              <a:t>Tier 4</a:t>
            </a:r>
            <a:r>
              <a:rPr lang="en-GB" sz="2000" b="0" i="0" dirty="0">
                <a:solidFill>
                  <a:srgbClr val="303030"/>
                </a:solidFill>
                <a:effectLst/>
                <a:latin typeface="inherit"/>
              </a:rPr>
              <a:t> – </a:t>
            </a:r>
            <a:r>
              <a:rPr lang="en-GB" sz="2000" b="1" i="0" dirty="0">
                <a:solidFill>
                  <a:srgbClr val="303030"/>
                </a:solidFill>
                <a:effectLst/>
                <a:latin typeface="inherit"/>
              </a:rPr>
              <a:t>Specialist services </a:t>
            </a:r>
            <a:r>
              <a:rPr lang="en-GB" sz="2000" b="0" i="0" dirty="0">
                <a:solidFill>
                  <a:srgbClr val="303030"/>
                </a:solidFill>
                <a:effectLst/>
                <a:latin typeface="inherit"/>
              </a:rPr>
              <a:t>for children and families with severe and complex needs, including child protection services, inpatient child and adolescent mental health services.</a:t>
            </a:r>
          </a:p>
          <a:p>
            <a:pPr algn="l">
              <a:buFont typeface="Arial" panose="020B0604020202020204" pitchFamily="34" charset="0"/>
              <a:buChar char="•"/>
            </a:pPr>
            <a:r>
              <a:rPr lang="en-GB" sz="1000" b="0" i="0" dirty="0">
                <a:solidFill>
                  <a:srgbClr val="303030"/>
                </a:solidFill>
                <a:effectLst/>
                <a:latin typeface="inherit"/>
                <a:hlinkClick r:id="rId3"/>
              </a:rPr>
              <a:t>Source: https://www.scie.org.uk/publications/introductionto/childrenssocialcare/furtherinformation.asp</a:t>
            </a:r>
            <a:endParaRPr lang="en-GB" sz="1000" b="0" i="0" dirty="0">
              <a:solidFill>
                <a:srgbClr val="303030"/>
              </a:solidFill>
              <a:effectLst/>
              <a:latin typeface="inherit"/>
            </a:endParaRPr>
          </a:p>
          <a:p>
            <a:pPr algn="l">
              <a:buFont typeface="Arial" panose="020B0604020202020204" pitchFamily="34" charset="0"/>
              <a:buChar char="•"/>
            </a:pPr>
            <a:endParaRPr lang="en-GB" sz="2000" b="0" i="0" dirty="0">
              <a:solidFill>
                <a:srgbClr val="303030"/>
              </a:solidFill>
              <a:effectLst/>
              <a:latin typeface="inherit"/>
            </a:endParaRPr>
          </a:p>
        </p:txBody>
      </p:sp>
    </p:spTree>
    <p:extLst>
      <p:ext uri="{BB962C8B-B14F-4D97-AF65-F5344CB8AC3E}">
        <p14:creationId xmlns:p14="http://schemas.microsoft.com/office/powerpoint/2010/main" val="3689233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1172B-35E4-4ED2-A721-8FC082FB92FC}"/>
              </a:ext>
            </a:extLst>
          </p:cNvPr>
          <p:cNvSpPr>
            <a:spLocks noGrp="1"/>
          </p:cNvSpPr>
          <p:nvPr>
            <p:ph type="title"/>
          </p:nvPr>
        </p:nvSpPr>
        <p:spPr>
          <a:xfrm>
            <a:off x="609600" y="274638"/>
            <a:ext cx="10972800" cy="1143000"/>
          </a:xfrm>
        </p:spPr>
        <p:txBody>
          <a:bodyPr anchor="ctr">
            <a:normAutofit/>
          </a:bodyPr>
          <a:lstStyle/>
          <a:p>
            <a:r>
              <a:rPr lang="en-GB" b="1" dirty="0"/>
              <a:t>Universal services and strategies</a:t>
            </a:r>
          </a:p>
        </p:txBody>
      </p:sp>
      <p:sp>
        <p:nvSpPr>
          <p:cNvPr id="3" name="Content Placeholder 2">
            <a:extLst>
              <a:ext uri="{FF2B5EF4-FFF2-40B4-BE49-F238E27FC236}">
                <a16:creationId xmlns:a16="http://schemas.microsoft.com/office/drawing/2014/main" id="{3F783CD1-32B4-4FC3-9E3C-6B49E1DE24C3}"/>
              </a:ext>
            </a:extLst>
          </p:cNvPr>
          <p:cNvSpPr>
            <a:spLocks noGrp="1"/>
          </p:cNvSpPr>
          <p:nvPr>
            <p:ph sz="half" idx="1"/>
          </p:nvPr>
        </p:nvSpPr>
        <p:spPr>
          <a:xfrm>
            <a:off x="934566" y="1694189"/>
            <a:ext cx="8822082" cy="3728989"/>
          </a:xfrm>
        </p:spPr>
        <p:txBody>
          <a:bodyPr>
            <a:normAutofit fontScale="85000" lnSpcReduction="20000"/>
          </a:bodyPr>
          <a:lstStyle/>
          <a:p>
            <a:pPr marL="0" indent="0">
              <a:lnSpc>
                <a:spcPct val="90000"/>
              </a:lnSpc>
              <a:buNone/>
            </a:pPr>
            <a:r>
              <a:rPr lang="en-GB" sz="2400" dirty="0"/>
              <a:t>Child and adolescent health &amp; development services at Tier 1 are provided by practitioners working in universal services. This includes:</a:t>
            </a:r>
          </a:p>
          <a:p>
            <a:pPr marL="0" indent="0">
              <a:lnSpc>
                <a:spcPct val="90000"/>
              </a:lnSpc>
              <a:buNone/>
            </a:pPr>
            <a:r>
              <a:rPr lang="en-GB" sz="2400" dirty="0"/>
              <a:t>-GPs</a:t>
            </a:r>
          </a:p>
          <a:p>
            <a:pPr marL="0" indent="0">
              <a:lnSpc>
                <a:spcPct val="90000"/>
              </a:lnSpc>
              <a:buNone/>
            </a:pPr>
            <a:r>
              <a:rPr lang="en-GB" sz="2400" dirty="0"/>
              <a:t>-health visitors</a:t>
            </a:r>
          </a:p>
          <a:p>
            <a:pPr marL="0" indent="0">
              <a:lnSpc>
                <a:spcPct val="90000"/>
              </a:lnSpc>
              <a:buNone/>
            </a:pPr>
            <a:r>
              <a:rPr lang="en-GB" sz="2400" dirty="0"/>
              <a:t>-school nurses</a:t>
            </a:r>
          </a:p>
          <a:p>
            <a:pPr marL="0" indent="0">
              <a:lnSpc>
                <a:spcPct val="90000"/>
              </a:lnSpc>
              <a:buNone/>
            </a:pPr>
            <a:r>
              <a:rPr lang="en-GB" sz="2400" dirty="0"/>
              <a:t>-teachers</a:t>
            </a:r>
          </a:p>
          <a:p>
            <a:pPr marL="0" indent="0">
              <a:lnSpc>
                <a:spcPct val="90000"/>
              </a:lnSpc>
              <a:buNone/>
            </a:pPr>
            <a:r>
              <a:rPr lang="en-GB" sz="2400" dirty="0"/>
              <a:t>-social workers, and youth justice workers and voluntary agencies.</a:t>
            </a:r>
          </a:p>
          <a:p>
            <a:pPr marL="0" indent="0">
              <a:lnSpc>
                <a:spcPct val="90000"/>
              </a:lnSpc>
              <a:buNone/>
            </a:pPr>
            <a:r>
              <a:rPr lang="en-GB" sz="1200" dirty="0">
                <a:hlinkClick r:id="rId2">
                  <a:extLst>
                    <a:ext uri="{A12FA001-AC4F-418D-AE19-62706E023703}">
                      <ahyp:hlinkClr xmlns:ahyp="http://schemas.microsoft.com/office/drawing/2018/hyperlinkcolor" val="tx"/>
                    </a:ext>
                  </a:extLst>
                </a:hlinkClick>
              </a:rPr>
              <a:t>Source: </a:t>
            </a:r>
            <a:r>
              <a:rPr lang="en-GB" sz="1200" dirty="0">
                <a:solidFill>
                  <a:srgbClr val="0000FF"/>
                </a:solidFill>
                <a:hlinkClick r:id="rId2">
                  <a:extLst>
                    <a:ext uri="{A12FA001-AC4F-418D-AE19-62706E023703}">
                      <ahyp:hlinkClr xmlns:ahyp="http://schemas.microsoft.com/office/drawing/2018/hyperlinkcolor" val="tx"/>
                    </a:ext>
                  </a:extLst>
                </a:hlinkClick>
              </a:rPr>
              <a:t>https://www.icptoolkit.org/child_and_adolescent_pathways/about_icps/camh_service_tiers.aspx</a:t>
            </a:r>
            <a:endParaRPr lang="en-GB" sz="1200" dirty="0"/>
          </a:p>
          <a:p>
            <a:pPr marL="0" indent="0">
              <a:lnSpc>
                <a:spcPct val="90000"/>
              </a:lnSpc>
              <a:buNone/>
            </a:pPr>
            <a:endParaRPr lang="en-GB" sz="2000" dirty="0"/>
          </a:p>
          <a:p>
            <a:pPr marL="0" indent="0">
              <a:lnSpc>
                <a:spcPct val="90000"/>
              </a:lnSpc>
              <a:buNone/>
            </a:pPr>
            <a:endParaRPr lang="en-GB" sz="2000" dirty="0"/>
          </a:p>
          <a:p>
            <a:pPr marL="0" indent="0">
              <a:lnSpc>
                <a:spcPct val="90000"/>
              </a:lnSpc>
              <a:buNone/>
            </a:pPr>
            <a:r>
              <a:rPr lang="en-GB" sz="2400" dirty="0"/>
              <a:t>Example universal strategy: </a:t>
            </a:r>
            <a:r>
              <a:rPr lang="en-GB" sz="2400" b="1" dirty="0"/>
              <a:t>F</a:t>
            </a:r>
            <a:r>
              <a:rPr lang="en-GB" sz="2400" b="1" i="0" dirty="0">
                <a:effectLst/>
              </a:rPr>
              <a:t>ree early education and childcare</a:t>
            </a:r>
          </a:p>
          <a:p>
            <a:pPr>
              <a:lnSpc>
                <a:spcPct val="90000"/>
              </a:lnSpc>
            </a:pPr>
            <a:r>
              <a:rPr lang="en-GB" sz="2400" i="0" dirty="0">
                <a:effectLst/>
              </a:rPr>
              <a:t>Available in England only. </a:t>
            </a:r>
            <a:r>
              <a:rPr lang="en-GB" sz="2400" b="1" i="0" dirty="0">
                <a:effectLst/>
              </a:rPr>
              <a:t>All 3 and 4-year-olds </a:t>
            </a:r>
            <a:r>
              <a:rPr lang="en-GB" sz="2400" i="0" dirty="0">
                <a:effectLst/>
              </a:rPr>
              <a:t>in England are entitled to 570 hours of free early education or childcare a year. This is often taken as 15 hours each week for 38 weeks of the year.</a:t>
            </a:r>
          </a:p>
          <a:p>
            <a:pPr marL="0" indent="0">
              <a:lnSpc>
                <a:spcPct val="90000"/>
              </a:lnSpc>
              <a:buNone/>
            </a:pPr>
            <a:endParaRPr lang="en-GB" sz="1100" i="0" dirty="0">
              <a:effectLst/>
            </a:endParaRPr>
          </a:p>
          <a:p>
            <a:pPr marL="0" indent="0">
              <a:lnSpc>
                <a:spcPct val="90000"/>
              </a:lnSpc>
              <a:buNone/>
            </a:pPr>
            <a:r>
              <a:rPr lang="en-GB" sz="1100" i="0" dirty="0">
                <a:effectLst/>
              </a:rPr>
              <a:t>Source: </a:t>
            </a:r>
            <a:r>
              <a:rPr lang="en-GB" sz="1100" i="0" dirty="0">
                <a:effectLst/>
                <a:hlinkClick r:id="rId3"/>
              </a:rPr>
              <a:t>https://www.gov.uk/find-free-early-education</a:t>
            </a:r>
            <a:endParaRPr lang="en-GB" sz="1100" i="0" dirty="0">
              <a:effectLst/>
            </a:endParaRPr>
          </a:p>
          <a:p>
            <a:pPr>
              <a:lnSpc>
                <a:spcPct val="90000"/>
              </a:lnSpc>
            </a:pPr>
            <a:endParaRPr lang="en-GB" sz="2000" i="0" dirty="0">
              <a:effectLst/>
            </a:endParaRPr>
          </a:p>
          <a:p>
            <a:pPr>
              <a:lnSpc>
                <a:spcPct val="90000"/>
              </a:lnSpc>
            </a:pPr>
            <a:endParaRPr lang="en-GB" sz="1500" dirty="0"/>
          </a:p>
        </p:txBody>
      </p:sp>
      <p:pic>
        <p:nvPicPr>
          <p:cNvPr id="3074" name="Picture 2" descr="Promotional Materials - KELSI">
            <a:extLst>
              <a:ext uri="{FF2B5EF4-FFF2-40B4-BE49-F238E27FC236}">
                <a16:creationId xmlns:a16="http://schemas.microsoft.com/office/drawing/2014/main" id="{E1CE8A4B-1EF7-4A79-8F42-29B69BEF2ED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924519" y="2478183"/>
            <a:ext cx="1901634" cy="19016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751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6155D-B75B-42B4-865B-B5ABAB1BDC18}"/>
              </a:ext>
            </a:extLst>
          </p:cNvPr>
          <p:cNvSpPr>
            <a:spLocks noGrp="1"/>
          </p:cNvSpPr>
          <p:nvPr>
            <p:ph type="title"/>
          </p:nvPr>
        </p:nvSpPr>
        <p:spPr/>
        <p:txBody>
          <a:bodyPr/>
          <a:lstStyle/>
          <a:p>
            <a:r>
              <a:rPr lang="en-GB" b="1" dirty="0">
                <a:solidFill>
                  <a:srgbClr val="333333"/>
                </a:solidFill>
                <a:latin typeface="Helvetica Neue"/>
              </a:rPr>
              <a:t>T</a:t>
            </a:r>
            <a:r>
              <a:rPr lang="en-GB" sz="4400" b="1" i="0" dirty="0">
                <a:solidFill>
                  <a:srgbClr val="333333"/>
                </a:solidFill>
                <a:effectLst/>
                <a:latin typeface="Helvetica Neue"/>
              </a:rPr>
              <a:t>argeted services</a:t>
            </a:r>
            <a:endParaRPr lang="en-GB" dirty="0"/>
          </a:p>
        </p:txBody>
      </p:sp>
      <p:sp>
        <p:nvSpPr>
          <p:cNvPr id="6" name="Content Placeholder 5">
            <a:extLst>
              <a:ext uri="{FF2B5EF4-FFF2-40B4-BE49-F238E27FC236}">
                <a16:creationId xmlns:a16="http://schemas.microsoft.com/office/drawing/2014/main" id="{226F3856-B3AB-4E0D-BDAA-333AF0488560}"/>
              </a:ext>
            </a:extLst>
          </p:cNvPr>
          <p:cNvSpPr>
            <a:spLocks noGrp="1"/>
          </p:cNvSpPr>
          <p:nvPr>
            <p:ph sz="half" idx="1"/>
          </p:nvPr>
        </p:nvSpPr>
        <p:spPr>
          <a:xfrm>
            <a:off x="609600" y="1600201"/>
            <a:ext cx="11140440" cy="3989040"/>
          </a:xfrm>
        </p:spPr>
        <p:txBody>
          <a:bodyPr/>
          <a:lstStyle/>
          <a:p>
            <a:r>
              <a:rPr lang="en-GB" b="0" i="0" dirty="0">
                <a:solidFill>
                  <a:srgbClr val="303030"/>
                </a:solidFill>
                <a:effectLst/>
                <a:latin typeface="Open Sans" panose="020B0606030504020204" pitchFamily="34" charset="0"/>
              </a:rPr>
              <a:t>Targeted services for children and families beginning to experience – or at risk of – difficulties, for example school counselling, parenting programmes, support for teenage parents and so on.</a:t>
            </a:r>
          </a:p>
          <a:p>
            <a:endParaRPr lang="en-GB" dirty="0">
              <a:solidFill>
                <a:srgbClr val="303030"/>
              </a:solidFill>
              <a:latin typeface="Open Sans" panose="020B0606030504020204" pitchFamily="34" charset="0"/>
            </a:endParaRPr>
          </a:p>
          <a:p>
            <a:r>
              <a:rPr lang="en-GB" dirty="0"/>
              <a:t>Examples of targeted strategies: Free School Meals and low income Pupil Premium.</a:t>
            </a:r>
          </a:p>
        </p:txBody>
      </p:sp>
      <p:sp>
        <p:nvSpPr>
          <p:cNvPr id="10" name="TextBox 9">
            <a:extLst>
              <a:ext uri="{FF2B5EF4-FFF2-40B4-BE49-F238E27FC236}">
                <a16:creationId xmlns:a16="http://schemas.microsoft.com/office/drawing/2014/main" id="{098AE691-55EA-4600-9232-86D235160D0B}"/>
              </a:ext>
            </a:extLst>
          </p:cNvPr>
          <p:cNvSpPr txBox="1"/>
          <p:nvPr/>
        </p:nvSpPr>
        <p:spPr>
          <a:xfrm>
            <a:off x="1008888" y="4942910"/>
            <a:ext cx="9963912" cy="246221"/>
          </a:xfrm>
          <a:prstGeom prst="rect">
            <a:avLst/>
          </a:prstGeom>
          <a:noFill/>
        </p:spPr>
        <p:txBody>
          <a:bodyPr wrap="square">
            <a:spAutoFit/>
          </a:bodyPr>
          <a:lstStyle/>
          <a:p>
            <a:pPr algn="l">
              <a:buFont typeface="Arial" panose="020B0604020202020204" pitchFamily="34" charset="0"/>
              <a:buChar char="•"/>
            </a:pPr>
            <a:r>
              <a:rPr lang="en-GB" sz="1000" b="0" i="0" dirty="0">
                <a:solidFill>
                  <a:srgbClr val="303030"/>
                </a:solidFill>
                <a:effectLst/>
                <a:latin typeface="inherit"/>
                <a:hlinkClick r:id="rId2"/>
              </a:rPr>
              <a:t>Source: https://www.scie.org.uk/publications/introductionto/childrenssocialcare/furtherinformation.asp</a:t>
            </a:r>
            <a:endParaRPr lang="en-GB" sz="1000" b="0" i="0" dirty="0">
              <a:solidFill>
                <a:srgbClr val="303030"/>
              </a:solidFill>
              <a:effectLst/>
              <a:latin typeface="inherit"/>
            </a:endParaRPr>
          </a:p>
        </p:txBody>
      </p:sp>
    </p:spTree>
    <p:extLst>
      <p:ext uri="{BB962C8B-B14F-4D97-AF65-F5344CB8AC3E}">
        <p14:creationId xmlns:p14="http://schemas.microsoft.com/office/powerpoint/2010/main" val="1498987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D463-6976-4440-8ADE-EA5E80D3FD96}"/>
              </a:ext>
            </a:extLst>
          </p:cNvPr>
          <p:cNvSpPr>
            <a:spLocks noGrp="1"/>
          </p:cNvSpPr>
          <p:nvPr>
            <p:ph type="title"/>
          </p:nvPr>
        </p:nvSpPr>
        <p:spPr>
          <a:xfrm>
            <a:off x="758952" y="274638"/>
            <a:ext cx="10823448" cy="685482"/>
          </a:xfrm>
        </p:spPr>
        <p:txBody>
          <a:bodyPr>
            <a:normAutofit fontScale="90000"/>
          </a:bodyPr>
          <a:lstStyle/>
          <a:p>
            <a:r>
              <a:rPr lang="en-GB" b="1" dirty="0"/>
              <a:t>Specialist services</a:t>
            </a:r>
          </a:p>
        </p:txBody>
      </p:sp>
      <p:sp>
        <p:nvSpPr>
          <p:cNvPr id="3" name="Content Placeholder 2">
            <a:extLst>
              <a:ext uri="{FF2B5EF4-FFF2-40B4-BE49-F238E27FC236}">
                <a16:creationId xmlns:a16="http://schemas.microsoft.com/office/drawing/2014/main" id="{D996157C-D308-42DC-94A7-9B4C57360356}"/>
              </a:ext>
            </a:extLst>
          </p:cNvPr>
          <p:cNvSpPr>
            <a:spLocks noGrp="1"/>
          </p:cNvSpPr>
          <p:nvPr>
            <p:ph sz="half" idx="1"/>
          </p:nvPr>
        </p:nvSpPr>
        <p:spPr>
          <a:xfrm>
            <a:off x="329184" y="1060704"/>
            <a:ext cx="11667744" cy="4528537"/>
          </a:xfrm>
        </p:spPr>
        <p:txBody>
          <a:bodyPr>
            <a:noAutofit/>
          </a:bodyPr>
          <a:lstStyle/>
          <a:p>
            <a:pPr algn="l">
              <a:buFont typeface="Arial" panose="020B0604020202020204" pitchFamily="34" charset="0"/>
              <a:buChar char="•"/>
            </a:pPr>
            <a:r>
              <a:rPr lang="en-GB" sz="2000" i="0" dirty="0">
                <a:effectLst/>
                <a:latin typeface="Arial" panose="020B0604020202020204" pitchFamily="34" charset="0"/>
              </a:rPr>
              <a:t>Lower Tier 3: As the complexity of a child’s needs increase then reference should be made to the Early Family Support Threshold Guidance and a </a:t>
            </a:r>
            <a:r>
              <a:rPr lang="en-GB" sz="2000" b="1" i="0" dirty="0">
                <a:effectLst/>
                <a:latin typeface="Arial" panose="020B0604020202020204" pitchFamily="34" charset="0"/>
              </a:rPr>
              <a:t>Common Assessment Framework (CAF) </a:t>
            </a:r>
            <a:r>
              <a:rPr lang="en-GB" sz="2000" i="0" dirty="0">
                <a:effectLst/>
                <a:latin typeface="Arial" panose="020B0604020202020204" pitchFamily="34" charset="0"/>
              </a:rPr>
              <a:t>completed.  The CAF acts as the supporting document for a child as the complexity increases through specialist interventions at Tier 3. </a:t>
            </a:r>
          </a:p>
          <a:p>
            <a:pPr marL="0" indent="0" algn="l">
              <a:buNone/>
            </a:pPr>
            <a:endParaRPr lang="en-GB" sz="2000" i="0" dirty="0">
              <a:effectLst/>
              <a:latin typeface="Arial" panose="020B0604020202020204" pitchFamily="34" charset="0"/>
            </a:endParaRPr>
          </a:p>
          <a:p>
            <a:pPr algn="l">
              <a:buFont typeface="Arial" panose="020B0604020202020204" pitchFamily="34" charset="0"/>
              <a:buChar char="•"/>
            </a:pPr>
            <a:r>
              <a:rPr lang="en-GB" sz="2000" i="0" dirty="0">
                <a:effectLst/>
                <a:latin typeface="Arial" panose="020B0604020202020204" pitchFamily="34" charset="0"/>
              </a:rPr>
              <a:t>Upper Tier 3: This level includes those children whose needs cannot be met without the involvement of Children’s Social Care (</a:t>
            </a:r>
            <a:r>
              <a:rPr lang="en-GB" sz="2000" b="1" i="0" dirty="0">
                <a:effectLst/>
                <a:latin typeface="Arial" panose="020B0604020202020204" pitchFamily="34" charset="0"/>
              </a:rPr>
              <a:t>Children Act 1989</a:t>
            </a:r>
            <a:r>
              <a:rPr lang="en-GB" sz="2000" i="0" dirty="0">
                <a:effectLst/>
                <a:latin typeface="Arial" panose="020B0604020202020204" pitchFamily="34" charset="0"/>
              </a:rPr>
              <a:t>). The Threshold criteria should assist agencies to decide when a referral to the Multi Agency Referral and Assessment Team (MARAT). </a:t>
            </a:r>
          </a:p>
          <a:p>
            <a:pPr algn="l">
              <a:buFont typeface="Arial" panose="020B0604020202020204" pitchFamily="34" charset="0"/>
              <a:buChar char="•"/>
            </a:pPr>
            <a:endParaRPr lang="en-GB" sz="2000" i="0" dirty="0">
              <a:effectLst/>
              <a:latin typeface="Arial" panose="020B0604020202020204" pitchFamily="34" charset="0"/>
            </a:endParaRPr>
          </a:p>
          <a:p>
            <a:pPr algn="l">
              <a:buFont typeface="Arial" panose="020B0604020202020204" pitchFamily="34" charset="0"/>
              <a:buChar char="•"/>
            </a:pPr>
            <a:r>
              <a:rPr lang="en-GB" sz="2000" i="0" dirty="0">
                <a:effectLst/>
                <a:latin typeface="Arial" panose="020B0604020202020204" pitchFamily="34" charset="0"/>
              </a:rPr>
              <a:t>Tier 4: This includes children for whom adoption is the plan, those who are in the care system, children subject to Child Protection Plans and those who are in the criminal justice system as well as those with the highest level of complex and additional needs. At this level children’s social care will be the lead agency and the threshold is met for statutory involvement of agencies.</a:t>
            </a:r>
            <a:endParaRPr lang="en-GB" sz="2000" dirty="0"/>
          </a:p>
        </p:txBody>
      </p:sp>
      <p:sp>
        <p:nvSpPr>
          <p:cNvPr id="6" name="TextBox 5">
            <a:extLst>
              <a:ext uri="{FF2B5EF4-FFF2-40B4-BE49-F238E27FC236}">
                <a16:creationId xmlns:a16="http://schemas.microsoft.com/office/drawing/2014/main" id="{8EA5EF1E-74CF-473A-B03F-4C659874EDDE}"/>
              </a:ext>
            </a:extLst>
          </p:cNvPr>
          <p:cNvSpPr txBox="1"/>
          <p:nvPr/>
        </p:nvSpPr>
        <p:spPr>
          <a:xfrm>
            <a:off x="633222" y="5466130"/>
            <a:ext cx="6094476" cy="246221"/>
          </a:xfrm>
          <a:prstGeom prst="rect">
            <a:avLst/>
          </a:prstGeom>
          <a:noFill/>
        </p:spPr>
        <p:txBody>
          <a:bodyPr wrap="square">
            <a:spAutoFit/>
          </a:bodyPr>
          <a:lstStyle/>
          <a:p>
            <a:pPr algn="l">
              <a:buFont typeface="Arial" panose="020B0604020202020204" pitchFamily="34" charset="0"/>
              <a:buChar char="•"/>
            </a:pPr>
            <a:r>
              <a:rPr lang="en-GB" sz="1000" b="0" i="0" dirty="0">
                <a:solidFill>
                  <a:srgbClr val="303030"/>
                </a:solidFill>
                <a:effectLst/>
                <a:latin typeface="inherit"/>
                <a:hlinkClick r:id="rId2"/>
              </a:rPr>
              <a:t>Source: https://www.scie.org.uk/publications/introductionto/childrenssocialcare/furtherinformation.asp</a:t>
            </a:r>
            <a:endParaRPr lang="en-GB" sz="1000" b="0" i="0" dirty="0">
              <a:solidFill>
                <a:srgbClr val="303030"/>
              </a:solidFill>
              <a:effectLst/>
              <a:latin typeface="inherit"/>
            </a:endParaRPr>
          </a:p>
        </p:txBody>
      </p:sp>
    </p:spTree>
    <p:extLst>
      <p:ext uri="{BB962C8B-B14F-4D97-AF65-F5344CB8AC3E}">
        <p14:creationId xmlns:p14="http://schemas.microsoft.com/office/powerpoint/2010/main" val="166129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2B607-3373-4916-94EA-ADFAD677B159}"/>
              </a:ext>
            </a:extLst>
          </p:cNvPr>
          <p:cNvSpPr>
            <a:spLocks noGrp="1"/>
          </p:cNvSpPr>
          <p:nvPr>
            <p:ph type="title"/>
          </p:nvPr>
        </p:nvSpPr>
        <p:spPr>
          <a:xfrm>
            <a:off x="609600" y="274638"/>
            <a:ext cx="10972800" cy="2102802"/>
          </a:xfrm>
        </p:spPr>
        <p:txBody>
          <a:bodyPr>
            <a:normAutofit fontScale="90000"/>
          </a:bodyPr>
          <a:lstStyle/>
          <a:p>
            <a:r>
              <a:rPr lang="en-GB" b="1" i="0" dirty="0">
                <a:effectLst/>
                <a:latin typeface="Arial" panose="020B0604020202020204" pitchFamily="34" charset="0"/>
              </a:rPr>
              <a:t>Framework for the Assessment of Children in Need and their Families</a:t>
            </a:r>
            <a:br>
              <a:rPr lang="en-GB" b="1" i="0" dirty="0">
                <a:solidFill>
                  <a:srgbClr val="50575B"/>
                </a:solidFill>
                <a:effectLst/>
                <a:latin typeface="Arial" panose="020B0604020202020204" pitchFamily="34" charset="0"/>
              </a:rPr>
            </a:br>
            <a:br>
              <a:rPr lang="en-GB" dirty="0"/>
            </a:br>
            <a:endParaRPr lang="en-GB" dirty="0"/>
          </a:p>
        </p:txBody>
      </p:sp>
      <p:sp>
        <p:nvSpPr>
          <p:cNvPr id="3" name="Content Placeholder 2">
            <a:extLst>
              <a:ext uri="{FF2B5EF4-FFF2-40B4-BE49-F238E27FC236}">
                <a16:creationId xmlns:a16="http://schemas.microsoft.com/office/drawing/2014/main" id="{8E941103-6497-4E02-9A61-D481025C010E}"/>
              </a:ext>
            </a:extLst>
          </p:cNvPr>
          <p:cNvSpPr>
            <a:spLocks noGrp="1"/>
          </p:cNvSpPr>
          <p:nvPr>
            <p:ph sz="half" idx="1"/>
          </p:nvPr>
        </p:nvSpPr>
        <p:spPr>
          <a:xfrm>
            <a:off x="374904" y="1600201"/>
            <a:ext cx="11475720" cy="3989040"/>
          </a:xfrm>
        </p:spPr>
        <p:txBody>
          <a:bodyPr/>
          <a:lstStyle/>
          <a:p>
            <a:r>
              <a:rPr lang="en-GB" dirty="0"/>
              <a:t>All children/young people who receive Tier 3 Multi Agency support from Trafford Children and Young People’s Services should have their own individual plan tailored to meeting their own specific needs. All plans should be </a:t>
            </a:r>
            <a:r>
              <a:rPr lang="en-GB" b="1" dirty="0"/>
              <a:t>SMART</a:t>
            </a:r>
            <a:r>
              <a:rPr lang="en-GB" dirty="0"/>
              <a:t> (specific, measurable, achievable, relevant to the assessed needs of the child/young person and time related).</a:t>
            </a:r>
          </a:p>
        </p:txBody>
      </p:sp>
    </p:spTree>
    <p:extLst>
      <p:ext uri="{BB962C8B-B14F-4D97-AF65-F5344CB8AC3E}">
        <p14:creationId xmlns:p14="http://schemas.microsoft.com/office/powerpoint/2010/main" val="134802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17289-C7C4-405F-82CD-0D046A19B77E}"/>
              </a:ext>
            </a:extLst>
          </p:cNvPr>
          <p:cNvSpPr>
            <a:spLocks noGrp="1"/>
          </p:cNvSpPr>
          <p:nvPr>
            <p:ph type="title"/>
          </p:nvPr>
        </p:nvSpPr>
        <p:spPr>
          <a:xfrm>
            <a:off x="749808" y="274638"/>
            <a:ext cx="10832592" cy="456882"/>
          </a:xfrm>
        </p:spPr>
        <p:txBody>
          <a:bodyPr>
            <a:normAutofit fontScale="90000"/>
          </a:bodyPr>
          <a:lstStyle/>
          <a:p>
            <a:r>
              <a:rPr lang="en-GB" b="1" i="0" dirty="0">
                <a:effectLst/>
                <a:latin typeface="Arial" panose="020B0604020202020204" pitchFamily="34" charset="0"/>
              </a:rPr>
              <a:t>Child in Need Assessments should detail:</a:t>
            </a:r>
            <a:endParaRPr lang="en-GB" b="1" dirty="0"/>
          </a:p>
        </p:txBody>
      </p:sp>
      <p:sp>
        <p:nvSpPr>
          <p:cNvPr id="3" name="Content Placeholder 2">
            <a:extLst>
              <a:ext uri="{FF2B5EF4-FFF2-40B4-BE49-F238E27FC236}">
                <a16:creationId xmlns:a16="http://schemas.microsoft.com/office/drawing/2014/main" id="{47FA26F9-9CCC-4093-9297-17DC2E5B1727}"/>
              </a:ext>
            </a:extLst>
          </p:cNvPr>
          <p:cNvSpPr>
            <a:spLocks noGrp="1"/>
          </p:cNvSpPr>
          <p:nvPr>
            <p:ph sz="half" idx="1"/>
          </p:nvPr>
        </p:nvSpPr>
        <p:spPr>
          <a:xfrm>
            <a:off x="237744" y="1078993"/>
            <a:ext cx="11344656" cy="2606040"/>
          </a:xfrm>
        </p:spPr>
        <p:txBody>
          <a:bodyPr>
            <a:normAutofit fontScale="25000" lnSpcReduction="20000"/>
          </a:bodyPr>
          <a:lstStyle/>
          <a:p>
            <a:pPr algn="l">
              <a:buFont typeface="Arial" panose="020B0604020202020204" pitchFamily="34" charset="0"/>
              <a:buChar char="•"/>
            </a:pPr>
            <a:r>
              <a:rPr lang="en-GB" sz="8000" b="0" i="0" dirty="0">
                <a:effectLst/>
                <a:latin typeface="Arial" panose="020B0604020202020204" pitchFamily="34" charset="0"/>
              </a:rPr>
              <a:t>If the child is in need and what the specific needs are;</a:t>
            </a:r>
          </a:p>
          <a:p>
            <a:pPr algn="l">
              <a:buFont typeface="Arial" panose="020B0604020202020204" pitchFamily="34" charset="0"/>
              <a:buChar char="•"/>
            </a:pPr>
            <a:r>
              <a:rPr lang="en-GB" sz="8000" b="0" i="0" dirty="0">
                <a:effectLst/>
                <a:latin typeface="Arial" panose="020B0604020202020204" pitchFamily="34" charset="0"/>
              </a:rPr>
              <a:t>Their level of vulnerability;</a:t>
            </a:r>
          </a:p>
          <a:p>
            <a:pPr algn="l">
              <a:buFont typeface="Arial" panose="020B0604020202020204" pitchFamily="34" charset="0"/>
              <a:buChar char="•"/>
            </a:pPr>
            <a:r>
              <a:rPr lang="en-GB" sz="8000" b="0" i="0" dirty="0">
                <a:effectLst/>
                <a:latin typeface="Arial" panose="020B0604020202020204" pitchFamily="34" charset="0"/>
              </a:rPr>
              <a:t>How their needs can be met (which resources or professional services can best meet the identified needs);</a:t>
            </a:r>
          </a:p>
          <a:p>
            <a:pPr algn="l">
              <a:buFont typeface="Arial" panose="020B0604020202020204" pitchFamily="34" charset="0"/>
              <a:buChar char="•"/>
            </a:pPr>
            <a:r>
              <a:rPr lang="en-GB" sz="8000" b="0" i="0" dirty="0">
                <a:effectLst/>
                <a:latin typeface="Arial" panose="020B0604020202020204" pitchFamily="34" charset="0"/>
              </a:rPr>
              <a:t>Which of their needs should be met as a priority;</a:t>
            </a:r>
          </a:p>
          <a:p>
            <a:pPr algn="l">
              <a:buFont typeface="Arial" panose="020B0604020202020204" pitchFamily="34" charset="0"/>
              <a:buChar char="•"/>
            </a:pPr>
            <a:r>
              <a:rPr lang="en-GB" sz="8000" b="0" i="0" dirty="0">
                <a:effectLst/>
                <a:latin typeface="Arial" panose="020B0604020202020204" pitchFamily="34" charset="0"/>
              </a:rPr>
              <a:t>Clear outcomes / objectives identified for the child / young person;</a:t>
            </a:r>
          </a:p>
          <a:p>
            <a:pPr algn="l">
              <a:buFont typeface="Arial" panose="020B0604020202020204" pitchFamily="34" charset="0"/>
              <a:buChar char="•"/>
            </a:pPr>
            <a:r>
              <a:rPr lang="en-GB" sz="8000" b="0" i="0" dirty="0">
                <a:effectLst/>
                <a:latin typeface="Arial" panose="020B0604020202020204" pitchFamily="34" charset="0"/>
              </a:rPr>
              <a:t>Appropriate timescales to achieve objectives/ outcomes;</a:t>
            </a:r>
          </a:p>
          <a:p>
            <a:pPr algn="l">
              <a:buFont typeface="Arial" panose="020B0604020202020204" pitchFamily="34" charset="0"/>
              <a:buChar char="•"/>
            </a:pPr>
            <a:r>
              <a:rPr lang="en-GB" sz="8000" b="0" i="0" dirty="0">
                <a:effectLst/>
                <a:latin typeface="Arial" panose="020B0604020202020204" pitchFamily="34" charset="0"/>
              </a:rPr>
              <a:t>Dates to review the </a:t>
            </a:r>
            <a:r>
              <a:rPr lang="en-GB" sz="8000" b="0" i="0" dirty="0" err="1">
                <a:effectLst/>
                <a:latin typeface="Arial" panose="020B0604020202020204" pitchFamily="34" charset="0"/>
              </a:rPr>
              <a:t>CiN</a:t>
            </a:r>
            <a:r>
              <a:rPr lang="en-GB" sz="8000" b="0" i="0" dirty="0">
                <a:effectLst/>
                <a:latin typeface="Arial" panose="020B0604020202020204" pitchFamily="34" charset="0"/>
              </a:rPr>
              <a:t> plan.</a:t>
            </a:r>
          </a:p>
          <a:p>
            <a:pPr algn="l">
              <a:buFont typeface="Arial" panose="020B0604020202020204" pitchFamily="34" charset="0"/>
              <a:buChar char="•"/>
            </a:pPr>
            <a:endParaRPr lang="en-GB" sz="8000" dirty="0">
              <a:latin typeface="Arial" panose="020B0604020202020204" pitchFamily="34" charset="0"/>
            </a:endParaRPr>
          </a:p>
          <a:p>
            <a:pPr algn="l">
              <a:buFont typeface="Arial" panose="020B0604020202020204" pitchFamily="34" charset="0"/>
              <a:buChar char="•"/>
            </a:pPr>
            <a:r>
              <a:rPr lang="en-GB" sz="8000" b="0" i="0" dirty="0">
                <a:effectLst/>
                <a:latin typeface="Arial" panose="020B0604020202020204" pitchFamily="34" charset="0"/>
              </a:rPr>
              <a:t>Wherever possible they should be drawn up in agreement with the child/young person and key family members and their commitment to the plan be secured;</a:t>
            </a:r>
          </a:p>
          <a:p>
            <a:pPr algn="l">
              <a:buFont typeface="Arial" panose="020B0604020202020204" pitchFamily="34" charset="0"/>
              <a:buChar char="•"/>
            </a:pPr>
            <a:r>
              <a:rPr lang="en-GB" sz="8000" b="0" i="0" dirty="0">
                <a:effectLst/>
                <a:latin typeface="Arial" panose="020B0604020202020204" pitchFamily="34" charset="0"/>
              </a:rPr>
              <a:t>Objectives should be realistic and timescales not too short or unachievable;</a:t>
            </a:r>
          </a:p>
          <a:p>
            <a:pPr algn="l">
              <a:buFont typeface="Arial" panose="020B0604020202020204" pitchFamily="34" charset="0"/>
              <a:buChar char="•"/>
            </a:pPr>
            <a:r>
              <a:rPr lang="en-GB" sz="8000" b="0" i="0" dirty="0">
                <a:effectLst/>
                <a:latin typeface="Arial" panose="020B0604020202020204" pitchFamily="34" charset="0"/>
              </a:rPr>
              <a:t>Plans should not be dependent on resources which are known to be scarce or unavailable;</a:t>
            </a:r>
          </a:p>
          <a:p>
            <a:pPr algn="l">
              <a:buFont typeface="Arial" panose="020B0604020202020204" pitchFamily="34" charset="0"/>
              <a:buChar char="•"/>
            </a:pPr>
            <a:r>
              <a:rPr lang="en-GB" sz="8000" b="0" i="0" dirty="0">
                <a:effectLst/>
                <a:latin typeface="Arial" panose="020B0604020202020204" pitchFamily="34" charset="0"/>
              </a:rPr>
              <a:t>The plan must maintain a focus on the child, even though help may be provided to a number of family members as part of the plan;</a:t>
            </a:r>
          </a:p>
          <a:p>
            <a:r>
              <a:rPr lang="en-GB" sz="4000" dirty="0"/>
              <a:t>Source: </a:t>
            </a:r>
            <a:r>
              <a:rPr lang="en-GB" sz="4000" dirty="0">
                <a:hlinkClick r:id="rId2"/>
              </a:rPr>
              <a:t>https://www.proceduresonline.com/trafford/cs/chapters/p_framework_thresholds.html</a:t>
            </a:r>
            <a:endParaRPr lang="en-GB" sz="4000" dirty="0"/>
          </a:p>
          <a:p>
            <a:endParaRPr lang="en-GB" dirty="0"/>
          </a:p>
        </p:txBody>
      </p:sp>
    </p:spTree>
    <p:extLst>
      <p:ext uri="{BB962C8B-B14F-4D97-AF65-F5344CB8AC3E}">
        <p14:creationId xmlns:p14="http://schemas.microsoft.com/office/powerpoint/2010/main" val="2935167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FB6E-A416-4248-89A4-0630215264CC}"/>
              </a:ext>
            </a:extLst>
          </p:cNvPr>
          <p:cNvSpPr>
            <a:spLocks noGrp="1"/>
          </p:cNvSpPr>
          <p:nvPr>
            <p:ph type="title"/>
          </p:nvPr>
        </p:nvSpPr>
        <p:spPr>
          <a:xfrm>
            <a:off x="609600" y="274638"/>
            <a:ext cx="10972800" cy="1143000"/>
          </a:xfrm>
        </p:spPr>
        <p:txBody>
          <a:bodyPr anchor="ctr">
            <a:normAutofit/>
          </a:bodyPr>
          <a:lstStyle/>
          <a:p>
            <a:r>
              <a:rPr lang="en-GB" b="1" dirty="0"/>
              <a:t>Task </a:t>
            </a:r>
          </a:p>
        </p:txBody>
      </p:sp>
      <p:sp>
        <p:nvSpPr>
          <p:cNvPr id="3" name="Content Placeholder 2">
            <a:extLst>
              <a:ext uri="{FF2B5EF4-FFF2-40B4-BE49-F238E27FC236}">
                <a16:creationId xmlns:a16="http://schemas.microsoft.com/office/drawing/2014/main" id="{600CBDE7-63E0-45F5-9A33-32B001C8A639}"/>
              </a:ext>
            </a:extLst>
          </p:cNvPr>
          <p:cNvSpPr>
            <a:spLocks noGrp="1"/>
          </p:cNvSpPr>
          <p:nvPr>
            <p:ph sz="half" idx="1"/>
          </p:nvPr>
        </p:nvSpPr>
        <p:spPr>
          <a:xfrm>
            <a:off x="609600" y="1600201"/>
            <a:ext cx="5384800" cy="3989040"/>
          </a:xfrm>
        </p:spPr>
        <p:txBody>
          <a:bodyPr>
            <a:normAutofit/>
          </a:bodyPr>
          <a:lstStyle/>
          <a:p>
            <a:r>
              <a:rPr lang="en-GB" dirty="0"/>
              <a:t>Apply the information related to Universal- Targeted and Specialist Model of Support to your case study analysis. </a:t>
            </a:r>
          </a:p>
        </p:txBody>
      </p:sp>
      <p:pic>
        <p:nvPicPr>
          <p:cNvPr id="4098" name="Picture 2" descr="See the source image">
            <a:extLst>
              <a:ext uri="{FF2B5EF4-FFF2-40B4-BE49-F238E27FC236}">
                <a16:creationId xmlns:a16="http://schemas.microsoft.com/office/drawing/2014/main" id="{50FB8851-4D3F-4138-9387-0DEF5184D6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100439"/>
            <a:ext cx="5384800" cy="29885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161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DBBD7-8BF9-4E99-94E7-4EE1AE5F78AA}"/>
              </a:ext>
            </a:extLst>
          </p:cNvPr>
          <p:cNvSpPr>
            <a:spLocks noGrp="1"/>
          </p:cNvSpPr>
          <p:nvPr>
            <p:ph type="title"/>
          </p:nvPr>
        </p:nvSpPr>
        <p:spPr/>
        <p:txBody>
          <a:bodyPr/>
          <a:lstStyle/>
          <a:p>
            <a:r>
              <a:rPr lang="en-GB" b="1" dirty="0"/>
              <a:t>References</a:t>
            </a:r>
            <a:r>
              <a:rPr lang="en-GB" dirty="0"/>
              <a:t> </a:t>
            </a:r>
          </a:p>
        </p:txBody>
      </p:sp>
      <p:sp>
        <p:nvSpPr>
          <p:cNvPr id="3" name="Content Placeholder 2">
            <a:extLst>
              <a:ext uri="{FF2B5EF4-FFF2-40B4-BE49-F238E27FC236}">
                <a16:creationId xmlns:a16="http://schemas.microsoft.com/office/drawing/2014/main" id="{7CB03582-75D9-4F0F-B0CF-7600BF550318}"/>
              </a:ext>
            </a:extLst>
          </p:cNvPr>
          <p:cNvSpPr>
            <a:spLocks noGrp="1"/>
          </p:cNvSpPr>
          <p:nvPr>
            <p:ph idx="1"/>
          </p:nvPr>
        </p:nvSpPr>
        <p:spPr/>
        <p:txBody>
          <a:bodyPr/>
          <a:lstStyle/>
          <a:p>
            <a:r>
              <a:rPr lang="en-GB" sz="1400" dirty="0"/>
              <a:t>Ridge, T. (2015) </a:t>
            </a:r>
            <a:r>
              <a:rPr lang="en-GB" sz="1400" i="1" dirty="0"/>
              <a:t>Children and Social Policy. </a:t>
            </a:r>
            <a:r>
              <a:rPr lang="en-GB" sz="1400" dirty="0"/>
              <a:t>(online) Available at: </a:t>
            </a:r>
            <a:r>
              <a:rPr lang="en-GB" sz="1400" dirty="0">
                <a:hlinkClick r:id="rId2"/>
              </a:rPr>
              <a:t>https://www.oxfordbibliographies.com/view/document/obo-9780199791231/obo-9780199791231-0049.xml</a:t>
            </a:r>
            <a:r>
              <a:rPr lang="en-GB" sz="1400" dirty="0"/>
              <a:t> (Accessed: 14/07/2021). </a:t>
            </a:r>
          </a:p>
          <a:p>
            <a:endParaRPr lang="en-GB" sz="1400" dirty="0"/>
          </a:p>
          <a:p>
            <a:r>
              <a:rPr lang="en-GB" sz="1400" dirty="0"/>
              <a:t>SCIE (2012) </a:t>
            </a:r>
            <a:r>
              <a:rPr lang="en-GB" sz="1400" i="1" dirty="0"/>
              <a:t>The wider network: the ‘four-tier model’ of services. </a:t>
            </a:r>
            <a:r>
              <a:rPr lang="en-GB" sz="1400" dirty="0"/>
              <a:t>(online) Available at: </a:t>
            </a:r>
            <a:r>
              <a:rPr lang="en-GB" sz="1400" b="0" i="0" dirty="0">
                <a:solidFill>
                  <a:srgbClr val="303030"/>
                </a:solidFill>
                <a:effectLst/>
                <a:latin typeface="inherit"/>
                <a:hlinkClick r:id="rId3"/>
              </a:rPr>
              <a:t>https://www.scie.org.uk/publications/introductionto/childrenssocialcare/furtherinformation.asp</a:t>
            </a:r>
            <a:r>
              <a:rPr lang="en-GB" sz="1400" b="0" i="0" dirty="0">
                <a:solidFill>
                  <a:srgbClr val="303030"/>
                </a:solidFill>
                <a:effectLst/>
                <a:latin typeface="inherit"/>
              </a:rPr>
              <a:t> (Accessed: 14/07/2021). </a:t>
            </a:r>
          </a:p>
          <a:p>
            <a:endParaRPr lang="en-GB" sz="1400" b="0" i="0" dirty="0">
              <a:solidFill>
                <a:srgbClr val="303030"/>
              </a:solidFill>
              <a:effectLst/>
              <a:latin typeface="inherit"/>
            </a:endParaRPr>
          </a:p>
          <a:p>
            <a:r>
              <a:rPr lang="en-GB" sz="1400" dirty="0"/>
              <a:t>Trafford Council (2021) </a:t>
            </a:r>
            <a:r>
              <a:rPr lang="en-GB" sz="1400" i="1" dirty="0"/>
              <a:t>Children in Need Framework/Thresholds for Children's Social Care Intervention</a:t>
            </a:r>
            <a:r>
              <a:rPr lang="en-GB" sz="1400" dirty="0"/>
              <a:t>. (online) Available at: </a:t>
            </a:r>
            <a:r>
              <a:rPr lang="en-GB" sz="1400" dirty="0">
                <a:hlinkClick r:id="rId4"/>
              </a:rPr>
              <a:t>https://www.proceduresonline.com/trafford/cs/chapters/p_framework_thresholds.html</a:t>
            </a:r>
            <a:r>
              <a:rPr lang="en-GB" sz="1400" dirty="0"/>
              <a:t> (Accessed: 14/07/2021). </a:t>
            </a:r>
          </a:p>
          <a:p>
            <a:endParaRPr lang="en-GB" sz="1400" dirty="0"/>
          </a:p>
          <a:p>
            <a:r>
              <a:rPr lang="en-GB" sz="1400" dirty="0"/>
              <a:t>Walsall Community Living Directory (2021) </a:t>
            </a:r>
            <a:r>
              <a:rPr lang="en-GB" sz="1400" i="1" dirty="0"/>
              <a:t>What are Universal, Targeted and Specialist provision for children, young people and their families? </a:t>
            </a:r>
            <a:r>
              <a:rPr lang="en-GB" sz="1400" dirty="0"/>
              <a:t>(online) Available at: </a:t>
            </a:r>
            <a:r>
              <a:rPr lang="en-GB" sz="1400" i="1" dirty="0">
                <a:hlinkClick r:id="rId5"/>
              </a:rPr>
              <a:t>https://www.wcld.co.uk/kb5/walsall/asch/advice.page?id=g8ECsOxgqAc</a:t>
            </a:r>
            <a:r>
              <a:rPr lang="en-GB" sz="1400" dirty="0"/>
              <a:t>(Accessed: 14/07/2021). </a:t>
            </a:r>
          </a:p>
          <a:p>
            <a:endParaRPr lang="en-GB" sz="1600" i="1" dirty="0"/>
          </a:p>
          <a:p>
            <a:endParaRPr lang="en-GB" sz="1600" i="1" dirty="0"/>
          </a:p>
        </p:txBody>
      </p:sp>
    </p:spTree>
    <p:extLst>
      <p:ext uri="{BB962C8B-B14F-4D97-AF65-F5344CB8AC3E}">
        <p14:creationId xmlns:p14="http://schemas.microsoft.com/office/powerpoint/2010/main" val="3201590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283</TotalTime>
  <Words>1617</Words>
  <Application>Microsoft Office PowerPoint</Application>
  <PresentationFormat>Widescreen</PresentationFormat>
  <Paragraphs>102</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Helvetica Neue</vt:lpstr>
      <vt:lpstr>inherit</vt:lpstr>
      <vt:lpstr>Myriad Pro</vt:lpstr>
      <vt:lpstr>Open Sans</vt:lpstr>
      <vt:lpstr>20140311PresentationUWTSDTemplate</vt:lpstr>
      <vt:lpstr>Children, Young People and Families  (BMHP5004_LON)</vt:lpstr>
      <vt:lpstr>Learning objectives </vt:lpstr>
      <vt:lpstr>The role of social policies </vt:lpstr>
      <vt:lpstr>Children as active social agents </vt:lpstr>
      <vt:lpstr>‘Social investment policies’</vt:lpstr>
      <vt:lpstr>Intervention services and types of support </vt:lpstr>
      <vt:lpstr>Universal- Targeted and Specialist Model of Support </vt:lpstr>
      <vt:lpstr>The four-tier model’ of services  </vt:lpstr>
      <vt:lpstr>Universal services and strategies</vt:lpstr>
      <vt:lpstr>Targeted services</vt:lpstr>
      <vt:lpstr>Specialist services</vt:lpstr>
      <vt:lpstr>Framework for the Assessment of Children in Need and their Families  </vt:lpstr>
      <vt:lpstr>Child in Need Assessments should detail:</vt:lpstr>
      <vt:lpstr>Task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10</cp:revision>
  <dcterms:created xsi:type="dcterms:W3CDTF">2021-06-30T17:36:36Z</dcterms:created>
  <dcterms:modified xsi:type="dcterms:W3CDTF">2021-07-14T12:41:26Z</dcterms:modified>
</cp:coreProperties>
</file>