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1"/>
  </p:notesMasterIdLst>
  <p:sldIdLst>
    <p:sldId id="256" r:id="rId6"/>
    <p:sldId id="257" r:id="rId7"/>
    <p:sldId id="258" r:id="rId8"/>
    <p:sldId id="261" r:id="rId9"/>
    <p:sldId id="260" r:id="rId10"/>
    <p:sldId id="262" r:id="rId11"/>
    <p:sldId id="263" r:id="rId12"/>
    <p:sldId id="265" r:id="rId13"/>
    <p:sldId id="324" r:id="rId14"/>
    <p:sldId id="293" r:id="rId15"/>
    <p:sldId id="320" r:id="rId16"/>
    <p:sldId id="310" r:id="rId17"/>
    <p:sldId id="321" r:id="rId18"/>
    <p:sldId id="322" r:id="rId19"/>
    <p:sldId id="317" r:id="rId20"/>
    <p:sldId id="319" r:id="rId21"/>
    <p:sldId id="323" r:id="rId22"/>
    <p:sldId id="318" r:id="rId23"/>
    <p:sldId id="298" r:id="rId24"/>
    <p:sldId id="295" r:id="rId25"/>
    <p:sldId id="282" r:id="rId26"/>
    <p:sldId id="296" r:id="rId27"/>
    <p:sldId id="280" r:id="rId28"/>
    <p:sldId id="281" r:id="rId29"/>
    <p:sldId id="297" r:id="rId30"/>
    <p:sldId id="284" r:id="rId31"/>
    <p:sldId id="325" r:id="rId32"/>
    <p:sldId id="294" r:id="rId33"/>
    <p:sldId id="309" r:id="rId34"/>
    <p:sldId id="311" r:id="rId35"/>
    <p:sldId id="313" r:id="rId36"/>
    <p:sldId id="314" r:id="rId37"/>
    <p:sldId id="316" r:id="rId38"/>
    <p:sldId id="312" r:id="rId39"/>
    <p:sldId id="31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920" autoAdjust="0"/>
  </p:normalViewPr>
  <p:slideViewPr>
    <p:cSldViewPr snapToGrid="0">
      <p:cViewPr varScale="1">
        <p:scale>
          <a:sx n="42" d="100"/>
          <a:sy n="42" d="100"/>
        </p:scale>
        <p:origin x="18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FF26DE-F649-4C89-B61B-22998AF7606B}"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426865E9-6041-4F23-8004-590A0A7DFB54}">
      <dgm:prSet/>
      <dgm:spPr/>
      <dgm:t>
        <a:bodyPr/>
        <a:lstStyle/>
        <a:p>
          <a:pPr>
            <a:defRPr cap="all"/>
          </a:pPr>
          <a:r>
            <a:rPr lang="en-GB"/>
            <a:t>Portfolio</a:t>
          </a:r>
          <a:endParaRPr lang="en-US"/>
        </a:p>
      </dgm:t>
    </dgm:pt>
    <dgm:pt modelId="{16E27D0E-B73C-4891-A845-BE17699AF6EA}" type="parTrans" cxnId="{B448613C-4C99-434E-A5E4-C4AB848AEE94}">
      <dgm:prSet/>
      <dgm:spPr/>
      <dgm:t>
        <a:bodyPr/>
        <a:lstStyle/>
        <a:p>
          <a:endParaRPr lang="en-US"/>
        </a:p>
      </dgm:t>
    </dgm:pt>
    <dgm:pt modelId="{585DBD8A-BECC-49D9-A52F-C7351B3B20AD}" type="sibTrans" cxnId="{B448613C-4C99-434E-A5E4-C4AB848AEE94}">
      <dgm:prSet/>
      <dgm:spPr/>
      <dgm:t>
        <a:bodyPr/>
        <a:lstStyle/>
        <a:p>
          <a:endParaRPr lang="en-US"/>
        </a:p>
      </dgm:t>
    </dgm:pt>
    <dgm:pt modelId="{C7A4DB9F-9C54-4325-9D71-2108B69B331D}">
      <dgm:prSet/>
      <dgm:spPr/>
      <dgm:t>
        <a:bodyPr/>
        <a:lstStyle/>
        <a:p>
          <a:pPr>
            <a:defRPr cap="all"/>
          </a:pPr>
          <a:r>
            <a:rPr lang="en-GB"/>
            <a:t>3 elements/ 2000-word equivalent</a:t>
          </a:r>
          <a:endParaRPr lang="en-US"/>
        </a:p>
      </dgm:t>
    </dgm:pt>
    <dgm:pt modelId="{A61059C5-FBD3-475D-BB5D-A783BBC47298}" type="parTrans" cxnId="{DEE4458B-FC86-458C-86CB-8CDEA07067EE}">
      <dgm:prSet/>
      <dgm:spPr/>
      <dgm:t>
        <a:bodyPr/>
        <a:lstStyle/>
        <a:p>
          <a:endParaRPr lang="en-US"/>
        </a:p>
      </dgm:t>
    </dgm:pt>
    <dgm:pt modelId="{C4F1E28B-8B8C-458B-863B-D1E36075CA15}" type="sibTrans" cxnId="{DEE4458B-FC86-458C-86CB-8CDEA07067EE}">
      <dgm:prSet/>
      <dgm:spPr/>
      <dgm:t>
        <a:bodyPr/>
        <a:lstStyle/>
        <a:p>
          <a:endParaRPr lang="en-US"/>
        </a:p>
      </dgm:t>
    </dgm:pt>
    <dgm:pt modelId="{C654994A-C96A-413C-A3C0-DE6079B850CE}">
      <dgm:prSet/>
      <dgm:spPr/>
      <dgm:t>
        <a:bodyPr/>
        <a:lstStyle/>
        <a:p>
          <a:pPr>
            <a:defRPr cap="all"/>
          </a:pPr>
          <a:r>
            <a:rPr lang="en-GB"/>
            <a:t>Weighing 50%</a:t>
          </a:r>
          <a:endParaRPr lang="en-US"/>
        </a:p>
      </dgm:t>
    </dgm:pt>
    <dgm:pt modelId="{BF1BDEF5-63C5-4EE0-90A5-404F76C63413}" type="parTrans" cxnId="{24C5F72F-C575-4E30-BF91-386ACD685316}">
      <dgm:prSet/>
      <dgm:spPr/>
      <dgm:t>
        <a:bodyPr/>
        <a:lstStyle/>
        <a:p>
          <a:endParaRPr lang="en-US"/>
        </a:p>
      </dgm:t>
    </dgm:pt>
    <dgm:pt modelId="{474CB85B-DE2A-4AFF-80A5-BEA969460822}" type="sibTrans" cxnId="{24C5F72F-C575-4E30-BF91-386ACD685316}">
      <dgm:prSet/>
      <dgm:spPr/>
      <dgm:t>
        <a:bodyPr/>
        <a:lstStyle/>
        <a:p>
          <a:endParaRPr lang="en-US"/>
        </a:p>
      </dgm:t>
    </dgm:pt>
    <dgm:pt modelId="{4AC59BB1-59BC-4230-A17C-0A0469C91815}" type="pres">
      <dgm:prSet presAssocID="{F7FF26DE-F649-4C89-B61B-22998AF7606B}" presName="root" presStyleCnt="0">
        <dgm:presLayoutVars>
          <dgm:dir/>
          <dgm:resizeHandles val="exact"/>
        </dgm:presLayoutVars>
      </dgm:prSet>
      <dgm:spPr/>
    </dgm:pt>
    <dgm:pt modelId="{7E95A3A3-A8D2-46C6-9A1F-960175839108}" type="pres">
      <dgm:prSet presAssocID="{426865E9-6041-4F23-8004-590A0A7DFB54}" presName="compNode" presStyleCnt="0"/>
      <dgm:spPr/>
    </dgm:pt>
    <dgm:pt modelId="{077C1236-C22F-4FD2-85C8-F307FE02A9A0}" type="pres">
      <dgm:prSet presAssocID="{426865E9-6041-4F23-8004-590A0A7DFB54}" presName="iconBgRect" presStyleLbl="bgShp" presStyleIdx="0" presStyleCnt="3"/>
      <dgm:spPr/>
    </dgm:pt>
    <dgm:pt modelId="{BBAAB6DA-5687-4457-BD44-468A1EFFC6AA}" type="pres">
      <dgm:prSet presAssocID="{426865E9-6041-4F23-8004-590A0A7DFB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Folder"/>
        </a:ext>
      </dgm:extLst>
    </dgm:pt>
    <dgm:pt modelId="{650061B5-80A9-41D5-A2BD-DF763585D178}" type="pres">
      <dgm:prSet presAssocID="{426865E9-6041-4F23-8004-590A0A7DFB54}" presName="spaceRect" presStyleCnt="0"/>
      <dgm:spPr/>
    </dgm:pt>
    <dgm:pt modelId="{439C20B8-9098-4FED-BE1F-D137C0EA6A4E}" type="pres">
      <dgm:prSet presAssocID="{426865E9-6041-4F23-8004-590A0A7DFB54}" presName="textRect" presStyleLbl="revTx" presStyleIdx="0" presStyleCnt="3">
        <dgm:presLayoutVars>
          <dgm:chMax val="1"/>
          <dgm:chPref val="1"/>
        </dgm:presLayoutVars>
      </dgm:prSet>
      <dgm:spPr/>
    </dgm:pt>
    <dgm:pt modelId="{8D4378C3-902E-43BD-8580-543ED7FDEE96}" type="pres">
      <dgm:prSet presAssocID="{585DBD8A-BECC-49D9-A52F-C7351B3B20AD}" presName="sibTrans" presStyleCnt="0"/>
      <dgm:spPr/>
    </dgm:pt>
    <dgm:pt modelId="{A1B626A2-B249-4082-8C95-97C70F59A76C}" type="pres">
      <dgm:prSet presAssocID="{C7A4DB9F-9C54-4325-9D71-2108B69B331D}" presName="compNode" presStyleCnt="0"/>
      <dgm:spPr/>
    </dgm:pt>
    <dgm:pt modelId="{E0BCA05D-1A65-4ED0-A900-6D4EB73F55AC}" type="pres">
      <dgm:prSet presAssocID="{C7A4DB9F-9C54-4325-9D71-2108B69B331D}" presName="iconBgRect" presStyleLbl="bgShp" presStyleIdx="1" presStyleCnt="3"/>
      <dgm:spPr/>
    </dgm:pt>
    <dgm:pt modelId="{D7367F51-C40D-4A34-9C35-BAA0313E4F79}" type="pres">
      <dgm:prSet presAssocID="{C7A4DB9F-9C54-4325-9D71-2108B69B33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69F65EA0-EDBE-4AC7-B3D2-0765152CFD66}" type="pres">
      <dgm:prSet presAssocID="{C7A4DB9F-9C54-4325-9D71-2108B69B331D}" presName="spaceRect" presStyleCnt="0"/>
      <dgm:spPr/>
    </dgm:pt>
    <dgm:pt modelId="{5ECD8E19-7DB9-4D62-82D2-E4727BF47FAA}" type="pres">
      <dgm:prSet presAssocID="{C7A4DB9F-9C54-4325-9D71-2108B69B331D}" presName="textRect" presStyleLbl="revTx" presStyleIdx="1" presStyleCnt="3">
        <dgm:presLayoutVars>
          <dgm:chMax val="1"/>
          <dgm:chPref val="1"/>
        </dgm:presLayoutVars>
      </dgm:prSet>
      <dgm:spPr/>
    </dgm:pt>
    <dgm:pt modelId="{4526365C-A7DF-4755-9F81-D6955BBB93BB}" type="pres">
      <dgm:prSet presAssocID="{C4F1E28B-8B8C-458B-863B-D1E36075CA15}" presName="sibTrans" presStyleCnt="0"/>
      <dgm:spPr/>
    </dgm:pt>
    <dgm:pt modelId="{0741ECAF-9925-4CBA-80C8-8648D81EDA43}" type="pres">
      <dgm:prSet presAssocID="{C654994A-C96A-413C-A3C0-DE6079B850CE}" presName="compNode" presStyleCnt="0"/>
      <dgm:spPr/>
    </dgm:pt>
    <dgm:pt modelId="{4D0E7A84-C735-4D55-8DB6-472FEF8AC48C}" type="pres">
      <dgm:prSet presAssocID="{C654994A-C96A-413C-A3C0-DE6079B850CE}" presName="iconBgRect" presStyleLbl="bgShp" presStyleIdx="2" presStyleCnt="3"/>
      <dgm:spPr/>
    </dgm:pt>
    <dgm:pt modelId="{9DDA8B3F-DDD1-41E5-A1A5-4FE718190328}" type="pres">
      <dgm:prSet presAssocID="{C654994A-C96A-413C-A3C0-DE6079B850CE}"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Weights Uneven outline"/>
        </a:ext>
      </dgm:extLst>
    </dgm:pt>
    <dgm:pt modelId="{3F1A322D-A0D7-49AB-80FC-33E25DFC20DC}" type="pres">
      <dgm:prSet presAssocID="{C654994A-C96A-413C-A3C0-DE6079B850CE}" presName="spaceRect" presStyleCnt="0"/>
      <dgm:spPr/>
    </dgm:pt>
    <dgm:pt modelId="{8A5758AD-DAA9-4AA3-8844-3EFE4B0430D2}" type="pres">
      <dgm:prSet presAssocID="{C654994A-C96A-413C-A3C0-DE6079B850CE}" presName="textRect" presStyleLbl="revTx" presStyleIdx="2" presStyleCnt="3">
        <dgm:presLayoutVars>
          <dgm:chMax val="1"/>
          <dgm:chPref val="1"/>
        </dgm:presLayoutVars>
      </dgm:prSet>
      <dgm:spPr/>
    </dgm:pt>
  </dgm:ptLst>
  <dgm:cxnLst>
    <dgm:cxn modelId="{7CDCAA0E-DBDF-4E30-9845-250F7DA09416}" type="presOf" srcId="{C654994A-C96A-413C-A3C0-DE6079B850CE}" destId="{8A5758AD-DAA9-4AA3-8844-3EFE4B0430D2}" srcOrd="0" destOrd="0" presId="urn:microsoft.com/office/officeart/2018/5/layout/IconCircleLabelList"/>
    <dgm:cxn modelId="{24C5F72F-C575-4E30-BF91-386ACD685316}" srcId="{F7FF26DE-F649-4C89-B61B-22998AF7606B}" destId="{C654994A-C96A-413C-A3C0-DE6079B850CE}" srcOrd="2" destOrd="0" parTransId="{BF1BDEF5-63C5-4EE0-90A5-404F76C63413}" sibTransId="{474CB85B-DE2A-4AFF-80A5-BEA969460822}"/>
    <dgm:cxn modelId="{B448613C-4C99-434E-A5E4-C4AB848AEE94}" srcId="{F7FF26DE-F649-4C89-B61B-22998AF7606B}" destId="{426865E9-6041-4F23-8004-590A0A7DFB54}" srcOrd="0" destOrd="0" parTransId="{16E27D0E-B73C-4891-A845-BE17699AF6EA}" sibTransId="{585DBD8A-BECC-49D9-A52F-C7351B3B20AD}"/>
    <dgm:cxn modelId="{7FD67D57-7A99-46F5-BC3F-274583FC58EF}" type="presOf" srcId="{426865E9-6041-4F23-8004-590A0A7DFB54}" destId="{439C20B8-9098-4FED-BE1F-D137C0EA6A4E}" srcOrd="0" destOrd="0" presId="urn:microsoft.com/office/officeart/2018/5/layout/IconCircleLabelList"/>
    <dgm:cxn modelId="{DEE4458B-FC86-458C-86CB-8CDEA07067EE}" srcId="{F7FF26DE-F649-4C89-B61B-22998AF7606B}" destId="{C7A4DB9F-9C54-4325-9D71-2108B69B331D}" srcOrd="1" destOrd="0" parTransId="{A61059C5-FBD3-475D-BB5D-A783BBC47298}" sibTransId="{C4F1E28B-8B8C-458B-863B-D1E36075CA15}"/>
    <dgm:cxn modelId="{2354CBC2-2F77-48B6-8D85-4741BB4B3A70}" type="presOf" srcId="{F7FF26DE-F649-4C89-B61B-22998AF7606B}" destId="{4AC59BB1-59BC-4230-A17C-0A0469C91815}" srcOrd="0" destOrd="0" presId="urn:microsoft.com/office/officeart/2018/5/layout/IconCircleLabelList"/>
    <dgm:cxn modelId="{4EF671EE-92DB-4800-85F9-31094BA29CB3}" type="presOf" srcId="{C7A4DB9F-9C54-4325-9D71-2108B69B331D}" destId="{5ECD8E19-7DB9-4D62-82D2-E4727BF47FAA}" srcOrd="0" destOrd="0" presId="urn:microsoft.com/office/officeart/2018/5/layout/IconCircleLabelList"/>
    <dgm:cxn modelId="{E2F70628-C85C-45C6-A540-31AF896F43FF}" type="presParOf" srcId="{4AC59BB1-59BC-4230-A17C-0A0469C91815}" destId="{7E95A3A3-A8D2-46C6-9A1F-960175839108}" srcOrd="0" destOrd="0" presId="urn:microsoft.com/office/officeart/2018/5/layout/IconCircleLabelList"/>
    <dgm:cxn modelId="{C5568FAA-A1CC-4ACD-BEB8-4CF79EE0146F}" type="presParOf" srcId="{7E95A3A3-A8D2-46C6-9A1F-960175839108}" destId="{077C1236-C22F-4FD2-85C8-F307FE02A9A0}" srcOrd="0" destOrd="0" presId="urn:microsoft.com/office/officeart/2018/5/layout/IconCircleLabelList"/>
    <dgm:cxn modelId="{ED2CED8A-DC07-4237-B56A-F276E308DD30}" type="presParOf" srcId="{7E95A3A3-A8D2-46C6-9A1F-960175839108}" destId="{BBAAB6DA-5687-4457-BD44-468A1EFFC6AA}" srcOrd="1" destOrd="0" presId="urn:microsoft.com/office/officeart/2018/5/layout/IconCircleLabelList"/>
    <dgm:cxn modelId="{0B091C02-B292-4ACC-AD6C-5ACC6BC7122D}" type="presParOf" srcId="{7E95A3A3-A8D2-46C6-9A1F-960175839108}" destId="{650061B5-80A9-41D5-A2BD-DF763585D178}" srcOrd="2" destOrd="0" presId="urn:microsoft.com/office/officeart/2018/5/layout/IconCircleLabelList"/>
    <dgm:cxn modelId="{323A720A-98C2-4D1F-BF6D-9826F73B4AE9}" type="presParOf" srcId="{7E95A3A3-A8D2-46C6-9A1F-960175839108}" destId="{439C20B8-9098-4FED-BE1F-D137C0EA6A4E}" srcOrd="3" destOrd="0" presId="urn:microsoft.com/office/officeart/2018/5/layout/IconCircleLabelList"/>
    <dgm:cxn modelId="{C14A33A1-2733-43AB-B4F3-209EF0F4AD1C}" type="presParOf" srcId="{4AC59BB1-59BC-4230-A17C-0A0469C91815}" destId="{8D4378C3-902E-43BD-8580-543ED7FDEE96}" srcOrd="1" destOrd="0" presId="urn:microsoft.com/office/officeart/2018/5/layout/IconCircleLabelList"/>
    <dgm:cxn modelId="{384562C6-6254-4282-9AB1-B4D40FC7A7F5}" type="presParOf" srcId="{4AC59BB1-59BC-4230-A17C-0A0469C91815}" destId="{A1B626A2-B249-4082-8C95-97C70F59A76C}" srcOrd="2" destOrd="0" presId="urn:microsoft.com/office/officeart/2018/5/layout/IconCircleLabelList"/>
    <dgm:cxn modelId="{37541A8B-9A59-4FA9-B203-F62CB6B450C5}" type="presParOf" srcId="{A1B626A2-B249-4082-8C95-97C70F59A76C}" destId="{E0BCA05D-1A65-4ED0-A900-6D4EB73F55AC}" srcOrd="0" destOrd="0" presId="urn:microsoft.com/office/officeart/2018/5/layout/IconCircleLabelList"/>
    <dgm:cxn modelId="{67CBC549-6A39-427F-BAAE-3D9040B74342}" type="presParOf" srcId="{A1B626A2-B249-4082-8C95-97C70F59A76C}" destId="{D7367F51-C40D-4A34-9C35-BAA0313E4F79}" srcOrd="1" destOrd="0" presId="urn:microsoft.com/office/officeart/2018/5/layout/IconCircleLabelList"/>
    <dgm:cxn modelId="{4C85EB67-67EB-49CA-A894-4FED4B0732A5}" type="presParOf" srcId="{A1B626A2-B249-4082-8C95-97C70F59A76C}" destId="{69F65EA0-EDBE-4AC7-B3D2-0765152CFD66}" srcOrd="2" destOrd="0" presId="urn:microsoft.com/office/officeart/2018/5/layout/IconCircleLabelList"/>
    <dgm:cxn modelId="{23F93E27-AF6F-4917-838E-AAB35E9D20E2}" type="presParOf" srcId="{A1B626A2-B249-4082-8C95-97C70F59A76C}" destId="{5ECD8E19-7DB9-4D62-82D2-E4727BF47FAA}" srcOrd="3" destOrd="0" presId="urn:microsoft.com/office/officeart/2018/5/layout/IconCircleLabelList"/>
    <dgm:cxn modelId="{D1A38F8F-8402-48AC-91FD-9732C581476F}" type="presParOf" srcId="{4AC59BB1-59BC-4230-A17C-0A0469C91815}" destId="{4526365C-A7DF-4755-9F81-D6955BBB93BB}" srcOrd="3" destOrd="0" presId="urn:microsoft.com/office/officeart/2018/5/layout/IconCircleLabelList"/>
    <dgm:cxn modelId="{5F6DB443-5DAB-4A1C-9EA0-7DF82AA4CBA0}" type="presParOf" srcId="{4AC59BB1-59BC-4230-A17C-0A0469C91815}" destId="{0741ECAF-9925-4CBA-80C8-8648D81EDA43}" srcOrd="4" destOrd="0" presId="urn:microsoft.com/office/officeart/2018/5/layout/IconCircleLabelList"/>
    <dgm:cxn modelId="{C284A735-54DC-49F8-9BD3-98B36A070113}" type="presParOf" srcId="{0741ECAF-9925-4CBA-80C8-8648D81EDA43}" destId="{4D0E7A84-C735-4D55-8DB6-472FEF8AC48C}" srcOrd="0" destOrd="0" presId="urn:microsoft.com/office/officeart/2018/5/layout/IconCircleLabelList"/>
    <dgm:cxn modelId="{BC84BD3E-D620-466B-A687-C35D66CAE8F2}" type="presParOf" srcId="{0741ECAF-9925-4CBA-80C8-8648D81EDA43}" destId="{9DDA8B3F-DDD1-41E5-A1A5-4FE718190328}" srcOrd="1" destOrd="0" presId="urn:microsoft.com/office/officeart/2018/5/layout/IconCircleLabelList"/>
    <dgm:cxn modelId="{AF38DD38-C065-4C44-AE21-E7ACD04F9204}" type="presParOf" srcId="{0741ECAF-9925-4CBA-80C8-8648D81EDA43}" destId="{3F1A322D-A0D7-49AB-80FC-33E25DFC20DC}" srcOrd="2" destOrd="0" presId="urn:microsoft.com/office/officeart/2018/5/layout/IconCircleLabelList"/>
    <dgm:cxn modelId="{0F66907C-C453-411D-85DA-7684369BC19A}" type="presParOf" srcId="{0741ECAF-9925-4CBA-80C8-8648D81EDA43}" destId="{8A5758AD-DAA9-4AA3-8844-3EFE4B0430D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086C19-BBC5-4C74-B4B5-AAD538562B8F}"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AF1D0B5-4772-42F6-A5A4-0F600AEF59BD}">
      <dgm:prSet/>
      <dgm:spPr/>
      <dgm:t>
        <a:bodyPr/>
        <a:lstStyle/>
        <a:p>
          <a:r>
            <a:rPr lang="en-GB"/>
            <a:t>Miners Strikes 1980’s</a:t>
          </a:r>
          <a:endParaRPr lang="en-US"/>
        </a:p>
      </dgm:t>
    </dgm:pt>
    <dgm:pt modelId="{D4118E93-EEEF-4166-8CE6-6FE45D07F908}" type="parTrans" cxnId="{DFB690BF-02AC-47CD-B740-C2F337801F7F}">
      <dgm:prSet/>
      <dgm:spPr/>
      <dgm:t>
        <a:bodyPr/>
        <a:lstStyle/>
        <a:p>
          <a:endParaRPr lang="en-US"/>
        </a:p>
      </dgm:t>
    </dgm:pt>
    <dgm:pt modelId="{07968E58-802A-41D5-B021-DBFC1CF49E10}" type="sibTrans" cxnId="{DFB690BF-02AC-47CD-B740-C2F337801F7F}">
      <dgm:prSet/>
      <dgm:spPr/>
      <dgm:t>
        <a:bodyPr/>
        <a:lstStyle/>
        <a:p>
          <a:endParaRPr lang="en-US"/>
        </a:p>
      </dgm:t>
    </dgm:pt>
    <dgm:pt modelId="{C45A6716-008F-4D27-9DBF-3CCEBD2F0D37}">
      <dgm:prSet/>
      <dgm:spPr/>
      <dgm:t>
        <a:bodyPr/>
        <a:lstStyle/>
        <a:p>
          <a:r>
            <a:rPr lang="en-GB"/>
            <a:t>Miscarriages of Justice</a:t>
          </a:r>
          <a:endParaRPr lang="en-US"/>
        </a:p>
      </dgm:t>
    </dgm:pt>
    <dgm:pt modelId="{F72CCEF2-3AF5-4CCC-B849-E6C5D50DC2F9}" type="parTrans" cxnId="{D00010D3-BD52-43A3-B78D-DFF890675BE7}">
      <dgm:prSet/>
      <dgm:spPr/>
      <dgm:t>
        <a:bodyPr/>
        <a:lstStyle/>
        <a:p>
          <a:endParaRPr lang="en-US"/>
        </a:p>
      </dgm:t>
    </dgm:pt>
    <dgm:pt modelId="{3C381C45-12C5-4E5D-B8C2-ACB2C758967E}" type="sibTrans" cxnId="{D00010D3-BD52-43A3-B78D-DFF890675BE7}">
      <dgm:prSet/>
      <dgm:spPr/>
      <dgm:t>
        <a:bodyPr/>
        <a:lstStyle/>
        <a:p>
          <a:endParaRPr lang="en-US"/>
        </a:p>
      </dgm:t>
    </dgm:pt>
    <dgm:pt modelId="{11EF0C59-228B-4449-B2FE-BB6054E92286}" type="pres">
      <dgm:prSet presAssocID="{BD086C19-BBC5-4C74-B4B5-AAD538562B8F}" presName="linear" presStyleCnt="0">
        <dgm:presLayoutVars>
          <dgm:dir/>
          <dgm:animLvl val="lvl"/>
          <dgm:resizeHandles val="exact"/>
        </dgm:presLayoutVars>
      </dgm:prSet>
      <dgm:spPr/>
    </dgm:pt>
    <dgm:pt modelId="{86C1EDCE-8F95-4065-8F42-D006400BCE2B}" type="pres">
      <dgm:prSet presAssocID="{CAF1D0B5-4772-42F6-A5A4-0F600AEF59BD}" presName="parentLin" presStyleCnt="0"/>
      <dgm:spPr/>
    </dgm:pt>
    <dgm:pt modelId="{3894B30E-8D4B-4ECA-A178-B0BB0B1C288C}" type="pres">
      <dgm:prSet presAssocID="{CAF1D0B5-4772-42F6-A5A4-0F600AEF59BD}" presName="parentLeftMargin" presStyleLbl="node1" presStyleIdx="0" presStyleCnt="2"/>
      <dgm:spPr/>
    </dgm:pt>
    <dgm:pt modelId="{2765F687-F2EB-4EB7-95E7-F19C400EB2BE}" type="pres">
      <dgm:prSet presAssocID="{CAF1D0B5-4772-42F6-A5A4-0F600AEF59BD}" presName="parentText" presStyleLbl="node1" presStyleIdx="0" presStyleCnt="2">
        <dgm:presLayoutVars>
          <dgm:chMax val="0"/>
          <dgm:bulletEnabled val="1"/>
        </dgm:presLayoutVars>
      </dgm:prSet>
      <dgm:spPr/>
    </dgm:pt>
    <dgm:pt modelId="{962DC4C7-7643-45F1-A989-63AB8C521073}" type="pres">
      <dgm:prSet presAssocID="{CAF1D0B5-4772-42F6-A5A4-0F600AEF59BD}" presName="negativeSpace" presStyleCnt="0"/>
      <dgm:spPr/>
    </dgm:pt>
    <dgm:pt modelId="{EBB88C94-530D-4A10-B8A9-A768E0FA90B3}" type="pres">
      <dgm:prSet presAssocID="{CAF1D0B5-4772-42F6-A5A4-0F600AEF59BD}" presName="childText" presStyleLbl="conFgAcc1" presStyleIdx="0" presStyleCnt="2">
        <dgm:presLayoutVars>
          <dgm:bulletEnabled val="1"/>
        </dgm:presLayoutVars>
      </dgm:prSet>
      <dgm:spPr/>
    </dgm:pt>
    <dgm:pt modelId="{85B034CA-9546-4B80-9E81-2FFE9042CFA6}" type="pres">
      <dgm:prSet presAssocID="{07968E58-802A-41D5-B021-DBFC1CF49E10}" presName="spaceBetweenRectangles" presStyleCnt="0"/>
      <dgm:spPr/>
    </dgm:pt>
    <dgm:pt modelId="{AEEAB469-C8BD-40A8-A428-1228B5D993B6}" type="pres">
      <dgm:prSet presAssocID="{C45A6716-008F-4D27-9DBF-3CCEBD2F0D37}" presName="parentLin" presStyleCnt="0"/>
      <dgm:spPr/>
    </dgm:pt>
    <dgm:pt modelId="{E5BE72CE-7D03-4977-8AF1-DA91A01093D6}" type="pres">
      <dgm:prSet presAssocID="{C45A6716-008F-4D27-9DBF-3CCEBD2F0D37}" presName="parentLeftMargin" presStyleLbl="node1" presStyleIdx="0" presStyleCnt="2"/>
      <dgm:spPr/>
    </dgm:pt>
    <dgm:pt modelId="{E864D054-AFF2-494B-A79E-7BD4E5688BD5}" type="pres">
      <dgm:prSet presAssocID="{C45A6716-008F-4D27-9DBF-3CCEBD2F0D37}" presName="parentText" presStyleLbl="node1" presStyleIdx="1" presStyleCnt="2">
        <dgm:presLayoutVars>
          <dgm:chMax val="0"/>
          <dgm:bulletEnabled val="1"/>
        </dgm:presLayoutVars>
      </dgm:prSet>
      <dgm:spPr/>
    </dgm:pt>
    <dgm:pt modelId="{9AFC50B2-D48A-4E87-846E-BF83BFC4E168}" type="pres">
      <dgm:prSet presAssocID="{C45A6716-008F-4D27-9DBF-3CCEBD2F0D37}" presName="negativeSpace" presStyleCnt="0"/>
      <dgm:spPr/>
    </dgm:pt>
    <dgm:pt modelId="{DDF1D202-19BD-457D-B666-C09752F80F16}" type="pres">
      <dgm:prSet presAssocID="{C45A6716-008F-4D27-9DBF-3CCEBD2F0D37}" presName="childText" presStyleLbl="conFgAcc1" presStyleIdx="1" presStyleCnt="2">
        <dgm:presLayoutVars>
          <dgm:bulletEnabled val="1"/>
        </dgm:presLayoutVars>
      </dgm:prSet>
      <dgm:spPr/>
    </dgm:pt>
  </dgm:ptLst>
  <dgm:cxnLst>
    <dgm:cxn modelId="{115D6556-C764-4214-98D9-92A21A9DBD7C}" type="presOf" srcId="{CAF1D0B5-4772-42F6-A5A4-0F600AEF59BD}" destId="{3894B30E-8D4B-4ECA-A178-B0BB0B1C288C}" srcOrd="0" destOrd="0" presId="urn:microsoft.com/office/officeart/2005/8/layout/list1"/>
    <dgm:cxn modelId="{6C069E76-3FDC-4C43-B1F1-B212B6EE8CF7}" type="presOf" srcId="{BD086C19-BBC5-4C74-B4B5-AAD538562B8F}" destId="{11EF0C59-228B-4449-B2FE-BB6054E92286}" srcOrd="0" destOrd="0" presId="urn:microsoft.com/office/officeart/2005/8/layout/list1"/>
    <dgm:cxn modelId="{7120D658-2D3A-44FE-9423-83B49EF66707}" type="presOf" srcId="{C45A6716-008F-4D27-9DBF-3CCEBD2F0D37}" destId="{E5BE72CE-7D03-4977-8AF1-DA91A01093D6}" srcOrd="0" destOrd="0" presId="urn:microsoft.com/office/officeart/2005/8/layout/list1"/>
    <dgm:cxn modelId="{6BF30E8F-871A-4593-A088-91C3660D4420}" type="presOf" srcId="{C45A6716-008F-4D27-9DBF-3CCEBD2F0D37}" destId="{E864D054-AFF2-494B-A79E-7BD4E5688BD5}" srcOrd="1" destOrd="0" presId="urn:microsoft.com/office/officeart/2005/8/layout/list1"/>
    <dgm:cxn modelId="{61C323A5-C012-4020-8632-EE76CA40F3E7}" type="presOf" srcId="{CAF1D0B5-4772-42F6-A5A4-0F600AEF59BD}" destId="{2765F687-F2EB-4EB7-95E7-F19C400EB2BE}" srcOrd="1" destOrd="0" presId="urn:microsoft.com/office/officeart/2005/8/layout/list1"/>
    <dgm:cxn modelId="{DFB690BF-02AC-47CD-B740-C2F337801F7F}" srcId="{BD086C19-BBC5-4C74-B4B5-AAD538562B8F}" destId="{CAF1D0B5-4772-42F6-A5A4-0F600AEF59BD}" srcOrd="0" destOrd="0" parTransId="{D4118E93-EEEF-4166-8CE6-6FE45D07F908}" sibTransId="{07968E58-802A-41D5-B021-DBFC1CF49E10}"/>
    <dgm:cxn modelId="{D00010D3-BD52-43A3-B78D-DFF890675BE7}" srcId="{BD086C19-BBC5-4C74-B4B5-AAD538562B8F}" destId="{C45A6716-008F-4D27-9DBF-3CCEBD2F0D37}" srcOrd="1" destOrd="0" parTransId="{F72CCEF2-3AF5-4CCC-B849-E6C5D50DC2F9}" sibTransId="{3C381C45-12C5-4E5D-B8C2-ACB2C758967E}"/>
    <dgm:cxn modelId="{9687EA61-7F2F-44DD-8D60-492004990C53}" type="presParOf" srcId="{11EF0C59-228B-4449-B2FE-BB6054E92286}" destId="{86C1EDCE-8F95-4065-8F42-D006400BCE2B}" srcOrd="0" destOrd="0" presId="urn:microsoft.com/office/officeart/2005/8/layout/list1"/>
    <dgm:cxn modelId="{2D182EEC-D348-4B31-8A31-ADE85B292274}" type="presParOf" srcId="{86C1EDCE-8F95-4065-8F42-D006400BCE2B}" destId="{3894B30E-8D4B-4ECA-A178-B0BB0B1C288C}" srcOrd="0" destOrd="0" presId="urn:microsoft.com/office/officeart/2005/8/layout/list1"/>
    <dgm:cxn modelId="{D4B57A19-8BFC-41A9-B1A2-AD4B366E8069}" type="presParOf" srcId="{86C1EDCE-8F95-4065-8F42-D006400BCE2B}" destId="{2765F687-F2EB-4EB7-95E7-F19C400EB2BE}" srcOrd="1" destOrd="0" presId="urn:microsoft.com/office/officeart/2005/8/layout/list1"/>
    <dgm:cxn modelId="{64E6F12F-288F-4218-B1A1-1BC0B73D44BC}" type="presParOf" srcId="{11EF0C59-228B-4449-B2FE-BB6054E92286}" destId="{962DC4C7-7643-45F1-A989-63AB8C521073}" srcOrd="1" destOrd="0" presId="urn:microsoft.com/office/officeart/2005/8/layout/list1"/>
    <dgm:cxn modelId="{32EC83A8-0878-4443-A306-E90CC554BC29}" type="presParOf" srcId="{11EF0C59-228B-4449-B2FE-BB6054E92286}" destId="{EBB88C94-530D-4A10-B8A9-A768E0FA90B3}" srcOrd="2" destOrd="0" presId="urn:microsoft.com/office/officeart/2005/8/layout/list1"/>
    <dgm:cxn modelId="{8284F0FD-37E3-4314-A7A0-99713DC66F9E}" type="presParOf" srcId="{11EF0C59-228B-4449-B2FE-BB6054E92286}" destId="{85B034CA-9546-4B80-9E81-2FFE9042CFA6}" srcOrd="3" destOrd="0" presId="urn:microsoft.com/office/officeart/2005/8/layout/list1"/>
    <dgm:cxn modelId="{1B6AF48E-9EFA-47FC-B9C2-C823B2A56978}" type="presParOf" srcId="{11EF0C59-228B-4449-B2FE-BB6054E92286}" destId="{AEEAB469-C8BD-40A8-A428-1228B5D993B6}" srcOrd="4" destOrd="0" presId="urn:microsoft.com/office/officeart/2005/8/layout/list1"/>
    <dgm:cxn modelId="{A839C76C-6426-4C7B-A797-37D018C6D0B3}" type="presParOf" srcId="{AEEAB469-C8BD-40A8-A428-1228B5D993B6}" destId="{E5BE72CE-7D03-4977-8AF1-DA91A01093D6}" srcOrd="0" destOrd="0" presId="urn:microsoft.com/office/officeart/2005/8/layout/list1"/>
    <dgm:cxn modelId="{25C3D111-E1F6-4D65-AAD7-E8A4F6AA579C}" type="presParOf" srcId="{AEEAB469-C8BD-40A8-A428-1228B5D993B6}" destId="{E864D054-AFF2-494B-A79E-7BD4E5688BD5}" srcOrd="1" destOrd="0" presId="urn:microsoft.com/office/officeart/2005/8/layout/list1"/>
    <dgm:cxn modelId="{DCE9669B-679C-400C-AB61-D36C77196D81}" type="presParOf" srcId="{11EF0C59-228B-4449-B2FE-BB6054E92286}" destId="{9AFC50B2-D48A-4E87-846E-BF83BFC4E168}" srcOrd="5" destOrd="0" presId="urn:microsoft.com/office/officeart/2005/8/layout/list1"/>
    <dgm:cxn modelId="{2B81DE07-196F-493A-A024-5655BCF6DCD8}" type="presParOf" srcId="{11EF0C59-228B-4449-B2FE-BB6054E92286}" destId="{DDF1D202-19BD-457D-B666-C09752F80F1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8C0ED6-13D7-4D65-9546-113F98AE9BE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4D9B06A-9141-4B29-9796-C60FCD97E17B}">
      <dgm:prSet/>
      <dgm:spPr/>
      <dgm:t>
        <a:bodyPr/>
        <a:lstStyle/>
        <a:p>
          <a:r>
            <a:rPr lang="en-GB"/>
            <a:t>There was no forensic evidence linking them to the murder. </a:t>
          </a:r>
          <a:endParaRPr lang="en-US"/>
        </a:p>
      </dgm:t>
    </dgm:pt>
    <dgm:pt modelId="{EF1E8937-ECF5-498B-A63D-B5B4143D893A}" type="parTrans" cxnId="{36845434-5EDF-49C7-937B-8673EBEABA23}">
      <dgm:prSet/>
      <dgm:spPr/>
      <dgm:t>
        <a:bodyPr/>
        <a:lstStyle/>
        <a:p>
          <a:endParaRPr lang="en-US"/>
        </a:p>
      </dgm:t>
    </dgm:pt>
    <dgm:pt modelId="{C5182857-8D6A-44B5-8AAC-26E0FCF2B24D}" type="sibTrans" cxnId="{36845434-5EDF-49C7-937B-8673EBEABA23}">
      <dgm:prSet/>
      <dgm:spPr/>
      <dgm:t>
        <a:bodyPr/>
        <a:lstStyle/>
        <a:p>
          <a:endParaRPr lang="en-US"/>
        </a:p>
      </dgm:t>
    </dgm:pt>
    <dgm:pt modelId="{8A295436-74BD-45A9-A9A2-9ACA4BCEB5D9}">
      <dgm:prSet/>
      <dgm:spPr/>
      <dgm:t>
        <a:bodyPr/>
        <a:lstStyle/>
        <a:p>
          <a:r>
            <a:rPr lang="en-GB" dirty="0"/>
            <a:t>Stephen confessed to the murder. He and two others Yuself Abdullahi and Tony Paris were convicted in 1990 and sentenced to life. </a:t>
          </a:r>
          <a:endParaRPr lang="en-US" dirty="0"/>
        </a:p>
      </dgm:t>
    </dgm:pt>
    <dgm:pt modelId="{888BBFC8-08E6-4140-8198-D94B144EF23A}" type="parTrans" cxnId="{90FE5D88-1604-41E7-9EF2-EF017333C22B}">
      <dgm:prSet/>
      <dgm:spPr/>
      <dgm:t>
        <a:bodyPr/>
        <a:lstStyle/>
        <a:p>
          <a:endParaRPr lang="en-US"/>
        </a:p>
      </dgm:t>
    </dgm:pt>
    <dgm:pt modelId="{FDE3C67F-32FB-4A25-ACFC-5438C3B82E64}" type="sibTrans" cxnId="{90FE5D88-1604-41E7-9EF2-EF017333C22B}">
      <dgm:prSet/>
      <dgm:spPr/>
      <dgm:t>
        <a:bodyPr/>
        <a:lstStyle/>
        <a:p>
          <a:endParaRPr lang="en-US"/>
        </a:p>
      </dgm:t>
    </dgm:pt>
    <dgm:pt modelId="{508787D8-28C4-4E3D-94ED-3E6729BE517B}">
      <dgm:prSet/>
      <dgm:spPr/>
      <dgm:t>
        <a:bodyPr/>
        <a:lstStyle/>
        <a:p>
          <a:r>
            <a:rPr lang="en-GB" dirty="0"/>
            <a:t>In </a:t>
          </a:r>
          <a:r>
            <a:rPr lang="en-GB" dirty="0">
              <a:latin typeface="Calibri" panose="020F0502020204030204" pitchFamily="34" charset="0"/>
              <a:cs typeface="Calibri" panose="020F0502020204030204" pitchFamily="34" charset="0"/>
            </a:rPr>
            <a:t>1992</a:t>
          </a:r>
          <a:r>
            <a:rPr lang="en-GB" dirty="0"/>
            <a:t> via the court of appeal, their convictions were overturned as evidence emerged to suggest that the confessions had been forced out of them by overly forceful police questioning. </a:t>
          </a:r>
          <a:endParaRPr lang="en-US" dirty="0"/>
        </a:p>
      </dgm:t>
    </dgm:pt>
    <dgm:pt modelId="{BEC9AE65-C982-444E-8A83-F64FFBA6939C}" type="parTrans" cxnId="{F1DE95E5-BCE3-45ED-836B-C320192E8DB6}">
      <dgm:prSet/>
      <dgm:spPr/>
      <dgm:t>
        <a:bodyPr/>
        <a:lstStyle/>
        <a:p>
          <a:endParaRPr lang="en-US"/>
        </a:p>
      </dgm:t>
    </dgm:pt>
    <dgm:pt modelId="{38E7F222-5F23-4FEE-B7C4-169058D587CD}" type="sibTrans" cxnId="{F1DE95E5-BCE3-45ED-836B-C320192E8DB6}">
      <dgm:prSet/>
      <dgm:spPr/>
      <dgm:t>
        <a:bodyPr/>
        <a:lstStyle/>
        <a:p>
          <a:endParaRPr lang="en-US"/>
        </a:p>
      </dgm:t>
    </dgm:pt>
    <dgm:pt modelId="{DDD6C6F6-3396-4663-8FC1-195616B0C1A6}" type="pres">
      <dgm:prSet presAssocID="{F28C0ED6-13D7-4D65-9546-113F98AE9BE5}" presName="vert0" presStyleCnt="0">
        <dgm:presLayoutVars>
          <dgm:dir/>
          <dgm:animOne val="branch"/>
          <dgm:animLvl val="lvl"/>
        </dgm:presLayoutVars>
      </dgm:prSet>
      <dgm:spPr/>
    </dgm:pt>
    <dgm:pt modelId="{031553A2-1E12-4AD0-A983-853F1EBA8DA3}" type="pres">
      <dgm:prSet presAssocID="{A4D9B06A-9141-4B29-9796-C60FCD97E17B}" presName="thickLine" presStyleLbl="alignNode1" presStyleIdx="0" presStyleCnt="3"/>
      <dgm:spPr/>
    </dgm:pt>
    <dgm:pt modelId="{0D636E5D-063D-4ACD-BF7F-01B9719D0617}" type="pres">
      <dgm:prSet presAssocID="{A4D9B06A-9141-4B29-9796-C60FCD97E17B}" presName="horz1" presStyleCnt="0"/>
      <dgm:spPr/>
    </dgm:pt>
    <dgm:pt modelId="{61378424-CD6C-4B39-AA05-BEC3F2E30303}" type="pres">
      <dgm:prSet presAssocID="{A4D9B06A-9141-4B29-9796-C60FCD97E17B}" presName="tx1" presStyleLbl="revTx" presStyleIdx="0" presStyleCnt="3"/>
      <dgm:spPr/>
    </dgm:pt>
    <dgm:pt modelId="{B08D0C36-2CED-41FA-AFE4-DA6A44E1419B}" type="pres">
      <dgm:prSet presAssocID="{A4D9B06A-9141-4B29-9796-C60FCD97E17B}" presName="vert1" presStyleCnt="0"/>
      <dgm:spPr/>
    </dgm:pt>
    <dgm:pt modelId="{1092DBA8-18EB-4390-879D-E1B948D8F91D}" type="pres">
      <dgm:prSet presAssocID="{8A295436-74BD-45A9-A9A2-9ACA4BCEB5D9}" presName="thickLine" presStyleLbl="alignNode1" presStyleIdx="1" presStyleCnt="3"/>
      <dgm:spPr/>
    </dgm:pt>
    <dgm:pt modelId="{F9931B45-883B-4BC2-BA98-D56101F08C9F}" type="pres">
      <dgm:prSet presAssocID="{8A295436-74BD-45A9-A9A2-9ACA4BCEB5D9}" presName="horz1" presStyleCnt="0"/>
      <dgm:spPr/>
    </dgm:pt>
    <dgm:pt modelId="{3E704170-AC59-4CF2-9400-983FD45826E4}" type="pres">
      <dgm:prSet presAssocID="{8A295436-74BD-45A9-A9A2-9ACA4BCEB5D9}" presName="tx1" presStyleLbl="revTx" presStyleIdx="1" presStyleCnt="3"/>
      <dgm:spPr/>
    </dgm:pt>
    <dgm:pt modelId="{8CFACB6F-E61F-4CB7-955C-58733F0C1299}" type="pres">
      <dgm:prSet presAssocID="{8A295436-74BD-45A9-A9A2-9ACA4BCEB5D9}" presName="vert1" presStyleCnt="0"/>
      <dgm:spPr/>
    </dgm:pt>
    <dgm:pt modelId="{DD443B2C-47C1-4919-8CF0-2B4BEC0BF0B1}" type="pres">
      <dgm:prSet presAssocID="{508787D8-28C4-4E3D-94ED-3E6729BE517B}" presName="thickLine" presStyleLbl="alignNode1" presStyleIdx="2" presStyleCnt="3"/>
      <dgm:spPr/>
    </dgm:pt>
    <dgm:pt modelId="{9B1E5FF9-30D7-4678-88C2-00B640464C13}" type="pres">
      <dgm:prSet presAssocID="{508787D8-28C4-4E3D-94ED-3E6729BE517B}" presName="horz1" presStyleCnt="0"/>
      <dgm:spPr/>
    </dgm:pt>
    <dgm:pt modelId="{E8F968E0-DF7B-4897-A031-860F02B2BCBE}" type="pres">
      <dgm:prSet presAssocID="{508787D8-28C4-4E3D-94ED-3E6729BE517B}" presName="tx1" presStyleLbl="revTx" presStyleIdx="2" presStyleCnt="3"/>
      <dgm:spPr/>
    </dgm:pt>
    <dgm:pt modelId="{03F77D6E-5B95-471C-BDB1-78540EB95239}" type="pres">
      <dgm:prSet presAssocID="{508787D8-28C4-4E3D-94ED-3E6729BE517B}" presName="vert1" presStyleCnt="0"/>
      <dgm:spPr/>
    </dgm:pt>
  </dgm:ptLst>
  <dgm:cxnLst>
    <dgm:cxn modelId="{EF576C02-B5D0-4AF3-B628-36CA301917B9}" type="presOf" srcId="{508787D8-28C4-4E3D-94ED-3E6729BE517B}" destId="{E8F968E0-DF7B-4897-A031-860F02B2BCBE}" srcOrd="0" destOrd="0" presId="urn:microsoft.com/office/officeart/2008/layout/LinedList"/>
    <dgm:cxn modelId="{D35E4734-55F3-4ED2-8E6F-794F1C89D6B6}" type="presOf" srcId="{A4D9B06A-9141-4B29-9796-C60FCD97E17B}" destId="{61378424-CD6C-4B39-AA05-BEC3F2E30303}" srcOrd="0" destOrd="0" presId="urn:microsoft.com/office/officeart/2008/layout/LinedList"/>
    <dgm:cxn modelId="{36845434-5EDF-49C7-937B-8673EBEABA23}" srcId="{F28C0ED6-13D7-4D65-9546-113F98AE9BE5}" destId="{A4D9B06A-9141-4B29-9796-C60FCD97E17B}" srcOrd="0" destOrd="0" parTransId="{EF1E8937-ECF5-498B-A63D-B5B4143D893A}" sibTransId="{C5182857-8D6A-44B5-8AAC-26E0FCF2B24D}"/>
    <dgm:cxn modelId="{9541CD74-167D-45AC-B356-59583FD36014}" type="presOf" srcId="{F28C0ED6-13D7-4D65-9546-113F98AE9BE5}" destId="{DDD6C6F6-3396-4663-8FC1-195616B0C1A6}" srcOrd="0" destOrd="0" presId="urn:microsoft.com/office/officeart/2008/layout/LinedList"/>
    <dgm:cxn modelId="{90FE5D88-1604-41E7-9EF2-EF017333C22B}" srcId="{F28C0ED6-13D7-4D65-9546-113F98AE9BE5}" destId="{8A295436-74BD-45A9-A9A2-9ACA4BCEB5D9}" srcOrd="1" destOrd="0" parTransId="{888BBFC8-08E6-4140-8198-D94B144EF23A}" sibTransId="{FDE3C67F-32FB-4A25-ACFC-5438C3B82E64}"/>
    <dgm:cxn modelId="{569A1FAF-4496-4F88-A09C-FD1B2030C0D5}" type="presOf" srcId="{8A295436-74BD-45A9-A9A2-9ACA4BCEB5D9}" destId="{3E704170-AC59-4CF2-9400-983FD45826E4}" srcOrd="0" destOrd="0" presId="urn:microsoft.com/office/officeart/2008/layout/LinedList"/>
    <dgm:cxn modelId="{F1DE95E5-BCE3-45ED-836B-C320192E8DB6}" srcId="{F28C0ED6-13D7-4D65-9546-113F98AE9BE5}" destId="{508787D8-28C4-4E3D-94ED-3E6729BE517B}" srcOrd="2" destOrd="0" parTransId="{BEC9AE65-C982-444E-8A83-F64FFBA6939C}" sibTransId="{38E7F222-5F23-4FEE-B7C4-169058D587CD}"/>
    <dgm:cxn modelId="{3F9D0E7E-2094-432E-A1D0-EDB1BBD5C217}" type="presParOf" srcId="{DDD6C6F6-3396-4663-8FC1-195616B0C1A6}" destId="{031553A2-1E12-4AD0-A983-853F1EBA8DA3}" srcOrd="0" destOrd="0" presId="urn:microsoft.com/office/officeart/2008/layout/LinedList"/>
    <dgm:cxn modelId="{9435856B-474A-4C6E-A46F-BEAE679A9A43}" type="presParOf" srcId="{DDD6C6F6-3396-4663-8FC1-195616B0C1A6}" destId="{0D636E5D-063D-4ACD-BF7F-01B9719D0617}" srcOrd="1" destOrd="0" presId="urn:microsoft.com/office/officeart/2008/layout/LinedList"/>
    <dgm:cxn modelId="{88B2EFC0-FD29-4739-ABA3-3CFE5ADFC798}" type="presParOf" srcId="{0D636E5D-063D-4ACD-BF7F-01B9719D0617}" destId="{61378424-CD6C-4B39-AA05-BEC3F2E30303}" srcOrd="0" destOrd="0" presId="urn:microsoft.com/office/officeart/2008/layout/LinedList"/>
    <dgm:cxn modelId="{F58EC036-CEC7-4FD1-93E6-B61E3A6265FB}" type="presParOf" srcId="{0D636E5D-063D-4ACD-BF7F-01B9719D0617}" destId="{B08D0C36-2CED-41FA-AFE4-DA6A44E1419B}" srcOrd="1" destOrd="0" presId="urn:microsoft.com/office/officeart/2008/layout/LinedList"/>
    <dgm:cxn modelId="{EDA59DB7-CAA6-40DF-9FDA-51E7601D8EA0}" type="presParOf" srcId="{DDD6C6F6-3396-4663-8FC1-195616B0C1A6}" destId="{1092DBA8-18EB-4390-879D-E1B948D8F91D}" srcOrd="2" destOrd="0" presId="urn:microsoft.com/office/officeart/2008/layout/LinedList"/>
    <dgm:cxn modelId="{B66E945E-1BAB-43E7-8475-09FEC2735CF6}" type="presParOf" srcId="{DDD6C6F6-3396-4663-8FC1-195616B0C1A6}" destId="{F9931B45-883B-4BC2-BA98-D56101F08C9F}" srcOrd="3" destOrd="0" presId="urn:microsoft.com/office/officeart/2008/layout/LinedList"/>
    <dgm:cxn modelId="{08B67F46-2330-40A4-B28A-24FD0BDF73D4}" type="presParOf" srcId="{F9931B45-883B-4BC2-BA98-D56101F08C9F}" destId="{3E704170-AC59-4CF2-9400-983FD45826E4}" srcOrd="0" destOrd="0" presId="urn:microsoft.com/office/officeart/2008/layout/LinedList"/>
    <dgm:cxn modelId="{C1462930-47D0-4668-B89C-3A22EE390447}" type="presParOf" srcId="{F9931B45-883B-4BC2-BA98-D56101F08C9F}" destId="{8CFACB6F-E61F-4CB7-955C-58733F0C1299}" srcOrd="1" destOrd="0" presId="urn:microsoft.com/office/officeart/2008/layout/LinedList"/>
    <dgm:cxn modelId="{4ECD90A1-9976-4113-82E0-CD3534A880D4}" type="presParOf" srcId="{DDD6C6F6-3396-4663-8FC1-195616B0C1A6}" destId="{DD443B2C-47C1-4919-8CF0-2B4BEC0BF0B1}" srcOrd="4" destOrd="0" presId="urn:microsoft.com/office/officeart/2008/layout/LinedList"/>
    <dgm:cxn modelId="{93AE3EE7-41DE-4A30-BAC5-A870C3D1C2CB}" type="presParOf" srcId="{DDD6C6F6-3396-4663-8FC1-195616B0C1A6}" destId="{9B1E5FF9-30D7-4678-88C2-00B640464C13}" srcOrd="5" destOrd="0" presId="urn:microsoft.com/office/officeart/2008/layout/LinedList"/>
    <dgm:cxn modelId="{6C71A028-17AC-41F0-A034-413D158DF49C}" type="presParOf" srcId="{9B1E5FF9-30D7-4678-88C2-00B640464C13}" destId="{E8F968E0-DF7B-4897-A031-860F02B2BCBE}" srcOrd="0" destOrd="0" presId="urn:microsoft.com/office/officeart/2008/layout/LinedList"/>
    <dgm:cxn modelId="{510B7F79-0170-4D5A-BDFF-998ABF34A734}" type="presParOf" srcId="{9B1E5FF9-30D7-4678-88C2-00B640464C13}" destId="{03F77D6E-5B95-471C-BDB1-78540EB952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3CB45C-38CF-4A35-9BB6-1D34FA2C96A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1F16FF5-045A-4721-8481-3EB6719A255A}">
      <dgm:prSet/>
      <dgm:spPr/>
      <dgm:t>
        <a:bodyPr/>
        <a:lstStyle/>
        <a:p>
          <a:pPr>
            <a:lnSpc>
              <a:spcPct val="100000"/>
            </a:lnSpc>
          </a:pPr>
          <a:r>
            <a:rPr lang="en-GB" b="0" i="0"/>
            <a:t>The core of the law relating to the Welsh language is to be found in primary legislation (or 'statutes') made by either the UK Parliament or Senedd Cymru.</a:t>
          </a:r>
          <a:endParaRPr lang="en-US"/>
        </a:p>
      </dgm:t>
    </dgm:pt>
    <dgm:pt modelId="{01D5EC7D-C63F-4C56-B065-CE123F17BE0A}" type="parTrans" cxnId="{7544FB7F-4C33-4DBB-A366-FD4CCA96CCF2}">
      <dgm:prSet/>
      <dgm:spPr/>
      <dgm:t>
        <a:bodyPr/>
        <a:lstStyle/>
        <a:p>
          <a:endParaRPr lang="en-US"/>
        </a:p>
      </dgm:t>
    </dgm:pt>
    <dgm:pt modelId="{DA9E8D82-8ACC-46EE-A05F-C6A70784BD96}" type="sibTrans" cxnId="{7544FB7F-4C33-4DBB-A366-FD4CCA96CCF2}">
      <dgm:prSet/>
      <dgm:spPr/>
      <dgm:t>
        <a:bodyPr/>
        <a:lstStyle/>
        <a:p>
          <a:endParaRPr lang="en-US"/>
        </a:p>
      </dgm:t>
    </dgm:pt>
    <dgm:pt modelId="{CE1033EB-21BB-44ED-A665-6DBDFF7DC6B2}">
      <dgm:prSet/>
      <dgm:spPr/>
      <dgm:t>
        <a:bodyPr/>
        <a:lstStyle/>
        <a:p>
          <a:pPr>
            <a:lnSpc>
              <a:spcPct val="100000"/>
            </a:lnSpc>
          </a:pPr>
          <a:r>
            <a:rPr lang="en-GB"/>
            <a:t>The Act established the Welsh Language Board.</a:t>
          </a:r>
          <a:endParaRPr lang="en-US"/>
        </a:p>
      </dgm:t>
    </dgm:pt>
    <dgm:pt modelId="{728ACC23-77ED-409B-946C-ACC372126922}" type="parTrans" cxnId="{CA57FC51-EFA1-4C72-BE38-CE18D2CDE612}">
      <dgm:prSet/>
      <dgm:spPr/>
      <dgm:t>
        <a:bodyPr/>
        <a:lstStyle/>
        <a:p>
          <a:endParaRPr lang="en-US"/>
        </a:p>
      </dgm:t>
    </dgm:pt>
    <dgm:pt modelId="{08A084BB-2747-420A-A723-9BAC04A4D9E0}" type="sibTrans" cxnId="{CA57FC51-EFA1-4C72-BE38-CE18D2CDE612}">
      <dgm:prSet/>
      <dgm:spPr/>
      <dgm:t>
        <a:bodyPr/>
        <a:lstStyle/>
        <a:p>
          <a:endParaRPr lang="en-US"/>
        </a:p>
      </dgm:t>
    </dgm:pt>
    <dgm:pt modelId="{45216F89-234B-4558-9E93-8634BBE05052}">
      <dgm:prSet/>
      <dgm:spPr/>
      <dgm:t>
        <a:bodyPr/>
        <a:lstStyle/>
        <a:p>
          <a:pPr>
            <a:lnSpc>
              <a:spcPct val="100000"/>
            </a:lnSpc>
          </a:pPr>
          <a:r>
            <a:rPr lang="en-GB" dirty="0"/>
            <a:t>Certain public bodies should, where reasonably practicable. treat both Welsh and English languages the same in the conduct of public business in Wales ( Welsh Government, 2020)</a:t>
          </a:r>
          <a:endParaRPr lang="en-US" dirty="0"/>
        </a:p>
      </dgm:t>
    </dgm:pt>
    <dgm:pt modelId="{4921B63D-E1D1-4110-A466-69E1AD2CA303}" type="parTrans" cxnId="{F99E3C9E-5382-4DAD-A950-33818F9371A0}">
      <dgm:prSet/>
      <dgm:spPr/>
      <dgm:t>
        <a:bodyPr/>
        <a:lstStyle/>
        <a:p>
          <a:endParaRPr lang="en-US"/>
        </a:p>
      </dgm:t>
    </dgm:pt>
    <dgm:pt modelId="{CD1E3DA1-BFDA-4A54-88EE-CEDDB6CC86F1}" type="sibTrans" cxnId="{F99E3C9E-5382-4DAD-A950-33818F9371A0}">
      <dgm:prSet/>
      <dgm:spPr/>
      <dgm:t>
        <a:bodyPr/>
        <a:lstStyle/>
        <a:p>
          <a:endParaRPr lang="en-US"/>
        </a:p>
      </dgm:t>
    </dgm:pt>
    <dgm:pt modelId="{DCC5BBF6-30E9-42B2-8150-E421A62F3651}">
      <dgm:prSet/>
      <dgm:spPr/>
      <dgm:t>
        <a:bodyPr/>
        <a:lstStyle/>
        <a:p>
          <a:pPr>
            <a:lnSpc>
              <a:spcPct val="100000"/>
            </a:lnSpc>
          </a:pPr>
          <a:r>
            <a:rPr lang="en-GB"/>
            <a:t>The Welsh Language Commissioner now carries out the role of the abolished Welsh Language Board. </a:t>
          </a:r>
          <a:endParaRPr lang="en-US"/>
        </a:p>
      </dgm:t>
    </dgm:pt>
    <dgm:pt modelId="{E4D557ED-D593-4973-82A9-8EDFA133B9BF}" type="parTrans" cxnId="{18F2F855-8ADE-46B1-9344-9C9A806573E2}">
      <dgm:prSet/>
      <dgm:spPr/>
      <dgm:t>
        <a:bodyPr/>
        <a:lstStyle/>
        <a:p>
          <a:endParaRPr lang="en-US"/>
        </a:p>
      </dgm:t>
    </dgm:pt>
    <dgm:pt modelId="{2739D1B0-F96C-4F28-934B-11E89A34B623}" type="sibTrans" cxnId="{18F2F855-8ADE-46B1-9344-9C9A806573E2}">
      <dgm:prSet/>
      <dgm:spPr/>
      <dgm:t>
        <a:bodyPr/>
        <a:lstStyle/>
        <a:p>
          <a:endParaRPr lang="en-US"/>
        </a:p>
      </dgm:t>
    </dgm:pt>
    <dgm:pt modelId="{E3DC3697-555A-4210-A529-CB0E0BA8C2F2}" type="pres">
      <dgm:prSet presAssocID="{2F3CB45C-38CF-4A35-9BB6-1D34FA2C96A3}" presName="root" presStyleCnt="0">
        <dgm:presLayoutVars>
          <dgm:dir/>
          <dgm:resizeHandles val="exact"/>
        </dgm:presLayoutVars>
      </dgm:prSet>
      <dgm:spPr/>
    </dgm:pt>
    <dgm:pt modelId="{2B6CCEFE-74E4-4707-A1B0-987A13D26384}" type="pres">
      <dgm:prSet presAssocID="{F1F16FF5-045A-4721-8481-3EB6719A255A}" presName="compNode" presStyleCnt="0"/>
      <dgm:spPr/>
    </dgm:pt>
    <dgm:pt modelId="{3BFB65A2-8C44-4295-9152-FF02CCD33D5C}" type="pres">
      <dgm:prSet presAssocID="{F1F16FF5-045A-4721-8481-3EB6719A255A}" presName="bgRect" presStyleLbl="bgShp" presStyleIdx="0" presStyleCnt="4"/>
      <dgm:spPr/>
    </dgm:pt>
    <dgm:pt modelId="{66FD4C9F-6B89-464E-8EFE-CB31903DFE16}" type="pres">
      <dgm:prSet presAssocID="{F1F16FF5-045A-4721-8481-3EB6719A25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93117E1-CEA4-4C62-A095-82A94E0FFDC1}" type="pres">
      <dgm:prSet presAssocID="{F1F16FF5-045A-4721-8481-3EB6719A255A}" presName="spaceRect" presStyleCnt="0"/>
      <dgm:spPr/>
    </dgm:pt>
    <dgm:pt modelId="{A877767C-0A12-42E0-8095-DA0BAACEAC2B}" type="pres">
      <dgm:prSet presAssocID="{F1F16FF5-045A-4721-8481-3EB6719A255A}" presName="parTx" presStyleLbl="revTx" presStyleIdx="0" presStyleCnt="4">
        <dgm:presLayoutVars>
          <dgm:chMax val="0"/>
          <dgm:chPref val="0"/>
        </dgm:presLayoutVars>
      </dgm:prSet>
      <dgm:spPr/>
    </dgm:pt>
    <dgm:pt modelId="{9730DE96-E6A1-4980-A2A4-0D2BCED1F752}" type="pres">
      <dgm:prSet presAssocID="{DA9E8D82-8ACC-46EE-A05F-C6A70784BD96}" presName="sibTrans" presStyleCnt="0"/>
      <dgm:spPr/>
    </dgm:pt>
    <dgm:pt modelId="{D1E27951-068E-455D-9DA6-3BC00D8C7577}" type="pres">
      <dgm:prSet presAssocID="{CE1033EB-21BB-44ED-A665-6DBDFF7DC6B2}" presName="compNode" presStyleCnt="0"/>
      <dgm:spPr/>
    </dgm:pt>
    <dgm:pt modelId="{51F07A1E-55D4-47F6-A130-646DE497EC3D}" type="pres">
      <dgm:prSet presAssocID="{CE1033EB-21BB-44ED-A665-6DBDFF7DC6B2}" presName="bgRect" presStyleLbl="bgShp" presStyleIdx="1" presStyleCnt="4"/>
      <dgm:spPr/>
    </dgm:pt>
    <dgm:pt modelId="{E1293C9E-AD7A-4F53-85D3-0BB50876042B}" type="pres">
      <dgm:prSet presAssocID="{CE1033EB-21BB-44ED-A665-6DBDFF7DC6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33B83F35-6116-4659-A383-FA3F5B93EB9C}" type="pres">
      <dgm:prSet presAssocID="{CE1033EB-21BB-44ED-A665-6DBDFF7DC6B2}" presName="spaceRect" presStyleCnt="0"/>
      <dgm:spPr/>
    </dgm:pt>
    <dgm:pt modelId="{3EAD17AF-E85E-4325-B2D9-BFA97CFACD68}" type="pres">
      <dgm:prSet presAssocID="{CE1033EB-21BB-44ED-A665-6DBDFF7DC6B2}" presName="parTx" presStyleLbl="revTx" presStyleIdx="1" presStyleCnt="4">
        <dgm:presLayoutVars>
          <dgm:chMax val="0"/>
          <dgm:chPref val="0"/>
        </dgm:presLayoutVars>
      </dgm:prSet>
      <dgm:spPr/>
    </dgm:pt>
    <dgm:pt modelId="{68997BD3-D971-4CAD-B322-E4BFE9DBB508}" type="pres">
      <dgm:prSet presAssocID="{08A084BB-2747-420A-A723-9BAC04A4D9E0}" presName="sibTrans" presStyleCnt="0"/>
      <dgm:spPr/>
    </dgm:pt>
    <dgm:pt modelId="{B83FE538-0FE3-4B44-8D1F-AD6C7F98D55E}" type="pres">
      <dgm:prSet presAssocID="{45216F89-234B-4558-9E93-8634BBE05052}" presName="compNode" presStyleCnt="0"/>
      <dgm:spPr/>
    </dgm:pt>
    <dgm:pt modelId="{24E0FB66-0E74-4EF0-AA7A-1A6961E4D1BE}" type="pres">
      <dgm:prSet presAssocID="{45216F89-234B-4558-9E93-8634BBE05052}" presName="bgRect" presStyleLbl="bgShp" presStyleIdx="2" presStyleCnt="4"/>
      <dgm:spPr/>
    </dgm:pt>
    <dgm:pt modelId="{7E75F012-E7C1-4F50-9863-46D1E0594763}" type="pres">
      <dgm:prSet presAssocID="{45216F89-234B-4558-9E93-8634BBE050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FEF39EE5-EF55-46F8-AA64-94B90FEEAC62}" type="pres">
      <dgm:prSet presAssocID="{45216F89-234B-4558-9E93-8634BBE05052}" presName="spaceRect" presStyleCnt="0"/>
      <dgm:spPr/>
    </dgm:pt>
    <dgm:pt modelId="{2574C269-BDD2-4BDC-B838-5E621BAE1466}" type="pres">
      <dgm:prSet presAssocID="{45216F89-234B-4558-9E93-8634BBE05052}" presName="parTx" presStyleLbl="revTx" presStyleIdx="2" presStyleCnt="4">
        <dgm:presLayoutVars>
          <dgm:chMax val="0"/>
          <dgm:chPref val="0"/>
        </dgm:presLayoutVars>
      </dgm:prSet>
      <dgm:spPr/>
    </dgm:pt>
    <dgm:pt modelId="{9B8111B8-1005-4554-92E4-90BE560745F0}" type="pres">
      <dgm:prSet presAssocID="{CD1E3DA1-BFDA-4A54-88EE-CEDDB6CC86F1}" presName="sibTrans" presStyleCnt="0"/>
      <dgm:spPr/>
    </dgm:pt>
    <dgm:pt modelId="{94B582AA-2B12-4898-AE3D-95993D42AC1F}" type="pres">
      <dgm:prSet presAssocID="{DCC5BBF6-30E9-42B2-8150-E421A62F3651}" presName="compNode" presStyleCnt="0"/>
      <dgm:spPr/>
    </dgm:pt>
    <dgm:pt modelId="{7D99DFB5-E0C1-4BC8-9ECD-C2A3464496C6}" type="pres">
      <dgm:prSet presAssocID="{DCC5BBF6-30E9-42B2-8150-E421A62F3651}" presName="bgRect" presStyleLbl="bgShp" presStyleIdx="3" presStyleCnt="4"/>
      <dgm:spPr/>
    </dgm:pt>
    <dgm:pt modelId="{0F56BC97-EEB3-4CA9-9791-B75DDC355F89}" type="pres">
      <dgm:prSet presAssocID="{DCC5BBF6-30E9-42B2-8150-E421A62F36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9B41CE78-5030-4FE0-9457-8143641A9EDA}" type="pres">
      <dgm:prSet presAssocID="{DCC5BBF6-30E9-42B2-8150-E421A62F3651}" presName="spaceRect" presStyleCnt="0"/>
      <dgm:spPr/>
    </dgm:pt>
    <dgm:pt modelId="{CC65AB4D-1D0D-42E1-B9A8-74386060FEEF}" type="pres">
      <dgm:prSet presAssocID="{DCC5BBF6-30E9-42B2-8150-E421A62F3651}" presName="parTx" presStyleLbl="revTx" presStyleIdx="3" presStyleCnt="4">
        <dgm:presLayoutVars>
          <dgm:chMax val="0"/>
          <dgm:chPref val="0"/>
        </dgm:presLayoutVars>
      </dgm:prSet>
      <dgm:spPr/>
    </dgm:pt>
  </dgm:ptLst>
  <dgm:cxnLst>
    <dgm:cxn modelId="{CF050918-35C5-457F-B3F9-CAC8D9B94572}" type="presOf" srcId="{F1F16FF5-045A-4721-8481-3EB6719A255A}" destId="{A877767C-0A12-42E0-8095-DA0BAACEAC2B}" srcOrd="0" destOrd="0" presId="urn:microsoft.com/office/officeart/2018/2/layout/IconVerticalSolidList"/>
    <dgm:cxn modelId="{CA57FC51-EFA1-4C72-BE38-CE18D2CDE612}" srcId="{2F3CB45C-38CF-4A35-9BB6-1D34FA2C96A3}" destId="{CE1033EB-21BB-44ED-A665-6DBDFF7DC6B2}" srcOrd="1" destOrd="0" parTransId="{728ACC23-77ED-409B-946C-ACC372126922}" sibTransId="{08A084BB-2747-420A-A723-9BAC04A4D9E0}"/>
    <dgm:cxn modelId="{B0906753-B323-4364-BDA8-C2ECDF4BDB65}" type="presOf" srcId="{DCC5BBF6-30E9-42B2-8150-E421A62F3651}" destId="{CC65AB4D-1D0D-42E1-B9A8-74386060FEEF}" srcOrd="0" destOrd="0" presId="urn:microsoft.com/office/officeart/2018/2/layout/IconVerticalSolidList"/>
    <dgm:cxn modelId="{18F2F855-8ADE-46B1-9344-9C9A806573E2}" srcId="{2F3CB45C-38CF-4A35-9BB6-1D34FA2C96A3}" destId="{DCC5BBF6-30E9-42B2-8150-E421A62F3651}" srcOrd="3" destOrd="0" parTransId="{E4D557ED-D593-4973-82A9-8EDFA133B9BF}" sibTransId="{2739D1B0-F96C-4F28-934B-11E89A34B623}"/>
    <dgm:cxn modelId="{7544FB7F-4C33-4DBB-A366-FD4CCA96CCF2}" srcId="{2F3CB45C-38CF-4A35-9BB6-1D34FA2C96A3}" destId="{F1F16FF5-045A-4721-8481-3EB6719A255A}" srcOrd="0" destOrd="0" parTransId="{01D5EC7D-C63F-4C56-B065-CE123F17BE0A}" sibTransId="{DA9E8D82-8ACC-46EE-A05F-C6A70784BD96}"/>
    <dgm:cxn modelId="{1C008490-7D48-47FD-B65F-68C654FA3481}" type="presOf" srcId="{CE1033EB-21BB-44ED-A665-6DBDFF7DC6B2}" destId="{3EAD17AF-E85E-4325-B2D9-BFA97CFACD68}" srcOrd="0" destOrd="0" presId="urn:microsoft.com/office/officeart/2018/2/layout/IconVerticalSolidList"/>
    <dgm:cxn modelId="{F99E3C9E-5382-4DAD-A950-33818F9371A0}" srcId="{2F3CB45C-38CF-4A35-9BB6-1D34FA2C96A3}" destId="{45216F89-234B-4558-9E93-8634BBE05052}" srcOrd="2" destOrd="0" parTransId="{4921B63D-E1D1-4110-A466-69E1AD2CA303}" sibTransId="{CD1E3DA1-BFDA-4A54-88EE-CEDDB6CC86F1}"/>
    <dgm:cxn modelId="{EF654AC5-3EA7-43F0-804F-5D877CA2DE9A}" type="presOf" srcId="{45216F89-234B-4558-9E93-8634BBE05052}" destId="{2574C269-BDD2-4BDC-B838-5E621BAE1466}" srcOrd="0" destOrd="0" presId="urn:microsoft.com/office/officeart/2018/2/layout/IconVerticalSolidList"/>
    <dgm:cxn modelId="{A118B2E7-2129-4EED-8945-4EE494992C8F}" type="presOf" srcId="{2F3CB45C-38CF-4A35-9BB6-1D34FA2C96A3}" destId="{E3DC3697-555A-4210-A529-CB0E0BA8C2F2}" srcOrd="0" destOrd="0" presId="urn:microsoft.com/office/officeart/2018/2/layout/IconVerticalSolidList"/>
    <dgm:cxn modelId="{C13DEC10-FEE1-4C3B-9013-26B11610D707}" type="presParOf" srcId="{E3DC3697-555A-4210-A529-CB0E0BA8C2F2}" destId="{2B6CCEFE-74E4-4707-A1B0-987A13D26384}" srcOrd="0" destOrd="0" presId="urn:microsoft.com/office/officeart/2018/2/layout/IconVerticalSolidList"/>
    <dgm:cxn modelId="{4D645E24-ED6C-4E04-A0C2-5BACC89654EA}" type="presParOf" srcId="{2B6CCEFE-74E4-4707-A1B0-987A13D26384}" destId="{3BFB65A2-8C44-4295-9152-FF02CCD33D5C}" srcOrd="0" destOrd="0" presId="urn:microsoft.com/office/officeart/2018/2/layout/IconVerticalSolidList"/>
    <dgm:cxn modelId="{19C8A499-5DB4-4B91-A95E-B886158FDB71}" type="presParOf" srcId="{2B6CCEFE-74E4-4707-A1B0-987A13D26384}" destId="{66FD4C9F-6B89-464E-8EFE-CB31903DFE16}" srcOrd="1" destOrd="0" presId="urn:microsoft.com/office/officeart/2018/2/layout/IconVerticalSolidList"/>
    <dgm:cxn modelId="{8378EAD2-6964-463A-A0BE-BE7A53A5D36B}" type="presParOf" srcId="{2B6CCEFE-74E4-4707-A1B0-987A13D26384}" destId="{B93117E1-CEA4-4C62-A095-82A94E0FFDC1}" srcOrd="2" destOrd="0" presId="urn:microsoft.com/office/officeart/2018/2/layout/IconVerticalSolidList"/>
    <dgm:cxn modelId="{2C5EED8B-E7B8-42E7-A96C-C8833CA1AC7D}" type="presParOf" srcId="{2B6CCEFE-74E4-4707-A1B0-987A13D26384}" destId="{A877767C-0A12-42E0-8095-DA0BAACEAC2B}" srcOrd="3" destOrd="0" presId="urn:microsoft.com/office/officeart/2018/2/layout/IconVerticalSolidList"/>
    <dgm:cxn modelId="{8CD9CC99-48BF-4E3E-97EE-2174CE0746CE}" type="presParOf" srcId="{E3DC3697-555A-4210-A529-CB0E0BA8C2F2}" destId="{9730DE96-E6A1-4980-A2A4-0D2BCED1F752}" srcOrd="1" destOrd="0" presId="urn:microsoft.com/office/officeart/2018/2/layout/IconVerticalSolidList"/>
    <dgm:cxn modelId="{554F3A4F-73B9-4552-BE6B-9FA51C99ECDA}" type="presParOf" srcId="{E3DC3697-555A-4210-A529-CB0E0BA8C2F2}" destId="{D1E27951-068E-455D-9DA6-3BC00D8C7577}" srcOrd="2" destOrd="0" presId="urn:microsoft.com/office/officeart/2018/2/layout/IconVerticalSolidList"/>
    <dgm:cxn modelId="{47405466-21EB-4205-A33B-4E134916A957}" type="presParOf" srcId="{D1E27951-068E-455D-9DA6-3BC00D8C7577}" destId="{51F07A1E-55D4-47F6-A130-646DE497EC3D}" srcOrd="0" destOrd="0" presId="urn:microsoft.com/office/officeart/2018/2/layout/IconVerticalSolidList"/>
    <dgm:cxn modelId="{36E5738A-530C-41A4-BD35-3F37FAB79CCD}" type="presParOf" srcId="{D1E27951-068E-455D-9DA6-3BC00D8C7577}" destId="{E1293C9E-AD7A-4F53-85D3-0BB50876042B}" srcOrd="1" destOrd="0" presId="urn:microsoft.com/office/officeart/2018/2/layout/IconVerticalSolidList"/>
    <dgm:cxn modelId="{52CC7AE5-E4A5-45ED-9D0B-74E069E7EA7E}" type="presParOf" srcId="{D1E27951-068E-455D-9DA6-3BC00D8C7577}" destId="{33B83F35-6116-4659-A383-FA3F5B93EB9C}" srcOrd="2" destOrd="0" presId="urn:microsoft.com/office/officeart/2018/2/layout/IconVerticalSolidList"/>
    <dgm:cxn modelId="{6638428F-BA3D-448D-8967-55983D671EFC}" type="presParOf" srcId="{D1E27951-068E-455D-9DA6-3BC00D8C7577}" destId="{3EAD17AF-E85E-4325-B2D9-BFA97CFACD68}" srcOrd="3" destOrd="0" presId="urn:microsoft.com/office/officeart/2018/2/layout/IconVerticalSolidList"/>
    <dgm:cxn modelId="{37D885AE-5EC9-44FB-88DB-D57C1021670C}" type="presParOf" srcId="{E3DC3697-555A-4210-A529-CB0E0BA8C2F2}" destId="{68997BD3-D971-4CAD-B322-E4BFE9DBB508}" srcOrd="3" destOrd="0" presId="urn:microsoft.com/office/officeart/2018/2/layout/IconVerticalSolidList"/>
    <dgm:cxn modelId="{E77E6D5E-913A-477B-A22F-D01B6778D7D1}" type="presParOf" srcId="{E3DC3697-555A-4210-A529-CB0E0BA8C2F2}" destId="{B83FE538-0FE3-4B44-8D1F-AD6C7F98D55E}" srcOrd="4" destOrd="0" presId="urn:microsoft.com/office/officeart/2018/2/layout/IconVerticalSolidList"/>
    <dgm:cxn modelId="{179B1476-C366-4F3C-BBBD-CFA78793AB2D}" type="presParOf" srcId="{B83FE538-0FE3-4B44-8D1F-AD6C7F98D55E}" destId="{24E0FB66-0E74-4EF0-AA7A-1A6961E4D1BE}" srcOrd="0" destOrd="0" presId="urn:microsoft.com/office/officeart/2018/2/layout/IconVerticalSolidList"/>
    <dgm:cxn modelId="{F9236A96-292B-4723-BE59-66AB40D81EDA}" type="presParOf" srcId="{B83FE538-0FE3-4B44-8D1F-AD6C7F98D55E}" destId="{7E75F012-E7C1-4F50-9863-46D1E0594763}" srcOrd="1" destOrd="0" presId="urn:microsoft.com/office/officeart/2018/2/layout/IconVerticalSolidList"/>
    <dgm:cxn modelId="{2849E321-C3A1-43F7-B6EB-171050A5DEAE}" type="presParOf" srcId="{B83FE538-0FE3-4B44-8D1F-AD6C7F98D55E}" destId="{FEF39EE5-EF55-46F8-AA64-94B90FEEAC62}" srcOrd="2" destOrd="0" presId="urn:microsoft.com/office/officeart/2018/2/layout/IconVerticalSolidList"/>
    <dgm:cxn modelId="{E6AEBA3E-2516-48BB-A561-D9DB559B4A84}" type="presParOf" srcId="{B83FE538-0FE3-4B44-8D1F-AD6C7F98D55E}" destId="{2574C269-BDD2-4BDC-B838-5E621BAE1466}" srcOrd="3" destOrd="0" presId="urn:microsoft.com/office/officeart/2018/2/layout/IconVerticalSolidList"/>
    <dgm:cxn modelId="{26881348-79DE-4F53-AA47-A9ABB4A20F5E}" type="presParOf" srcId="{E3DC3697-555A-4210-A529-CB0E0BA8C2F2}" destId="{9B8111B8-1005-4554-92E4-90BE560745F0}" srcOrd="5" destOrd="0" presId="urn:microsoft.com/office/officeart/2018/2/layout/IconVerticalSolidList"/>
    <dgm:cxn modelId="{94DC6A34-80F4-42EE-8F20-C428CCC8E704}" type="presParOf" srcId="{E3DC3697-555A-4210-A529-CB0E0BA8C2F2}" destId="{94B582AA-2B12-4898-AE3D-95993D42AC1F}" srcOrd="6" destOrd="0" presId="urn:microsoft.com/office/officeart/2018/2/layout/IconVerticalSolidList"/>
    <dgm:cxn modelId="{C5360AEA-565E-4CFA-A6F9-C72DC23CBD4E}" type="presParOf" srcId="{94B582AA-2B12-4898-AE3D-95993D42AC1F}" destId="{7D99DFB5-E0C1-4BC8-9ECD-C2A3464496C6}" srcOrd="0" destOrd="0" presId="urn:microsoft.com/office/officeart/2018/2/layout/IconVerticalSolidList"/>
    <dgm:cxn modelId="{D4C353B2-0A2D-4B41-86E9-AAB07280B2E0}" type="presParOf" srcId="{94B582AA-2B12-4898-AE3D-95993D42AC1F}" destId="{0F56BC97-EEB3-4CA9-9791-B75DDC355F89}" srcOrd="1" destOrd="0" presId="urn:microsoft.com/office/officeart/2018/2/layout/IconVerticalSolidList"/>
    <dgm:cxn modelId="{0E59F090-F6BF-493B-A598-33F6E990DD0D}" type="presParOf" srcId="{94B582AA-2B12-4898-AE3D-95993D42AC1F}" destId="{9B41CE78-5030-4FE0-9457-8143641A9EDA}" srcOrd="2" destOrd="0" presId="urn:microsoft.com/office/officeart/2018/2/layout/IconVerticalSolidList"/>
    <dgm:cxn modelId="{DEF39C1C-1C0C-4761-87E9-C4FDD02AFED8}" type="presParOf" srcId="{94B582AA-2B12-4898-AE3D-95993D42AC1F}" destId="{CC65AB4D-1D0D-42E1-B9A8-74386060FEE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D195B6-D3B4-4C3B-A967-7C3020DE3C46}"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1839DC15-422F-4F24-8313-A25FF46B0C7D}">
      <dgm:prSet/>
      <dgm:spPr/>
      <dgm:t>
        <a:bodyPr/>
        <a:lstStyle/>
        <a:p>
          <a:r>
            <a:rPr lang="en-GB" b="0" i="0"/>
            <a:t>The National Assembly passed the Welsh Language (Wales) Measure 2011 to reform the existing laws regarding the use of Welsh in the delivery of public services.</a:t>
          </a:r>
          <a:endParaRPr lang="en-US"/>
        </a:p>
      </dgm:t>
    </dgm:pt>
    <dgm:pt modelId="{5E087205-2EC7-40EB-8A09-AB0BF3DBCD93}" type="parTrans" cxnId="{79CAACD5-EA74-4AC5-A94B-72CD7A8AE2AA}">
      <dgm:prSet/>
      <dgm:spPr/>
      <dgm:t>
        <a:bodyPr/>
        <a:lstStyle/>
        <a:p>
          <a:endParaRPr lang="en-US"/>
        </a:p>
      </dgm:t>
    </dgm:pt>
    <dgm:pt modelId="{9B5F7483-07EE-4BD0-94B3-26D7DB905A3B}" type="sibTrans" cxnId="{79CAACD5-EA74-4AC5-A94B-72CD7A8AE2AA}">
      <dgm:prSet/>
      <dgm:spPr/>
      <dgm:t>
        <a:bodyPr/>
        <a:lstStyle/>
        <a:p>
          <a:endParaRPr lang="en-US"/>
        </a:p>
      </dgm:t>
    </dgm:pt>
    <dgm:pt modelId="{B7396347-835E-4397-9F3A-CE0D3227063A}">
      <dgm:prSet/>
      <dgm:spPr/>
      <dgm:t>
        <a:bodyPr/>
        <a:lstStyle/>
        <a:p>
          <a:r>
            <a:rPr lang="en-GB" b="0" i="0"/>
            <a:t>The Welsh Language Board has been replaced by a Welsh Language Commissioner and the existing system of Welsh language schemes is gradually being replaced with standards of conduct relating to the Welsh language.</a:t>
          </a:r>
          <a:endParaRPr lang="en-US"/>
        </a:p>
      </dgm:t>
    </dgm:pt>
    <dgm:pt modelId="{F095DC01-E3A5-4A6C-8077-236D671057B8}" type="parTrans" cxnId="{162599F8-E849-47A0-8485-C1EFCC4DA8EC}">
      <dgm:prSet/>
      <dgm:spPr/>
      <dgm:t>
        <a:bodyPr/>
        <a:lstStyle/>
        <a:p>
          <a:endParaRPr lang="en-US"/>
        </a:p>
      </dgm:t>
    </dgm:pt>
    <dgm:pt modelId="{9966CB36-98D5-4548-B663-00BC543CC805}" type="sibTrans" cxnId="{162599F8-E849-47A0-8485-C1EFCC4DA8EC}">
      <dgm:prSet/>
      <dgm:spPr/>
      <dgm:t>
        <a:bodyPr/>
        <a:lstStyle/>
        <a:p>
          <a:endParaRPr lang="en-US"/>
        </a:p>
      </dgm:t>
    </dgm:pt>
    <dgm:pt modelId="{4A3E6757-FB11-4605-AC21-FAF71B049C06}" type="pres">
      <dgm:prSet presAssocID="{31D195B6-D3B4-4C3B-A967-7C3020DE3C46}" presName="vert0" presStyleCnt="0">
        <dgm:presLayoutVars>
          <dgm:dir/>
          <dgm:animOne val="branch"/>
          <dgm:animLvl val="lvl"/>
        </dgm:presLayoutVars>
      </dgm:prSet>
      <dgm:spPr/>
    </dgm:pt>
    <dgm:pt modelId="{08B8D518-7AD8-4E48-906F-FECA69438CF6}" type="pres">
      <dgm:prSet presAssocID="{1839DC15-422F-4F24-8313-A25FF46B0C7D}" presName="thickLine" presStyleLbl="alignNode1" presStyleIdx="0" presStyleCnt="2"/>
      <dgm:spPr/>
    </dgm:pt>
    <dgm:pt modelId="{6BDC3F4F-FF0F-4455-BCA9-72F2F36B5681}" type="pres">
      <dgm:prSet presAssocID="{1839DC15-422F-4F24-8313-A25FF46B0C7D}" presName="horz1" presStyleCnt="0"/>
      <dgm:spPr/>
    </dgm:pt>
    <dgm:pt modelId="{9EEC0799-3858-4D75-BBF7-484585C01889}" type="pres">
      <dgm:prSet presAssocID="{1839DC15-422F-4F24-8313-A25FF46B0C7D}" presName="tx1" presStyleLbl="revTx" presStyleIdx="0" presStyleCnt="2"/>
      <dgm:spPr/>
    </dgm:pt>
    <dgm:pt modelId="{27A73B88-C5EF-4DB1-8E11-0C3F3634C604}" type="pres">
      <dgm:prSet presAssocID="{1839DC15-422F-4F24-8313-A25FF46B0C7D}" presName="vert1" presStyleCnt="0"/>
      <dgm:spPr/>
    </dgm:pt>
    <dgm:pt modelId="{15D762E6-CDD7-4192-AF20-F5C41C259243}" type="pres">
      <dgm:prSet presAssocID="{B7396347-835E-4397-9F3A-CE0D3227063A}" presName="thickLine" presStyleLbl="alignNode1" presStyleIdx="1" presStyleCnt="2"/>
      <dgm:spPr/>
    </dgm:pt>
    <dgm:pt modelId="{9146D8F1-4A38-47B6-99F4-18A67764C737}" type="pres">
      <dgm:prSet presAssocID="{B7396347-835E-4397-9F3A-CE0D3227063A}" presName="horz1" presStyleCnt="0"/>
      <dgm:spPr/>
    </dgm:pt>
    <dgm:pt modelId="{3E26ED00-5505-4446-9B90-A42CCF261454}" type="pres">
      <dgm:prSet presAssocID="{B7396347-835E-4397-9F3A-CE0D3227063A}" presName="tx1" presStyleLbl="revTx" presStyleIdx="1" presStyleCnt="2"/>
      <dgm:spPr/>
    </dgm:pt>
    <dgm:pt modelId="{AB4B3E9F-D5FC-47DE-8F2B-F49464B3DF27}" type="pres">
      <dgm:prSet presAssocID="{B7396347-835E-4397-9F3A-CE0D3227063A}" presName="vert1" presStyleCnt="0"/>
      <dgm:spPr/>
    </dgm:pt>
  </dgm:ptLst>
  <dgm:cxnLst>
    <dgm:cxn modelId="{F899FD03-C68E-40F0-842C-DF6411A0FC46}" type="presOf" srcId="{1839DC15-422F-4F24-8313-A25FF46B0C7D}" destId="{9EEC0799-3858-4D75-BBF7-484585C01889}" srcOrd="0" destOrd="0" presId="urn:microsoft.com/office/officeart/2008/layout/LinedList"/>
    <dgm:cxn modelId="{00192C64-4B0C-4C66-80C5-D74DBF02C643}" type="presOf" srcId="{31D195B6-D3B4-4C3B-A967-7C3020DE3C46}" destId="{4A3E6757-FB11-4605-AC21-FAF71B049C06}" srcOrd="0" destOrd="0" presId="urn:microsoft.com/office/officeart/2008/layout/LinedList"/>
    <dgm:cxn modelId="{F785834D-5302-4B03-AFF6-DFD21B43276E}" type="presOf" srcId="{B7396347-835E-4397-9F3A-CE0D3227063A}" destId="{3E26ED00-5505-4446-9B90-A42CCF261454}" srcOrd="0" destOrd="0" presId="urn:microsoft.com/office/officeart/2008/layout/LinedList"/>
    <dgm:cxn modelId="{79CAACD5-EA74-4AC5-A94B-72CD7A8AE2AA}" srcId="{31D195B6-D3B4-4C3B-A967-7C3020DE3C46}" destId="{1839DC15-422F-4F24-8313-A25FF46B0C7D}" srcOrd="0" destOrd="0" parTransId="{5E087205-2EC7-40EB-8A09-AB0BF3DBCD93}" sibTransId="{9B5F7483-07EE-4BD0-94B3-26D7DB905A3B}"/>
    <dgm:cxn modelId="{162599F8-E849-47A0-8485-C1EFCC4DA8EC}" srcId="{31D195B6-D3B4-4C3B-A967-7C3020DE3C46}" destId="{B7396347-835E-4397-9F3A-CE0D3227063A}" srcOrd="1" destOrd="0" parTransId="{F095DC01-E3A5-4A6C-8077-236D671057B8}" sibTransId="{9966CB36-98D5-4548-B663-00BC543CC805}"/>
    <dgm:cxn modelId="{449E5917-3771-444A-A2CF-3024725DA591}" type="presParOf" srcId="{4A3E6757-FB11-4605-AC21-FAF71B049C06}" destId="{08B8D518-7AD8-4E48-906F-FECA69438CF6}" srcOrd="0" destOrd="0" presId="urn:microsoft.com/office/officeart/2008/layout/LinedList"/>
    <dgm:cxn modelId="{829614BA-08F1-4A9E-913B-6FD0F32E66E4}" type="presParOf" srcId="{4A3E6757-FB11-4605-AC21-FAF71B049C06}" destId="{6BDC3F4F-FF0F-4455-BCA9-72F2F36B5681}" srcOrd="1" destOrd="0" presId="urn:microsoft.com/office/officeart/2008/layout/LinedList"/>
    <dgm:cxn modelId="{03D37A25-3C0E-4B60-BA46-5CBEC6B4F9D7}" type="presParOf" srcId="{6BDC3F4F-FF0F-4455-BCA9-72F2F36B5681}" destId="{9EEC0799-3858-4D75-BBF7-484585C01889}" srcOrd="0" destOrd="0" presId="urn:microsoft.com/office/officeart/2008/layout/LinedList"/>
    <dgm:cxn modelId="{05C4208E-7252-428C-9C50-0EE9D18AE265}" type="presParOf" srcId="{6BDC3F4F-FF0F-4455-BCA9-72F2F36B5681}" destId="{27A73B88-C5EF-4DB1-8E11-0C3F3634C604}" srcOrd="1" destOrd="0" presId="urn:microsoft.com/office/officeart/2008/layout/LinedList"/>
    <dgm:cxn modelId="{6A1B015E-DAEE-416A-B6B6-81D233467A82}" type="presParOf" srcId="{4A3E6757-FB11-4605-AC21-FAF71B049C06}" destId="{15D762E6-CDD7-4192-AF20-F5C41C259243}" srcOrd="2" destOrd="0" presId="urn:microsoft.com/office/officeart/2008/layout/LinedList"/>
    <dgm:cxn modelId="{5F87A95D-FBFF-4384-97E6-120606054D29}" type="presParOf" srcId="{4A3E6757-FB11-4605-AC21-FAF71B049C06}" destId="{9146D8F1-4A38-47B6-99F4-18A67764C737}" srcOrd="3" destOrd="0" presId="urn:microsoft.com/office/officeart/2008/layout/LinedList"/>
    <dgm:cxn modelId="{1D6F08C3-9F02-4C3F-B896-D7B435A1E34F}" type="presParOf" srcId="{9146D8F1-4A38-47B6-99F4-18A67764C737}" destId="{3E26ED00-5505-4446-9B90-A42CCF261454}" srcOrd="0" destOrd="0" presId="urn:microsoft.com/office/officeart/2008/layout/LinedList"/>
    <dgm:cxn modelId="{639C25D0-7E0B-4E10-BFBD-4E3FD465DEB5}" type="presParOf" srcId="{9146D8F1-4A38-47B6-99F4-18A67764C737}" destId="{AB4B3E9F-D5FC-47DE-8F2B-F49464B3DF2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C1236-C22F-4FD2-85C8-F307FE02A9A0}">
      <dsp:nvSpPr>
        <dsp:cNvPr id="0" name=""/>
        <dsp:cNvSpPr/>
      </dsp:nvSpPr>
      <dsp:spPr>
        <a:xfrm>
          <a:off x="718664"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AAB6DA-5687-4457-BD44-468A1EFFC6AA}">
      <dsp:nvSpPr>
        <dsp:cNvPr id="0" name=""/>
        <dsp:cNvSpPr/>
      </dsp:nvSpPr>
      <dsp:spPr>
        <a:xfrm>
          <a:off x="1135476" y="6190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9C20B8-9098-4FED-BE1F-D137C0EA6A4E}">
      <dsp:nvSpPr>
        <dsp:cNvPr id="0" name=""/>
        <dsp:cNvSpPr/>
      </dsp:nvSpPr>
      <dsp:spPr>
        <a:xfrm>
          <a:off x="93445"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Portfolio</a:t>
          </a:r>
          <a:endParaRPr lang="en-US" sz="2500" kern="1200"/>
        </a:p>
      </dsp:txBody>
      <dsp:txXfrm>
        <a:off x="93445" y="2767202"/>
        <a:ext cx="3206250" cy="720000"/>
      </dsp:txXfrm>
    </dsp:sp>
    <dsp:sp modelId="{E0BCA05D-1A65-4ED0-A900-6D4EB73F55AC}">
      <dsp:nvSpPr>
        <dsp:cNvPr id="0" name=""/>
        <dsp:cNvSpPr/>
      </dsp:nvSpPr>
      <dsp:spPr>
        <a:xfrm>
          <a:off x="4486008"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367F51-C40D-4A34-9C35-BAA0313E4F79}">
      <dsp:nvSpPr>
        <dsp:cNvPr id="0" name=""/>
        <dsp:cNvSpPr/>
      </dsp:nvSpPr>
      <dsp:spPr>
        <a:xfrm>
          <a:off x="4902820" y="6190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CD8E19-7DB9-4D62-82D2-E4727BF47FAA}">
      <dsp:nvSpPr>
        <dsp:cNvPr id="0" name=""/>
        <dsp:cNvSpPr/>
      </dsp:nvSpPr>
      <dsp:spPr>
        <a:xfrm>
          <a:off x="3860789"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3 elements/ 2000-word equivalent</a:t>
          </a:r>
          <a:endParaRPr lang="en-US" sz="2500" kern="1200"/>
        </a:p>
      </dsp:txBody>
      <dsp:txXfrm>
        <a:off x="3860789" y="2767202"/>
        <a:ext cx="3206250" cy="720000"/>
      </dsp:txXfrm>
    </dsp:sp>
    <dsp:sp modelId="{4D0E7A84-C735-4D55-8DB6-472FEF8AC48C}">
      <dsp:nvSpPr>
        <dsp:cNvPr id="0" name=""/>
        <dsp:cNvSpPr/>
      </dsp:nvSpPr>
      <dsp:spPr>
        <a:xfrm>
          <a:off x="8253352"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A8B3F-DDD1-41E5-A1A5-4FE718190328}">
      <dsp:nvSpPr>
        <dsp:cNvPr id="0" name=""/>
        <dsp:cNvSpPr/>
      </dsp:nvSpPr>
      <dsp:spPr>
        <a:xfrm>
          <a:off x="8670164" y="619014"/>
          <a:ext cx="1122187" cy="112218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5758AD-DAA9-4AA3-8844-3EFE4B0430D2}">
      <dsp:nvSpPr>
        <dsp:cNvPr id="0" name=""/>
        <dsp:cNvSpPr/>
      </dsp:nvSpPr>
      <dsp:spPr>
        <a:xfrm>
          <a:off x="7628133"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Weighing 50%</a:t>
          </a:r>
          <a:endParaRPr lang="en-US" sz="2500" kern="1200"/>
        </a:p>
      </dsp:txBody>
      <dsp:txXfrm>
        <a:off x="7628133" y="2767202"/>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88C94-530D-4A10-B8A9-A768E0FA90B3}">
      <dsp:nvSpPr>
        <dsp:cNvPr id="0" name=""/>
        <dsp:cNvSpPr/>
      </dsp:nvSpPr>
      <dsp:spPr>
        <a:xfrm>
          <a:off x="0" y="1778360"/>
          <a:ext cx="6666833" cy="8568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65F687-F2EB-4EB7-95E7-F19C400EB2BE}">
      <dsp:nvSpPr>
        <dsp:cNvPr id="0" name=""/>
        <dsp:cNvSpPr/>
      </dsp:nvSpPr>
      <dsp:spPr>
        <a:xfrm>
          <a:off x="333341" y="1276519"/>
          <a:ext cx="4666783" cy="10036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511300">
            <a:lnSpc>
              <a:spcPct val="90000"/>
            </a:lnSpc>
            <a:spcBef>
              <a:spcPct val="0"/>
            </a:spcBef>
            <a:spcAft>
              <a:spcPct val="35000"/>
            </a:spcAft>
            <a:buNone/>
          </a:pPr>
          <a:r>
            <a:rPr lang="en-GB" sz="3400" kern="1200"/>
            <a:t>Miners Strikes 1980’s</a:t>
          </a:r>
          <a:endParaRPr lang="en-US" sz="3400" kern="1200"/>
        </a:p>
      </dsp:txBody>
      <dsp:txXfrm>
        <a:off x="382337" y="1325515"/>
        <a:ext cx="4568791" cy="905688"/>
      </dsp:txXfrm>
    </dsp:sp>
    <dsp:sp modelId="{DDF1D202-19BD-457D-B666-C09752F80F16}">
      <dsp:nvSpPr>
        <dsp:cNvPr id="0" name=""/>
        <dsp:cNvSpPr/>
      </dsp:nvSpPr>
      <dsp:spPr>
        <a:xfrm>
          <a:off x="0" y="3320599"/>
          <a:ext cx="6666833" cy="8568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64D054-AFF2-494B-A79E-7BD4E5688BD5}">
      <dsp:nvSpPr>
        <dsp:cNvPr id="0" name=""/>
        <dsp:cNvSpPr/>
      </dsp:nvSpPr>
      <dsp:spPr>
        <a:xfrm>
          <a:off x="333341" y="2818759"/>
          <a:ext cx="4666783" cy="10036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511300">
            <a:lnSpc>
              <a:spcPct val="90000"/>
            </a:lnSpc>
            <a:spcBef>
              <a:spcPct val="0"/>
            </a:spcBef>
            <a:spcAft>
              <a:spcPct val="35000"/>
            </a:spcAft>
            <a:buNone/>
          </a:pPr>
          <a:r>
            <a:rPr lang="en-GB" sz="3400" kern="1200"/>
            <a:t>Miscarriages of Justice</a:t>
          </a:r>
          <a:endParaRPr lang="en-US" sz="3400" kern="1200"/>
        </a:p>
      </dsp:txBody>
      <dsp:txXfrm>
        <a:off x="382337" y="2867755"/>
        <a:ext cx="4568791" cy="905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553A2-1E12-4AD0-A983-853F1EBA8DA3}">
      <dsp:nvSpPr>
        <dsp:cNvPr id="0" name=""/>
        <dsp:cNvSpPr/>
      </dsp:nvSpPr>
      <dsp:spPr>
        <a:xfrm>
          <a:off x="0" y="2755"/>
          <a:ext cx="78243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378424-CD6C-4B39-AA05-BEC3F2E30303}">
      <dsp:nvSpPr>
        <dsp:cNvPr id="0" name=""/>
        <dsp:cNvSpPr/>
      </dsp:nvSpPr>
      <dsp:spPr>
        <a:xfrm>
          <a:off x="0" y="2755"/>
          <a:ext cx="7824305" cy="187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There was no forensic evidence linking them to the murder. </a:t>
          </a:r>
          <a:endParaRPr lang="en-US" sz="2800" kern="1200"/>
        </a:p>
      </dsp:txBody>
      <dsp:txXfrm>
        <a:off x="0" y="2755"/>
        <a:ext cx="7824305" cy="1879002"/>
      </dsp:txXfrm>
    </dsp:sp>
    <dsp:sp modelId="{1092DBA8-18EB-4390-879D-E1B948D8F91D}">
      <dsp:nvSpPr>
        <dsp:cNvPr id="0" name=""/>
        <dsp:cNvSpPr/>
      </dsp:nvSpPr>
      <dsp:spPr>
        <a:xfrm>
          <a:off x="0" y="1881757"/>
          <a:ext cx="78243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04170-AC59-4CF2-9400-983FD45826E4}">
      <dsp:nvSpPr>
        <dsp:cNvPr id="0" name=""/>
        <dsp:cNvSpPr/>
      </dsp:nvSpPr>
      <dsp:spPr>
        <a:xfrm>
          <a:off x="0" y="1881757"/>
          <a:ext cx="7824305" cy="187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Stephen confessed to the murder. He and two others Yuself Abdullahi and Tony Paris were convicted in 1990 and sentenced to life. </a:t>
          </a:r>
          <a:endParaRPr lang="en-US" sz="2800" kern="1200" dirty="0"/>
        </a:p>
      </dsp:txBody>
      <dsp:txXfrm>
        <a:off x="0" y="1881757"/>
        <a:ext cx="7824305" cy="1879002"/>
      </dsp:txXfrm>
    </dsp:sp>
    <dsp:sp modelId="{DD443B2C-47C1-4919-8CF0-2B4BEC0BF0B1}">
      <dsp:nvSpPr>
        <dsp:cNvPr id="0" name=""/>
        <dsp:cNvSpPr/>
      </dsp:nvSpPr>
      <dsp:spPr>
        <a:xfrm>
          <a:off x="0" y="3760759"/>
          <a:ext cx="78243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968E0-DF7B-4897-A031-860F02B2BCBE}">
      <dsp:nvSpPr>
        <dsp:cNvPr id="0" name=""/>
        <dsp:cNvSpPr/>
      </dsp:nvSpPr>
      <dsp:spPr>
        <a:xfrm>
          <a:off x="0" y="3760759"/>
          <a:ext cx="7824305" cy="187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In </a:t>
          </a:r>
          <a:r>
            <a:rPr lang="en-GB" sz="2800" kern="1200" dirty="0">
              <a:latin typeface="Calibri" panose="020F0502020204030204" pitchFamily="34" charset="0"/>
              <a:cs typeface="Calibri" panose="020F0502020204030204" pitchFamily="34" charset="0"/>
            </a:rPr>
            <a:t>1992</a:t>
          </a:r>
          <a:r>
            <a:rPr lang="en-GB" sz="2800" kern="1200" dirty="0"/>
            <a:t> via the court of appeal, their convictions were overturned as evidence emerged to suggest that the confessions had been forced out of them by overly forceful police questioning. </a:t>
          </a:r>
          <a:endParaRPr lang="en-US" sz="2800" kern="1200" dirty="0"/>
        </a:p>
      </dsp:txBody>
      <dsp:txXfrm>
        <a:off x="0" y="3760759"/>
        <a:ext cx="7824305" cy="1879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B65A2-8C44-4295-9152-FF02CCD33D5C}">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D4C9F-6B89-464E-8EFE-CB31903DFE16}">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77767C-0A12-42E0-8095-DA0BAACEAC2B}">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b="0" i="0" kern="1200"/>
            <a:t>The core of the law relating to the Welsh language is to be found in primary legislation (or 'statutes') made by either the UK Parliament or Senedd Cymru.</a:t>
          </a:r>
          <a:endParaRPr lang="en-US" sz="1800" kern="1200"/>
        </a:p>
      </dsp:txBody>
      <dsp:txXfrm>
        <a:off x="1057183" y="1805"/>
        <a:ext cx="9458416" cy="915310"/>
      </dsp:txXfrm>
    </dsp:sp>
    <dsp:sp modelId="{51F07A1E-55D4-47F6-A130-646DE497EC3D}">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93C9E-AD7A-4F53-85D3-0BB50876042B}">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D17AF-E85E-4325-B2D9-BFA97CFACD6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The Act established the Welsh Language Board.</a:t>
          </a:r>
          <a:endParaRPr lang="en-US" sz="1800" kern="1200"/>
        </a:p>
      </dsp:txBody>
      <dsp:txXfrm>
        <a:off x="1057183" y="1145944"/>
        <a:ext cx="9458416" cy="915310"/>
      </dsp:txXfrm>
    </dsp:sp>
    <dsp:sp modelId="{24E0FB66-0E74-4EF0-AA7A-1A6961E4D1BE}">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5F012-E7C1-4F50-9863-46D1E059476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4C269-BDD2-4BDC-B838-5E621BAE146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Certain public bodies should, where reasonably practicable. treat both Welsh and English languages the same in the conduct of public business in Wales ( Welsh Government, 2020)</a:t>
          </a:r>
          <a:endParaRPr lang="en-US" sz="1800" kern="1200" dirty="0"/>
        </a:p>
      </dsp:txBody>
      <dsp:txXfrm>
        <a:off x="1057183" y="2290082"/>
        <a:ext cx="9458416" cy="915310"/>
      </dsp:txXfrm>
    </dsp:sp>
    <dsp:sp modelId="{7D99DFB5-E0C1-4BC8-9ECD-C2A3464496C6}">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6BC97-EEB3-4CA9-9791-B75DDC355F89}">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5AB4D-1D0D-42E1-B9A8-74386060FEEF}">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The Welsh Language Commissioner now carries out the role of the abolished Welsh Language Board. </a:t>
          </a:r>
          <a:endParaRPr lang="en-US" sz="1800" kern="1200"/>
        </a:p>
      </dsp:txBody>
      <dsp:txXfrm>
        <a:off x="1057183" y="3434221"/>
        <a:ext cx="9458416" cy="915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8D518-7AD8-4E48-906F-FECA69438CF6}">
      <dsp:nvSpPr>
        <dsp:cNvPr id="0" name=""/>
        <dsp:cNvSpPr/>
      </dsp:nvSpPr>
      <dsp:spPr>
        <a:xfrm>
          <a:off x="0" y="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EC0799-3858-4D75-BBF7-484585C01889}">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The National Assembly passed the Welsh Language (Wales) Measure 2011 to reform the existing laws regarding the use of Welsh in the delivery of public services.</a:t>
          </a:r>
          <a:endParaRPr lang="en-US" sz="2900" kern="1200"/>
        </a:p>
      </dsp:txBody>
      <dsp:txXfrm>
        <a:off x="0" y="0"/>
        <a:ext cx="6666833" cy="2726960"/>
      </dsp:txXfrm>
    </dsp:sp>
    <dsp:sp modelId="{15D762E6-CDD7-4192-AF20-F5C41C259243}">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26ED00-5505-4446-9B90-A42CCF261454}">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The Welsh Language Board has been replaced by a Welsh Language Commissioner and the existing system of Welsh language schemes is gradually being replaced with standards of conduct relating to the Welsh language.</a:t>
          </a:r>
          <a:endParaRPr lang="en-US" sz="2900" kern="1200"/>
        </a:p>
      </dsp:txBody>
      <dsp:txXfrm>
        <a:off x="0" y="2726960"/>
        <a:ext cx="6666833" cy="272696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20CF9B-0519-498E-A52D-A375CB528122}"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C0E672-0D26-448D-ACA9-BAB58B6957C1}" type="slidenum">
              <a:rPr lang="en-GB" smtClean="0"/>
              <a:t>‹#›</a:t>
            </a:fld>
            <a:endParaRPr lang="en-GB"/>
          </a:p>
        </p:txBody>
      </p:sp>
    </p:spTree>
    <p:extLst>
      <p:ext uri="{BB962C8B-B14F-4D97-AF65-F5344CB8AC3E}">
        <p14:creationId xmlns:p14="http://schemas.microsoft.com/office/powerpoint/2010/main" val="3102873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AjMpVGwczW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3</a:t>
            </a:fld>
            <a:endParaRPr lang="en-GB"/>
          </a:p>
        </p:txBody>
      </p:sp>
    </p:spTree>
    <p:extLst>
      <p:ext uri="{BB962C8B-B14F-4D97-AF65-F5344CB8AC3E}">
        <p14:creationId xmlns:p14="http://schemas.microsoft.com/office/powerpoint/2010/main" val="2056354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SzPts val="1000"/>
              <a:buFont typeface="Symbol" panose="05050102010706020507" pitchFamily="18" charset="2"/>
              <a:buChar char=""/>
              <a:tabLst>
                <a:tab pos="457200" algn="l"/>
              </a:tabLst>
            </a:pPr>
            <a:r>
              <a:rPr lang="en-GB" dirty="0"/>
              <a:t>•	500 words - case study on the Miner’s strike relationship with police and Welsh communities </a:t>
            </a:r>
          </a:p>
          <a:p>
            <a:pPr marL="342900" lvl="0" indent="-342900">
              <a:buSzPts val="1000"/>
              <a:buFont typeface="Symbol" panose="05050102010706020507" pitchFamily="18" charset="2"/>
              <a:buChar char=""/>
              <a:tabLst>
                <a:tab pos="457200" algn="l"/>
              </a:tabLst>
            </a:pPr>
            <a:r>
              <a:rPr lang="en-GB" dirty="0"/>
              <a:t>•	1000 words - Evaluation on key priorities in Welsh police forces  </a:t>
            </a:r>
          </a:p>
          <a:p>
            <a:pPr marL="342900" lvl="0" indent="-342900">
              <a:buSzPts val="1000"/>
              <a:buFont typeface="Symbol" panose="05050102010706020507" pitchFamily="18" charset="2"/>
              <a:buChar char=""/>
              <a:tabLst>
                <a:tab pos="457200" algn="l"/>
              </a:tabLst>
            </a:pPr>
            <a:r>
              <a:rPr lang="en-GB" dirty="0"/>
              <a:t>•	500 words - Is there a need for one police force in Wales - evaluate </a:t>
            </a:r>
          </a:p>
          <a:p>
            <a:pPr marL="342900" lvl="0" indent="-342900">
              <a:buSzPts val="1000"/>
              <a:buFont typeface="Symbol" panose="05050102010706020507" pitchFamily="18" charset="2"/>
              <a:buChar char=""/>
              <a:tabLst>
                <a:tab pos="457200" algn="l"/>
              </a:tabLst>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796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would need to be discussed with your tutor. The tutor for Cardiff is Aneirin </a:t>
            </a:r>
            <a:r>
              <a:rPr lang="en-GB" dirty="0" err="1"/>
              <a:t>Karadog</a:t>
            </a:r>
            <a:r>
              <a:rPr lang="en-GB" dirty="0"/>
              <a:t> who will be your lecturer next week. </a:t>
            </a:r>
          </a:p>
        </p:txBody>
      </p:sp>
      <p:sp>
        <p:nvSpPr>
          <p:cNvPr id="4" name="Slide Number Placeholder 3"/>
          <p:cNvSpPr>
            <a:spLocks noGrp="1"/>
          </p:cNvSpPr>
          <p:nvPr>
            <p:ph type="sldNum" sz="quarter" idx="5"/>
          </p:nvPr>
        </p:nvSpPr>
        <p:spPr/>
        <p:txBody>
          <a:bodyPr/>
          <a:lstStyle/>
          <a:p>
            <a:fld id="{ADC0E672-0D26-448D-ACA9-BAB58B6957C1}" type="slidenum">
              <a:rPr lang="en-GB" smtClean="0"/>
              <a:t>5</a:t>
            </a:fld>
            <a:endParaRPr lang="en-GB"/>
          </a:p>
        </p:txBody>
      </p:sp>
    </p:spTree>
    <p:extLst>
      <p:ext uri="{BB962C8B-B14F-4D97-AF65-F5344CB8AC3E}">
        <p14:creationId xmlns:p14="http://schemas.microsoft.com/office/powerpoint/2010/main" val="1123503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6</a:t>
            </a:fld>
            <a:endParaRPr lang="en-GB"/>
          </a:p>
        </p:txBody>
      </p:sp>
    </p:spTree>
    <p:extLst>
      <p:ext uri="{BB962C8B-B14F-4D97-AF65-F5344CB8AC3E}">
        <p14:creationId xmlns:p14="http://schemas.microsoft.com/office/powerpoint/2010/main" val="2207515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for this session and the session on Thursday we will have 2 main focuses. We will in this session briefly explore the miners strike in 1984 and explore one miscarriage of justice. On Thursday we will explore these in more depth and this session will be used to provide an introduction to these topics and allow you to conduct some research prior to Thursdays session. </a:t>
            </a:r>
          </a:p>
          <a:p>
            <a:r>
              <a:rPr lang="en-GB" dirty="0"/>
              <a:t>The purpose of exploring these topics – is to identify events that have impacted upon the relationships between the police and the communities in Wales. These events may provide some clarity on why there are barriers present as they have happened in what could be considered recent years. As in, those who experienced it are more than likely still with us.</a:t>
            </a:r>
          </a:p>
        </p:txBody>
      </p:sp>
      <p:sp>
        <p:nvSpPr>
          <p:cNvPr id="4" name="Slide Number Placeholder 3"/>
          <p:cNvSpPr>
            <a:spLocks noGrp="1"/>
          </p:cNvSpPr>
          <p:nvPr>
            <p:ph type="sldNum" sz="quarter" idx="5"/>
          </p:nvPr>
        </p:nvSpPr>
        <p:spPr/>
        <p:txBody>
          <a:bodyPr/>
          <a:lstStyle/>
          <a:p>
            <a:fld id="{ADC0E672-0D26-448D-ACA9-BAB58B6957C1}" type="slidenum">
              <a:rPr lang="en-GB" smtClean="0"/>
              <a:t>7</a:t>
            </a:fld>
            <a:endParaRPr lang="en-GB"/>
          </a:p>
        </p:txBody>
      </p:sp>
    </p:spTree>
    <p:extLst>
      <p:ext uri="{BB962C8B-B14F-4D97-AF65-F5344CB8AC3E}">
        <p14:creationId xmlns:p14="http://schemas.microsoft.com/office/powerpoint/2010/main" val="1830596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explore the miners strike of 1984 and how this event impacted upon the relationship between the communities in Wales and the police. </a:t>
            </a:r>
          </a:p>
        </p:txBody>
      </p:sp>
      <p:sp>
        <p:nvSpPr>
          <p:cNvPr id="4" name="Slide Number Placeholder 3"/>
          <p:cNvSpPr>
            <a:spLocks noGrp="1"/>
          </p:cNvSpPr>
          <p:nvPr>
            <p:ph type="sldNum" sz="quarter" idx="5"/>
          </p:nvPr>
        </p:nvSpPr>
        <p:spPr/>
        <p:txBody>
          <a:bodyPr/>
          <a:lstStyle/>
          <a:p>
            <a:fld id="{ADC0E672-0D26-448D-ACA9-BAB58B6957C1}" type="slidenum">
              <a:rPr lang="en-GB" smtClean="0"/>
              <a:t>8</a:t>
            </a:fld>
            <a:endParaRPr lang="en-GB"/>
          </a:p>
        </p:txBody>
      </p:sp>
    </p:spTree>
    <p:extLst>
      <p:ext uri="{BB962C8B-B14F-4D97-AF65-F5344CB8AC3E}">
        <p14:creationId xmlns:p14="http://schemas.microsoft.com/office/powerpoint/2010/main" val="3786996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many </a:t>
            </a:r>
            <a:r>
              <a:rPr lang="en-US" dirty="0" err="1"/>
              <a:t>many</a:t>
            </a:r>
            <a:r>
              <a:rPr lang="en-US" dirty="0"/>
              <a:t> years, coal mining was at the heart of many communities where 2-3 generations of the same family would work alongside one another in the pits. Communities were built around the mines, it was likely that everyone knew everyone and everyone knew someone who worked in the pits. Mining communities built many facilities in their villages, cinemas, social clubs, leisure centers </a:t>
            </a:r>
            <a:r>
              <a:rPr lang="en-US" dirty="0" err="1"/>
              <a:t>etc</a:t>
            </a:r>
            <a:endParaRPr lang="en-US" dirty="0"/>
          </a:p>
          <a:p>
            <a:endParaRPr lang="en-US" dirty="0"/>
          </a:p>
          <a:p>
            <a:r>
              <a:rPr lang="en-US" dirty="0"/>
              <a:t>However on</a:t>
            </a:r>
          </a:p>
          <a:p>
            <a:r>
              <a:rPr lang="en-US" dirty="0"/>
              <a:t>On 1 March 1984, the National Coal Board (NCB) announced its plan to close 20 coal mines, which would result in the loss of 25,000 jobs</a:t>
            </a:r>
          </a:p>
          <a:p>
            <a:endParaRPr lang="en-US" dirty="0"/>
          </a:p>
          <a:p>
            <a:r>
              <a:rPr lang="en-US" dirty="0"/>
              <a:t>This announcement triggered a year-long strike by the National Union of Mineworkers (NUM), led by Arthur Scargill</a:t>
            </a:r>
            <a:endParaRPr lang="en-GB" dirty="0"/>
          </a:p>
          <a:p>
            <a:endParaRPr lang="en-US" dirty="0"/>
          </a:p>
          <a:p>
            <a:r>
              <a:rPr lang="en-US" dirty="0"/>
              <a:t>The strike became one of the most significant industrial disputes in British history, deeply affecting the political, economic, and social landscape of the UK</a:t>
            </a:r>
          </a:p>
          <a:p>
            <a:endParaRPr lang="en-US" dirty="0"/>
          </a:p>
          <a:p>
            <a:r>
              <a:rPr lang="en-US" dirty="0"/>
              <a:t>During the strikes, police brutality was an issue. </a:t>
            </a:r>
            <a:r>
              <a:rPr lang="en-GB" b="0" i="0" dirty="0">
                <a:solidFill>
                  <a:srgbClr val="525252"/>
                </a:solidFill>
                <a:effectLst/>
                <a:latin typeface="Poppins" panose="00000500000000000000" pitchFamily="2" charset="0"/>
              </a:rPr>
              <a:t> Police were drafted in from all over the country, often from areas with no tradition of mining and no understanding of the community, making confrontations more volatile.  The tactics of riot control led to many casualties on both sides, and it was common for officers to hide their police numbers to avoid identification. It was also argued that many false arrests were made of miners with officers making false statements. </a:t>
            </a:r>
            <a:endParaRPr lang="en-GB" dirty="0"/>
          </a:p>
          <a:p>
            <a:endParaRPr lang="en-US" dirty="0"/>
          </a:p>
          <a:p>
            <a:r>
              <a:rPr lang="en-US" dirty="0"/>
              <a:t>The strike was marked by widespread picketing, demonstrations, and significant community support, especially in mining areas like South Wales and Yorkshire.</a:t>
            </a:r>
            <a:endParaRPr lang="en-GB" dirty="0"/>
          </a:p>
          <a:p>
            <a:r>
              <a:rPr lang="en-US" dirty="0"/>
              <a:t>It also led to intense confrontations between miners and the government, headed by Prime Minister Margaret Thatcher, who aimed to reduce the power of trade unions.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3736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14</a:t>
            </a:fld>
            <a:endParaRPr lang="en-GB" dirty="0"/>
          </a:p>
        </p:txBody>
      </p:sp>
    </p:spTree>
    <p:extLst>
      <p:ext uri="{BB962C8B-B14F-4D97-AF65-F5344CB8AC3E}">
        <p14:creationId xmlns:p14="http://schemas.microsoft.com/office/powerpoint/2010/main" val="158047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15</a:t>
            </a:fld>
            <a:endParaRPr lang="en-GB" dirty="0"/>
          </a:p>
        </p:txBody>
      </p:sp>
    </p:spTree>
    <p:extLst>
      <p:ext uri="{BB962C8B-B14F-4D97-AF65-F5344CB8AC3E}">
        <p14:creationId xmlns:p14="http://schemas.microsoft.com/office/powerpoint/2010/main" val="419663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19</a:t>
            </a:fld>
            <a:endParaRPr lang="en-GB" dirty="0"/>
          </a:p>
        </p:txBody>
      </p:sp>
    </p:spTree>
    <p:extLst>
      <p:ext uri="{BB962C8B-B14F-4D97-AF65-F5344CB8AC3E}">
        <p14:creationId xmlns:p14="http://schemas.microsoft.com/office/powerpoint/2010/main" val="2903215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will explore a miscarriage of justice case to explore how this may have happened and if there are any undertones to the case that you can identify. We will have an opportunity to discuss this case in Thursdays session in more depth.</a:t>
            </a:r>
          </a:p>
        </p:txBody>
      </p:sp>
      <p:sp>
        <p:nvSpPr>
          <p:cNvPr id="4" name="Slide Number Placeholder 3"/>
          <p:cNvSpPr>
            <a:spLocks noGrp="1"/>
          </p:cNvSpPr>
          <p:nvPr>
            <p:ph type="sldNum" sz="quarter" idx="5"/>
          </p:nvPr>
        </p:nvSpPr>
        <p:spPr/>
        <p:txBody>
          <a:bodyPr/>
          <a:lstStyle/>
          <a:p>
            <a:fld id="{ADC0E672-0D26-448D-ACA9-BAB58B6957C1}" type="slidenum">
              <a:rPr lang="en-GB" smtClean="0"/>
              <a:t>20</a:t>
            </a:fld>
            <a:endParaRPr lang="en-GB" dirty="0"/>
          </a:p>
        </p:txBody>
      </p:sp>
    </p:spTree>
    <p:extLst>
      <p:ext uri="{BB962C8B-B14F-4D97-AF65-F5344CB8AC3E}">
        <p14:creationId xmlns:p14="http://schemas.microsoft.com/office/powerpoint/2010/main" val="1528715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Lynette’s murder, an e-fit of a potential suspect was created having gathered witness statements. The e-fit described a lone white male who was seen leaving the flat with blood stained clothing. After almost 2 years, no suspects were arrested until 5 black/mixed race men, one of whom was </a:t>
            </a:r>
            <a:r>
              <a:rPr lang="en-GB" dirty="0" err="1"/>
              <a:t>lynettes</a:t>
            </a:r>
            <a:r>
              <a:rPr lang="en-GB" dirty="0"/>
              <a:t> partner, Stephen were arrested and charged with her murder. </a:t>
            </a:r>
          </a:p>
        </p:txBody>
      </p:sp>
      <p:sp>
        <p:nvSpPr>
          <p:cNvPr id="4" name="Slide Number Placeholder 3"/>
          <p:cNvSpPr>
            <a:spLocks noGrp="1"/>
          </p:cNvSpPr>
          <p:nvPr>
            <p:ph type="sldNum" sz="quarter" idx="5"/>
          </p:nvPr>
        </p:nvSpPr>
        <p:spPr/>
        <p:txBody>
          <a:bodyPr/>
          <a:lstStyle/>
          <a:p>
            <a:fld id="{ADC0E672-0D26-448D-ACA9-BAB58B6957C1}" type="slidenum">
              <a:rPr lang="en-GB" smtClean="0"/>
              <a:t>22</a:t>
            </a:fld>
            <a:endParaRPr lang="en-GB"/>
          </a:p>
        </p:txBody>
      </p:sp>
    </p:spTree>
    <p:extLst>
      <p:ext uri="{BB962C8B-B14F-4D97-AF65-F5344CB8AC3E}">
        <p14:creationId xmlns:p14="http://schemas.microsoft.com/office/powerpoint/2010/main" val="7572811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 2:00 </a:t>
            </a:r>
          </a:p>
          <a:p>
            <a:r>
              <a:rPr lang="en-GB" dirty="0">
                <a:hlinkClick r:id="rId3"/>
              </a:rPr>
              <a:t>THE CARDIFF THREE - YouTube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89334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their being to forensic evidence linking the men to the murder, 3 of the men were convicted based on, what we now know were false statements, by two other sex workers and a neighbour of Lynette. </a:t>
            </a:r>
          </a:p>
          <a:p>
            <a:endParaRPr lang="en-GB" dirty="0"/>
          </a:p>
          <a:p>
            <a:r>
              <a:rPr lang="en-GB" dirty="0"/>
              <a:t>One argument given is that Stephen confessed to the murder, however, recordings show that Stephen pleaded his innocence over 300 times during interviews. </a:t>
            </a:r>
          </a:p>
          <a:p>
            <a:endParaRPr lang="en-GB" dirty="0"/>
          </a:p>
          <a:p>
            <a:r>
              <a:rPr lang="en-GB" dirty="0"/>
              <a:t>delivering the judgment in the court of appeal, Lord Chief Justice Taylor said of the interrogation of </a:t>
            </a:r>
            <a:r>
              <a:rPr lang="en-GB" dirty="0" err="1"/>
              <a:t>stephen</a:t>
            </a:r>
            <a:r>
              <a:rPr lang="en-GB" dirty="0"/>
              <a:t> that "short of physical violence, it is hard to conceive of a more hostile and intimidating approach by officers to a suspect"</a:t>
            </a:r>
          </a:p>
        </p:txBody>
      </p:sp>
      <p:sp>
        <p:nvSpPr>
          <p:cNvPr id="4" name="Slide Number Placeholder 3"/>
          <p:cNvSpPr>
            <a:spLocks noGrp="1"/>
          </p:cNvSpPr>
          <p:nvPr>
            <p:ph type="sldNum" sz="quarter" idx="5"/>
          </p:nvPr>
        </p:nvSpPr>
        <p:spPr/>
        <p:txBody>
          <a:bodyPr/>
          <a:lstStyle/>
          <a:p>
            <a:fld id="{ADC0E672-0D26-448D-ACA9-BAB58B6957C1}" type="slidenum">
              <a:rPr lang="en-GB" smtClean="0"/>
              <a:t>24</a:t>
            </a:fld>
            <a:endParaRPr lang="en-GB"/>
          </a:p>
        </p:txBody>
      </p:sp>
    </p:spTree>
    <p:extLst>
      <p:ext uri="{BB962C8B-B14F-4D97-AF65-F5344CB8AC3E}">
        <p14:creationId xmlns:p14="http://schemas.microsoft.com/office/powerpoint/2010/main" val="6753108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25</a:t>
            </a:fld>
            <a:endParaRPr lang="en-GB"/>
          </a:p>
        </p:txBody>
      </p:sp>
    </p:spTree>
    <p:extLst>
      <p:ext uri="{BB962C8B-B14F-4D97-AF65-F5344CB8AC3E}">
        <p14:creationId xmlns:p14="http://schemas.microsoft.com/office/powerpoint/2010/main" val="2509099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rial" panose="020B0604020202020204" pitchFamily="34" charset="0"/>
              </a:rPr>
              <a:t>Before April 2012, the Welsh Language Board was responsible for requiring certain public bodies who provide services to the public in Wales to have a Welsh language scheme and for monitoring their compliance with the scheme.</a:t>
            </a:r>
          </a:p>
          <a:p>
            <a:endParaRPr lang="en-GB" b="0" i="0" dirty="0">
              <a:solidFill>
                <a:srgbClr val="212529"/>
              </a:solidFill>
              <a:effectLst/>
              <a:latin typeface="Arial" panose="020B0604020202020204" pitchFamily="34" charset="0"/>
            </a:endParaRPr>
          </a:p>
          <a:p>
            <a:r>
              <a:rPr lang="en-GB" b="0" i="0" dirty="0">
                <a:solidFill>
                  <a:srgbClr val="212529"/>
                </a:solidFill>
                <a:effectLst/>
                <a:latin typeface="Arial" panose="020B0604020202020204" pitchFamily="34" charset="0"/>
              </a:rPr>
              <a:t> Those bodies were required to prepare a scheme which specified how they proposed to give effect to the principle that in the conduct of public business and the administration of justice in Wales, the English and Welsh languages should be treated on a basis of equality.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25333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is it important to have a law that protects the Welsh language and its use in public services? </a:t>
            </a:r>
          </a:p>
          <a:p>
            <a:endParaRPr lang="en-GB" dirty="0"/>
          </a:p>
          <a:p>
            <a:r>
              <a:rPr lang="en-GB" dirty="0"/>
              <a:t>What does having the right to have information provided to you in your preferred language and be treated with equal respect to other languages? </a:t>
            </a:r>
          </a:p>
          <a:p>
            <a:endParaRPr lang="en-GB" dirty="0"/>
          </a:p>
          <a:p>
            <a:r>
              <a:rPr lang="en-GB" dirty="0"/>
              <a:t>Does it empower Welsh people? Would it possibly improve community relations if public bodies and their representatives respect the persons chosen language? </a:t>
            </a:r>
          </a:p>
        </p:txBody>
      </p:sp>
      <p:sp>
        <p:nvSpPr>
          <p:cNvPr id="4" name="Slide Number Placeholder 3"/>
          <p:cNvSpPr>
            <a:spLocks noGrp="1"/>
          </p:cNvSpPr>
          <p:nvPr>
            <p:ph type="sldNum" sz="quarter" idx="5"/>
          </p:nvPr>
        </p:nvSpPr>
        <p:spPr/>
        <p:txBody>
          <a:bodyPr/>
          <a:lstStyle/>
          <a:p>
            <a:fld id="{ADC0E672-0D26-448D-ACA9-BAB58B6957C1}" type="slidenum">
              <a:rPr lang="en-GB" smtClean="0"/>
              <a:t>31</a:t>
            </a:fld>
            <a:endParaRPr lang="en-GB"/>
          </a:p>
        </p:txBody>
      </p:sp>
    </p:spTree>
    <p:extLst>
      <p:ext uri="{BB962C8B-B14F-4D97-AF65-F5344CB8AC3E}">
        <p14:creationId xmlns:p14="http://schemas.microsoft.com/office/powerpoint/2010/main" val="1337873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short video that explores why there was a need for the measurement to be brought in, it was created prior to the law but can provide an insight as to its purpose</a:t>
            </a:r>
          </a:p>
        </p:txBody>
      </p:sp>
      <p:sp>
        <p:nvSpPr>
          <p:cNvPr id="4" name="Slide Number Placeholder 3"/>
          <p:cNvSpPr>
            <a:spLocks noGrp="1"/>
          </p:cNvSpPr>
          <p:nvPr>
            <p:ph type="sldNum" sz="quarter" idx="5"/>
          </p:nvPr>
        </p:nvSpPr>
        <p:spPr/>
        <p:txBody>
          <a:bodyPr/>
          <a:lstStyle/>
          <a:p>
            <a:fld id="{ADC0E672-0D26-448D-ACA9-BAB58B6957C1}" type="slidenum">
              <a:rPr lang="en-GB" smtClean="0"/>
              <a:t>32</a:t>
            </a:fld>
            <a:endParaRPr lang="en-GB"/>
          </a:p>
        </p:txBody>
      </p:sp>
    </p:spTree>
    <p:extLst>
      <p:ext uri="{BB962C8B-B14F-4D97-AF65-F5344CB8AC3E}">
        <p14:creationId xmlns:p14="http://schemas.microsoft.com/office/powerpoint/2010/main" val="5590192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this video is in Welsh, it does have English subtitles. Again, this video is short and provides a snap shot into why it is important for the </a:t>
            </a:r>
            <a:r>
              <a:rPr lang="en-GB" dirty="0" err="1"/>
              <a:t>welsh</a:t>
            </a:r>
            <a:r>
              <a:rPr lang="en-GB" dirty="0"/>
              <a:t> language in the police.</a:t>
            </a:r>
          </a:p>
          <a:p>
            <a:endParaRPr lang="en-GB" dirty="0"/>
          </a:p>
          <a:p>
            <a:r>
              <a:rPr lang="en-GB" dirty="0"/>
              <a:t>We can discuss why the use of the </a:t>
            </a:r>
            <a:r>
              <a:rPr lang="en-GB" dirty="0" err="1"/>
              <a:t>welsh</a:t>
            </a:r>
            <a:r>
              <a:rPr lang="en-GB" dirty="0"/>
              <a:t> language is important in more depth on Thursday.</a:t>
            </a:r>
          </a:p>
        </p:txBody>
      </p:sp>
      <p:sp>
        <p:nvSpPr>
          <p:cNvPr id="4" name="Slide Number Placeholder 3"/>
          <p:cNvSpPr>
            <a:spLocks noGrp="1"/>
          </p:cNvSpPr>
          <p:nvPr>
            <p:ph type="sldNum" sz="quarter" idx="5"/>
          </p:nvPr>
        </p:nvSpPr>
        <p:spPr/>
        <p:txBody>
          <a:bodyPr/>
          <a:lstStyle/>
          <a:p>
            <a:fld id="{ADC0E672-0D26-448D-ACA9-BAB58B6957C1}" type="slidenum">
              <a:rPr lang="en-GB" smtClean="0"/>
              <a:t>33</a:t>
            </a:fld>
            <a:endParaRPr lang="en-GB"/>
          </a:p>
        </p:txBody>
      </p:sp>
    </p:spTree>
    <p:extLst>
      <p:ext uri="{BB962C8B-B14F-4D97-AF65-F5344CB8AC3E}">
        <p14:creationId xmlns:p14="http://schemas.microsoft.com/office/powerpoint/2010/main" val="35749981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34</a:t>
            </a:fld>
            <a:endParaRPr lang="en-GB"/>
          </a:p>
        </p:txBody>
      </p:sp>
    </p:spTree>
    <p:extLst>
      <p:ext uri="{BB962C8B-B14F-4D97-AF65-F5344CB8AC3E}">
        <p14:creationId xmlns:p14="http://schemas.microsoft.com/office/powerpoint/2010/main" val="3711974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35</a:t>
            </a:fld>
            <a:endParaRPr lang="en-GB"/>
          </a:p>
        </p:txBody>
      </p:sp>
    </p:spTree>
    <p:extLst>
      <p:ext uri="{BB962C8B-B14F-4D97-AF65-F5344CB8AC3E}">
        <p14:creationId xmlns:p14="http://schemas.microsoft.com/office/powerpoint/2010/main" val="2831432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09B0C-9FE4-4EEE-D318-120BF2D92C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134449-6629-AA32-278E-9DC42CE954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3DC664-9510-403A-8884-4B81C64F63CC}"/>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5AECA0B4-C8A4-E96A-8802-6DCC3E13F7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640C0-F639-FBDE-DFDD-D2DE033F9019}"/>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3101835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5204-7053-FAB6-066E-2AB0295210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A1A08A-D022-3287-4380-D6DB53B0D8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3A10A1-DD3C-56F7-104B-2295D3847E93}"/>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3501C4A7-D848-921F-885C-9190147ED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56049-4425-9DB2-99C9-03EAB7C402FA}"/>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2971292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74E7-631E-3A9D-A287-BCDF54AF27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07D40F-38B6-F1B2-608B-8B9625F24C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3659E3-E6A2-A8F0-5D9A-6FFA8553C4E1}"/>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C30A1312-2565-2D4B-EDCD-0433E7D64C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C7C96-E109-A00E-BCB0-E468B925C8D0}"/>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3097574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1882C-8960-BB93-E979-A4F96548A5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460E36-E987-0CE8-B62F-E12204FB73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1E38F9-48AD-0113-6A20-32C019AB5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7AE10B-8609-2B07-1217-50B503F4728C}"/>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6" name="Footer Placeholder 5">
            <a:extLst>
              <a:ext uri="{FF2B5EF4-FFF2-40B4-BE49-F238E27FC236}">
                <a16:creationId xmlns:a16="http://schemas.microsoft.com/office/drawing/2014/main" id="{79D86B2C-8FA4-33BB-36BE-E78F990BEF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0AF84-D069-46A7-9FC6-D49CC6F9175B}"/>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850547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22D29-96FF-77D7-B76B-31B5CAF415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FF0CA3-C482-637B-D6B1-6B325A6B2D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6658B1-5556-2060-F3FA-9420086C6F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C7728F-A035-119D-A3E2-6BDF832758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CB4DEE-0B86-EB40-31EE-0285458AE9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CB2EB8-3AAF-EC40-3CF5-6524C6808917}"/>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8" name="Footer Placeholder 7">
            <a:extLst>
              <a:ext uri="{FF2B5EF4-FFF2-40B4-BE49-F238E27FC236}">
                <a16:creationId xmlns:a16="http://schemas.microsoft.com/office/drawing/2014/main" id="{08A8D1E3-E3FA-1334-B6F6-41A1A43CB7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ADE5ED-2373-843A-3386-0AE66F06DA2B}"/>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3529264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3BF7-1BF8-30A4-E241-A0E7DDE924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CBF5A5-DA21-B82A-052A-3320D91204C3}"/>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4" name="Footer Placeholder 3">
            <a:extLst>
              <a:ext uri="{FF2B5EF4-FFF2-40B4-BE49-F238E27FC236}">
                <a16:creationId xmlns:a16="http://schemas.microsoft.com/office/drawing/2014/main" id="{7BF3B3C3-15B0-D27A-1107-D31E4EADA0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56C04-2913-73F9-8ED8-75E4041F0F90}"/>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1804145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A9786A-1DB6-528E-DD54-A3C304FCBB43}"/>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3" name="Footer Placeholder 2">
            <a:extLst>
              <a:ext uri="{FF2B5EF4-FFF2-40B4-BE49-F238E27FC236}">
                <a16:creationId xmlns:a16="http://schemas.microsoft.com/office/drawing/2014/main" id="{E5E604BD-19F3-04E0-746C-614A9AA64E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B31F1C-8350-8ABE-E7B9-87364FA7D734}"/>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193312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B045-4113-15A1-7028-E577171145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9CCD2B-A36F-F2CC-21E9-BA28DF277C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72237D-6C3E-9485-0A2A-59706CD376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37E9AC-5C70-57EC-2F18-7ABFACDB1DD2}"/>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6" name="Footer Placeholder 5">
            <a:extLst>
              <a:ext uri="{FF2B5EF4-FFF2-40B4-BE49-F238E27FC236}">
                <a16:creationId xmlns:a16="http://schemas.microsoft.com/office/drawing/2014/main" id="{0224EA98-D69F-17C8-2368-1990E20806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0E25C7-423F-A517-DCF9-2086246D2FE8}"/>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426968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FBDE-2FD7-92C3-A11B-2EA3659D65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728EB9-F4AD-B520-A951-B86FD29055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F62F85-C64D-0A77-E3E5-94B890EC6C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4D0C1D-A7C3-1C1C-1ABC-A94C818FE932}"/>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6" name="Footer Placeholder 5">
            <a:extLst>
              <a:ext uri="{FF2B5EF4-FFF2-40B4-BE49-F238E27FC236}">
                <a16:creationId xmlns:a16="http://schemas.microsoft.com/office/drawing/2014/main" id="{08CDB860-FD6B-BB8C-1B57-C038406E3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6ACE00-198C-8131-DDC7-8D7CF05EA804}"/>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841799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BDA25-951D-5FF3-4DED-65B7DF53BE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07B21E-E1C9-EDE4-E381-07769DCED5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92CF7D-B2F3-325A-45A8-0EA3751D0A57}"/>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5D973309-41FD-4FA7-EF83-AA88F54577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1E944-19F6-6D2D-7F48-2C00E7ECAA98}"/>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1579978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CBF2C1-94A8-9B65-B4F3-BDBA41E02A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37901F-C764-C1CE-65ED-0B924EA25A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8E9930-7A5E-1FE8-BD25-641FC138A171}"/>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54763F3E-A4D1-554E-A83A-11C4D89BB8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DDD6A-5C94-6F80-54F2-FFFF97366C61}"/>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2791959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424385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926243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92456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976397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048163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767508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715407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197608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9505718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9262585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173232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94DD51-28B9-65BE-68FB-724CF44929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13C284-57AC-E0EF-6486-A2475294B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7226D-FD1B-6202-52F7-EEF2762AC0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2642565B-18B2-B6B1-CE30-C2130DF299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C7C69A1-99A7-1258-9A2C-8457C8B2C5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F39CBD-EC86-4177-9DFE-29A5DF6B740D}" type="slidenum">
              <a:rPr lang="en-GB" smtClean="0"/>
              <a:t>‹#›</a:t>
            </a:fld>
            <a:endParaRPr lang="en-GB"/>
          </a:p>
        </p:txBody>
      </p:sp>
    </p:spTree>
    <p:extLst>
      <p:ext uri="{BB962C8B-B14F-4D97-AF65-F5344CB8AC3E}">
        <p14:creationId xmlns:p14="http://schemas.microsoft.com/office/powerpoint/2010/main" val="2299022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1550434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3.xml"/><Relationship Id="rId1" Type="http://schemas.openxmlformats.org/officeDocument/2006/relationships/video" Target="https://www.youtube.com/embed/F5lyPXkaN1k?feature=oembed"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youtube.com/watch?v=OA-76QeiuSQ" TargetMode="External"/><Relationship Id="rId3" Type="http://schemas.openxmlformats.org/officeDocument/2006/relationships/hyperlink" Target="https://museum.wales/media/9753/strike-en.pdf" TargetMode="External"/><Relationship Id="rId7" Type="http://schemas.openxmlformats.org/officeDocument/2006/relationships/hyperlink" Target="Thatcher%20vs%20The%20miners"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hyperlink" Target="https://www.theguardian.com/global/video/2016/nov/01/what-happened-at-the-battle-of-orgreave-video-explainer" TargetMode="External"/><Relationship Id="rId5" Type="http://schemas.openxmlformats.org/officeDocument/2006/relationships/hyperlink" Target="https://www.youtube.com/watch?v=CXokFusfPsM" TargetMode="External"/><Relationship Id="rId4" Type="http://schemas.openxmlformats.org/officeDocument/2006/relationships/hyperlink" Target="https://www.youtube.com/watch?v=sehUKqszTo4"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video" Target="https://www.youtube.com/embed/AjMpVGwczWk?feature=oembed" TargetMode="External"/><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kio7JbHTv0c?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8.pn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LauqCJukpvg?feature=oembed" TargetMode="External"/><Relationship Id="rId4" Type="http://schemas.openxmlformats.org/officeDocument/2006/relationships/image" Target="../media/image37.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VQHYeI3PFFM?feature=oembed" TargetMode="External"/><Relationship Id="rId4" Type="http://schemas.openxmlformats.org/officeDocument/2006/relationships/image" Target="../media/image38.jpeg"/></Relationships>
</file>

<file path=ppt/slides/_rels/slide34.xml.rels><?xml version="1.0" encoding="UTF-8" standalone="yes"?>
<Relationships xmlns="http://schemas.openxmlformats.org/package/2006/relationships"><Relationship Id="rId3" Type="http://schemas.openxmlformats.org/officeDocument/2006/relationships/hyperlink" Target="https://www.welshlanguagecommissioner.wales/media/ymlih10s/saesneg_cynllun-strategol-comisiynydd-y-gymraeg-2025-30.pd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C1B353-51A8-7D2C-EFE6-A8AE18328233}"/>
              </a:ext>
            </a:extLst>
          </p:cNvPr>
          <p:cNvSpPr txBox="1"/>
          <p:nvPr/>
        </p:nvSpPr>
        <p:spPr>
          <a:xfrm>
            <a:off x="3703320" y="2499330"/>
            <a:ext cx="9921240" cy="1569660"/>
          </a:xfrm>
          <a:prstGeom prst="rect">
            <a:avLst/>
          </a:prstGeom>
          <a:noFill/>
        </p:spPr>
        <p:txBody>
          <a:bodyPr wrap="square" rtlCol="0">
            <a:spAutoFit/>
          </a:bodyPr>
          <a:lstStyle/>
          <a:p>
            <a:r>
              <a:rPr lang="en-GB" sz="9600" dirty="0"/>
              <a:t>Week 1</a:t>
            </a:r>
          </a:p>
        </p:txBody>
      </p:sp>
    </p:spTree>
    <p:extLst>
      <p:ext uri="{BB962C8B-B14F-4D97-AF65-F5344CB8AC3E}">
        <p14:creationId xmlns:p14="http://schemas.microsoft.com/office/powerpoint/2010/main" val="2051430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8CD731B-BEDC-81B8-D519-B5A3263F28AC}"/>
              </a:ext>
            </a:extLst>
          </p:cNvPr>
          <p:cNvSpPr>
            <a:spLocks noGrp="1"/>
          </p:cNvSpPr>
          <p:nvPr>
            <p:ph type="title"/>
          </p:nvPr>
        </p:nvSpPr>
        <p:spPr/>
        <p:txBody>
          <a:bodyPr/>
          <a:lstStyle/>
          <a:p>
            <a:pPr algn="ctr"/>
            <a:r>
              <a:rPr lang="en-GB" sz="4400" dirty="0" err="1">
                <a:latin typeface="Arial" panose="020B0604020202020204" pitchFamily="34" charset="0"/>
                <a:cs typeface="Arial" panose="020B0604020202020204" pitchFamily="34" charset="0"/>
              </a:rPr>
              <a:t>Plismona</a:t>
            </a:r>
            <a:r>
              <a:rPr lang="en-GB" sz="4400" dirty="0">
                <a:latin typeface="Arial" panose="020B0604020202020204" pitchFamily="34" charset="0"/>
                <a:cs typeface="Arial" panose="020B0604020202020204" pitchFamily="34" charset="0"/>
              </a:rPr>
              <a:t> Cymru / Policing Wales</a:t>
            </a:r>
            <a:endParaRPr lang="en-GB" dirty="0"/>
          </a:p>
        </p:txBody>
      </p:sp>
      <p:sp>
        <p:nvSpPr>
          <p:cNvPr id="11" name="Content Placeholder 10">
            <a:extLst>
              <a:ext uri="{FF2B5EF4-FFF2-40B4-BE49-F238E27FC236}">
                <a16:creationId xmlns:a16="http://schemas.microsoft.com/office/drawing/2014/main" id="{60E5E497-140C-C55E-2BD9-A1A3B3A105EB}"/>
              </a:ext>
            </a:extLst>
          </p:cNvPr>
          <p:cNvSpPr>
            <a:spLocks noGrp="1"/>
          </p:cNvSpPr>
          <p:nvPr>
            <p:ph sz="half" idx="1"/>
          </p:nvPr>
        </p:nvSpPr>
        <p:spPr/>
        <p:txBody>
          <a:bodyPr>
            <a:normAutofit fontScale="85000" lnSpcReduction="20000"/>
          </a:bodyPr>
          <a:lstStyle/>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4200" dirty="0">
                <a:latin typeface="Arial" panose="020B0604020202020204" pitchFamily="34" charset="0"/>
                <a:cs typeface="Arial" panose="020B0604020202020204" pitchFamily="34" charset="0"/>
              </a:rPr>
              <a:t>Introduction to Module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800" dirty="0">
                <a:latin typeface="Arial" panose="020B0604020202020204" pitchFamily="34" charset="0"/>
                <a:cs typeface="Arial" panose="020B0604020202020204" pitchFamily="34" charset="0"/>
              </a:rPr>
              <a:t>BMPL5016</a:t>
            </a:r>
          </a:p>
          <a:p>
            <a:pPr marL="0" indent="0">
              <a:buNone/>
            </a:pPr>
            <a:endParaRPr lang="en-GB" dirty="0"/>
          </a:p>
        </p:txBody>
      </p:sp>
      <p:pic>
        <p:nvPicPr>
          <p:cNvPr id="13" name="Content Placeholder 12">
            <a:extLst>
              <a:ext uri="{FF2B5EF4-FFF2-40B4-BE49-F238E27FC236}">
                <a16:creationId xmlns:a16="http://schemas.microsoft.com/office/drawing/2014/main" id="{594B8A5E-0349-371D-B17F-0542D40E707B}"/>
              </a:ext>
            </a:extLst>
          </p:cNvPr>
          <p:cNvPicPr>
            <a:picLocks noGrp="1" noChangeAspect="1"/>
          </p:cNvPicPr>
          <p:nvPr>
            <p:ph sz="half" idx="2"/>
          </p:nvPr>
        </p:nvPicPr>
        <p:blipFill>
          <a:blip r:embed="rId2"/>
          <a:stretch>
            <a:fillRect/>
          </a:stretch>
        </p:blipFill>
        <p:spPr>
          <a:xfrm>
            <a:off x="6481917" y="2296293"/>
            <a:ext cx="5181600" cy="3675472"/>
          </a:xfrm>
          <a:prstGeom prst="rect">
            <a:avLst/>
          </a:prstGeom>
          <a:effectLst>
            <a:softEdge rad="228600"/>
          </a:effectLst>
        </p:spPr>
      </p:pic>
    </p:spTree>
    <p:extLst>
      <p:ext uri="{BB962C8B-B14F-4D97-AF65-F5344CB8AC3E}">
        <p14:creationId xmlns:p14="http://schemas.microsoft.com/office/powerpoint/2010/main" val="1723455120"/>
      </p:ext>
    </p:extLst>
  </p:cSld>
  <p:clrMapOvr>
    <a:masterClrMapping/>
  </p:clrMapOvr>
  <mc:AlternateContent xmlns:mc="http://schemas.openxmlformats.org/markup-compatibility/2006" xmlns:p14="http://schemas.microsoft.com/office/powerpoint/2010/main">
    <mc:Choice Requires="p14">
      <p:transition spd="slow" p14:dur="2000" advTm="46716"/>
    </mc:Choice>
    <mc:Fallback xmlns="">
      <p:transition spd="slow" advTm="4671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FD3C3E-7B86-C090-F847-6212C2230BEF}"/>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Learning outcomes</a:t>
            </a:r>
          </a:p>
        </p:txBody>
      </p:sp>
      <p:sp>
        <p:nvSpPr>
          <p:cNvPr id="5" name="Subtitle 4">
            <a:extLst>
              <a:ext uri="{FF2B5EF4-FFF2-40B4-BE49-F238E27FC236}">
                <a16:creationId xmlns:a16="http://schemas.microsoft.com/office/drawing/2014/main" id="{F3E153D2-D627-502D-F77B-B6092A938F5F}"/>
              </a:ext>
            </a:extLst>
          </p:cNvPr>
          <p:cNvSpPr>
            <a:spLocks noGrp="1"/>
          </p:cNvSpPr>
          <p:nvPr>
            <p:ph type="subTitle" idx="1"/>
          </p:nvPr>
        </p:nvSpPr>
        <p:spPr>
          <a:xfrm>
            <a:off x="6503158" y="649480"/>
            <a:ext cx="4862447" cy="5546047"/>
          </a:xfrm>
        </p:spPr>
        <p:txBody>
          <a:bodyPr vert="horz" lIns="91440" tIns="45720" rIns="91440" bIns="45720" rtlCol="0" anchor="ctr">
            <a:normAutofit/>
          </a:bodyPr>
          <a:lstStyle/>
          <a:p>
            <a:pPr marL="457200" marR="0" lvl="0" indent="-228600" algn="l" fontAlgn="auto">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 Evaluate, in detail, the importance of the Welsh Language Standards in a policing workplace </a:t>
            </a:r>
          </a:p>
          <a:p>
            <a:pPr marL="0" marR="0" lvl="0" indent="-228600" algn="l" fontAlgn="auto">
              <a:spcBef>
                <a:spcPts val="1000"/>
              </a:spcBef>
              <a:spcAft>
                <a:spcPts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a:p>
            <a:pPr marL="0" marR="0" lvl="0" indent="-228600" algn="l" fontAlgn="auto">
              <a:spcBef>
                <a:spcPts val="1000"/>
              </a:spcBef>
              <a:spcAft>
                <a:spcPts val="0"/>
              </a:spcAft>
              <a:buClrTx/>
              <a:buSzTx/>
              <a:buFont typeface="Arial" panose="020B0604020202020204" pitchFamily="34" charset="0"/>
              <a:buChar char="•"/>
              <a:tabLst/>
              <a:defRPr/>
            </a:pPr>
            <a:endParaRPr lang="en-US" dirty="0"/>
          </a:p>
          <a:p>
            <a:pPr marL="457200" marR="0" lvl="0" indent="-228600" algn="l" fontAlgn="auto">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Demonstrate a working capability of communicating in the Welsh language.</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784365956"/>
      </p:ext>
    </p:extLst>
  </p:cSld>
  <p:clrMapOvr>
    <a:masterClrMapping/>
  </p:clrMapOvr>
  <mc:AlternateContent xmlns:mc="http://schemas.openxmlformats.org/markup-compatibility/2006" xmlns:p14="http://schemas.microsoft.com/office/powerpoint/2010/main">
    <mc:Choice Requires="p14">
      <p:transition spd="slow" p14:dur="2000" advTm="22092"/>
    </mc:Choice>
    <mc:Fallback xmlns="">
      <p:transition spd="slow" advTm="2209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4678CB8-58AA-A97D-4BEF-367F3A9AB4B5}"/>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Assessment 1</a:t>
            </a:r>
            <a:endParaRPr lang="en-GB" sz="4000">
              <a:solidFill>
                <a:srgbClr val="FFFFFF"/>
              </a:solidFill>
            </a:endParaRPr>
          </a:p>
        </p:txBody>
      </p:sp>
      <p:graphicFrame>
        <p:nvGraphicFramePr>
          <p:cNvPr id="20" name="Content Placeholder 2">
            <a:extLst>
              <a:ext uri="{FF2B5EF4-FFF2-40B4-BE49-F238E27FC236}">
                <a16:creationId xmlns:a16="http://schemas.microsoft.com/office/drawing/2014/main" id="{60317596-1A85-B256-E137-26A7C09F0742}"/>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2147606"/>
      </p:ext>
    </p:extLst>
  </p:cSld>
  <p:clrMapOvr>
    <a:masterClrMapping/>
  </p:clrMapOvr>
  <mc:AlternateContent xmlns:mc="http://schemas.openxmlformats.org/markup-compatibility/2006" xmlns:p14="http://schemas.microsoft.com/office/powerpoint/2010/main">
    <mc:Choice Requires="p14">
      <p:transition spd="slow" p14:dur="2000" advTm="41707"/>
    </mc:Choice>
    <mc:Fallback xmlns="">
      <p:transition spd="slow" advTm="4170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C9A553E-009C-31C7-4965-689A1B2B4835}"/>
              </a:ext>
            </a:extLst>
          </p:cNvPr>
          <p:cNvPicPr>
            <a:picLocks noChangeAspect="1"/>
          </p:cNvPicPr>
          <p:nvPr/>
        </p:nvPicPr>
        <p:blipFill>
          <a:blip r:embed="rId3"/>
          <a:stretch>
            <a:fillRect/>
          </a:stretch>
        </p:blipFill>
        <p:spPr>
          <a:xfrm>
            <a:off x="-1" y="-1"/>
            <a:ext cx="12192001" cy="6858001"/>
          </a:xfrm>
          <a:prstGeom prst="rect">
            <a:avLst/>
          </a:prstGeom>
        </p:spPr>
      </p:pic>
    </p:spTree>
    <p:extLst>
      <p:ext uri="{BB962C8B-B14F-4D97-AF65-F5344CB8AC3E}">
        <p14:creationId xmlns:p14="http://schemas.microsoft.com/office/powerpoint/2010/main" val="3683612357"/>
      </p:ext>
    </p:extLst>
  </p:cSld>
  <p:clrMapOvr>
    <a:masterClrMapping/>
  </p:clrMapOvr>
  <mc:AlternateContent xmlns:mc="http://schemas.openxmlformats.org/markup-compatibility/2006" xmlns:p14="http://schemas.microsoft.com/office/powerpoint/2010/main">
    <mc:Choice Requires="p14">
      <p:transition spd="slow" p14:dur="2000" advTm="32379"/>
    </mc:Choice>
    <mc:Fallback xmlns="">
      <p:transition spd="slow" advTm="3237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holding a flag&#10;&#10;Description automatically generated">
            <a:extLst>
              <a:ext uri="{FF2B5EF4-FFF2-40B4-BE49-F238E27FC236}">
                <a16:creationId xmlns:a16="http://schemas.microsoft.com/office/drawing/2014/main" id="{9E75A2E8-51EE-B0A2-AFB7-CF3C82DAF012}"/>
              </a:ext>
            </a:extLst>
          </p:cNvPr>
          <p:cNvPicPr>
            <a:picLocks noChangeAspect="1"/>
          </p:cNvPicPr>
          <p:nvPr/>
        </p:nvPicPr>
        <p:blipFill>
          <a:blip r:embed="rId3"/>
          <a:srcRect b="6306"/>
          <a:stretch/>
        </p:blipFill>
        <p:spPr>
          <a:xfrm>
            <a:off x="457200" y="457200"/>
            <a:ext cx="11277600" cy="5943600"/>
          </a:xfrm>
          <a:prstGeom prst="rect">
            <a:avLst/>
          </a:prstGeom>
        </p:spPr>
      </p:pic>
    </p:spTree>
    <p:extLst>
      <p:ext uri="{BB962C8B-B14F-4D97-AF65-F5344CB8AC3E}">
        <p14:creationId xmlns:p14="http://schemas.microsoft.com/office/powerpoint/2010/main" val="1986513865"/>
      </p:ext>
    </p:extLst>
  </p:cSld>
  <p:clrMapOvr>
    <a:masterClrMapping/>
  </p:clrMapOvr>
  <mc:AlternateContent xmlns:mc="http://schemas.openxmlformats.org/markup-compatibility/2006" xmlns:p14="http://schemas.microsoft.com/office/powerpoint/2010/main">
    <mc:Choice Requires="p14">
      <p:transition spd="slow" p14:dur="2000" advTm="16972"/>
    </mc:Choice>
    <mc:Fallback xmlns="">
      <p:transition spd="slow" advTm="1697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F257855-71EF-DEA3-2F23-450D472DAF56}"/>
              </a:ext>
            </a:extLst>
          </p:cNvPr>
          <p:cNvSpPr>
            <a:spLocks noGrp="1"/>
          </p:cNvSpPr>
          <p:nvPr>
            <p:ph type="title"/>
          </p:nvPr>
        </p:nvSpPr>
        <p:spPr>
          <a:xfrm>
            <a:off x="289932" y="1578136"/>
            <a:ext cx="3411811" cy="2501979"/>
          </a:xfrm>
        </p:spPr>
        <p:txBody>
          <a:bodyPr anchor="b">
            <a:noAutofit/>
          </a:bodyPr>
          <a:lstStyle/>
          <a:p>
            <a:r>
              <a:rPr lang="en-GB" sz="2800" dirty="0">
                <a:solidFill>
                  <a:srgbClr val="FFFFFF"/>
                </a:solidFill>
                <a:latin typeface="+mn-lt"/>
              </a:rPr>
              <a:t>What events have impacted upon </a:t>
            </a:r>
            <a:r>
              <a:rPr lang="en-GB" sz="2800">
                <a:solidFill>
                  <a:srgbClr val="FFFFFF"/>
                </a:solidFill>
                <a:latin typeface="+mn-lt"/>
              </a:rPr>
              <a:t>public perception /</a:t>
            </a:r>
            <a:r>
              <a:rPr lang="en-GB" sz="2800" dirty="0">
                <a:solidFill>
                  <a:srgbClr val="FFFFFF"/>
                </a:solidFill>
                <a:latin typeface="+mn-lt"/>
              </a:rPr>
              <a:t>relationship of the police in Wales</a:t>
            </a:r>
          </a:p>
        </p:txBody>
      </p:sp>
      <p:graphicFrame>
        <p:nvGraphicFramePr>
          <p:cNvPr id="6" name="Content Placeholder 3">
            <a:extLst>
              <a:ext uri="{FF2B5EF4-FFF2-40B4-BE49-F238E27FC236}">
                <a16:creationId xmlns:a16="http://schemas.microsoft.com/office/drawing/2014/main" id="{FC956D5E-A6CB-2636-C540-4A4CBDFCFC2D}"/>
              </a:ext>
            </a:extLst>
          </p:cNvPr>
          <p:cNvGraphicFramePr>
            <a:graphicFrameLocks noGrp="1"/>
          </p:cNvGraphicFramePr>
          <p:nvPr>
            <p:ph idx="1"/>
            <p:extLst>
              <p:ext uri="{D42A27DB-BD31-4B8C-83A1-F6EECF244321}">
                <p14:modId xmlns:p14="http://schemas.microsoft.com/office/powerpoint/2010/main" val="286143401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5509713"/>
      </p:ext>
    </p:extLst>
  </p:cSld>
  <p:clrMapOvr>
    <a:masterClrMapping/>
  </p:clrMapOvr>
  <mc:AlternateContent xmlns:mc="http://schemas.openxmlformats.org/markup-compatibility/2006" xmlns:p14="http://schemas.microsoft.com/office/powerpoint/2010/main">
    <mc:Choice Requires="p14">
      <p:transition spd="slow" p14:dur="2000" advTm="126173"/>
    </mc:Choice>
    <mc:Fallback xmlns="">
      <p:transition spd="slow" advTm="12617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C32A21FE-C56B-42B6-82D1-D3F0C4A47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Rectangle 1040">
            <a:extLst>
              <a:ext uri="{FF2B5EF4-FFF2-40B4-BE49-F238E27FC236}">
                <a16:creationId xmlns:a16="http://schemas.microsoft.com/office/drawing/2014/main" id="{C4BE011A-C166-4E7B-A300-186767380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1261A9AF-2897-4CFD-9D9D-17105C8A2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8D2A435-F056-5BF6-CC6F-01F0E0844BEB}"/>
              </a:ext>
            </a:extLst>
          </p:cNvPr>
          <p:cNvSpPr>
            <a:spLocks noGrp="1"/>
          </p:cNvSpPr>
          <p:nvPr>
            <p:ph type="title"/>
          </p:nvPr>
        </p:nvSpPr>
        <p:spPr>
          <a:xfrm>
            <a:off x="699608" y="1282890"/>
            <a:ext cx="2951168" cy="275684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Miners Strike</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1984</a:t>
            </a:r>
          </a:p>
        </p:txBody>
      </p:sp>
      <p:sp>
        <p:nvSpPr>
          <p:cNvPr id="1045" name="Rectangle 1044">
            <a:extLst>
              <a:ext uri="{FF2B5EF4-FFF2-40B4-BE49-F238E27FC236}">
                <a16:creationId xmlns:a16="http://schemas.microsoft.com/office/drawing/2014/main" id="{755E56EF-ADF6-479C-99B3-ADDDE6959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3596" y="3602565"/>
            <a:ext cx="2469272"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Thirty years after the miners' strike ...">
            <a:extLst>
              <a:ext uri="{FF2B5EF4-FFF2-40B4-BE49-F238E27FC236}">
                <a16:creationId xmlns:a16="http://schemas.microsoft.com/office/drawing/2014/main" id="{57556873-12C8-5D0D-F56C-EDEE638268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8910" b="-2"/>
          <a:stretch/>
        </p:blipFill>
        <p:spPr bwMode="auto">
          <a:xfrm>
            <a:off x="4032902" y="3428999"/>
            <a:ext cx="4083839" cy="344681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Miners' Strike - 1984-85">
            <a:extLst>
              <a:ext uri="{FF2B5EF4-FFF2-40B4-BE49-F238E27FC236}">
                <a16:creationId xmlns:a16="http://schemas.microsoft.com/office/drawing/2014/main" id="{DCA7E5C6-3F66-8D2B-58F8-8B11772C5E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0875" r="8334" b="-2"/>
          <a:stretch/>
        </p:blipFill>
        <p:spPr bwMode="auto">
          <a:xfrm>
            <a:off x="4032902" y="1658"/>
            <a:ext cx="4083839" cy="34381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iners strike: South Wales communities ...">
            <a:extLst>
              <a:ext uri="{FF2B5EF4-FFF2-40B4-BE49-F238E27FC236}">
                <a16:creationId xmlns:a16="http://schemas.microsoft.com/office/drawing/2014/main" id="{E63B6322-EC26-C02F-F041-91B16A2DC9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1156"/>
          <a:stretch/>
        </p:blipFill>
        <p:spPr bwMode="auto">
          <a:xfrm>
            <a:off x="8101475" y="3437482"/>
            <a:ext cx="4083837" cy="34468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elsh coal strike">
            <a:extLst>
              <a:ext uri="{FF2B5EF4-FFF2-40B4-BE49-F238E27FC236}">
                <a16:creationId xmlns:a16="http://schemas.microsoft.com/office/drawing/2014/main" id="{B92886C6-A0AE-616E-8EDC-6B007C658022}"/>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l="12046" r="5383" b="2"/>
          <a:stretch/>
        </p:blipFill>
        <p:spPr bwMode="auto">
          <a:xfrm>
            <a:off x="8116741" y="1658"/>
            <a:ext cx="4083839" cy="3438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14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Rectangle 104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46E72CD-6289-CC89-B30F-2BF4F0FFD72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Mining communities in Wales</a:t>
            </a:r>
          </a:p>
        </p:txBody>
      </p:sp>
      <p:pic>
        <p:nvPicPr>
          <p:cNvPr id="1026" name="Picture 2" descr="Community | A word cloud featuring &quot;Community&quot;. Would apprec… | Flickr">
            <a:extLst>
              <a:ext uri="{FF2B5EF4-FFF2-40B4-BE49-F238E27FC236}">
                <a16:creationId xmlns:a16="http://schemas.microsoft.com/office/drawing/2014/main" id="{924F6669-182D-416E-F6FB-2B25512E83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59025" y="1422687"/>
            <a:ext cx="7984469" cy="4012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184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143E2-E85E-DECB-94C4-BF89F9620B0A}"/>
              </a:ext>
            </a:extLst>
          </p:cNvPr>
          <p:cNvSpPr>
            <a:spLocks noGrp="1"/>
          </p:cNvSpPr>
          <p:nvPr>
            <p:ph type="title"/>
          </p:nvPr>
        </p:nvSpPr>
        <p:spPr>
          <a:xfrm>
            <a:off x="917275" y="4583953"/>
            <a:ext cx="4685857" cy="1465973"/>
          </a:xfrm>
        </p:spPr>
        <p:txBody>
          <a:bodyPr anchor="t">
            <a:normAutofit/>
          </a:bodyPr>
          <a:lstStyle/>
          <a:p>
            <a:r>
              <a:rPr lang="en-GB" sz="4000"/>
              <a:t>The Miners Strike of 1984</a:t>
            </a:r>
          </a:p>
        </p:txBody>
      </p:sp>
      <p:pic>
        <p:nvPicPr>
          <p:cNvPr id="5" name="Picture 4">
            <a:extLst>
              <a:ext uri="{FF2B5EF4-FFF2-40B4-BE49-F238E27FC236}">
                <a16:creationId xmlns:a16="http://schemas.microsoft.com/office/drawing/2014/main" id="{CC6EBE8A-55CC-3343-81FD-6C28E5C813A1}"/>
              </a:ext>
            </a:extLst>
          </p:cNvPr>
          <p:cNvPicPr>
            <a:picLocks noChangeAspect="1"/>
          </p:cNvPicPr>
          <p:nvPr/>
        </p:nvPicPr>
        <p:blipFill>
          <a:blip r:embed="rId3"/>
          <a:srcRect t="14079" b="4480"/>
          <a:stretch/>
        </p:blipFill>
        <p:spPr>
          <a:xfrm>
            <a:off x="20" y="432"/>
            <a:ext cx="12191980" cy="4244759"/>
          </a:xfrm>
          <a:prstGeom prst="rect">
            <a:avLst/>
          </a:prstGeom>
        </p:spPr>
      </p:pic>
      <p:sp>
        <p:nvSpPr>
          <p:cNvPr id="3" name="Content Placeholder 2">
            <a:extLst>
              <a:ext uri="{FF2B5EF4-FFF2-40B4-BE49-F238E27FC236}">
                <a16:creationId xmlns:a16="http://schemas.microsoft.com/office/drawing/2014/main" id="{5D3F16DE-3BD0-E55D-9DE8-FD022E1B6D52}"/>
              </a:ext>
            </a:extLst>
          </p:cNvPr>
          <p:cNvSpPr>
            <a:spLocks noGrp="1"/>
          </p:cNvSpPr>
          <p:nvPr>
            <p:ph idx="1"/>
          </p:nvPr>
        </p:nvSpPr>
        <p:spPr>
          <a:xfrm>
            <a:off x="6096000" y="4583953"/>
            <a:ext cx="5638800" cy="1465973"/>
          </a:xfrm>
        </p:spPr>
        <p:txBody>
          <a:bodyPr>
            <a:normAutofit/>
          </a:bodyPr>
          <a:lstStyle/>
          <a:p>
            <a:pPr marL="0" indent="0">
              <a:buNone/>
            </a:pPr>
            <a:r>
              <a:rPr lang="en-GB" sz="2000" i="0" dirty="0">
                <a:effectLst/>
                <a:latin typeface="Arial" panose="020B0604020202020204" pitchFamily="34" charset="0"/>
                <a:cs typeface="Arial" panose="020B0604020202020204" pitchFamily="34" charset="0"/>
              </a:rPr>
              <a:t>On 1 March 1984, the National Coal Board announced that it planned to close 20 coal mines with the loss of 25,000 jobs. The year-long strike that followed changed the political, economic and social history of Wales forever.</a:t>
            </a:r>
            <a:endParaRPr lang="en-GB" sz="20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1258821"/>
      </p:ext>
    </p:extLst>
  </p:cSld>
  <p:clrMapOvr>
    <a:masterClrMapping/>
  </p:clrMapOvr>
  <mc:AlternateContent xmlns:mc="http://schemas.openxmlformats.org/markup-compatibility/2006" xmlns:p14="http://schemas.microsoft.com/office/powerpoint/2010/main">
    <mc:Choice Requires="p14">
      <p:transition spd="slow" p14:dur="2000" advTm="347048"/>
    </mc:Choice>
    <mc:Fallback xmlns="">
      <p:transition spd="slow" advTm="34704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8F081-FD8C-5E9C-F77B-D5C682860BBF}"/>
              </a:ext>
            </a:extLst>
          </p:cNvPr>
          <p:cNvSpPr>
            <a:spLocks noGrp="1"/>
          </p:cNvSpPr>
          <p:nvPr>
            <p:ph type="title"/>
          </p:nvPr>
        </p:nvSpPr>
        <p:spPr>
          <a:xfrm>
            <a:off x="838201" y="365125"/>
            <a:ext cx="5251316" cy="777875"/>
          </a:xfrm>
        </p:spPr>
        <p:txBody>
          <a:bodyPr>
            <a:normAutofit/>
          </a:bodyPr>
          <a:lstStyle/>
          <a:p>
            <a:r>
              <a:rPr lang="en-GB" dirty="0"/>
              <a:t>Margaret Thatcher</a:t>
            </a:r>
          </a:p>
        </p:txBody>
      </p:sp>
      <p:sp>
        <p:nvSpPr>
          <p:cNvPr id="3" name="Content Placeholder 2">
            <a:extLst>
              <a:ext uri="{FF2B5EF4-FFF2-40B4-BE49-F238E27FC236}">
                <a16:creationId xmlns:a16="http://schemas.microsoft.com/office/drawing/2014/main" id="{87E98AC2-42BD-EBDA-BC91-D29421D88590}"/>
              </a:ext>
            </a:extLst>
          </p:cNvPr>
          <p:cNvSpPr>
            <a:spLocks noGrp="1"/>
          </p:cNvSpPr>
          <p:nvPr>
            <p:ph idx="1"/>
          </p:nvPr>
        </p:nvSpPr>
        <p:spPr>
          <a:xfrm>
            <a:off x="228600" y="1508126"/>
            <a:ext cx="6858000" cy="5349874"/>
          </a:xfrm>
        </p:spPr>
        <p:txBody>
          <a:bodyPr>
            <a:normAutofit/>
          </a:bodyPr>
          <a:lstStyle/>
          <a:p>
            <a:r>
              <a:rPr lang="en-GB" sz="2400" dirty="0"/>
              <a:t>Came to power in 1979</a:t>
            </a:r>
          </a:p>
          <a:p>
            <a:r>
              <a:rPr lang="en-GB" sz="2400" dirty="0"/>
              <a:t>She aimed for the privatisation of industry- open markets- more profits for business owners</a:t>
            </a:r>
          </a:p>
          <a:p>
            <a:r>
              <a:rPr lang="en-GB" sz="2400" dirty="0"/>
              <a:t>Concerned that strong trade unions and public ownership of industry was hampering profitability</a:t>
            </a:r>
          </a:p>
          <a:p>
            <a:r>
              <a:rPr lang="en-GB" sz="2400" dirty="0"/>
              <a:t>Believed that unions had too much power for the workforce</a:t>
            </a:r>
          </a:p>
          <a:p>
            <a:endParaRPr lang="en-GB" sz="2400" dirty="0"/>
          </a:p>
          <a:p>
            <a:pPr marL="0" indent="0">
              <a:buNone/>
            </a:pPr>
            <a:r>
              <a:rPr lang="en-GB" sz="2400" dirty="0"/>
              <a:t>Thoughts…..</a:t>
            </a:r>
          </a:p>
          <a:p>
            <a:r>
              <a:rPr lang="en-GB" sz="2400" dirty="0"/>
              <a:t>Was it her aim to close the pits to dismantle the unions and in turn their power?</a:t>
            </a:r>
          </a:p>
          <a:p>
            <a:endParaRPr lang="en-GB" sz="1700" dirty="0"/>
          </a:p>
        </p:txBody>
      </p:sp>
      <p:pic>
        <p:nvPicPr>
          <p:cNvPr id="4" name="Picture 3">
            <a:extLst>
              <a:ext uri="{FF2B5EF4-FFF2-40B4-BE49-F238E27FC236}">
                <a16:creationId xmlns:a16="http://schemas.microsoft.com/office/drawing/2014/main" id="{94FA7F85-D660-4FB9-4CA9-5D367D582170}"/>
              </a:ext>
            </a:extLst>
          </p:cNvPr>
          <p:cNvPicPr>
            <a:picLocks noChangeAspect="1"/>
          </p:cNvPicPr>
          <p:nvPr/>
        </p:nvPicPr>
        <p:blipFill>
          <a:blip r:embed="rId2"/>
          <a:srcRect t="9276" r="-3" b="149"/>
          <a:stretch/>
        </p:blipFill>
        <p:spPr>
          <a:xfrm>
            <a:off x="6730222" y="0"/>
            <a:ext cx="545873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17663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1A110-734B-CDEB-BBC4-FA0848D58012}"/>
              </a:ext>
            </a:extLst>
          </p:cNvPr>
          <p:cNvSpPr>
            <a:spLocks noGrp="1"/>
          </p:cNvSpPr>
          <p:nvPr>
            <p:ph type="title"/>
          </p:nvPr>
        </p:nvSpPr>
        <p:spPr>
          <a:xfrm>
            <a:off x="5659225" y="325305"/>
            <a:ext cx="5754896" cy="546771"/>
          </a:xfrm>
        </p:spPr>
        <p:txBody>
          <a:bodyPr anchor="b">
            <a:normAutofit fontScale="90000"/>
          </a:bodyPr>
          <a:lstStyle/>
          <a:p>
            <a:r>
              <a:rPr lang="en-GB" sz="4000" dirty="0">
                <a:latin typeface="Calibri"/>
                <a:ea typeface="Calibri"/>
                <a:cs typeface="Segoe UI"/>
              </a:rPr>
              <a:t>Arthur Scargill</a:t>
            </a:r>
            <a:endParaRPr lang="en-US" sz="4000" dirty="0">
              <a:latin typeface="Calibri"/>
              <a:ea typeface="Calibri"/>
              <a:cs typeface="Calibri"/>
            </a:endParaRPr>
          </a:p>
        </p:txBody>
      </p:sp>
      <p:pic>
        <p:nvPicPr>
          <p:cNvPr id="4" name="Picture 3" descr="A person speaking into a microphone&#10;&#10;AI-generated content may be incorrect.">
            <a:extLst>
              <a:ext uri="{FF2B5EF4-FFF2-40B4-BE49-F238E27FC236}">
                <a16:creationId xmlns:a16="http://schemas.microsoft.com/office/drawing/2014/main" id="{8B2D23A5-0C40-F025-51F0-949DFFC9F865}"/>
              </a:ext>
            </a:extLst>
          </p:cNvPr>
          <p:cNvPicPr>
            <a:picLocks noChangeAspect="1"/>
          </p:cNvPicPr>
          <p:nvPr/>
        </p:nvPicPr>
        <p:blipFill>
          <a:blip r:embed="rId2"/>
          <a:srcRect r="1" b="9615"/>
          <a:stretch/>
        </p:blipFill>
        <p:spPr>
          <a:xfrm>
            <a:off x="1068130" y="1198636"/>
            <a:ext cx="3876165" cy="4029033"/>
          </a:xfrm>
          <a:prstGeom prst="rect">
            <a:avLst/>
          </a:prstGeom>
        </p:spPr>
      </p:pic>
      <p:sp>
        <p:nvSpPr>
          <p:cNvPr id="3" name="Content Placeholder 2">
            <a:extLst>
              <a:ext uri="{FF2B5EF4-FFF2-40B4-BE49-F238E27FC236}">
                <a16:creationId xmlns:a16="http://schemas.microsoft.com/office/drawing/2014/main" id="{1088BD61-F9F7-27CF-87CB-1D03F11EB31A}"/>
              </a:ext>
            </a:extLst>
          </p:cNvPr>
          <p:cNvSpPr>
            <a:spLocks noGrp="1"/>
          </p:cNvSpPr>
          <p:nvPr>
            <p:ph idx="1"/>
          </p:nvPr>
        </p:nvSpPr>
        <p:spPr>
          <a:xfrm>
            <a:off x="5199796" y="1254643"/>
            <a:ext cx="6673755" cy="4927793"/>
          </a:xfrm>
        </p:spPr>
        <p:txBody>
          <a:bodyPr vert="horz" lIns="91440" tIns="45720" rIns="91440" bIns="45720" rtlCol="0" anchor="t">
            <a:normAutofit/>
          </a:bodyPr>
          <a:lstStyle/>
          <a:p>
            <a:pPr marL="0" indent="0">
              <a:buNone/>
            </a:pPr>
            <a:r>
              <a:rPr lang="en-GB" sz="1600" dirty="0">
                <a:latin typeface="Aptos" panose="020B0004020202020204" pitchFamily="34" charset="0"/>
                <a:ea typeface="Calibri"/>
                <a:cs typeface="Segoe UI"/>
              </a:rPr>
              <a:t> </a:t>
            </a:r>
            <a:r>
              <a:rPr lang="en-GB" sz="2000" dirty="0">
                <a:latin typeface="Aptos" panose="020B0004020202020204" pitchFamily="34" charset="0"/>
                <a:ea typeface="Calibri"/>
                <a:cs typeface="Segoe UI"/>
              </a:rPr>
              <a:t>President of the National Union of Mineworkers (NUM</a:t>
            </a:r>
            <a:endParaRPr lang="en-GB" sz="2000" dirty="0">
              <a:latin typeface="Aptos" panose="020B0004020202020204" pitchFamily="34" charset="0"/>
              <a:ea typeface="Calibri"/>
              <a:cs typeface="Calibri"/>
            </a:endParaRPr>
          </a:p>
          <a:p>
            <a:pPr marL="0" indent="0">
              <a:buNone/>
            </a:pPr>
            <a:r>
              <a:rPr lang="en-GB" sz="2000" dirty="0">
                <a:latin typeface="Aptos" panose="020B0004020202020204" pitchFamily="34" charset="0"/>
                <a:ea typeface="Calibri"/>
                <a:cs typeface="Segoe UI"/>
              </a:rPr>
              <a:t>He was a central figure in organising  the strike against the National Coal Board's (NCB) who plan to close 20 coal mines, which would result in the loss of 20,000 jobs</a:t>
            </a:r>
            <a:endParaRPr lang="en-GB" sz="2000" dirty="0">
              <a:latin typeface="Aptos" panose="020B0004020202020204" pitchFamily="34" charset="0"/>
              <a:ea typeface="Calibri"/>
              <a:cs typeface="Calibri"/>
            </a:endParaRPr>
          </a:p>
          <a:p>
            <a:r>
              <a:rPr lang="en-GB" sz="2000" dirty="0">
                <a:latin typeface="Aptos" panose="020B0004020202020204" pitchFamily="34" charset="0"/>
                <a:ea typeface="Calibri"/>
                <a:cs typeface="Segoe UI"/>
              </a:rPr>
              <a:t>Scargill believed that the government's ultimate goal was to dismantle the coal industry and weaken the power of trade unions</a:t>
            </a:r>
            <a:endParaRPr lang="en-GB" sz="2000" dirty="0">
              <a:latin typeface="Aptos" panose="020B0004020202020204" pitchFamily="34" charset="0"/>
              <a:ea typeface="Calibri"/>
              <a:cs typeface="Calibri"/>
            </a:endParaRPr>
          </a:p>
          <a:p>
            <a:r>
              <a:rPr lang="en-GB" sz="2000" dirty="0">
                <a:latin typeface="Aptos" panose="020B0004020202020204" pitchFamily="34" charset="0"/>
                <a:ea typeface="+mn-lt"/>
                <a:cs typeface="+mn-lt"/>
              </a:rPr>
              <a:t>He argued that the NCB's plan was more extensive than publicly stated, claiming that up to 75 pits were at risk of closure</a:t>
            </a:r>
            <a:endParaRPr lang="en-GB" sz="2000" dirty="0">
              <a:latin typeface="Aptos" panose="020B0004020202020204" pitchFamily="34" charset="0"/>
              <a:ea typeface="Calibri"/>
              <a:cs typeface="Calibri"/>
            </a:endParaRPr>
          </a:p>
          <a:p>
            <a:r>
              <a:rPr lang="en-GB" sz="2000" dirty="0">
                <a:latin typeface="Aptos" panose="020B0004020202020204" pitchFamily="34" charset="0"/>
                <a:ea typeface="Calibri"/>
                <a:cs typeface="Segoe UI"/>
              </a:rPr>
              <a:t>Despite the lack of a national ballot, Scargill called for a national strike on 12 March 1984</a:t>
            </a:r>
            <a:endParaRPr lang="en-GB" sz="2000" dirty="0">
              <a:latin typeface="Aptos" panose="020B0004020202020204" pitchFamily="34" charset="0"/>
              <a:ea typeface="Calibri"/>
              <a:cs typeface="Calibri"/>
            </a:endParaRPr>
          </a:p>
          <a:p>
            <a:r>
              <a:rPr lang="en-GB" sz="2000" dirty="0">
                <a:latin typeface="Aptos" panose="020B0004020202020204" pitchFamily="34" charset="0"/>
                <a:ea typeface="+mn-lt"/>
                <a:cs typeface="+mn-lt"/>
              </a:rPr>
              <a:t>This decision was controversial and led to divisions within the NUM, particularly in regions like Nottinghamshire, where many miners continued to work</a:t>
            </a:r>
            <a:endParaRPr lang="en-GB" sz="2000" dirty="0">
              <a:latin typeface="Aptos" panose="020B0004020202020204" pitchFamily="34" charset="0"/>
              <a:ea typeface="Calibri"/>
              <a:cs typeface="Calibri"/>
            </a:endParaRPr>
          </a:p>
          <a:p>
            <a:endParaRPr lang="en-GB" sz="1300" dirty="0"/>
          </a:p>
        </p:txBody>
      </p:sp>
      <p:sp>
        <p:nvSpPr>
          <p:cNvPr id="18" name="Rectangle 1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9902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1CEEE-060E-7D44-92C0-E517F95A38EC}"/>
              </a:ext>
            </a:extLst>
          </p:cNvPr>
          <p:cNvSpPr>
            <a:spLocks noGrp="1"/>
          </p:cNvSpPr>
          <p:nvPr>
            <p:ph type="title"/>
          </p:nvPr>
        </p:nvSpPr>
        <p:spPr/>
        <p:txBody>
          <a:bodyPr/>
          <a:lstStyle/>
          <a:p>
            <a:r>
              <a:rPr lang="en-GB" dirty="0"/>
              <a:t>What happened with the police</a:t>
            </a:r>
          </a:p>
        </p:txBody>
      </p:sp>
      <p:sp>
        <p:nvSpPr>
          <p:cNvPr id="3" name="Content Placeholder 2">
            <a:extLst>
              <a:ext uri="{FF2B5EF4-FFF2-40B4-BE49-F238E27FC236}">
                <a16:creationId xmlns:a16="http://schemas.microsoft.com/office/drawing/2014/main" id="{DBD40FC3-C985-F315-52FE-56D2ED4F6ACC}"/>
              </a:ext>
            </a:extLst>
          </p:cNvPr>
          <p:cNvSpPr>
            <a:spLocks noGrp="1"/>
          </p:cNvSpPr>
          <p:nvPr>
            <p:ph idx="1"/>
          </p:nvPr>
        </p:nvSpPr>
        <p:spPr>
          <a:xfrm>
            <a:off x="557852" y="1459864"/>
            <a:ext cx="11076296" cy="5215255"/>
          </a:xfrm>
        </p:spPr>
        <p:txBody>
          <a:bodyPr>
            <a:normAutofit/>
          </a:bodyPr>
          <a:lstStyle/>
          <a:p>
            <a:pPr>
              <a:lnSpc>
                <a:spcPct val="150000"/>
              </a:lnSpc>
            </a:pPr>
            <a:r>
              <a:rPr lang="en-GB" dirty="0"/>
              <a:t>With her determination to win the battle she referred to the strikers as ‘the enemy within’</a:t>
            </a:r>
          </a:p>
          <a:p>
            <a:pPr>
              <a:lnSpc>
                <a:spcPct val="150000"/>
              </a:lnSpc>
            </a:pPr>
            <a:r>
              <a:rPr lang="en-GB" dirty="0"/>
              <a:t>The police were supposed to be a neutral force</a:t>
            </a:r>
          </a:p>
          <a:p>
            <a:pPr>
              <a:lnSpc>
                <a:spcPct val="150000"/>
              </a:lnSpc>
            </a:pPr>
            <a:r>
              <a:rPr lang="en-GB" dirty="0"/>
              <a:t>9,000 riot police were sent to Nottingham alone</a:t>
            </a:r>
          </a:p>
          <a:p>
            <a:pPr>
              <a:lnSpc>
                <a:spcPct val="150000"/>
              </a:lnSpc>
            </a:pPr>
            <a:r>
              <a:rPr lang="en-GB" dirty="0"/>
              <a:t>14</a:t>
            </a:r>
            <a:r>
              <a:rPr lang="en-GB" baseline="30000" dirty="0"/>
              <a:t>th</a:t>
            </a:r>
            <a:r>
              <a:rPr lang="en-GB" dirty="0"/>
              <a:t> March 1984- Ministers tell police chiefs to ‘get tough’ and seek a more vigorous interpretation of their duties </a:t>
            </a:r>
          </a:p>
          <a:p>
            <a:pPr>
              <a:lnSpc>
                <a:spcPct val="150000"/>
              </a:lnSpc>
            </a:pPr>
            <a:r>
              <a:rPr lang="en-GB" dirty="0"/>
              <a:t>Policing became politicised- they had chosen a side</a:t>
            </a:r>
          </a:p>
          <a:p>
            <a:endParaRPr lang="en-GB" dirty="0"/>
          </a:p>
        </p:txBody>
      </p:sp>
    </p:spTree>
    <p:extLst>
      <p:ext uri="{BB962C8B-B14F-4D97-AF65-F5344CB8AC3E}">
        <p14:creationId xmlns:p14="http://schemas.microsoft.com/office/powerpoint/2010/main" val="2479135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761CF3-9CCB-B219-672F-0E25B8B3F28A}"/>
              </a:ext>
            </a:extLst>
          </p:cNvPr>
          <p:cNvSpPr>
            <a:spLocks noGrp="1"/>
          </p:cNvSpPr>
          <p:nvPr>
            <p:ph idx="4294967295"/>
          </p:nvPr>
        </p:nvSpPr>
        <p:spPr>
          <a:xfrm>
            <a:off x="529431" y="560387"/>
            <a:ext cx="11133137" cy="5737225"/>
          </a:xfrm>
        </p:spPr>
        <p:txBody>
          <a:bodyPr>
            <a:normAutofit/>
          </a:bodyPr>
          <a:lstStyle/>
          <a:p>
            <a:pPr>
              <a:lnSpc>
                <a:spcPct val="150000"/>
              </a:lnSpc>
              <a:defRPr/>
            </a:pPr>
            <a:r>
              <a:rPr lang="en-GB" dirty="0"/>
              <a:t>Officers begun falsely arresting men out of cars, buses, walking the streets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Police brutality was a growing issue</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lang="en-GB" dirty="0">
                <a:solidFill>
                  <a:prstClr val="black"/>
                </a:solidFill>
                <a:latin typeface="Aptos" panose="02110004020202020204"/>
              </a:rPr>
              <a:t>Officers</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hid their badge numbers to evade being identified</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lang="en-GB" dirty="0">
                <a:solidFill>
                  <a:prstClr val="black"/>
                </a:solidFill>
                <a:latin typeface="Aptos" panose="02110004020202020204"/>
              </a:rPr>
              <a:t>Men were charged with crimes based on false statements created by serving officers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11,000 people arrested with 8,000 prosecuted – losing their jobs or unable to work again</a:t>
            </a:r>
          </a:p>
          <a:p>
            <a:endParaRPr lang="en-GB" dirty="0"/>
          </a:p>
        </p:txBody>
      </p:sp>
    </p:spTree>
    <p:extLst>
      <p:ext uri="{BB962C8B-B14F-4D97-AF65-F5344CB8AC3E}">
        <p14:creationId xmlns:p14="http://schemas.microsoft.com/office/powerpoint/2010/main" val="3210841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D44BB69-0D13-4FC2-1B27-5AF476B0FB47}"/>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How did the miners strike impact upon communities in Wales?</a:t>
            </a:r>
          </a:p>
        </p:txBody>
      </p:sp>
    </p:spTree>
    <p:extLst>
      <p:ext uri="{BB962C8B-B14F-4D97-AF65-F5344CB8AC3E}">
        <p14:creationId xmlns:p14="http://schemas.microsoft.com/office/powerpoint/2010/main" val="372237968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A99F3-8D79-A47A-C882-D0E8CD89AED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Impacts on communities in Wales</a:t>
            </a:r>
          </a:p>
        </p:txBody>
      </p:sp>
      <p:sp>
        <p:nvSpPr>
          <p:cNvPr id="7" name="Content Placeholder 2">
            <a:extLst>
              <a:ext uri="{FF2B5EF4-FFF2-40B4-BE49-F238E27FC236}">
                <a16:creationId xmlns:a16="http://schemas.microsoft.com/office/drawing/2014/main" id="{B0542F7C-A716-0577-DA7E-46F4A765BAC5}"/>
              </a:ext>
            </a:extLst>
          </p:cNvPr>
          <p:cNvSpPr>
            <a:spLocks noGrp="1"/>
          </p:cNvSpPr>
          <p:nvPr>
            <p:ph idx="1"/>
          </p:nvPr>
        </p:nvSpPr>
        <p:spPr>
          <a:xfrm>
            <a:off x="4810259" y="649480"/>
            <a:ext cx="6555347" cy="5546047"/>
          </a:xfrm>
        </p:spPr>
        <p:txBody>
          <a:bodyPr anchor="ctr">
            <a:normAutofit/>
          </a:bodyPr>
          <a:lstStyle/>
          <a:p>
            <a:pPr>
              <a:lnSpc>
                <a:spcPct val="150000"/>
              </a:lnSpc>
            </a:pPr>
            <a:r>
              <a:rPr lang="en-GB" sz="2400" b="0" i="0" dirty="0">
                <a:effectLst/>
                <a:latin typeface="ReithSans"/>
              </a:rPr>
              <a:t>More than 25,000 Welsh mineworkers lost their jobs in the decade-long programme of pit closures following the miners' strike.</a:t>
            </a:r>
          </a:p>
          <a:p>
            <a:pPr>
              <a:lnSpc>
                <a:spcPct val="150000"/>
              </a:lnSpc>
            </a:pPr>
            <a:r>
              <a:rPr lang="en-GB" sz="2400" b="0" i="0" dirty="0">
                <a:effectLst/>
                <a:latin typeface="ReithSans"/>
              </a:rPr>
              <a:t>Unemployment was at an all time high. No work, no business, no growth</a:t>
            </a:r>
          </a:p>
          <a:p>
            <a:pPr>
              <a:lnSpc>
                <a:spcPct val="150000"/>
              </a:lnSpc>
            </a:pPr>
            <a:r>
              <a:rPr lang="en-GB" sz="2400" dirty="0">
                <a:latin typeface="ReithSans"/>
              </a:rPr>
              <a:t>Relationships with the police were permanently damaged by the perceived deceit –an us vs them mentality</a:t>
            </a:r>
          </a:p>
        </p:txBody>
      </p:sp>
    </p:spTree>
    <p:extLst>
      <p:ext uri="{BB962C8B-B14F-4D97-AF65-F5344CB8AC3E}">
        <p14:creationId xmlns:p14="http://schemas.microsoft.com/office/powerpoint/2010/main" val="2993663483"/>
      </p:ext>
    </p:extLst>
  </p:cSld>
  <p:clrMapOvr>
    <a:masterClrMapping/>
  </p:clrMapOvr>
  <mc:AlternateContent xmlns:mc="http://schemas.openxmlformats.org/markup-compatibility/2006" xmlns:p14="http://schemas.microsoft.com/office/powerpoint/2010/main">
    <mc:Choice Requires="p14">
      <p:transition spd="slow" p14:dur="2000" advTm="336897"/>
    </mc:Choice>
    <mc:Fallback xmlns="">
      <p:transition spd="slow" advTm="33689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563C3F-50B7-C922-F443-DB637E75EE53}"/>
              </a:ext>
            </a:extLst>
          </p:cNvPr>
          <p:cNvSpPr>
            <a:spLocks noGrp="1"/>
          </p:cNvSpPr>
          <p:nvPr>
            <p:ph idx="4294967295"/>
          </p:nvPr>
        </p:nvSpPr>
        <p:spPr>
          <a:xfrm>
            <a:off x="4810259" y="649480"/>
            <a:ext cx="6555347" cy="5546047"/>
          </a:xfrm>
        </p:spPr>
        <p:txBody>
          <a:bodyPr vert="horz" lIns="91440" tIns="45720" rIns="91440" bIns="45720" rtlCol="0" anchor="ctr">
            <a:normAutofit/>
          </a:bodyPr>
          <a:lstStyle/>
          <a:p>
            <a:pPr>
              <a:lnSpc>
                <a:spcPct val="150000"/>
              </a:lnSpc>
              <a:defRPr/>
            </a:pPr>
            <a:r>
              <a:rPr kumimoji="0" lang="en-US" sz="2400" b="0" i="0" u="none" strike="noStrike" cap="none" spc="0" normalizeH="0" baseline="0" noProof="0" dirty="0">
                <a:ln>
                  <a:noFill/>
                </a:ln>
                <a:effectLst/>
                <a:uLnTx/>
                <a:uFillTx/>
              </a:rPr>
              <a:t>Communities once strong were split- those who held a picket line and those who crossed it (Scabs became ostracized) </a:t>
            </a:r>
          </a:p>
          <a:p>
            <a:pPr marL="228600" marR="0" lvl="0" fontAlgn="auto">
              <a:lnSpc>
                <a:spcPct val="150000"/>
              </a:lnSpc>
              <a:spcBef>
                <a:spcPts val="1000"/>
              </a:spcBef>
              <a:spcAft>
                <a:spcPts val="0"/>
              </a:spcAft>
              <a:buClrTx/>
              <a:buSzTx/>
              <a:tabLst/>
              <a:defRPr/>
            </a:pPr>
            <a:r>
              <a:rPr kumimoji="0" lang="en-US" sz="2400" b="0" i="0" u="none" strike="noStrike" cap="none" spc="0" normalizeH="0" baseline="0" noProof="0" dirty="0">
                <a:ln>
                  <a:noFill/>
                </a:ln>
                <a:effectLst/>
                <a:uLnTx/>
                <a:uFillTx/>
              </a:rPr>
              <a:t>Loss of a way of life- deprivation and poverty ensued- impact on other facilities and relationships</a:t>
            </a:r>
          </a:p>
          <a:p>
            <a:pPr marL="228600" marR="0" lvl="0" fontAlgn="auto">
              <a:lnSpc>
                <a:spcPct val="150000"/>
              </a:lnSpc>
              <a:spcBef>
                <a:spcPts val="1000"/>
              </a:spcBef>
              <a:spcAft>
                <a:spcPts val="0"/>
              </a:spcAft>
              <a:buClrTx/>
              <a:buSzTx/>
              <a:tabLst/>
              <a:defRPr/>
            </a:pPr>
            <a:r>
              <a:rPr lang="en-US" sz="2400" dirty="0"/>
              <a:t>Businesses closed down- shops</a:t>
            </a:r>
            <a:endParaRPr kumimoji="0" lang="en-US" sz="2400" b="0" i="0" u="none" strike="noStrike" cap="none" spc="0" normalizeH="0" baseline="0" noProof="0" dirty="0">
              <a:ln>
                <a:noFill/>
              </a:ln>
              <a:effectLst/>
              <a:uLnTx/>
              <a:uFillTx/>
            </a:endParaRPr>
          </a:p>
          <a:p>
            <a:pPr marL="228600" marR="0" lvl="0" fontAlgn="auto">
              <a:lnSpc>
                <a:spcPct val="150000"/>
              </a:lnSpc>
              <a:spcBef>
                <a:spcPts val="1000"/>
              </a:spcBef>
              <a:spcAft>
                <a:spcPts val="0"/>
              </a:spcAft>
              <a:buClrTx/>
              <a:buSzTx/>
              <a:tabLst/>
              <a:defRPr/>
            </a:pPr>
            <a:r>
              <a:rPr lang="en-US" sz="2400" dirty="0"/>
              <a:t>Substance misuse/ill health/mental health </a:t>
            </a:r>
            <a:endParaRPr kumimoji="0" lang="en-US" sz="2400" b="0" i="0" u="none" strike="noStrike" cap="none" spc="0" normalizeH="0" baseline="0" noProof="0" dirty="0">
              <a:ln>
                <a:noFill/>
              </a:ln>
              <a:effectLst/>
              <a:uLnTx/>
              <a:uFillTx/>
            </a:endParaRPr>
          </a:p>
          <a:p>
            <a:endParaRPr lang="en-US" sz="2000" dirty="0"/>
          </a:p>
        </p:txBody>
      </p:sp>
    </p:spTree>
    <p:extLst>
      <p:ext uri="{BB962C8B-B14F-4D97-AF65-F5344CB8AC3E}">
        <p14:creationId xmlns:p14="http://schemas.microsoft.com/office/powerpoint/2010/main" val="3163164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C5D744-3496-4175-A5C5-36FB7F4888E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kern="1200" dirty="0">
                <a:solidFill>
                  <a:srgbClr val="FFFFFF"/>
                </a:solidFill>
                <a:latin typeface="+mj-lt"/>
                <a:ea typeface="+mj-ea"/>
                <a:cs typeface="+mj-cs"/>
              </a:rPr>
              <a:t>Recommended watch</a:t>
            </a:r>
          </a:p>
        </p:txBody>
      </p:sp>
      <p:pic>
        <p:nvPicPr>
          <p:cNvPr id="4" name="Online Media 3" title="The Dramatic Death of the UK Coal Industry">
            <a:hlinkClick r:id="" action="ppaction://media"/>
            <a:extLst>
              <a:ext uri="{FF2B5EF4-FFF2-40B4-BE49-F238E27FC236}">
                <a16:creationId xmlns:a16="http://schemas.microsoft.com/office/drawing/2014/main" id="{AED7437E-26F4-404E-FBDF-263E79AAD81E}"/>
              </a:ext>
            </a:extLst>
          </p:cNvPr>
          <p:cNvPicPr>
            <a:picLocks noGrp="1" noRot="1" noChangeAspect="1"/>
          </p:cNvPicPr>
          <p:nvPr>
            <p:ph idx="1"/>
            <a:videoFile r:link="rId1"/>
          </p:nvPr>
        </p:nvPicPr>
        <p:blipFill>
          <a:blip r:embed="rId3"/>
          <a:stretch>
            <a:fillRect/>
          </a:stretch>
        </p:blipFill>
        <p:spPr>
          <a:xfrm>
            <a:off x="4777316" y="1512288"/>
            <a:ext cx="6780700" cy="3831095"/>
          </a:xfrm>
          <a:prstGeom prst="rect">
            <a:avLst/>
          </a:prstGeom>
        </p:spPr>
      </p:pic>
      <p:sp>
        <p:nvSpPr>
          <p:cNvPr id="5" name="TextBox 4">
            <a:extLst>
              <a:ext uri="{FF2B5EF4-FFF2-40B4-BE49-F238E27FC236}">
                <a16:creationId xmlns:a16="http://schemas.microsoft.com/office/drawing/2014/main" id="{D2577453-CAA7-12DD-50D2-288B7D2096DE}"/>
              </a:ext>
            </a:extLst>
          </p:cNvPr>
          <p:cNvSpPr txBox="1"/>
          <p:nvPr/>
        </p:nvSpPr>
        <p:spPr>
          <a:xfrm>
            <a:off x="717422" y="6066263"/>
            <a:ext cx="4791280" cy="369332"/>
          </a:xfrm>
          <a:prstGeom prst="rect">
            <a:avLst/>
          </a:prstGeom>
          <a:noFill/>
        </p:spPr>
        <p:txBody>
          <a:bodyPr wrap="square" rtlCol="0">
            <a:spAutoFit/>
          </a:bodyPr>
          <a:lstStyle/>
          <a:p>
            <a:r>
              <a:rPr lang="en-GB" dirty="0"/>
              <a:t>@ 7 minutes- impact on communities</a:t>
            </a:r>
          </a:p>
        </p:txBody>
      </p:sp>
    </p:spTree>
    <p:extLst>
      <p:ext uri="{BB962C8B-B14F-4D97-AF65-F5344CB8AC3E}">
        <p14:creationId xmlns:p14="http://schemas.microsoft.com/office/powerpoint/2010/main" val="3318873335"/>
      </p:ext>
    </p:extLst>
  </p:cSld>
  <p:clrMapOvr>
    <a:masterClrMapping/>
  </p:clrMapOvr>
  <mc:AlternateContent xmlns:mc="http://schemas.openxmlformats.org/markup-compatibility/2006" xmlns:p14="http://schemas.microsoft.com/office/powerpoint/2010/main">
    <mc:Choice Requires="p14">
      <p:transition spd="slow" p14:dur="2000" advTm="69520"/>
    </mc:Choice>
    <mc:Fallback xmlns="">
      <p:transition spd="slow" advTm="695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BF0CF-586E-7E2D-FDB7-42AD36E2BD79}"/>
              </a:ext>
            </a:extLst>
          </p:cNvPr>
          <p:cNvSpPr>
            <a:spLocks noGrp="1"/>
          </p:cNvSpPr>
          <p:nvPr>
            <p:ph type="title"/>
          </p:nvPr>
        </p:nvSpPr>
        <p:spPr/>
        <p:txBody>
          <a:bodyPr/>
          <a:lstStyle/>
          <a:p>
            <a:r>
              <a:rPr lang="en-GB" dirty="0"/>
              <a:t>Miners strike mini documentaries </a:t>
            </a:r>
          </a:p>
        </p:txBody>
      </p:sp>
      <p:sp>
        <p:nvSpPr>
          <p:cNvPr id="3" name="Content Placeholder 2">
            <a:extLst>
              <a:ext uri="{FF2B5EF4-FFF2-40B4-BE49-F238E27FC236}">
                <a16:creationId xmlns:a16="http://schemas.microsoft.com/office/drawing/2014/main" id="{05EA17BE-0017-8E42-8FA2-96F0CE6168CF}"/>
              </a:ext>
            </a:extLst>
          </p:cNvPr>
          <p:cNvSpPr>
            <a:spLocks noGrp="1"/>
          </p:cNvSpPr>
          <p:nvPr>
            <p:ph idx="1"/>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3"/>
              </a:rPr>
              <a:t>Layout 1</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easy read document on </a:t>
            </a:r>
            <a:r>
              <a:rPr kumimoji="0" lang="en-GB" sz="2800" b="0" i="0" strike="noStrike" kern="1200" cap="none" spc="0" normalizeH="0" baseline="0" noProof="0" dirty="0">
                <a:ln>
                  <a:noFill/>
                </a:ln>
                <a:solidFill>
                  <a:prstClr val="black"/>
                </a:solidFill>
                <a:effectLst/>
                <a:uLnTx/>
                <a:uFillTx/>
                <a:latin typeface="Aptos" panose="02110004020202020204"/>
                <a:ea typeface="+mn-ea"/>
                <a:cs typeface="+mn-cs"/>
              </a:rPr>
              <a:t>miner</a:t>
            </a:r>
            <a:r>
              <a:rPr kumimoji="0" lang="en-GB" sz="2800" b="0" i="0" strike="noStrike" kern="1200" cap="none" spc="0" normalizeH="0" baseline="0" noProof="0" dirty="0">
                <a:ln>
                  <a:noFill/>
                </a:ln>
                <a:solidFill>
                  <a:prstClr val="black"/>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’s strike</a:t>
            </a:r>
            <a:endParaRPr kumimoji="0" lang="en-GB" sz="2800" b="0" i="0" strike="noStrike" kern="1200" cap="none" spc="0" normalizeH="0" baseline="0" noProof="0" dirty="0">
              <a:ln>
                <a:noFill/>
              </a:ln>
              <a:solidFill>
                <a:srgbClr val="467886"/>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endParaRPr>
          </a:p>
          <a:p>
            <a:pPr>
              <a:defRPr/>
            </a:pPr>
            <a:r>
              <a:rPr kumimoji="0" lang="en-GB" sz="2800" b="0" i="0" u="none" strike="noStrike" kern="1200" cap="none" spc="0" normalizeH="0" baseline="0" noProof="0" dirty="0">
                <a:ln>
                  <a:noFill/>
                </a:ln>
                <a:solidFill>
                  <a:srgbClr val="467886"/>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Miners SPEAK OUT On Police Brutality | Miners' Strike 1984: The Battle for Britain | Channel 4</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5"/>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6"/>
              </a:rPr>
              <a:t>What happened at the 'Battle of Orgreave'? – video explainer | Police | The Guardian</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5"/>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5"/>
              </a:rPr>
              <a:t>Maggie and the miners - were the army at the ready?</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7"/>
              </a:rPr>
              <a:t>Thatcher vs The miners</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8"/>
              </a:rPr>
              <a:t>Miners' strike - 30 years since the pit crisis of 1984</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467886"/>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endParaRPr>
          </a:p>
          <a:p>
            <a:pPr>
              <a:lnSpc>
                <a:spcPct val="200000"/>
              </a:lnSpc>
            </a:pPr>
            <a:endParaRPr lang="en-GB" dirty="0"/>
          </a:p>
        </p:txBody>
      </p:sp>
    </p:spTree>
    <p:extLst>
      <p:ext uri="{BB962C8B-B14F-4D97-AF65-F5344CB8AC3E}">
        <p14:creationId xmlns:p14="http://schemas.microsoft.com/office/powerpoint/2010/main" val="1844762788"/>
      </p:ext>
    </p:extLst>
  </p:cSld>
  <p:clrMapOvr>
    <a:masterClrMapping/>
  </p:clrMapOvr>
  <mc:AlternateContent xmlns:mc="http://schemas.openxmlformats.org/markup-compatibility/2006" xmlns:p14="http://schemas.microsoft.com/office/powerpoint/2010/main">
    <mc:Choice Requires="p14">
      <p:transition spd="slow" p14:dur="2000" advTm="179465"/>
    </mc:Choice>
    <mc:Fallback xmlns="">
      <p:transition spd="slow" advTm="17946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ilingual coffee break time ...">
            <a:extLst>
              <a:ext uri="{FF2B5EF4-FFF2-40B4-BE49-F238E27FC236}">
                <a16:creationId xmlns:a16="http://schemas.microsoft.com/office/drawing/2014/main" id="{676C0F74-C81C-A2E3-29CC-86BBF0629A59}"/>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1471961" y="919162"/>
            <a:ext cx="9636125" cy="5019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3740056"/>
      </p:ext>
    </p:extLst>
  </p:cSld>
  <p:clrMapOvr>
    <a:masterClrMapping/>
  </p:clrMapOvr>
  <mc:AlternateContent xmlns:mc="http://schemas.openxmlformats.org/markup-compatibility/2006" xmlns:p14="http://schemas.microsoft.com/office/powerpoint/2010/main">
    <mc:Choice Requires="p14">
      <p:transition spd="slow" p14:dur="2000" advTm="56492"/>
    </mc:Choice>
    <mc:Fallback xmlns="">
      <p:transition spd="slow" advTm="5649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6" name="Rectangle 1055">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6737AA8-A3AD-CAED-3496-51AB0B603A8F}"/>
              </a:ext>
            </a:extLst>
          </p:cNvPr>
          <p:cNvSpPr>
            <a:spLocks noGrp="1"/>
          </p:cNvSpPr>
          <p:nvPr>
            <p:ph type="title"/>
          </p:nvPr>
        </p:nvSpPr>
        <p:spPr>
          <a:xfrm>
            <a:off x="1136398" y="457201"/>
            <a:ext cx="10117810" cy="1150470"/>
          </a:xfrm>
        </p:spPr>
        <p:txBody>
          <a:bodyPr anchor="b">
            <a:normAutofit/>
          </a:bodyPr>
          <a:lstStyle/>
          <a:p>
            <a:r>
              <a:rPr lang="en-GB" sz="4000" dirty="0"/>
              <a:t>Murder of Lynette White 1998</a:t>
            </a:r>
          </a:p>
        </p:txBody>
      </p:sp>
      <p:sp>
        <p:nvSpPr>
          <p:cNvPr id="3" name="Content Placeholder 2">
            <a:extLst>
              <a:ext uri="{FF2B5EF4-FFF2-40B4-BE49-F238E27FC236}">
                <a16:creationId xmlns:a16="http://schemas.microsoft.com/office/drawing/2014/main" id="{8561353B-36BA-24CA-E76C-192906E4A2B3}"/>
              </a:ext>
            </a:extLst>
          </p:cNvPr>
          <p:cNvSpPr>
            <a:spLocks noGrp="1"/>
          </p:cNvSpPr>
          <p:nvPr>
            <p:ph idx="1"/>
          </p:nvPr>
        </p:nvSpPr>
        <p:spPr>
          <a:xfrm>
            <a:off x="1150286" y="1980775"/>
            <a:ext cx="6001836" cy="3632824"/>
          </a:xfrm>
        </p:spPr>
        <p:txBody>
          <a:bodyPr anchor="t">
            <a:normAutofit/>
          </a:bodyPr>
          <a:lstStyle/>
          <a:p>
            <a:pPr marL="0" indent="0">
              <a:buNone/>
            </a:pPr>
            <a:r>
              <a:rPr lang="en-GB" dirty="0">
                <a:latin typeface="Arial" panose="020B0604020202020204" pitchFamily="34" charset="0"/>
                <a:cs typeface="Arial" panose="020B0604020202020204" pitchFamily="34" charset="0"/>
              </a:rPr>
              <a:t>Lynette White was a 22-year-old sex worker, working in Cardiff.</a:t>
            </a:r>
          </a:p>
          <a:p>
            <a:pPr marL="0" indent="0">
              <a:buNone/>
            </a:pPr>
            <a:r>
              <a:rPr lang="en-GB" dirty="0">
                <a:latin typeface="Arial" panose="020B0604020202020204" pitchFamily="34" charset="0"/>
                <a:cs typeface="Arial" panose="020B0604020202020204" pitchFamily="34" charset="0"/>
              </a:rPr>
              <a:t>In February 1988 her body was found in a flat in Janes Street Butetown. </a:t>
            </a:r>
          </a:p>
          <a:p>
            <a:pPr marL="0" indent="0">
              <a:buNone/>
            </a:pPr>
            <a:r>
              <a:rPr lang="en-GB" dirty="0">
                <a:latin typeface="Arial" panose="020B0604020202020204" pitchFamily="34" charset="0"/>
                <a:cs typeface="Arial" panose="020B0604020202020204" pitchFamily="34" charset="0"/>
              </a:rPr>
              <a:t>She had been stabbed 50+ times  and her throat cut. </a:t>
            </a:r>
          </a:p>
          <a:p>
            <a:pPr marL="0" indent="0">
              <a:buNone/>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AD2969C-86F1-35E7-93A0-ABFFFD02EE9A}"/>
              </a:ext>
            </a:extLst>
          </p:cNvPr>
          <p:cNvPicPr>
            <a:picLocks noChangeAspect="1"/>
          </p:cNvPicPr>
          <p:nvPr/>
        </p:nvPicPr>
        <p:blipFill>
          <a:blip r:embed="rId2"/>
          <a:srcRect l="30845" r="14720" b="-1"/>
          <a:stretch/>
        </p:blipFill>
        <p:spPr>
          <a:xfrm>
            <a:off x="7797632" y="1384570"/>
            <a:ext cx="3748858" cy="3632824"/>
          </a:xfrm>
          <a:prstGeom prst="rect">
            <a:avLst/>
          </a:prstGeom>
        </p:spPr>
      </p:pic>
      <p:sp>
        <p:nvSpPr>
          <p:cNvPr id="1057" name="Rectangle 1056">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063" name="Rectangle 1062">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264516"/>
      </p:ext>
    </p:extLst>
  </p:cSld>
  <p:clrMapOvr>
    <a:masterClrMapping/>
  </p:clrMapOvr>
  <mc:AlternateContent xmlns:mc="http://schemas.openxmlformats.org/markup-compatibility/2006" xmlns:p14="http://schemas.microsoft.com/office/powerpoint/2010/main">
    <mc:Choice Requires="p14">
      <p:transition spd="slow" p14:dur="2000" advTm="47330"/>
    </mc:Choice>
    <mc:Fallback xmlns="">
      <p:transition spd="slow" advTm="4733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08629E-6412-EBDD-E0BD-D84A89FC2CD8}"/>
              </a:ext>
            </a:extLst>
          </p:cNvPr>
          <p:cNvSpPr>
            <a:spLocks noGrp="1"/>
          </p:cNvSpPr>
          <p:nvPr>
            <p:ph type="title"/>
          </p:nvPr>
        </p:nvSpPr>
        <p:spPr>
          <a:xfrm>
            <a:off x="1136397" y="502021"/>
            <a:ext cx="5323715" cy="846720"/>
          </a:xfrm>
        </p:spPr>
        <p:txBody>
          <a:bodyPr anchor="b">
            <a:normAutofit/>
          </a:bodyPr>
          <a:lstStyle/>
          <a:p>
            <a:r>
              <a:rPr lang="en-GB" sz="4000" dirty="0"/>
              <a:t>The Cardiff Three</a:t>
            </a:r>
          </a:p>
        </p:txBody>
      </p:sp>
      <p:sp>
        <p:nvSpPr>
          <p:cNvPr id="21" name="Content Placeholder 7">
            <a:extLst>
              <a:ext uri="{FF2B5EF4-FFF2-40B4-BE49-F238E27FC236}">
                <a16:creationId xmlns:a16="http://schemas.microsoft.com/office/drawing/2014/main" id="{87E24E67-2634-7070-AD49-03E6695570FE}"/>
              </a:ext>
            </a:extLst>
          </p:cNvPr>
          <p:cNvSpPr>
            <a:spLocks noGrp="1"/>
          </p:cNvSpPr>
          <p:nvPr>
            <p:ph idx="1"/>
          </p:nvPr>
        </p:nvSpPr>
        <p:spPr>
          <a:xfrm>
            <a:off x="457200" y="1578113"/>
            <a:ext cx="6367345" cy="4136454"/>
          </a:xfrm>
        </p:spPr>
        <p:txBody>
          <a:bodyPr anchor="t">
            <a:normAutofit/>
          </a:bodyPr>
          <a:lstStyle/>
          <a:p>
            <a:r>
              <a:rPr lang="en-US" dirty="0">
                <a:cs typeface="Calibri" panose="020F0502020204030204" pitchFamily="34" charset="0"/>
              </a:rPr>
              <a:t>An e-fit of a white male was released as the main suspect (witness accounts)</a:t>
            </a:r>
          </a:p>
          <a:p>
            <a:r>
              <a:rPr lang="en-US" dirty="0">
                <a:cs typeface="Calibri" panose="020F0502020204030204" pitchFamily="34" charset="0"/>
              </a:rPr>
              <a:t>5 Black/mixed-race men were arrested</a:t>
            </a:r>
          </a:p>
          <a:p>
            <a:r>
              <a:rPr lang="en-US" dirty="0">
                <a:cs typeface="Calibri" panose="020F0502020204030204" pitchFamily="34" charset="0"/>
              </a:rPr>
              <a:t>One of whom was her partner Stephen</a:t>
            </a:r>
          </a:p>
          <a:p>
            <a:r>
              <a:rPr lang="en-US" dirty="0">
                <a:cs typeface="Calibri" panose="020F0502020204030204" pitchFamily="34" charset="0"/>
              </a:rPr>
              <a:t>2 of the men were acquitted having spent 2 years in prison</a:t>
            </a:r>
          </a:p>
          <a:p>
            <a:r>
              <a:rPr lang="en-US" dirty="0">
                <a:cs typeface="Calibri" panose="020F0502020204030204" pitchFamily="34" charset="0"/>
              </a:rPr>
              <a:t>In 1990, 3 of the men were found guilty of her murder</a:t>
            </a:r>
          </a:p>
        </p:txBody>
      </p:sp>
      <p:sp>
        <p:nvSpPr>
          <p:cNvPr id="46" name="Rectangle 4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1607F989-CC12-7415-7173-AAE0D0D582E4}"/>
              </a:ext>
            </a:extLst>
          </p:cNvPr>
          <p:cNvPicPr>
            <a:picLocks noChangeAspect="1"/>
          </p:cNvPicPr>
          <p:nvPr/>
        </p:nvPicPr>
        <p:blipFill>
          <a:blip r:embed="rId3"/>
          <a:srcRect r="-1" b="23033"/>
          <a:stretch/>
        </p:blipFill>
        <p:spPr>
          <a:xfrm>
            <a:off x="7498305" y="2108806"/>
            <a:ext cx="4170530" cy="2182732"/>
          </a:xfrm>
          <a:prstGeom prst="rect">
            <a:avLst/>
          </a:prstGeom>
        </p:spPr>
      </p:pic>
    </p:spTree>
    <p:extLst>
      <p:ext uri="{BB962C8B-B14F-4D97-AF65-F5344CB8AC3E}">
        <p14:creationId xmlns:p14="http://schemas.microsoft.com/office/powerpoint/2010/main" val="1092658367"/>
      </p:ext>
    </p:extLst>
  </p:cSld>
  <p:clrMapOvr>
    <a:masterClrMapping/>
  </p:clrMapOvr>
  <mc:AlternateContent xmlns:mc="http://schemas.openxmlformats.org/markup-compatibility/2006" xmlns:p14="http://schemas.microsoft.com/office/powerpoint/2010/main">
    <mc:Choice Requires="p14">
      <p:transition spd="slow" p14:dur="2000" advTm="100950"/>
    </mc:Choice>
    <mc:Fallback xmlns="">
      <p:transition spd="slow" advTm="10095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C308E00-12CB-514E-B53C-32228B35C9C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The Cardiff Three</a:t>
            </a:r>
          </a:p>
        </p:txBody>
      </p:sp>
      <p:pic>
        <p:nvPicPr>
          <p:cNvPr id="4" name="Online Media 3" title="THE CARDIFF THREE">
            <a:hlinkClick r:id="" action="ppaction://media"/>
            <a:extLst>
              <a:ext uri="{FF2B5EF4-FFF2-40B4-BE49-F238E27FC236}">
                <a16:creationId xmlns:a16="http://schemas.microsoft.com/office/drawing/2014/main" id="{207F9054-D1BE-4CDD-FDD9-090CFD31A367}"/>
              </a:ext>
            </a:extLst>
          </p:cNvPr>
          <p:cNvPicPr>
            <a:picLocks noGrp="1" noRot="1" noChangeAspect="1"/>
          </p:cNvPicPr>
          <p:nvPr>
            <p:ph idx="1"/>
            <a:videoFile r:link="rId1"/>
          </p:nvPr>
        </p:nvPicPr>
        <p:blipFill>
          <a:blip r:embed="rId4"/>
          <a:stretch>
            <a:fillRect/>
          </a:stretch>
        </p:blipFill>
        <p:spPr>
          <a:xfrm>
            <a:off x="4502428" y="1387726"/>
            <a:ext cx="7225748" cy="4082547"/>
          </a:xfrm>
          <a:prstGeom prst="rect">
            <a:avLst/>
          </a:prstGeom>
        </p:spPr>
      </p:pic>
    </p:spTree>
    <p:extLst>
      <p:ext uri="{BB962C8B-B14F-4D97-AF65-F5344CB8AC3E}">
        <p14:creationId xmlns:p14="http://schemas.microsoft.com/office/powerpoint/2010/main" val="748770603"/>
      </p:ext>
    </p:extLst>
  </p:cSld>
  <p:clrMapOvr>
    <a:masterClrMapping/>
  </p:clrMapOvr>
  <mc:AlternateContent xmlns:mc="http://schemas.openxmlformats.org/markup-compatibility/2006" xmlns:p14="http://schemas.microsoft.com/office/powerpoint/2010/main">
    <mc:Choice Requires="p14">
      <p:transition spd="slow" p14:dur="2000" advTm="28370"/>
    </mc:Choice>
    <mc:Fallback xmlns="">
      <p:transition spd="slow" advTm="283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61" name="Rectangle 6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2" name="Rectangle 6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3" name="Rectangle 6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4" name="Rectangle 6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5" name="Freeform: Shape 6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Rectangle 6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43C161D-D9A1-C0AD-5EFC-3F86E339C4D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Conviction and Acquittal</a:t>
            </a:r>
          </a:p>
        </p:txBody>
      </p:sp>
      <p:graphicFrame>
        <p:nvGraphicFramePr>
          <p:cNvPr id="67" name="Content Placeholder 2">
            <a:extLst>
              <a:ext uri="{FF2B5EF4-FFF2-40B4-BE49-F238E27FC236}">
                <a16:creationId xmlns:a16="http://schemas.microsoft.com/office/drawing/2014/main" id="{39739DD7-58BB-1FE6-B3C2-D8FA14AEB223}"/>
              </a:ext>
            </a:extLst>
          </p:cNvPr>
          <p:cNvGraphicFramePr>
            <a:graphicFrameLocks noGrp="1"/>
          </p:cNvGraphicFramePr>
          <p:nvPr>
            <p:ph idx="1"/>
            <p:extLst>
              <p:ext uri="{D42A27DB-BD31-4B8C-83A1-F6EECF244321}">
                <p14:modId xmlns:p14="http://schemas.microsoft.com/office/powerpoint/2010/main" val="1123376288"/>
              </p:ext>
            </p:extLst>
          </p:nvPr>
        </p:nvGraphicFramePr>
        <p:xfrm>
          <a:off x="4367694" y="825190"/>
          <a:ext cx="7824305" cy="56425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7238866"/>
      </p:ext>
    </p:extLst>
  </p:cSld>
  <p:clrMapOvr>
    <a:masterClrMapping/>
  </p:clrMapOvr>
  <mc:AlternateContent xmlns:mc="http://schemas.openxmlformats.org/markup-compatibility/2006" xmlns:p14="http://schemas.microsoft.com/office/powerpoint/2010/main">
    <mc:Choice Requires="p14">
      <p:transition spd="slow" p14:dur="2000" advTm="185517"/>
    </mc:Choice>
    <mc:Fallback xmlns="">
      <p:transition spd="slow" advTm="18551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Rectangle 3093">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6" name="Rectangle 3095">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o murdered Lynette White? Jeffrey ...">
            <a:extLst>
              <a:ext uri="{FF2B5EF4-FFF2-40B4-BE49-F238E27FC236}">
                <a16:creationId xmlns:a16="http://schemas.microsoft.com/office/drawing/2014/main" id="{73BB3B36-4B99-18AC-0FA4-6B2F17B730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53" r="12822" b="3"/>
          <a:stretch/>
        </p:blipFill>
        <p:spPr bwMode="auto">
          <a:xfrm>
            <a:off x="8331957" y="-10138"/>
            <a:ext cx="3860043" cy="3457378"/>
          </a:xfrm>
          <a:prstGeom prst="rect">
            <a:avLst/>
          </a:prstGeom>
          <a:noFill/>
          <a:extLst>
            <a:ext uri="{909E8E84-426E-40DD-AFC4-6F175D3DCCD1}">
              <a14:hiddenFill xmlns:a14="http://schemas.microsoft.com/office/drawing/2010/main">
                <a:solidFill>
                  <a:srgbClr val="FFFFFF"/>
                </a:solidFill>
              </a14:hiddenFill>
            </a:ext>
          </a:extLst>
        </p:spPr>
      </p:pic>
      <p:sp>
        <p:nvSpPr>
          <p:cNvPr id="3098" name="Rectangle 3097">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0" name="Rectangle 3099">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2" name="Freeform: Shape 3101">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89B5D4C-159F-5325-ADDC-049705639F8C}"/>
              </a:ext>
            </a:extLst>
          </p:cNvPr>
          <p:cNvSpPr>
            <a:spLocks noGrp="1"/>
          </p:cNvSpPr>
          <p:nvPr>
            <p:ph type="title"/>
          </p:nvPr>
        </p:nvSpPr>
        <p:spPr>
          <a:xfrm>
            <a:off x="631065" y="457201"/>
            <a:ext cx="3020560" cy="3588870"/>
          </a:xfrm>
        </p:spPr>
        <p:txBody>
          <a:bodyPr anchor="b">
            <a:normAutofit/>
          </a:bodyPr>
          <a:lstStyle/>
          <a:p>
            <a:pPr algn="r"/>
            <a:r>
              <a:rPr lang="en-GB" sz="4000">
                <a:solidFill>
                  <a:srgbClr val="FFFFFF"/>
                </a:solidFill>
              </a:rPr>
              <a:t>The actual murderer</a:t>
            </a:r>
          </a:p>
        </p:txBody>
      </p:sp>
      <p:sp>
        <p:nvSpPr>
          <p:cNvPr id="3" name="Content Placeholder 2">
            <a:extLst>
              <a:ext uri="{FF2B5EF4-FFF2-40B4-BE49-F238E27FC236}">
                <a16:creationId xmlns:a16="http://schemas.microsoft.com/office/drawing/2014/main" id="{9D04E673-CD2C-4779-14DD-6C199B0F89FD}"/>
              </a:ext>
            </a:extLst>
          </p:cNvPr>
          <p:cNvSpPr>
            <a:spLocks noGrp="1"/>
          </p:cNvSpPr>
          <p:nvPr>
            <p:ph idx="1"/>
          </p:nvPr>
        </p:nvSpPr>
        <p:spPr>
          <a:xfrm>
            <a:off x="4282692" y="1012263"/>
            <a:ext cx="3860043" cy="5534211"/>
          </a:xfrm>
        </p:spPr>
        <p:txBody>
          <a:bodyPr anchor="ctr">
            <a:normAutofit/>
          </a:bodyPr>
          <a:lstStyle/>
          <a:p>
            <a:pPr marR="0" lvl="0" defTabSz="914400" rtl="0" eaLnBrk="1" fontAlgn="auto" latinLnBrk="0" hangingPunct="1">
              <a:spcBef>
                <a:spcPts val="1000"/>
              </a:spcBef>
              <a:spcAft>
                <a:spcPts val="0"/>
              </a:spcAft>
              <a:buClrTx/>
              <a:buSzTx/>
              <a:tabLst/>
              <a:defRPr/>
            </a:pPr>
            <a:r>
              <a:rPr kumimoji="0" lang="en-GB" sz="2400" b="0" i="0" u="none" strike="noStrike" kern="1200" cap="none" spc="0" normalizeH="0" baseline="0" noProof="0" dirty="0">
                <a:ln>
                  <a:noFill/>
                </a:ln>
                <a:effectLst/>
                <a:uLnTx/>
                <a:uFillTx/>
                <a:cs typeface="Calibri" panose="020F0502020204030204" pitchFamily="34" charset="0"/>
              </a:rPr>
              <a:t>Jeffery Gafoor admitted to murdering Lynette over £30 </a:t>
            </a:r>
          </a:p>
          <a:p>
            <a:pPr marR="0" lvl="0" defTabSz="914400" rtl="0" eaLnBrk="1" fontAlgn="auto" latinLnBrk="0" hangingPunct="1">
              <a:spcBef>
                <a:spcPts val="1000"/>
              </a:spcBef>
              <a:spcAft>
                <a:spcPts val="0"/>
              </a:spcAft>
              <a:buClrTx/>
              <a:buSzTx/>
              <a:tabLst/>
              <a:defRPr/>
            </a:pPr>
            <a:r>
              <a:rPr lang="en-GB" sz="2400" dirty="0">
                <a:cs typeface="Calibri" panose="020F0502020204030204" pitchFamily="34" charset="0"/>
              </a:rPr>
              <a:t>He</a:t>
            </a:r>
            <a:r>
              <a:rPr kumimoji="0" lang="en-GB" sz="2400" b="0" i="0" u="none" strike="noStrike" kern="1200" cap="none" spc="0" normalizeH="0" baseline="0" noProof="0" dirty="0">
                <a:ln>
                  <a:noFill/>
                </a:ln>
                <a:effectLst/>
                <a:uLnTx/>
                <a:uFillTx/>
                <a:cs typeface="Calibri" panose="020F0502020204030204" pitchFamily="34" charset="0"/>
              </a:rPr>
              <a:t> was convicted in 2003 following being identified through familial DNA.</a:t>
            </a:r>
          </a:p>
          <a:p>
            <a:pPr marR="0" lvl="0" defTabSz="914400" rtl="0" eaLnBrk="1" fontAlgn="auto" latinLnBrk="0" hangingPunct="1">
              <a:spcBef>
                <a:spcPts val="1000"/>
              </a:spcBef>
              <a:spcAft>
                <a:spcPts val="0"/>
              </a:spcAft>
              <a:buClrTx/>
              <a:buSzTx/>
              <a:tabLst/>
              <a:defRPr/>
            </a:pPr>
            <a:r>
              <a:rPr kumimoji="0" lang="en-GB" sz="2400" b="0" i="0" u="none" strike="noStrike" kern="1200" cap="none" spc="0" normalizeH="0" baseline="0" noProof="0" dirty="0">
                <a:ln>
                  <a:noFill/>
                </a:ln>
                <a:effectLst/>
                <a:uLnTx/>
                <a:uFillTx/>
                <a:cs typeface="Calibri" panose="020F0502020204030204" pitchFamily="34" charset="0"/>
              </a:rPr>
              <a:t>He was sentenced to life (minimum 13 years)</a:t>
            </a:r>
            <a:endParaRPr lang="en-GB" sz="2400" dirty="0">
              <a:cs typeface="Calibri" panose="020F0502020204030204" pitchFamily="34" charset="0"/>
            </a:endParaRPr>
          </a:p>
          <a:p>
            <a:pPr marR="0" lvl="0" defTabSz="914400" rtl="0" eaLnBrk="1" fontAlgn="auto" latinLnBrk="0" hangingPunct="1">
              <a:spcBef>
                <a:spcPts val="1000"/>
              </a:spcBef>
              <a:spcAft>
                <a:spcPts val="0"/>
              </a:spcAft>
              <a:buClrTx/>
              <a:buSzTx/>
              <a:tabLst/>
              <a:defRPr/>
            </a:pPr>
            <a:r>
              <a:rPr kumimoji="0" lang="en-GB" sz="2400" b="0" i="0" u="none" strike="noStrike" kern="1200" cap="none" spc="0" normalizeH="0" baseline="0" noProof="0" dirty="0">
                <a:ln>
                  <a:noFill/>
                </a:ln>
                <a:effectLst/>
                <a:uLnTx/>
                <a:uFillTx/>
                <a:cs typeface="Calibri" panose="020F0502020204030204" pitchFamily="34" charset="0"/>
              </a:rPr>
              <a:t>A shorter sentence than the ones given to the Cardiff Three</a:t>
            </a:r>
          </a:p>
          <a:p>
            <a:pPr marR="0" lvl="0" defTabSz="914400" rtl="0" eaLnBrk="1" fontAlgn="auto" latinLnBrk="0" hangingPunct="1">
              <a:spcBef>
                <a:spcPts val="1000"/>
              </a:spcBef>
              <a:spcAft>
                <a:spcPts val="0"/>
              </a:spcAft>
              <a:buClrTx/>
              <a:buSzTx/>
              <a:tabLst/>
              <a:defRPr/>
            </a:pPr>
            <a:r>
              <a:rPr lang="en-GB" sz="2400" dirty="0">
                <a:cs typeface="Calibri" panose="020F0502020204030204" pitchFamily="34" charset="0"/>
              </a:rPr>
              <a:t>In an open prison, granted day release in January 2023</a:t>
            </a:r>
            <a:endParaRPr kumimoji="0" lang="en-GB" sz="2400" b="0" i="0" u="none" strike="noStrike" kern="1200" cap="none" spc="0" normalizeH="0" baseline="0" noProof="0" dirty="0">
              <a:ln>
                <a:noFill/>
              </a:ln>
              <a:effectLst/>
              <a:uLnTx/>
              <a:uFillTx/>
              <a:cs typeface="Calibri" panose="020F0502020204030204" pitchFamily="34" charset="0"/>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E53AF092-588B-5343-9FF4-810315A5D612}"/>
              </a:ext>
            </a:extLst>
          </p:cNvPr>
          <p:cNvPicPr>
            <a:picLocks noChangeAspect="1"/>
          </p:cNvPicPr>
          <p:nvPr/>
        </p:nvPicPr>
        <p:blipFill>
          <a:blip r:embed="rId4"/>
          <a:srcRect t="14407" r="-1" b="26157"/>
          <a:stretch/>
        </p:blipFill>
        <p:spPr>
          <a:xfrm>
            <a:off x="8331957" y="3420897"/>
            <a:ext cx="3860043" cy="3437103"/>
          </a:xfrm>
          <a:prstGeom prst="rect">
            <a:avLst/>
          </a:prstGeom>
        </p:spPr>
      </p:pic>
    </p:spTree>
    <p:extLst>
      <p:ext uri="{BB962C8B-B14F-4D97-AF65-F5344CB8AC3E}">
        <p14:creationId xmlns:p14="http://schemas.microsoft.com/office/powerpoint/2010/main" val="2644894184"/>
      </p:ext>
    </p:extLst>
  </p:cSld>
  <p:clrMapOvr>
    <a:masterClrMapping/>
  </p:clrMapOvr>
  <mc:AlternateContent xmlns:mc="http://schemas.openxmlformats.org/markup-compatibility/2006" xmlns:p14="http://schemas.microsoft.com/office/powerpoint/2010/main">
    <mc:Choice Requires="p14">
      <p:transition spd="slow" p14:dur="2000" advTm="60929"/>
    </mc:Choice>
    <mc:Fallback xmlns="">
      <p:transition spd="slow" advTm="6092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F688671-7497-DB5A-C56B-9E4563940A5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Police trail collapses</a:t>
            </a:r>
          </a:p>
        </p:txBody>
      </p:sp>
      <p:sp>
        <p:nvSpPr>
          <p:cNvPr id="3" name="Content Placeholder 2">
            <a:extLst>
              <a:ext uri="{FF2B5EF4-FFF2-40B4-BE49-F238E27FC236}">
                <a16:creationId xmlns:a16="http://schemas.microsoft.com/office/drawing/2014/main" id="{0A389A58-4081-88E0-CDE5-43B9790B2863}"/>
              </a:ext>
            </a:extLst>
          </p:cNvPr>
          <p:cNvSpPr>
            <a:spLocks noGrp="1"/>
          </p:cNvSpPr>
          <p:nvPr>
            <p:ph idx="1"/>
          </p:nvPr>
        </p:nvSpPr>
        <p:spPr>
          <a:xfrm>
            <a:off x="4134810" y="10138"/>
            <a:ext cx="7889549" cy="7053602"/>
          </a:xfrm>
        </p:spPr>
        <p:txBody>
          <a:bodyPr anchor="ctr">
            <a:normAutofit/>
          </a:bodyPr>
          <a:lstStyle/>
          <a:p>
            <a:r>
              <a:rPr lang="en-GB" sz="2400" dirty="0">
                <a:latin typeface="Arial" panose="020B0604020202020204" pitchFamily="34" charset="0"/>
                <a:cs typeface="Arial" panose="020B0604020202020204" pitchFamily="34" charset="0"/>
              </a:rPr>
              <a:t>13 former police officers were charged with conspiracy to pervert the course of justice. </a:t>
            </a:r>
          </a:p>
          <a:p>
            <a:r>
              <a:rPr lang="en-GB" sz="2400" dirty="0">
                <a:latin typeface="Arial" panose="020B0604020202020204" pitchFamily="34" charset="0"/>
                <a:cs typeface="Arial" panose="020B0604020202020204" pitchFamily="34" charset="0"/>
              </a:rPr>
              <a:t>8 stood trial first</a:t>
            </a:r>
          </a:p>
          <a:p>
            <a:r>
              <a:rPr lang="en-GB" sz="2400" b="0" i="0" dirty="0">
                <a:effectLst/>
                <a:latin typeface="Arial" panose="020B0604020202020204" pitchFamily="34" charset="0"/>
                <a:cs typeface="Arial" panose="020B0604020202020204" pitchFamily="34" charset="0"/>
              </a:rPr>
              <a:t>Files for the defence had been destroyed by South Wales Police’s investigating officers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trail judge found “irregularities in the criminal disclosure process”.</a:t>
            </a:r>
          </a:p>
          <a:p>
            <a:r>
              <a:rPr lang="en-GB" sz="2400" b="0" i="0" dirty="0">
                <a:effectLst/>
                <a:latin typeface="Arial" panose="020B0604020202020204" pitchFamily="34" charset="0"/>
                <a:cs typeface="Arial" panose="020B0604020202020204" pitchFamily="34" charset="0"/>
              </a:rPr>
              <a:t>The judge held that the trial could not continue as it would be unfair. </a:t>
            </a:r>
          </a:p>
          <a:p>
            <a:r>
              <a:rPr lang="en-GB" sz="2400" dirty="0">
                <a:latin typeface="Arial" panose="020B0604020202020204" pitchFamily="34" charset="0"/>
                <a:cs typeface="Arial" panose="020B0604020202020204" pitchFamily="34" charset="0"/>
              </a:rPr>
              <a:t>After the ending of the trial, it transpired that the files had not been destroyed</a:t>
            </a:r>
            <a:endParaRPr lang="en-GB" sz="2400" b="0" i="0" dirty="0">
              <a:effectLst/>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South Wales Police had also led the investigation into its own officers, which raised concerns about transparency. </a:t>
            </a:r>
          </a:p>
        </p:txBody>
      </p:sp>
    </p:spTree>
    <p:extLst>
      <p:ext uri="{BB962C8B-B14F-4D97-AF65-F5344CB8AC3E}">
        <p14:creationId xmlns:p14="http://schemas.microsoft.com/office/powerpoint/2010/main" val="3162846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he Cardiff Three &amp; The Murder Of Lynette White - 'Unsafe Convictions' - 1992">
            <a:hlinkClick r:id="" action="ppaction://media"/>
            <a:extLst>
              <a:ext uri="{FF2B5EF4-FFF2-40B4-BE49-F238E27FC236}">
                <a16:creationId xmlns:a16="http://schemas.microsoft.com/office/drawing/2014/main" id="{C2CC2062-5747-7C69-5B27-F83DAE79DD03}"/>
              </a:ext>
            </a:extLst>
          </p:cNvPr>
          <p:cNvPicPr>
            <a:picLocks noGrp="1" noRot="1" noChangeAspect="1"/>
          </p:cNvPicPr>
          <p:nvPr>
            <p:ph idx="1"/>
            <a:videoFile r:link="rId1"/>
          </p:nvPr>
        </p:nvPicPr>
        <p:blipFill>
          <a:blip r:embed="rId3"/>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366860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7E5F6-A2F7-DF89-95AA-BC2899656FD4}"/>
              </a:ext>
            </a:extLst>
          </p:cNvPr>
          <p:cNvSpPr>
            <a:spLocks noGrp="1"/>
          </p:cNvSpPr>
          <p:nvPr>
            <p:ph type="title"/>
          </p:nvPr>
        </p:nvSpPr>
        <p:spPr>
          <a:xfrm>
            <a:off x="1136397" y="502021"/>
            <a:ext cx="4959603" cy="1642969"/>
          </a:xfrm>
        </p:spPr>
        <p:txBody>
          <a:bodyPr anchor="b">
            <a:normAutofit/>
          </a:bodyPr>
          <a:lstStyle/>
          <a:p>
            <a:r>
              <a:rPr lang="en-GB" sz="4000" dirty="0"/>
              <a:t>Discuss</a:t>
            </a:r>
          </a:p>
        </p:txBody>
      </p:sp>
      <p:sp>
        <p:nvSpPr>
          <p:cNvPr id="3" name="Content Placeholder 2">
            <a:extLst>
              <a:ext uri="{FF2B5EF4-FFF2-40B4-BE49-F238E27FC236}">
                <a16:creationId xmlns:a16="http://schemas.microsoft.com/office/drawing/2014/main" id="{3C0A32A5-09F6-249A-7FC9-A6ADB5AEE79C}"/>
              </a:ext>
            </a:extLst>
          </p:cNvPr>
          <p:cNvSpPr>
            <a:spLocks noGrp="1"/>
          </p:cNvSpPr>
          <p:nvPr>
            <p:ph idx="1"/>
          </p:nvPr>
        </p:nvSpPr>
        <p:spPr>
          <a:xfrm>
            <a:off x="1136397" y="2418408"/>
            <a:ext cx="4959603" cy="3522569"/>
          </a:xfrm>
        </p:spPr>
        <p:txBody>
          <a:bodyPr anchor="t">
            <a:normAutofit/>
          </a:bodyPr>
          <a:lstStyle/>
          <a:p>
            <a:pPr marL="0" indent="0">
              <a:lnSpc>
                <a:spcPct val="150000"/>
              </a:lnSpc>
              <a:buNone/>
            </a:pPr>
            <a:r>
              <a:rPr lang="en-GB" sz="2400" dirty="0"/>
              <a:t>Considering both events, how do you think these have impacted upon relationships with the police?</a:t>
            </a:r>
          </a:p>
        </p:txBody>
      </p:sp>
      <p:sp>
        <p:nvSpPr>
          <p:cNvPr id="21" name="Rectangle 2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Chat outline">
            <a:extLst>
              <a:ext uri="{FF2B5EF4-FFF2-40B4-BE49-F238E27FC236}">
                <a16:creationId xmlns:a16="http://schemas.microsoft.com/office/drawing/2014/main" id="{5AE30279-575D-1913-C835-C5A60959A61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0903" y="944414"/>
            <a:ext cx="4199086" cy="4199086"/>
          </a:xfrm>
          <a:prstGeom prst="rect">
            <a:avLst/>
          </a:prstGeom>
        </p:spPr>
      </p:pic>
    </p:spTree>
    <p:extLst>
      <p:ext uri="{BB962C8B-B14F-4D97-AF65-F5344CB8AC3E}">
        <p14:creationId xmlns:p14="http://schemas.microsoft.com/office/powerpoint/2010/main" val="2578916419"/>
      </p:ext>
    </p:extLst>
  </p:cSld>
  <p:clrMapOvr>
    <a:masterClrMapping/>
  </p:clrMapOvr>
  <mc:AlternateContent xmlns:mc="http://schemas.openxmlformats.org/markup-compatibility/2006" xmlns:p14="http://schemas.microsoft.com/office/powerpoint/2010/main">
    <mc:Choice Requires="p14">
      <p:transition spd="slow" p14:dur="2000" advTm="88284"/>
    </mc:Choice>
    <mc:Fallback xmlns="">
      <p:transition spd="slow" advTm="8828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71823E-1A32-5A94-3E2A-498C11449EDA}"/>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Legislation in Wales</a:t>
            </a:r>
            <a:br>
              <a:rPr lang="en-US" sz="5400">
                <a:solidFill>
                  <a:schemeClr val="bg1">
                    <a:lumMod val="95000"/>
                    <a:lumOff val="5000"/>
                  </a:schemeClr>
                </a:solidFill>
              </a:rPr>
            </a:br>
            <a:r>
              <a:rPr lang="en-US" sz="5400">
                <a:solidFill>
                  <a:schemeClr val="bg1">
                    <a:lumMod val="95000"/>
                    <a:lumOff val="5000"/>
                  </a:schemeClr>
                </a:solidFill>
              </a:rPr>
              <a:t>The Welsh language</a:t>
            </a:r>
          </a:p>
        </p:txBody>
      </p:sp>
    </p:spTree>
    <p:extLst>
      <p:ext uri="{BB962C8B-B14F-4D97-AF65-F5344CB8AC3E}">
        <p14:creationId xmlns:p14="http://schemas.microsoft.com/office/powerpoint/2010/main" val="304324385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6E442A-D739-7E25-44AB-4001D09FED68}"/>
              </a:ext>
            </a:extLst>
          </p:cNvPr>
          <p:cNvPicPr>
            <a:picLocks noChangeAspect="1"/>
          </p:cNvPicPr>
          <p:nvPr/>
        </p:nvPicPr>
        <p:blipFill>
          <a:blip r:embed="rId3">
            <a:duotone>
              <a:schemeClr val="bg2">
                <a:shade val="45000"/>
                <a:satMod val="135000"/>
              </a:schemeClr>
              <a:prstClr val="white"/>
            </a:duotone>
          </a:blip>
          <a:srcRect t="4007" b="248"/>
          <a:stretch/>
        </p:blipFill>
        <p:spPr>
          <a:xfrm>
            <a:off x="20" y="10"/>
            <a:ext cx="12191980" cy="6857990"/>
          </a:xfrm>
          <a:prstGeom prst="rect">
            <a:avLst/>
          </a:prstGeom>
        </p:spPr>
      </p:pic>
      <p:sp>
        <p:nvSpPr>
          <p:cNvPr id="53" name="Rectangle 5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563CF-64A7-84AF-E51D-2D72002B1FA6}"/>
              </a:ext>
            </a:extLst>
          </p:cNvPr>
          <p:cNvSpPr>
            <a:spLocks noGrp="1"/>
          </p:cNvSpPr>
          <p:nvPr>
            <p:ph type="title"/>
          </p:nvPr>
        </p:nvSpPr>
        <p:spPr>
          <a:xfrm>
            <a:off x="838200" y="365125"/>
            <a:ext cx="10515600" cy="1325563"/>
          </a:xfrm>
        </p:spPr>
        <p:txBody>
          <a:bodyPr>
            <a:normAutofit/>
          </a:bodyPr>
          <a:lstStyle/>
          <a:p>
            <a:r>
              <a:rPr lang="en-GB"/>
              <a:t>Welsh Language Act 1993</a:t>
            </a:r>
          </a:p>
        </p:txBody>
      </p:sp>
      <p:graphicFrame>
        <p:nvGraphicFramePr>
          <p:cNvPr id="16" name="Content Placeholder 2">
            <a:extLst>
              <a:ext uri="{FF2B5EF4-FFF2-40B4-BE49-F238E27FC236}">
                <a16:creationId xmlns:a16="http://schemas.microsoft.com/office/drawing/2014/main" id="{30744662-9209-4EF0-FE29-8B56027655E7}"/>
              </a:ext>
            </a:extLst>
          </p:cNvPr>
          <p:cNvGraphicFramePr>
            <a:graphicFrameLocks noGrp="1"/>
          </p:cNvGraphicFramePr>
          <p:nvPr>
            <p:ph idx="1"/>
            <p:extLst>
              <p:ext uri="{D42A27DB-BD31-4B8C-83A1-F6EECF244321}">
                <p14:modId xmlns:p14="http://schemas.microsoft.com/office/powerpoint/2010/main" val="34743071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5965066"/>
      </p:ext>
    </p:extLst>
  </p:cSld>
  <p:clrMapOvr>
    <a:masterClrMapping/>
  </p:clrMapOvr>
  <mc:AlternateContent xmlns:mc="http://schemas.openxmlformats.org/markup-compatibility/2006" xmlns:p14="http://schemas.microsoft.com/office/powerpoint/2010/main">
    <mc:Choice Requires="p14">
      <p:transition spd="slow" p14:dur="2000" advTm="5981"/>
    </mc:Choice>
    <mc:Fallback xmlns="">
      <p:transition spd="slow" advTm="5981"/>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58AFA-0EC9-E95C-BD75-BBA7F60EDD42}"/>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Welsh Language (Wales) Measure 2011</a:t>
            </a:r>
          </a:p>
        </p:txBody>
      </p:sp>
      <p:graphicFrame>
        <p:nvGraphicFramePr>
          <p:cNvPr id="14" name="Content Placeholder 2">
            <a:extLst>
              <a:ext uri="{FF2B5EF4-FFF2-40B4-BE49-F238E27FC236}">
                <a16:creationId xmlns:a16="http://schemas.microsoft.com/office/drawing/2014/main" id="{ED4FAB60-0AD9-40E4-FBD1-5F8C4E921129}"/>
              </a:ext>
            </a:extLst>
          </p:cNvPr>
          <p:cNvGraphicFramePr>
            <a:graphicFrameLocks noGrp="1"/>
          </p:cNvGraphicFramePr>
          <p:nvPr>
            <p:ph idx="1"/>
            <p:extLst>
              <p:ext uri="{D42A27DB-BD31-4B8C-83A1-F6EECF244321}">
                <p14:modId xmlns:p14="http://schemas.microsoft.com/office/powerpoint/2010/main" val="209809675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8136230"/>
      </p:ext>
    </p:extLst>
  </p:cSld>
  <p:clrMapOvr>
    <a:masterClrMapping/>
  </p:clrMapOvr>
  <mc:AlternateContent xmlns:mc="http://schemas.openxmlformats.org/markup-compatibility/2006" xmlns:p14="http://schemas.microsoft.com/office/powerpoint/2010/main">
    <mc:Choice Requires="p14">
      <p:transition spd="slow" p14:dur="2000" advTm="171786"/>
    </mc:Choice>
    <mc:Fallback xmlns="">
      <p:transition spd="slow" advTm="171786"/>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303A-A718-C33A-BF3B-8C4E66AC3E67}"/>
              </a:ext>
            </a:extLst>
          </p:cNvPr>
          <p:cNvSpPr>
            <a:spLocks noGrp="1"/>
          </p:cNvSpPr>
          <p:nvPr>
            <p:ph type="title"/>
          </p:nvPr>
        </p:nvSpPr>
        <p:spPr/>
        <p:txBody>
          <a:bodyPr/>
          <a:lstStyle/>
          <a:p>
            <a:r>
              <a:rPr lang="en-GB" dirty="0"/>
              <a:t>Why the measure was introduced</a:t>
            </a:r>
          </a:p>
        </p:txBody>
      </p:sp>
      <p:pic>
        <p:nvPicPr>
          <p:cNvPr id="6" name="Online Media 5" title="Proposed Welsh Language Measure">
            <a:hlinkClick r:id="" action="ppaction://media"/>
            <a:extLst>
              <a:ext uri="{FF2B5EF4-FFF2-40B4-BE49-F238E27FC236}">
                <a16:creationId xmlns:a16="http://schemas.microsoft.com/office/drawing/2014/main" id="{5BD10241-2871-AD6E-2024-ABB36B3CB9EC}"/>
              </a:ext>
            </a:extLst>
          </p:cNvPr>
          <p:cNvPicPr>
            <a:picLocks noGrp="1" noRot="1" noChangeAspect="1"/>
          </p:cNvPicPr>
          <p:nvPr>
            <p:ph idx="1"/>
            <a:videoFile r:link="rId1"/>
          </p:nvPr>
        </p:nvPicPr>
        <p:blipFill>
          <a:blip r:embed="rId4"/>
          <a:stretch>
            <a:fillRect/>
          </a:stretch>
        </p:blipFill>
        <p:spPr>
          <a:xfrm>
            <a:off x="2244725" y="1825625"/>
            <a:ext cx="7700963" cy="4351338"/>
          </a:xfrm>
          <a:prstGeom prst="rect">
            <a:avLst/>
          </a:prstGeom>
        </p:spPr>
      </p:pic>
      <p:sp>
        <p:nvSpPr>
          <p:cNvPr id="5" name="TextBox 4">
            <a:extLst>
              <a:ext uri="{FF2B5EF4-FFF2-40B4-BE49-F238E27FC236}">
                <a16:creationId xmlns:a16="http://schemas.microsoft.com/office/drawing/2014/main" id="{77FB41D3-20B6-98BC-4F46-18CB545CE870}"/>
              </a:ext>
            </a:extLst>
          </p:cNvPr>
          <p:cNvSpPr txBox="1"/>
          <p:nvPr/>
        </p:nvSpPr>
        <p:spPr>
          <a:xfrm>
            <a:off x="3045348" y="6311900"/>
            <a:ext cx="6099716" cy="369332"/>
          </a:xfrm>
          <a:prstGeom prst="rect">
            <a:avLst/>
          </a:prstGeom>
          <a:noFill/>
        </p:spPr>
        <p:txBody>
          <a:bodyPr wrap="square">
            <a:spAutoFit/>
          </a:bodyPr>
          <a:lstStyle/>
          <a:p>
            <a:r>
              <a:rPr lang="en-GB" dirty="0"/>
              <a:t>https://www.youtube.com/watch?v=LauqCJukpvg</a:t>
            </a:r>
          </a:p>
        </p:txBody>
      </p:sp>
    </p:spTree>
    <p:extLst>
      <p:ext uri="{BB962C8B-B14F-4D97-AF65-F5344CB8AC3E}">
        <p14:creationId xmlns:p14="http://schemas.microsoft.com/office/powerpoint/2010/main" val="342406172"/>
      </p:ext>
    </p:extLst>
  </p:cSld>
  <p:clrMapOvr>
    <a:masterClrMapping/>
  </p:clrMapOvr>
  <mc:AlternateContent xmlns:mc="http://schemas.openxmlformats.org/markup-compatibility/2006" xmlns:p14="http://schemas.microsoft.com/office/powerpoint/2010/main">
    <mc:Choice Requires="p14">
      <p:transition spd="slow" p14:dur="2000" advTm="23357"/>
    </mc:Choice>
    <mc:Fallback xmlns="">
      <p:transition spd="slow" advTm="2335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B3DDEB-E8BF-0848-8C6C-98219305FBDD}"/>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Why is Welsh important?</a:t>
            </a:r>
          </a:p>
        </p:txBody>
      </p:sp>
      <p:pic>
        <p:nvPicPr>
          <p:cNvPr id="4" name="Online Media 3" title="Welsh Language Rights Day 2021: Police">
            <a:hlinkClick r:id="" action="ppaction://media"/>
            <a:extLst>
              <a:ext uri="{FF2B5EF4-FFF2-40B4-BE49-F238E27FC236}">
                <a16:creationId xmlns:a16="http://schemas.microsoft.com/office/drawing/2014/main" id="{B3BBD8EE-EEF7-05E7-7B7F-CD3286588A0D}"/>
              </a:ext>
            </a:extLst>
          </p:cNvPr>
          <p:cNvPicPr>
            <a:picLocks noGrp="1" noRot="1" noChangeAspect="1"/>
          </p:cNvPicPr>
          <p:nvPr>
            <p:ph idx="1"/>
            <a:videoFile r:link="rId1"/>
          </p:nvPr>
        </p:nvPicPr>
        <p:blipFill>
          <a:blip r:embed="rId4"/>
          <a:stretch>
            <a:fillRect/>
          </a:stretch>
        </p:blipFill>
        <p:spPr>
          <a:xfrm>
            <a:off x="1999331" y="557189"/>
            <a:ext cx="8193338" cy="4629236"/>
          </a:xfrm>
          <a:prstGeom prst="rect">
            <a:avLst/>
          </a:prstGeom>
        </p:spPr>
      </p:pic>
    </p:spTree>
    <p:extLst>
      <p:ext uri="{BB962C8B-B14F-4D97-AF65-F5344CB8AC3E}">
        <p14:creationId xmlns:p14="http://schemas.microsoft.com/office/powerpoint/2010/main" val="4276878129"/>
      </p:ext>
    </p:extLst>
  </p:cSld>
  <p:clrMapOvr>
    <a:masterClrMapping/>
  </p:clrMapOvr>
  <mc:AlternateContent xmlns:mc="http://schemas.openxmlformats.org/markup-compatibility/2006" xmlns:p14="http://schemas.microsoft.com/office/powerpoint/2010/main">
    <mc:Choice Requires="p14">
      <p:transition spd="slow" p14:dur="2000" advTm="43496"/>
    </mc:Choice>
    <mc:Fallback xmlns="">
      <p:transition spd="slow" advTm="434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44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hlinkClick r:id="rId3"/>
            <a:extLst>
              <a:ext uri="{FF2B5EF4-FFF2-40B4-BE49-F238E27FC236}">
                <a16:creationId xmlns:a16="http://schemas.microsoft.com/office/drawing/2014/main" id="{C999D14C-0386-6D6D-7AA0-BEFFEFCE93A5}"/>
              </a:ext>
            </a:extLst>
          </p:cNvPr>
          <p:cNvPicPr>
            <a:picLocks noGrp="1" noChangeAspect="1"/>
          </p:cNvPicPr>
          <p:nvPr>
            <p:ph idx="1"/>
          </p:nvPr>
        </p:nvPicPr>
        <p:blipFill>
          <a:blip r:embed="rId4"/>
          <a:stretch>
            <a:fillRect/>
          </a:stretch>
        </p:blipFill>
        <p:spPr>
          <a:xfrm>
            <a:off x="4160054" y="643467"/>
            <a:ext cx="3871891" cy="5571066"/>
          </a:xfrm>
          <a:prstGeom prst="rect">
            <a:avLst/>
          </a:prstGeom>
        </p:spPr>
      </p:pic>
    </p:spTree>
    <p:extLst>
      <p:ext uri="{BB962C8B-B14F-4D97-AF65-F5344CB8AC3E}">
        <p14:creationId xmlns:p14="http://schemas.microsoft.com/office/powerpoint/2010/main" val="1716223701"/>
      </p:ext>
    </p:extLst>
  </p:cSld>
  <p:clrMapOvr>
    <a:masterClrMapping/>
  </p:clrMapOvr>
  <mc:AlternateContent xmlns:mc="http://schemas.openxmlformats.org/markup-compatibility/2006" xmlns:p14="http://schemas.microsoft.com/office/powerpoint/2010/main">
    <mc:Choice Requires="p14">
      <p:transition spd="slow" p14:dur="2000" advTm="31535"/>
    </mc:Choice>
    <mc:Fallback xmlns="">
      <p:transition spd="slow" advTm="31535"/>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3EC01-1A64-B5A3-0D1E-6A78A37F8BD6}"/>
              </a:ext>
            </a:extLst>
          </p:cNvPr>
          <p:cNvSpPr>
            <a:spLocks noGrp="1"/>
          </p:cNvSpPr>
          <p:nvPr>
            <p:ph type="title"/>
          </p:nvPr>
        </p:nvSpPr>
        <p:spPr>
          <a:xfrm>
            <a:off x="630936" y="639520"/>
            <a:ext cx="3429000" cy="1719072"/>
          </a:xfrm>
        </p:spPr>
        <p:txBody>
          <a:bodyPr anchor="b">
            <a:normAutofit/>
          </a:bodyPr>
          <a:lstStyle/>
          <a:p>
            <a:r>
              <a:rPr lang="en-GB" sz="5400"/>
              <a:t>Things to consider</a:t>
            </a:r>
          </a:p>
        </p:txBody>
      </p:sp>
      <p:sp>
        <p:nvSpPr>
          <p:cNvPr id="4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24F844-C37A-8EEA-841D-6473B0180092}"/>
              </a:ext>
            </a:extLst>
          </p:cNvPr>
          <p:cNvSpPr>
            <a:spLocks noGrp="1"/>
          </p:cNvSpPr>
          <p:nvPr>
            <p:ph idx="1"/>
          </p:nvPr>
        </p:nvSpPr>
        <p:spPr>
          <a:xfrm>
            <a:off x="630936" y="2807208"/>
            <a:ext cx="3429000" cy="3410712"/>
          </a:xfrm>
        </p:spPr>
        <p:txBody>
          <a:bodyPr anchor="t">
            <a:normAutofit/>
          </a:bodyPr>
          <a:lstStyle/>
          <a:p>
            <a:r>
              <a:rPr lang="en-GB" sz="2200"/>
              <a:t>Why is it important for people to have access to information through the medium of Welsh?</a:t>
            </a:r>
          </a:p>
          <a:p>
            <a:r>
              <a:rPr lang="en-GB" sz="2200"/>
              <a:t>What would having a basic knowledge of the Welsh language bring to policing?</a:t>
            </a:r>
          </a:p>
        </p:txBody>
      </p:sp>
      <p:pic>
        <p:nvPicPr>
          <p:cNvPr id="4" name="Picture 3" descr="A red and white image of a dragon&#10;&#10;Description automatically generated">
            <a:extLst>
              <a:ext uri="{FF2B5EF4-FFF2-40B4-BE49-F238E27FC236}">
                <a16:creationId xmlns:a16="http://schemas.microsoft.com/office/drawing/2014/main" id="{5A14D0D3-67D3-D384-88E8-A453CEB60F05}"/>
              </a:ext>
            </a:extLst>
          </p:cNvPr>
          <p:cNvPicPr>
            <a:picLocks noChangeAspect="1"/>
          </p:cNvPicPr>
          <p:nvPr/>
        </p:nvPicPr>
        <p:blipFill>
          <a:blip r:embed="rId3"/>
          <a:srcRect l="2711" r="1" b="1"/>
          <a:stretch/>
        </p:blipFill>
        <p:spPr>
          <a:xfrm>
            <a:off x="4654296" y="980847"/>
            <a:ext cx="6903720" cy="4896306"/>
          </a:xfrm>
          <a:prstGeom prst="rect">
            <a:avLst/>
          </a:prstGeom>
        </p:spPr>
      </p:pic>
    </p:spTree>
    <p:extLst>
      <p:ext uri="{BB962C8B-B14F-4D97-AF65-F5344CB8AC3E}">
        <p14:creationId xmlns:p14="http://schemas.microsoft.com/office/powerpoint/2010/main" val="3522613515"/>
      </p:ext>
    </p:extLst>
  </p:cSld>
  <p:clrMapOvr>
    <a:masterClrMapping/>
  </p:clrMapOvr>
  <mc:AlternateContent xmlns:mc="http://schemas.openxmlformats.org/markup-compatibility/2006" xmlns:p14="http://schemas.microsoft.com/office/powerpoint/2010/main">
    <mc:Choice Requires="p14">
      <p:transition spd="slow" p14:dur="2000" advTm="103911"/>
    </mc:Choice>
    <mc:Fallback xmlns="">
      <p:transition spd="slow" advTm="103911"/>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B4799592-D96D-43B9-9632-F822EDD6AC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4700A2-E58C-45E2-A5DF-A32B0D15BC82}">
  <ds:schemaRefs>
    <ds:schemaRef ds:uri="http://schemas.microsoft.com/sharepoint/v3/contenttype/forms"/>
  </ds:schemaRefs>
</ds:datastoreItem>
</file>

<file path=customXml/itemProps3.xml><?xml version="1.0" encoding="utf-8"?>
<ds:datastoreItem xmlns:ds="http://schemas.openxmlformats.org/officeDocument/2006/customXml" ds:itemID="{8EEE01F9-BBDA-4FE6-B7E2-0D6A5C92C0BB}">
  <ds:schemaRefs>
    <ds:schemaRef ds:uri="http://purl.org/dc/terms/"/>
    <ds:schemaRef ds:uri="http://schemas.openxmlformats.org/package/2006/metadata/core-properties"/>
    <ds:schemaRef ds:uri="http://schemas.microsoft.com/office/2006/documentManagement/types"/>
    <ds:schemaRef ds:uri="http://www.w3.org/XML/1998/namespace"/>
    <ds:schemaRef ds:uri="0e7fbce4-8ae7-4085-8b0a-9efa4c7cae6d"/>
    <ds:schemaRef ds:uri="http://purl.org/dc/elements/1.1/"/>
    <ds:schemaRef ds:uri="http://schemas.microsoft.com/office/2006/metadata/properties"/>
    <ds:schemaRef ds:uri="http://schemas.microsoft.com/office/infopath/2007/PartnerControls"/>
    <ds:schemaRef ds:uri="4eb0a523-77d0-454a-93a8-50ca111d3c44"/>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6198</TotalTime>
  <Words>2243</Words>
  <Application>Microsoft Office PowerPoint</Application>
  <PresentationFormat>Widescreen</PresentationFormat>
  <Paragraphs>181</Paragraphs>
  <Slides>35</Slides>
  <Notes>21</Notes>
  <HiddenSlides>0</HiddenSlides>
  <MMClips>5</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35</vt:i4>
      </vt:variant>
    </vt:vector>
  </HeadingPairs>
  <TitlesOfParts>
    <vt:vector size="44" baseType="lpstr">
      <vt:lpstr>Aptos</vt:lpstr>
      <vt:lpstr>Aptos Display</vt:lpstr>
      <vt:lpstr>Arial</vt:lpstr>
      <vt:lpstr>Calibri</vt:lpstr>
      <vt:lpstr>Poppins</vt:lpstr>
      <vt:lpstr>ReithSans</vt:lpstr>
      <vt:lpstr>Symbol</vt:lpstr>
      <vt:lpstr>Office Theme</vt:lpstr>
      <vt:lpstr>1_Office Theme</vt:lpstr>
      <vt:lpstr>PowerPoint Presentation</vt:lpstr>
      <vt:lpstr>Plismona Cymru / Policing Wales</vt:lpstr>
      <vt:lpstr>Learning outcomes</vt:lpstr>
      <vt:lpstr>Assessment 1</vt:lpstr>
      <vt:lpstr>PowerPoint Presentation</vt:lpstr>
      <vt:lpstr>PowerPoint Presentation</vt:lpstr>
      <vt:lpstr>What events have impacted upon public perception /relationship of the police in Wales</vt:lpstr>
      <vt:lpstr>Miners Strike 1984</vt:lpstr>
      <vt:lpstr>Mining communities in Wales</vt:lpstr>
      <vt:lpstr>The Miners Strike of 1984</vt:lpstr>
      <vt:lpstr>Margaret Thatcher</vt:lpstr>
      <vt:lpstr>Arthur Scargill</vt:lpstr>
      <vt:lpstr>What happened with the police</vt:lpstr>
      <vt:lpstr>PowerPoint Presentation</vt:lpstr>
      <vt:lpstr>How did the miners strike impact upon communities in Wales?</vt:lpstr>
      <vt:lpstr>Impacts on communities in Wales</vt:lpstr>
      <vt:lpstr>PowerPoint Presentation</vt:lpstr>
      <vt:lpstr>Recommended watch</vt:lpstr>
      <vt:lpstr>Miners strike mini documentaries </vt:lpstr>
      <vt:lpstr>PowerPoint Presentation</vt:lpstr>
      <vt:lpstr>Murder of Lynette White 1998</vt:lpstr>
      <vt:lpstr>The Cardiff Three</vt:lpstr>
      <vt:lpstr>The Cardiff Three</vt:lpstr>
      <vt:lpstr>Conviction and Acquittal</vt:lpstr>
      <vt:lpstr>The actual murderer</vt:lpstr>
      <vt:lpstr>Police trail collapses</vt:lpstr>
      <vt:lpstr>PowerPoint Presentation</vt:lpstr>
      <vt:lpstr>Discuss</vt:lpstr>
      <vt:lpstr>Legislation in Wales The Welsh language</vt:lpstr>
      <vt:lpstr>Welsh Language Act 1993</vt:lpstr>
      <vt:lpstr>Welsh Language (Wales) Measure 2011</vt:lpstr>
      <vt:lpstr>Why the measure was introduced</vt:lpstr>
      <vt:lpstr>Why is Welsh important?</vt:lpstr>
      <vt:lpstr>PowerPoint Presentation</vt:lpstr>
      <vt:lpstr>Things to consider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4</cp:revision>
  <dcterms:created xsi:type="dcterms:W3CDTF">2025-01-26T15:36:27Z</dcterms:created>
  <dcterms:modified xsi:type="dcterms:W3CDTF">2025-01-31T16:16:36Z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