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68" r:id="rId1"/>
  </p:sldMasterIdLst>
  <p:notesMasterIdLst>
    <p:notesMasterId r:id="rId12"/>
  </p:notesMasterIdLst>
  <p:sldIdLst>
    <p:sldId id="256" r:id="rId2"/>
    <p:sldId id="257" r:id="rId3"/>
    <p:sldId id="258" r:id="rId4"/>
    <p:sldId id="259" r:id="rId5"/>
    <p:sldId id="267" r:id="rId6"/>
    <p:sldId id="275" r:id="rId7"/>
    <p:sldId id="276" r:id="rId8"/>
    <p:sldId id="277" r:id="rId9"/>
    <p:sldId id="273" r:id="rId10"/>
    <p:sldId id="274"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8667" autoAdjust="0"/>
    <p:restoredTop sz="94744" autoAdjust="0"/>
  </p:normalViewPr>
  <p:slideViewPr>
    <p:cSldViewPr snapToGrid="0">
      <p:cViewPr varScale="1">
        <p:scale>
          <a:sx n="78" d="100"/>
          <a:sy n="78" d="100"/>
        </p:scale>
        <p:origin x="1171"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8E0B86-75F2-4D45-A650-F178BB68FC57}" type="datetimeFigureOut">
              <a:rPr lang="en-IN" smtClean="0"/>
              <a:t>04-12-2023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2625137-092A-4FBE-9B5B-C6026767A1E4}" type="slidenum">
              <a:rPr lang="en-IN" smtClean="0"/>
              <a:t>‹#›</a:t>
            </a:fld>
            <a:endParaRPr lang="en-IN"/>
          </a:p>
        </p:txBody>
      </p:sp>
    </p:spTree>
    <p:extLst>
      <p:ext uri="{BB962C8B-B14F-4D97-AF65-F5344CB8AC3E}">
        <p14:creationId xmlns:p14="http://schemas.microsoft.com/office/powerpoint/2010/main" val="33898310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project included creating a positive working environment in Tesco PLC for the purpose of reducing the movement of the staff during lunch break creating issue of congestion in the local area and ensure helping the staff members to develop a healthy lifestyle in the organisation as a part of reducing staff absenteeism and promoting CSR.</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2625137-092A-4FBE-9B5B-C6026767A1E4}" type="slidenum">
              <a:rPr lang="en-IN" smtClean="0"/>
              <a:t>2</a:t>
            </a:fld>
            <a:endParaRPr lang="en-IN"/>
          </a:p>
        </p:txBody>
      </p:sp>
    </p:spTree>
    <p:extLst>
      <p:ext uri="{BB962C8B-B14F-4D97-AF65-F5344CB8AC3E}">
        <p14:creationId xmlns:p14="http://schemas.microsoft.com/office/powerpoint/2010/main" val="32255128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It is evident that Stakeholder Analysis indicates that the stakeholders are employees, customers, management, public and government. Work Breakdown Structure includes that the top-level management comprises of the CEO and the CFO of Tesco PLC, the middle level management comprises of the departmental head and the low-level management ensures providing constant level of support to the subordinates.</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2625137-092A-4FBE-9B5B-C6026767A1E4}" type="slidenum">
              <a:rPr lang="en-IN" smtClean="0"/>
              <a:t>3</a:t>
            </a:fld>
            <a:endParaRPr lang="en-IN"/>
          </a:p>
        </p:txBody>
      </p:sp>
    </p:spTree>
    <p:extLst>
      <p:ext uri="{BB962C8B-B14F-4D97-AF65-F5344CB8AC3E}">
        <p14:creationId xmlns:p14="http://schemas.microsoft.com/office/powerpoint/2010/main" val="6136639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stages of the Project Life Cycle comprise of Tesco PLC creating a positive working environment through the project, an effective plan of action is created by the organisation for effective project implementation, an effective implementation of the project, hiring experts in order to monitor the project efficiently and effectively and closing of the project with the achievement of project objectives.</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2625137-092A-4FBE-9B5B-C6026767A1E4}" type="slidenum">
              <a:rPr lang="en-IN" smtClean="0"/>
              <a:t>4</a:t>
            </a:fld>
            <a:endParaRPr lang="en-IN"/>
          </a:p>
        </p:txBody>
      </p:sp>
    </p:spTree>
    <p:extLst>
      <p:ext uri="{BB962C8B-B14F-4D97-AF65-F5344CB8AC3E}">
        <p14:creationId xmlns:p14="http://schemas.microsoft.com/office/powerpoint/2010/main" val="1976952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project success criteria are creation of a positive working environment, reduction of the congestion issues in the local areas, enhancement in the growth rate of the organisation, an increase in the rate of staff absenteeism and effective discharge of the corporate social responsibilities.</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2625137-092A-4FBE-9B5B-C6026767A1E4}" type="slidenum">
              <a:rPr lang="en-IN" smtClean="0"/>
              <a:t>5</a:t>
            </a:fld>
            <a:endParaRPr lang="en-IN"/>
          </a:p>
        </p:txBody>
      </p:sp>
    </p:spTree>
    <p:extLst>
      <p:ext uri="{BB962C8B-B14F-4D97-AF65-F5344CB8AC3E}">
        <p14:creationId xmlns:p14="http://schemas.microsoft.com/office/powerpoint/2010/main" val="4255194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Some of the Project Deliverables are a positive working environment, employee absenteeism will be reduced, an increase in the growth rate, an increase in the staff absenteeism rate by 10% and a reduction in the congestion issues in the local area by 2%.</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2625137-092A-4FBE-9B5B-C6026767A1E4}" type="slidenum">
              <a:rPr lang="en-IN" smtClean="0"/>
              <a:t>6</a:t>
            </a:fld>
            <a:endParaRPr lang="en-IN"/>
          </a:p>
        </p:txBody>
      </p:sp>
    </p:spTree>
    <p:extLst>
      <p:ext uri="{BB962C8B-B14F-4D97-AF65-F5344CB8AC3E}">
        <p14:creationId xmlns:p14="http://schemas.microsoft.com/office/powerpoint/2010/main" val="32604659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Risk Assessment indicates that certain level of risk is identified in the project of Tesco PLC. In relation to the project tools as well as methodology it is evident that the project involves the use of agile project methodology.</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2625137-092A-4FBE-9B5B-C6026767A1E4}" type="slidenum">
              <a:rPr lang="en-IN" smtClean="0"/>
              <a:t>7</a:t>
            </a:fld>
            <a:endParaRPr lang="en-IN"/>
          </a:p>
        </p:txBody>
      </p:sp>
    </p:spTree>
    <p:extLst>
      <p:ext uri="{BB962C8B-B14F-4D97-AF65-F5344CB8AC3E}">
        <p14:creationId xmlns:p14="http://schemas.microsoft.com/office/powerpoint/2010/main" val="29798640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Some of the Challenges and Limitation of the project are limited communication was present in the project. presence of unclear project objectives, the time period provided to the project was limited, presence of poor budgeting objectives and identification of skill gaps during the implementation of the project.                                                                                                                                                                                                                                                                                                                                                                                                                                                                                                                                                                                                                                                                                                                                                                                                                                                                                                                                                                                                                                                                                                                                                                                                                                                                                                                                                                                                                                                                                                                                                                                                                                                                                                                                                                                                                                                                                                                                                                                                                                                                                                                                                                                                                                                                                                                                                                                                                                                                                                                                                                                                                                                                                                                                                                                                                                                                                                                                                                                                                                                                                                                                                                                                                                                                                                                                                                                                                                                                                                                                                                                                                                                                                                                                                                                                                                                                                                                                                                                                                                                                                                                                                                                                                                                                                                                                                                                                                                                                                                                                                                                                                                                                                                                                                                                                                                                                                                                                                                                                                                                                                                                                                                                                                                                                                                                                                                                                                                                                                                                                                                                                                                                                                                                                                                                                                                                                                                                                                                                                                                                                                                                                                                                                                                                                                                                                                                                                                                                                                                                                                                                                                                                                                                                                                                                                                                                                                                                                                                                                                                                                                                                                                                                                                                                                                                                                                                                                                                                                                                                                                                                                                                                                                                                                                                                                                                                                                                                                                                                                                                                                                                                                                                                                                                                                                                                                                                                                                                                                                                                                                                                                                                                                                                                                                                                                                                                                                                                                                                                                                                                                                                                                                                                                                                                                                                                                                                                                                                                                                                                                                                                                                                                                                                                                                                                                                                                                                                                                                                                                                                                                                                                                                                                                                                                                                                                                                                                                                                                                                                                                                                                                                                                                                                                                                                                                                                                                                                                                                                                                                                                                                                                                                                                                                                                                                                                                                                                                                                                                                                                                                                                                                                                                                                                                                                                                                                                                                                                                                                                                                                                                                                                                                                                                                                                                                                                                                                                                                                                                                                                                                                                                                                                                                                                                                                                                                                                                                                                                                                                                                                                                                                                                                                                                                                                                                                                                                                                                                                                                                                                                                                                                                                                                                                                                                                                                                                                                                                                                                                                                                                                                                                                                                                                                                                                                                                                                                                                                                                                                                                                                                                                                                                                                                                                                                                                                                                                                                                                                                                                                                                                                                                                                                                                                                                                                                                                                                                                                                                                                                                                                                                                                       </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2625137-092A-4FBE-9B5B-C6026767A1E4}" type="slidenum">
              <a:rPr lang="en-IN" smtClean="0"/>
              <a:t>8</a:t>
            </a:fld>
            <a:endParaRPr lang="en-IN"/>
          </a:p>
        </p:txBody>
      </p:sp>
    </p:spTree>
    <p:extLst>
      <p:ext uri="{BB962C8B-B14F-4D97-AF65-F5344CB8AC3E}">
        <p14:creationId xmlns:p14="http://schemas.microsoft.com/office/powerpoint/2010/main" val="24087921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Findings and conclusion of the project indicates reduction of the congestion issues in the local areas as a result of reduction of the staff movement, effective discharge of the corporate social responsibilities and employee absenteeism will be reduced by offering entertainment opportunities to the employees. The recommendations of the project are the team of experts for project monitoring should be promoted and maximum focus should be provided in order to ensure easy achievement of the project objectives.</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2625137-092A-4FBE-9B5B-C6026767A1E4}" type="slidenum">
              <a:rPr lang="en-IN" smtClean="0"/>
              <a:t>9</a:t>
            </a:fld>
            <a:endParaRPr lang="en-IN"/>
          </a:p>
        </p:txBody>
      </p:sp>
    </p:spTree>
    <p:extLst>
      <p:ext uri="{BB962C8B-B14F-4D97-AF65-F5344CB8AC3E}">
        <p14:creationId xmlns:p14="http://schemas.microsoft.com/office/powerpoint/2010/main" val="37643614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2625137-092A-4FBE-9B5B-C6026767A1E4}" type="slidenum">
              <a:rPr lang="en-IN" smtClean="0"/>
              <a:t>10</a:t>
            </a:fld>
            <a:endParaRPr lang="en-IN"/>
          </a:p>
        </p:txBody>
      </p:sp>
    </p:spTree>
    <p:extLst>
      <p:ext uri="{BB962C8B-B14F-4D97-AF65-F5344CB8AC3E}">
        <p14:creationId xmlns:p14="http://schemas.microsoft.com/office/powerpoint/2010/main" val="4642362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5CD829F-BE90-4E3C-8DAF-D7ADD6809B05}" type="datetimeFigureOut">
              <a:rPr lang="en-IN" smtClean="0"/>
              <a:t>04-12-2023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81F5CB4-2574-48D5-A19D-6B25485F064A}" type="slidenum">
              <a:rPr lang="en-IN" smtClean="0"/>
              <a:t>‹#›</a:t>
            </a:fld>
            <a:endParaRPr lang="en-IN"/>
          </a:p>
        </p:txBody>
      </p:sp>
    </p:spTree>
    <p:extLst>
      <p:ext uri="{BB962C8B-B14F-4D97-AF65-F5344CB8AC3E}">
        <p14:creationId xmlns:p14="http://schemas.microsoft.com/office/powerpoint/2010/main" val="31583059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5CD829F-BE90-4E3C-8DAF-D7ADD6809B05}" type="datetimeFigureOut">
              <a:rPr lang="en-IN" smtClean="0"/>
              <a:t>04-12-2023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81F5CB4-2574-48D5-A19D-6B25485F064A}" type="slidenum">
              <a:rPr lang="en-IN" smtClean="0"/>
              <a:t>‹#›</a:t>
            </a:fld>
            <a:endParaRPr lang="en-IN"/>
          </a:p>
        </p:txBody>
      </p:sp>
    </p:spTree>
    <p:extLst>
      <p:ext uri="{BB962C8B-B14F-4D97-AF65-F5344CB8AC3E}">
        <p14:creationId xmlns:p14="http://schemas.microsoft.com/office/powerpoint/2010/main" val="35800305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5CD829F-BE90-4E3C-8DAF-D7ADD6809B05}" type="datetimeFigureOut">
              <a:rPr lang="en-IN" smtClean="0"/>
              <a:t>04-12-2023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81F5CB4-2574-48D5-A19D-6B25485F064A}" type="slidenum">
              <a:rPr lang="en-IN" smtClean="0"/>
              <a:t>‹#›</a:t>
            </a:fld>
            <a:endParaRPr lang="en-IN"/>
          </a:p>
        </p:txBody>
      </p:sp>
    </p:spTree>
    <p:extLst>
      <p:ext uri="{BB962C8B-B14F-4D97-AF65-F5344CB8AC3E}">
        <p14:creationId xmlns:p14="http://schemas.microsoft.com/office/powerpoint/2010/main" val="1680551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5CD829F-BE90-4E3C-8DAF-D7ADD6809B05}" type="datetimeFigureOut">
              <a:rPr lang="en-IN" smtClean="0"/>
              <a:t>04-12-2023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81F5CB4-2574-48D5-A19D-6B25485F064A}" type="slidenum">
              <a:rPr lang="en-IN" smtClean="0"/>
              <a:t>‹#›</a:t>
            </a:fld>
            <a:endParaRPr lang="en-IN"/>
          </a:p>
        </p:txBody>
      </p:sp>
    </p:spTree>
    <p:extLst>
      <p:ext uri="{BB962C8B-B14F-4D97-AF65-F5344CB8AC3E}">
        <p14:creationId xmlns:p14="http://schemas.microsoft.com/office/powerpoint/2010/main" val="232915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5CD829F-BE90-4E3C-8DAF-D7ADD6809B05}" type="datetimeFigureOut">
              <a:rPr lang="en-IN" smtClean="0"/>
              <a:t>04-12-2023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781F5CB4-2574-48D5-A19D-6B25485F064A}" type="slidenum">
              <a:rPr lang="en-IN" smtClean="0"/>
              <a:t>‹#›</a:t>
            </a:fld>
            <a:endParaRPr lang="en-IN"/>
          </a:p>
        </p:txBody>
      </p:sp>
    </p:spTree>
    <p:extLst>
      <p:ext uri="{BB962C8B-B14F-4D97-AF65-F5344CB8AC3E}">
        <p14:creationId xmlns:p14="http://schemas.microsoft.com/office/powerpoint/2010/main" val="22195317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5CD829F-BE90-4E3C-8DAF-D7ADD6809B05}" type="datetimeFigureOut">
              <a:rPr lang="en-IN" smtClean="0"/>
              <a:t>04-12-2023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781F5CB4-2574-48D5-A19D-6B25485F064A}" type="slidenum">
              <a:rPr lang="en-IN" smtClean="0"/>
              <a:t>‹#›</a:t>
            </a:fld>
            <a:endParaRPr lang="en-IN"/>
          </a:p>
        </p:txBody>
      </p:sp>
    </p:spTree>
    <p:extLst>
      <p:ext uri="{BB962C8B-B14F-4D97-AF65-F5344CB8AC3E}">
        <p14:creationId xmlns:p14="http://schemas.microsoft.com/office/powerpoint/2010/main" val="1580028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5CD829F-BE90-4E3C-8DAF-D7ADD6809B05}" type="datetimeFigureOut">
              <a:rPr lang="en-IN" smtClean="0"/>
              <a:t>04-12-2023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781F5CB4-2574-48D5-A19D-6B25485F064A}" type="slidenum">
              <a:rPr lang="en-IN" smtClean="0"/>
              <a:t>‹#›</a:t>
            </a:fld>
            <a:endParaRPr lang="en-IN"/>
          </a:p>
        </p:txBody>
      </p:sp>
    </p:spTree>
    <p:extLst>
      <p:ext uri="{BB962C8B-B14F-4D97-AF65-F5344CB8AC3E}">
        <p14:creationId xmlns:p14="http://schemas.microsoft.com/office/powerpoint/2010/main" val="10832235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5CD829F-BE90-4E3C-8DAF-D7ADD6809B05}" type="datetimeFigureOut">
              <a:rPr lang="en-IN" smtClean="0"/>
              <a:t>04-12-2023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81F5CB4-2574-48D5-A19D-6B25485F064A}" type="slidenum">
              <a:rPr lang="en-IN" smtClean="0"/>
              <a:t>‹#›</a:t>
            </a:fld>
            <a:endParaRPr lang="en-IN"/>
          </a:p>
        </p:txBody>
      </p:sp>
    </p:spTree>
    <p:extLst>
      <p:ext uri="{BB962C8B-B14F-4D97-AF65-F5344CB8AC3E}">
        <p14:creationId xmlns:p14="http://schemas.microsoft.com/office/powerpoint/2010/main" val="25854767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5CD829F-BE90-4E3C-8DAF-D7ADD6809B05}" type="datetimeFigureOut">
              <a:rPr lang="en-IN" smtClean="0"/>
              <a:t>04-12-2023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81F5CB4-2574-48D5-A19D-6B25485F064A}" type="slidenum">
              <a:rPr lang="en-IN" smtClean="0"/>
              <a:t>‹#›</a:t>
            </a:fld>
            <a:endParaRPr lang="en-IN"/>
          </a:p>
        </p:txBody>
      </p:sp>
    </p:spTree>
    <p:extLst>
      <p:ext uri="{BB962C8B-B14F-4D97-AF65-F5344CB8AC3E}">
        <p14:creationId xmlns:p14="http://schemas.microsoft.com/office/powerpoint/2010/main" val="803489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5CD829F-BE90-4E3C-8DAF-D7ADD6809B05}" type="datetimeFigureOut">
              <a:rPr lang="en-IN" smtClean="0"/>
              <a:t>04-12-2023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81F5CB4-2574-48D5-A19D-6B25485F064A}" type="slidenum">
              <a:rPr lang="en-IN" smtClean="0"/>
              <a:t>‹#›</a:t>
            </a:fld>
            <a:endParaRPr lang="en-IN"/>
          </a:p>
        </p:txBody>
      </p:sp>
    </p:spTree>
    <p:extLst>
      <p:ext uri="{BB962C8B-B14F-4D97-AF65-F5344CB8AC3E}">
        <p14:creationId xmlns:p14="http://schemas.microsoft.com/office/powerpoint/2010/main" val="17284342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5CD829F-BE90-4E3C-8DAF-D7ADD6809B05}" type="datetimeFigureOut">
              <a:rPr lang="en-IN" smtClean="0"/>
              <a:t>04-12-2023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81F5CB4-2574-48D5-A19D-6B25485F064A}" type="slidenum">
              <a:rPr lang="en-IN" smtClean="0"/>
              <a:t>‹#›</a:t>
            </a:fld>
            <a:endParaRPr lang="en-IN"/>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8452258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5CD829F-BE90-4E3C-8DAF-D7ADD6809B05}" type="datetimeFigureOut">
              <a:rPr lang="en-IN" smtClean="0"/>
              <a:t>04-12-2023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81F5CB4-2574-48D5-A19D-6B25485F064A}" type="slidenum">
              <a:rPr lang="en-IN" smtClean="0"/>
              <a:t>‹#›</a:t>
            </a:fld>
            <a:endParaRPr lang="en-IN"/>
          </a:p>
        </p:txBody>
      </p:sp>
    </p:spTree>
    <p:extLst>
      <p:ext uri="{BB962C8B-B14F-4D97-AF65-F5344CB8AC3E}">
        <p14:creationId xmlns:p14="http://schemas.microsoft.com/office/powerpoint/2010/main" val="35476209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5CD829F-BE90-4E3C-8DAF-D7ADD6809B05}" type="datetimeFigureOut">
              <a:rPr lang="en-IN" smtClean="0"/>
              <a:t>04-12-2023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81F5CB4-2574-48D5-A19D-6B25485F064A}" type="slidenum">
              <a:rPr lang="en-IN" smtClean="0"/>
              <a:t>‹#›</a:t>
            </a:fld>
            <a:endParaRPr lang="en-IN"/>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392469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5CD829F-BE90-4E3C-8DAF-D7ADD6809B05}" type="datetimeFigureOut">
              <a:rPr lang="en-IN" smtClean="0"/>
              <a:t>04-12-2023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81F5CB4-2574-48D5-A19D-6B25485F064A}" type="slidenum">
              <a:rPr lang="en-IN" smtClean="0"/>
              <a:t>‹#›</a:t>
            </a:fld>
            <a:endParaRPr lang="en-IN"/>
          </a:p>
        </p:txBody>
      </p:sp>
    </p:spTree>
    <p:extLst>
      <p:ext uri="{BB962C8B-B14F-4D97-AF65-F5344CB8AC3E}">
        <p14:creationId xmlns:p14="http://schemas.microsoft.com/office/powerpoint/2010/main" val="22564799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5CD829F-BE90-4E3C-8DAF-D7ADD6809B05}" type="datetimeFigureOut">
              <a:rPr lang="en-IN" smtClean="0"/>
              <a:t>04-12-2023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81F5CB4-2574-48D5-A19D-6B25485F064A}" type="slidenum">
              <a:rPr lang="en-IN" smtClean="0"/>
              <a:t>‹#›</a:t>
            </a:fld>
            <a:endParaRPr lang="en-IN"/>
          </a:p>
        </p:txBody>
      </p:sp>
    </p:spTree>
    <p:extLst>
      <p:ext uri="{BB962C8B-B14F-4D97-AF65-F5344CB8AC3E}">
        <p14:creationId xmlns:p14="http://schemas.microsoft.com/office/powerpoint/2010/main" val="30477817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5CD829F-BE90-4E3C-8DAF-D7ADD6809B05}" type="datetimeFigureOut">
              <a:rPr lang="en-IN" smtClean="0"/>
              <a:t>04-12-2023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81F5CB4-2574-48D5-A19D-6B25485F064A}" type="slidenum">
              <a:rPr lang="en-IN" smtClean="0"/>
              <a:t>‹#›</a:t>
            </a:fld>
            <a:endParaRPr lang="en-IN"/>
          </a:p>
        </p:txBody>
      </p:sp>
    </p:spTree>
    <p:extLst>
      <p:ext uri="{BB962C8B-B14F-4D97-AF65-F5344CB8AC3E}">
        <p14:creationId xmlns:p14="http://schemas.microsoft.com/office/powerpoint/2010/main" val="27208476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5CD829F-BE90-4E3C-8DAF-D7ADD6809B05}" type="datetimeFigureOut">
              <a:rPr lang="en-IN" smtClean="0"/>
              <a:t>04-12-2023</a:t>
            </a:fld>
            <a:endParaRPr lang="en-IN"/>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781F5CB4-2574-48D5-A19D-6B25485F064A}" type="slidenum">
              <a:rPr lang="en-IN" smtClean="0"/>
              <a:t>‹#›</a:t>
            </a:fld>
            <a:endParaRPr lang="en-IN"/>
          </a:p>
        </p:txBody>
      </p:sp>
    </p:spTree>
    <p:extLst>
      <p:ext uri="{BB962C8B-B14F-4D97-AF65-F5344CB8AC3E}">
        <p14:creationId xmlns:p14="http://schemas.microsoft.com/office/powerpoint/2010/main" val="3304807084"/>
      </p:ext>
    </p:extLst>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 id="2147483780" r:id="rId12"/>
    <p:sldLayoutId id="2147483781" r:id="rId13"/>
    <p:sldLayoutId id="2147483782" r:id="rId14"/>
    <p:sldLayoutId id="2147483783" r:id="rId15"/>
    <p:sldLayoutId id="214748378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CE06F-94F9-317F-727A-27625F64AD17}"/>
              </a:ext>
            </a:extLst>
          </p:cNvPr>
          <p:cNvSpPr>
            <a:spLocks noGrp="1"/>
          </p:cNvSpPr>
          <p:nvPr>
            <p:ph type="ctrTitle"/>
          </p:nvPr>
        </p:nvSpPr>
        <p:spPr>
          <a:xfrm>
            <a:off x="1381418" y="614364"/>
            <a:ext cx="8544050" cy="2541431"/>
          </a:xfrm>
        </p:spPr>
        <p:txBody>
          <a:bodyPr>
            <a:normAutofit/>
          </a:bodyPr>
          <a:lstStyle/>
          <a:p>
            <a:pPr algn="ctr">
              <a:lnSpc>
                <a:spcPct val="150000"/>
              </a:lnSpc>
              <a:spcAft>
                <a:spcPts val="800"/>
              </a:spcAft>
            </a:pPr>
            <a:r>
              <a:rPr lang="en-US" sz="28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Title: Managing Projects in the Organisation</a:t>
            </a:r>
            <a:br>
              <a:rPr lang="en-IN" sz="2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br>
            <a:r>
              <a:rPr lang="en-US" sz="28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[Task 1: Presentation]</a:t>
            </a:r>
            <a:endParaRPr lang="en-IN" sz="2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Subtitle 4">
            <a:extLst>
              <a:ext uri="{FF2B5EF4-FFF2-40B4-BE49-F238E27FC236}">
                <a16:creationId xmlns:a16="http://schemas.microsoft.com/office/drawing/2014/main" id="{2EAEF16A-C0EF-CDAE-287A-BBFC43F861CC}"/>
              </a:ext>
            </a:extLst>
          </p:cNvPr>
          <p:cNvSpPr>
            <a:spLocks noGrp="1"/>
          </p:cNvSpPr>
          <p:nvPr>
            <p:ph type="subTitle" idx="1"/>
          </p:nvPr>
        </p:nvSpPr>
        <p:spPr/>
        <p:txBody>
          <a:bodyPr>
            <a:normAutofit/>
          </a:bodyPr>
          <a:lstStyle/>
          <a:p>
            <a:pPr algn="just">
              <a:lnSpc>
                <a:spcPct val="150000"/>
              </a:lnSpc>
              <a:spcAft>
                <a:spcPts val="800"/>
              </a:spcAft>
            </a:pPr>
            <a:endParaRPr lang="en-GB" dirty="0"/>
          </a:p>
        </p:txBody>
      </p:sp>
    </p:spTree>
    <p:extLst>
      <p:ext uri="{BB962C8B-B14F-4D97-AF65-F5344CB8AC3E}">
        <p14:creationId xmlns:p14="http://schemas.microsoft.com/office/powerpoint/2010/main" val="15133589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FC30C1-B066-A44E-1275-4434FB5CD8F4}"/>
              </a:ext>
            </a:extLst>
          </p:cNvPr>
          <p:cNvSpPr>
            <a:spLocks noGrp="1"/>
          </p:cNvSpPr>
          <p:nvPr>
            <p:ph type="title"/>
          </p:nvPr>
        </p:nvSpPr>
        <p:spPr>
          <a:xfrm>
            <a:off x="330207" y="867037"/>
            <a:ext cx="11176899" cy="1049235"/>
          </a:xfrm>
        </p:spPr>
        <p:txBody>
          <a:bodyPr>
            <a:noAutofit/>
          </a:bodyPr>
          <a:lstStyle/>
          <a:p>
            <a:pPr algn="just">
              <a:lnSpc>
                <a:spcPct val="150000"/>
              </a:lnSpc>
              <a:spcBef>
                <a:spcPts val="1200"/>
              </a:spcBef>
            </a:pPr>
            <a:r>
              <a:rPr lang="en-GB"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Introduction (Project description or scope or outline)  </a:t>
            </a:r>
            <a:endParaRPr lang="en-IN"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46501E6-1C4A-7F57-1CD3-1C482EC4349F}"/>
              </a:ext>
            </a:extLst>
          </p:cNvPr>
          <p:cNvSpPr>
            <a:spLocks noGrp="1"/>
          </p:cNvSpPr>
          <p:nvPr>
            <p:ph idx="1"/>
          </p:nvPr>
        </p:nvSpPr>
        <p:spPr>
          <a:xfrm>
            <a:off x="853314" y="2015732"/>
            <a:ext cx="7231144" cy="3450613"/>
          </a:xfrm>
        </p:spPr>
        <p:txBody>
          <a:bodyPr>
            <a:noAutofit/>
          </a:bodyPr>
          <a:lstStyle/>
          <a:p>
            <a:pPr marL="342900" lvl="0" indent="-342900" algn="just">
              <a:buFont typeface="Symbol" panose="05050102010706020507" pitchFamily="18" charset="2"/>
              <a:buChar char=""/>
            </a:pPr>
            <a:r>
              <a:rPr lang="en-GB" sz="14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Project description:</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Creating a positive working environment in Tesco PLC.</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GB" sz="14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Project scope:</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To reduce the movement of the staff during lunch break creating issue of congestion in the local area.</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Helping the staff members to develop a healthy lifestyle in the organisation as a part of reducing staff absenteeism and promoting CSR.</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GB" sz="14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Project outline:</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The project is to implement the use of robots in the organisation activities of Tesco PLC.</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spcAft>
                <a:spcPts val="800"/>
              </a:spcAf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Introducing robot in the business organisation will help in creating a positive working environment and will reduce the issue of congestion in the local area.   </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423DDAB4-3DD1-86C6-74B2-49946131864E}"/>
              </a:ext>
            </a:extLst>
          </p:cNvPr>
          <p:cNvSpPr txBox="1"/>
          <p:nvPr/>
        </p:nvSpPr>
        <p:spPr>
          <a:xfrm>
            <a:off x="9130352" y="5033309"/>
            <a:ext cx="2376754" cy="376834"/>
          </a:xfrm>
          <a:prstGeom prst="rect">
            <a:avLst/>
          </a:prstGeom>
          <a:noFill/>
        </p:spPr>
        <p:txBody>
          <a:bodyPr wrap="square" rtlCol="0">
            <a:spAutoFit/>
          </a:bodyPr>
          <a:lstStyle/>
          <a:p>
            <a:pPr algn="just">
              <a:lnSpc>
                <a:spcPct val="150000"/>
              </a:lnSpc>
              <a:spcAft>
                <a:spcPts val="800"/>
              </a:spcAft>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r>
              <a:rPr lang="en-GB"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Brusov</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et al., 2023)</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4" name="Picture 2" descr="Marshfield Bakery — Office Pantry">
            <a:extLst>
              <a:ext uri="{FF2B5EF4-FFF2-40B4-BE49-F238E27FC236}">
                <a16:creationId xmlns:a16="http://schemas.microsoft.com/office/drawing/2014/main" id="{052F8FE3-DE2A-0BF0-FA42-0BCF950F841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30239" y="2294351"/>
            <a:ext cx="2667000" cy="20138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31390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BE879-7B8C-C6CB-E240-3C51B64D59F6}"/>
              </a:ext>
            </a:extLst>
          </p:cNvPr>
          <p:cNvSpPr>
            <a:spLocks noGrp="1"/>
          </p:cNvSpPr>
          <p:nvPr>
            <p:ph type="title"/>
          </p:nvPr>
        </p:nvSpPr>
        <p:spPr>
          <a:xfrm>
            <a:off x="605118" y="941806"/>
            <a:ext cx="10778281" cy="1049235"/>
          </a:xfrm>
        </p:spPr>
        <p:txBody>
          <a:bodyPr>
            <a:noAutofit/>
          </a:bodyPr>
          <a:lstStyle/>
          <a:p>
            <a:pPr algn="just">
              <a:lnSpc>
                <a:spcPct val="150000"/>
              </a:lnSpc>
              <a:spcBef>
                <a:spcPts val="1200"/>
              </a:spcBef>
            </a:pPr>
            <a:r>
              <a:rPr lang="en-GB"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Stakeholder Analysis and Work Breakdown Structure</a:t>
            </a:r>
            <a:endParaRPr lang="en-IN"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D3FF83B-7A4F-40B6-BEC5-392ED5EE585E}"/>
              </a:ext>
            </a:extLst>
          </p:cNvPr>
          <p:cNvSpPr>
            <a:spLocks noGrp="1"/>
          </p:cNvSpPr>
          <p:nvPr>
            <p:ph idx="1"/>
          </p:nvPr>
        </p:nvSpPr>
        <p:spPr>
          <a:xfrm>
            <a:off x="3585029" y="2072213"/>
            <a:ext cx="7924799" cy="3450613"/>
          </a:xfrm>
        </p:spPr>
        <p:txBody>
          <a:bodyPr>
            <a:noAutofit/>
          </a:bodyPr>
          <a:lstStyle/>
          <a:p>
            <a:pPr marL="342900" lvl="0" indent="-342900" algn="just">
              <a:buFont typeface="Symbol" panose="05050102010706020507" pitchFamily="18" charset="2"/>
              <a:buChar char=""/>
            </a:pPr>
            <a:r>
              <a:rPr lang="en-GB" sz="14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Stakeholder Analysis:</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The stakeholders are employees, customers, management, public and government.</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Maximum focus on providing satisfaction to the stakeholders in Tesco PLC (</a:t>
            </a:r>
            <a:r>
              <a:rPr lang="en-GB"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Brusov</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et al., 2023).</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Project management plan ensures providing satisfaction to the employees working in the organisation.</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GB" sz="14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Work Breakdown Structure:</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The top-level management comprises of the CEO and the CFO of Tesco PLC (</a:t>
            </a:r>
            <a:r>
              <a:rPr lang="en-GB"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Brusov</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et al., 2023).</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middle level management comprises of the departmental head.</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spcAft>
                <a:spcPts val="800"/>
              </a:spcAf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low-level management ensures providing constant level of support to the subordinates (Stanitsas and Kirytopoulos, 2023).</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E0B2AFB8-6907-356F-AF7C-EA55EDED5F39}"/>
              </a:ext>
            </a:extLst>
          </p:cNvPr>
          <p:cNvSpPr txBox="1"/>
          <p:nvPr/>
        </p:nvSpPr>
        <p:spPr>
          <a:xfrm>
            <a:off x="1041965" y="5016735"/>
            <a:ext cx="1929835" cy="376834"/>
          </a:xfrm>
          <a:prstGeom prst="rect">
            <a:avLst/>
          </a:prstGeom>
          <a:noFill/>
        </p:spPr>
        <p:txBody>
          <a:bodyPr wrap="square" rtlCol="0">
            <a:spAutoFit/>
          </a:bodyPr>
          <a:lstStyle/>
          <a:p>
            <a:pPr algn="just">
              <a:lnSpc>
                <a:spcPct val="150000"/>
              </a:lnSpc>
              <a:spcAft>
                <a:spcPts val="800"/>
              </a:spcAft>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(Silva, et al., 2023)</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4" name="Picture 2" descr="How to Complete a Personal SWOT Analysis | by Jodie Shaw | Thrive Global |  Medium">
            <a:extLst>
              <a:ext uri="{FF2B5EF4-FFF2-40B4-BE49-F238E27FC236}">
                <a16:creationId xmlns:a16="http://schemas.microsoft.com/office/drawing/2014/main" id="{494ADC29-63DE-EAAA-25F0-E6C3C9F308B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6036" y="2178268"/>
            <a:ext cx="2828925" cy="24206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09680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0A14F-E336-7B17-8AA8-E3C1E7EBB90F}"/>
              </a:ext>
            </a:extLst>
          </p:cNvPr>
          <p:cNvSpPr>
            <a:spLocks noGrp="1"/>
          </p:cNvSpPr>
          <p:nvPr>
            <p:ph type="title"/>
          </p:nvPr>
        </p:nvSpPr>
        <p:spPr>
          <a:xfrm>
            <a:off x="618565" y="924853"/>
            <a:ext cx="10959286" cy="1049235"/>
          </a:xfrm>
        </p:spPr>
        <p:txBody>
          <a:bodyPr>
            <a:noAutofit/>
          </a:bodyPr>
          <a:lstStyle/>
          <a:p>
            <a:pPr algn="just">
              <a:lnSpc>
                <a:spcPct val="150000"/>
              </a:lnSpc>
              <a:spcBef>
                <a:spcPts val="1200"/>
              </a:spcBef>
            </a:pPr>
            <a:r>
              <a:rPr lang="en-GB"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Stages of the Project Life Cycle</a:t>
            </a:r>
            <a:endParaRPr lang="en-IN"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BC87A40-68F2-641A-7CF7-BCC96251FFEC}"/>
              </a:ext>
            </a:extLst>
          </p:cNvPr>
          <p:cNvSpPr>
            <a:spLocks noGrp="1"/>
          </p:cNvSpPr>
          <p:nvPr>
            <p:ph idx="1"/>
          </p:nvPr>
        </p:nvSpPr>
        <p:spPr>
          <a:xfrm>
            <a:off x="457200" y="2351906"/>
            <a:ext cx="8332882" cy="3450613"/>
          </a:xfrm>
        </p:spPr>
        <p:txBody>
          <a:bodyPr>
            <a:noAutofit/>
          </a:bodyPr>
          <a:lstStyle/>
          <a:p>
            <a:pPr marL="342900" lvl="0" indent="-342900" algn="just">
              <a:buFont typeface="Symbol" panose="05050102010706020507" pitchFamily="18" charset="2"/>
              <a:buChar char=""/>
            </a:pPr>
            <a:r>
              <a:rPr lang="en-GB" sz="14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Project initiation:</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Tesco PLC ensures creating a positive working environment through the project (</a:t>
            </a:r>
            <a:r>
              <a:rPr lang="en-GB"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Lovrenčić</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Butković</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et al., 2023).</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GB" sz="14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Project planning:</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An effective plan of action is created by the organisation for effective project implementation.</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GB" sz="14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Project execution:</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Effective implementation of the project (Govindaras, et al., 2023).</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GB" sz="14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Project monitoring:</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Hiring experts in order to monitor the project efficiently and effectively.</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spcAft>
                <a:spcPts val="800"/>
              </a:spcAft>
              <a:buFont typeface="Symbol" panose="05050102010706020507" pitchFamily="18" charset="2"/>
              <a:buChar char=""/>
            </a:pPr>
            <a:r>
              <a:rPr lang="en-GB" sz="14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Project closure</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Closing of the project with the achievement of project objectives.</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AutoShape 2" descr="PESTLE Analysis Example - Management Weekly">
            <a:extLst>
              <a:ext uri="{FF2B5EF4-FFF2-40B4-BE49-F238E27FC236}">
                <a16:creationId xmlns:a16="http://schemas.microsoft.com/office/drawing/2014/main" id="{5AB4BA7C-99E2-7F05-E1D5-069FD31B27E8}"/>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2" descr="Employee Training: What It Is and Why It's Important | Coursera">
            <a:extLst>
              <a:ext uri="{FF2B5EF4-FFF2-40B4-BE49-F238E27FC236}">
                <a16:creationId xmlns:a16="http://schemas.microsoft.com/office/drawing/2014/main" id="{A0328B66-3200-A39E-4D9D-3892FA46B67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28846" y="2557462"/>
            <a:ext cx="3042585" cy="232645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C55986EB-2357-D1C3-4288-FC1351F8EACF}"/>
              </a:ext>
            </a:extLst>
          </p:cNvPr>
          <p:cNvSpPr txBox="1"/>
          <p:nvPr/>
        </p:nvSpPr>
        <p:spPr>
          <a:xfrm>
            <a:off x="9130352" y="5033309"/>
            <a:ext cx="2376754" cy="376834"/>
          </a:xfrm>
          <a:prstGeom prst="rect">
            <a:avLst/>
          </a:prstGeom>
          <a:noFill/>
        </p:spPr>
        <p:txBody>
          <a:bodyPr wrap="square" rtlCol="0">
            <a:spAutoFit/>
          </a:bodyPr>
          <a:lstStyle/>
          <a:p>
            <a:pPr algn="just">
              <a:lnSpc>
                <a:spcPct val="150000"/>
              </a:lnSpc>
              <a:spcAft>
                <a:spcPts val="800"/>
              </a:spcAft>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r>
              <a:rPr lang="en-GB"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Brusov</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et al., 2023)</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4366860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FC30C1-B066-A44E-1275-4434FB5CD8F4}"/>
              </a:ext>
            </a:extLst>
          </p:cNvPr>
          <p:cNvSpPr>
            <a:spLocks noGrp="1"/>
          </p:cNvSpPr>
          <p:nvPr>
            <p:ph type="title"/>
          </p:nvPr>
        </p:nvSpPr>
        <p:spPr>
          <a:xfrm>
            <a:off x="564776" y="966497"/>
            <a:ext cx="11236902" cy="1049235"/>
          </a:xfrm>
        </p:spPr>
        <p:txBody>
          <a:bodyPr>
            <a:noAutofit/>
          </a:bodyPr>
          <a:lstStyle/>
          <a:p>
            <a:pPr algn="just">
              <a:lnSpc>
                <a:spcPct val="150000"/>
              </a:lnSpc>
              <a:spcBef>
                <a:spcPts val="1200"/>
              </a:spcBef>
            </a:pPr>
            <a:r>
              <a:rPr lang="en-GB"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Project Success Criteria</a:t>
            </a:r>
            <a:endParaRPr lang="en-IN"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46501E6-1C4A-7F57-1CD3-1C482EC4349F}"/>
              </a:ext>
            </a:extLst>
          </p:cNvPr>
          <p:cNvSpPr>
            <a:spLocks noGrp="1"/>
          </p:cNvSpPr>
          <p:nvPr>
            <p:ph idx="1"/>
          </p:nvPr>
        </p:nvSpPr>
        <p:spPr>
          <a:xfrm>
            <a:off x="430372" y="2440890"/>
            <a:ext cx="7639571" cy="3450613"/>
          </a:xfrm>
        </p:spPr>
        <p:txBody>
          <a:bodyPr>
            <a:noAutofit/>
          </a:bodyPr>
          <a:lstStyle/>
          <a:p>
            <a:pPr marL="342900" lvl="0" indent="-342900" algn="jus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Creation of a positive working environment in Tesco PLC (Wang, et al., 2023).</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Reduction of the congestion issues in the local areas as a result of reduction of the staff movement.</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Enhancement in the growth rate of the organisation.</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Decrease in the rate of staff absenteeism (</a:t>
            </a:r>
            <a:r>
              <a:rPr lang="en-GB"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Lovrenčić</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Butković</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et al., 2023).</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spcAft>
                <a:spcPts val="800"/>
              </a:spcAf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Effective discharge of the corporate social responsibilities.</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4" name="Picture 2" descr="Measures to Check Inflation: Monetary and Fiscal Measures">
            <a:extLst>
              <a:ext uri="{FF2B5EF4-FFF2-40B4-BE49-F238E27FC236}">
                <a16:creationId xmlns:a16="http://schemas.microsoft.com/office/drawing/2014/main" id="{00749AEA-2C1F-0A5D-1633-CBB623490DC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48928" y="2228310"/>
            <a:ext cx="2952750" cy="240137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3101366B-6973-983A-6A90-C0292C043C14}"/>
              </a:ext>
            </a:extLst>
          </p:cNvPr>
          <p:cNvSpPr txBox="1"/>
          <p:nvPr/>
        </p:nvSpPr>
        <p:spPr>
          <a:xfrm>
            <a:off x="9360385" y="5263478"/>
            <a:ext cx="1929835" cy="376834"/>
          </a:xfrm>
          <a:prstGeom prst="rect">
            <a:avLst/>
          </a:prstGeom>
          <a:noFill/>
        </p:spPr>
        <p:txBody>
          <a:bodyPr wrap="square" rtlCol="0">
            <a:spAutoFit/>
          </a:bodyPr>
          <a:lstStyle/>
          <a:p>
            <a:pPr algn="just">
              <a:lnSpc>
                <a:spcPct val="150000"/>
              </a:lnSpc>
              <a:spcAft>
                <a:spcPts val="800"/>
              </a:spcAft>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(Silva, et al., 2023)</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390345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FC30C1-B066-A44E-1275-4434FB5CD8F4}"/>
              </a:ext>
            </a:extLst>
          </p:cNvPr>
          <p:cNvSpPr>
            <a:spLocks noGrp="1"/>
          </p:cNvSpPr>
          <p:nvPr>
            <p:ph type="title"/>
          </p:nvPr>
        </p:nvSpPr>
        <p:spPr>
          <a:xfrm>
            <a:off x="330207" y="867037"/>
            <a:ext cx="11176899" cy="1049235"/>
          </a:xfrm>
        </p:spPr>
        <p:txBody>
          <a:bodyPr>
            <a:noAutofit/>
          </a:bodyPr>
          <a:lstStyle/>
          <a:p>
            <a:pPr algn="just">
              <a:lnSpc>
                <a:spcPct val="150000"/>
              </a:lnSpc>
              <a:spcBef>
                <a:spcPts val="1200"/>
              </a:spcBef>
            </a:pPr>
            <a:r>
              <a:rPr lang="en-GB"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Project Deliverables</a:t>
            </a:r>
            <a:endParaRPr lang="en-IN"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46501E6-1C4A-7F57-1CD3-1C482EC4349F}"/>
              </a:ext>
            </a:extLst>
          </p:cNvPr>
          <p:cNvSpPr>
            <a:spLocks noGrp="1"/>
          </p:cNvSpPr>
          <p:nvPr>
            <p:ph idx="1"/>
          </p:nvPr>
        </p:nvSpPr>
        <p:spPr>
          <a:xfrm>
            <a:off x="853314" y="2015732"/>
            <a:ext cx="7231144" cy="3450613"/>
          </a:xfrm>
        </p:spPr>
        <p:txBody>
          <a:bodyPr>
            <a:noAutofit/>
          </a:bodyPr>
          <a:lstStyle/>
          <a:p>
            <a:pPr marL="342900" lvl="0" indent="-342900" algn="jus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 positive working environment will be developed in Tesco PLC.</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Employee absenteeism will be reduced by offering entertainment opportunities to the employees.</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Increase in the growth rate of Tesco PLC by 7%.</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Decrease in the staff absenteeism rate by 10% (</a:t>
            </a:r>
            <a:r>
              <a:rPr lang="en-GB"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Morizet</a:t>
            </a:r>
            <a:r>
              <a:rPr lang="en-GB" sz="1400" dirty="0">
                <a:solidFill>
                  <a:srgbClr val="000000"/>
                </a:solidFill>
                <a:effectLst/>
                <a:latin typeface="Cambria Math" panose="02040503050406030204" pitchFamily="18" charset="0"/>
                <a:ea typeface="Calibri" panose="020F0502020204030204" pitchFamily="34" charset="0"/>
                <a:cs typeface="Cambria Math" panose="02040503050406030204" pitchFamily="18" charset="0"/>
              </a:rPr>
              <a:t>‐</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Davis, et al., 2023).</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spcAft>
                <a:spcPts val="800"/>
              </a:spcAf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Reduction in the congestion issues in the local area by 2%.</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4" name="Picture 2" descr="Marshfield Bakery — Office Pantry">
            <a:extLst>
              <a:ext uri="{FF2B5EF4-FFF2-40B4-BE49-F238E27FC236}">
                <a16:creationId xmlns:a16="http://schemas.microsoft.com/office/drawing/2014/main" id="{052F8FE3-DE2A-0BF0-FA42-0BCF950F841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12524" y="2279837"/>
            <a:ext cx="2667000" cy="2013884"/>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9FFB876-F2E4-C54A-9744-F4254D081083}"/>
              </a:ext>
            </a:extLst>
          </p:cNvPr>
          <p:cNvSpPr txBox="1"/>
          <p:nvPr/>
        </p:nvSpPr>
        <p:spPr>
          <a:xfrm>
            <a:off x="9130352" y="5033309"/>
            <a:ext cx="2376754" cy="376834"/>
          </a:xfrm>
          <a:prstGeom prst="rect">
            <a:avLst/>
          </a:prstGeom>
          <a:noFill/>
        </p:spPr>
        <p:txBody>
          <a:bodyPr wrap="square" rtlCol="0">
            <a:spAutoFit/>
          </a:bodyPr>
          <a:lstStyle/>
          <a:p>
            <a:pPr algn="just">
              <a:lnSpc>
                <a:spcPct val="150000"/>
              </a:lnSpc>
              <a:spcAft>
                <a:spcPts val="800"/>
              </a:spcAft>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r>
              <a:rPr lang="en-GB"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Brusov</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et al., 2023)</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1626073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BE879-7B8C-C6CB-E240-3C51B64D59F6}"/>
              </a:ext>
            </a:extLst>
          </p:cNvPr>
          <p:cNvSpPr>
            <a:spLocks noGrp="1"/>
          </p:cNvSpPr>
          <p:nvPr>
            <p:ph type="title"/>
          </p:nvPr>
        </p:nvSpPr>
        <p:spPr>
          <a:xfrm>
            <a:off x="605118" y="941806"/>
            <a:ext cx="10778281" cy="1049235"/>
          </a:xfrm>
        </p:spPr>
        <p:txBody>
          <a:bodyPr>
            <a:noAutofit/>
          </a:bodyPr>
          <a:lstStyle/>
          <a:p>
            <a:pPr algn="just">
              <a:lnSpc>
                <a:spcPct val="150000"/>
              </a:lnSpc>
              <a:spcBef>
                <a:spcPts val="1200"/>
              </a:spcBef>
            </a:pPr>
            <a:r>
              <a:rPr lang="en-GB"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Risk Assessment and project tools as well as methodology</a:t>
            </a:r>
            <a:endParaRPr lang="en-IN"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D3FF83B-7A4F-40B6-BEC5-392ED5EE585E}"/>
              </a:ext>
            </a:extLst>
          </p:cNvPr>
          <p:cNvSpPr>
            <a:spLocks noGrp="1"/>
          </p:cNvSpPr>
          <p:nvPr>
            <p:ph idx="1"/>
          </p:nvPr>
        </p:nvSpPr>
        <p:spPr>
          <a:xfrm>
            <a:off x="3585029" y="2072213"/>
            <a:ext cx="7924799" cy="3450613"/>
          </a:xfrm>
        </p:spPr>
        <p:txBody>
          <a:bodyPr>
            <a:noAutofit/>
          </a:bodyPr>
          <a:lstStyle/>
          <a:p>
            <a:pPr marL="342900" lvl="0" indent="-342900" algn="just">
              <a:buFont typeface="Symbol" panose="05050102010706020507" pitchFamily="18" charset="2"/>
              <a:buChar char=""/>
            </a:pPr>
            <a:r>
              <a:rPr lang="en-GB" sz="14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Risk Assessment:</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Certain level of risk is identified in the project of Tesco PLC.</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Regular evaluation and analysis of the risk associated with the project.</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GB" sz="14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Project tools as well as methodology:</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The project involves the use of agile project methodology (Nguyen, et al., 2023).</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use of the method helps in providing maximum achievement to the short-term projects.</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spcAft>
                <a:spcPts val="800"/>
              </a:spcAf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Re-examination of the project work on the timely basis is promoted.</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4" name="Picture 2" descr="How to Complete a Personal SWOT Analysis | by Jodie Shaw | Thrive Global |  Medium">
            <a:extLst>
              <a:ext uri="{FF2B5EF4-FFF2-40B4-BE49-F238E27FC236}">
                <a16:creationId xmlns:a16="http://schemas.microsoft.com/office/drawing/2014/main" id="{494ADC29-63DE-EAAA-25F0-E6C3C9F308B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6036" y="2178268"/>
            <a:ext cx="2828925" cy="242062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4A3B8FA4-6367-02C2-D6F8-5E169F212D18}"/>
              </a:ext>
            </a:extLst>
          </p:cNvPr>
          <p:cNvSpPr txBox="1"/>
          <p:nvPr/>
        </p:nvSpPr>
        <p:spPr>
          <a:xfrm>
            <a:off x="1041965" y="5016735"/>
            <a:ext cx="1929835" cy="376834"/>
          </a:xfrm>
          <a:prstGeom prst="rect">
            <a:avLst/>
          </a:prstGeom>
          <a:noFill/>
        </p:spPr>
        <p:txBody>
          <a:bodyPr wrap="square" rtlCol="0">
            <a:spAutoFit/>
          </a:bodyPr>
          <a:lstStyle/>
          <a:p>
            <a:pPr algn="just">
              <a:lnSpc>
                <a:spcPct val="150000"/>
              </a:lnSpc>
              <a:spcAft>
                <a:spcPts val="800"/>
              </a:spcAft>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(Silva, et al., 2023)</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727517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0A14F-E336-7B17-8AA8-E3C1E7EBB90F}"/>
              </a:ext>
            </a:extLst>
          </p:cNvPr>
          <p:cNvSpPr>
            <a:spLocks noGrp="1"/>
          </p:cNvSpPr>
          <p:nvPr>
            <p:ph type="title"/>
          </p:nvPr>
        </p:nvSpPr>
        <p:spPr>
          <a:xfrm>
            <a:off x="618565" y="924853"/>
            <a:ext cx="10959286" cy="1049235"/>
          </a:xfrm>
        </p:spPr>
        <p:txBody>
          <a:bodyPr>
            <a:noAutofit/>
          </a:bodyPr>
          <a:lstStyle/>
          <a:p>
            <a:pPr algn="just">
              <a:lnSpc>
                <a:spcPct val="150000"/>
              </a:lnSpc>
              <a:spcBef>
                <a:spcPts val="1200"/>
              </a:spcBef>
            </a:pPr>
            <a:r>
              <a:rPr lang="en-GB"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Challenges and Limitation of the project    </a:t>
            </a:r>
            <a:endParaRPr lang="en-IN"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BC87A40-68F2-641A-7CF7-BCC96251FFEC}"/>
              </a:ext>
            </a:extLst>
          </p:cNvPr>
          <p:cNvSpPr>
            <a:spLocks noGrp="1"/>
          </p:cNvSpPr>
          <p:nvPr>
            <p:ph idx="1"/>
          </p:nvPr>
        </p:nvSpPr>
        <p:spPr>
          <a:xfrm>
            <a:off x="457200" y="2351906"/>
            <a:ext cx="8332882" cy="3450613"/>
          </a:xfrm>
        </p:spPr>
        <p:txBody>
          <a:bodyPr>
            <a:noAutofit/>
          </a:bodyPr>
          <a:lstStyle/>
          <a:p>
            <a:pPr marL="342900" lvl="0" indent="-342900" algn="jus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Limited communication was present in the project.</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Presence of unclear project objectives (Silva, et al., 2023).</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time period provided to the project was limited.</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Presence of poor budgeting objectives was observed.</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spcAft>
                <a:spcPts val="800"/>
              </a:spcAf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Identification of skill gaps during the implementation of the project.         </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AutoShape 2" descr="PESTLE Analysis Example - Management Weekly">
            <a:extLst>
              <a:ext uri="{FF2B5EF4-FFF2-40B4-BE49-F238E27FC236}">
                <a16:creationId xmlns:a16="http://schemas.microsoft.com/office/drawing/2014/main" id="{5AB4BA7C-99E2-7F05-E1D5-069FD31B27E8}"/>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2" descr="Employee Training: What It Is and Why It's Important | Coursera">
            <a:extLst>
              <a:ext uri="{FF2B5EF4-FFF2-40B4-BE49-F238E27FC236}">
                <a16:creationId xmlns:a16="http://schemas.microsoft.com/office/drawing/2014/main" id="{A0328B66-3200-A39E-4D9D-3892FA46B67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28846" y="2557462"/>
            <a:ext cx="3042585" cy="232645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72941C1C-8F84-210D-158B-A209EB06F9AC}"/>
              </a:ext>
            </a:extLst>
          </p:cNvPr>
          <p:cNvSpPr txBox="1"/>
          <p:nvPr/>
        </p:nvSpPr>
        <p:spPr>
          <a:xfrm>
            <a:off x="9130352" y="5033309"/>
            <a:ext cx="2376754" cy="376834"/>
          </a:xfrm>
          <a:prstGeom prst="rect">
            <a:avLst/>
          </a:prstGeom>
          <a:noFill/>
        </p:spPr>
        <p:txBody>
          <a:bodyPr wrap="square" rtlCol="0">
            <a:spAutoFit/>
          </a:bodyPr>
          <a:lstStyle/>
          <a:p>
            <a:pPr algn="just">
              <a:lnSpc>
                <a:spcPct val="150000"/>
              </a:lnSpc>
              <a:spcAft>
                <a:spcPts val="800"/>
              </a:spcAft>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r>
              <a:rPr lang="en-GB"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Brusov</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et al., 2023)</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7708705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6055D6-5D12-8ED3-EAEA-8A56FA6E1324}"/>
              </a:ext>
            </a:extLst>
          </p:cNvPr>
          <p:cNvSpPr>
            <a:spLocks noGrp="1"/>
          </p:cNvSpPr>
          <p:nvPr>
            <p:ph type="title"/>
          </p:nvPr>
        </p:nvSpPr>
        <p:spPr>
          <a:xfrm>
            <a:off x="567248" y="816638"/>
            <a:ext cx="10504894" cy="1049235"/>
          </a:xfrm>
        </p:spPr>
        <p:txBody>
          <a:bodyPr>
            <a:noAutofit/>
          </a:bodyPr>
          <a:lstStyle/>
          <a:p>
            <a:pPr algn="just">
              <a:lnSpc>
                <a:spcPct val="150000"/>
              </a:lnSpc>
              <a:spcBef>
                <a:spcPts val="1200"/>
              </a:spcBef>
            </a:pPr>
            <a:r>
              <a:rPr lang="en-GB"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Conclusion (Findings and Recommendation)</a:t>
            </a:r>
            <a:endParaRPr lang="en-IN"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E347EA8-0073-35B6-31AE-59317914CC65}"/>
              </a:ext>
            </a:extLst>
          </p:cNvPr>
          <p:cNvSpPr>
            <a:spLocks noGrp="1"/>
          </p:cNvSpPr>
          <p:nvPr>
            <p:ph idx="1"/>
          </p:nvPr>
        </p:nvSpPr>
        <p:spPr>
          <a:xfrm>
            <a:off x="567247" y="1865873"/>
            <a:ext cx="9462123" cy="3880773"/>
          </a:xfrm>
        </p:spPr>
        <p:txBody>
          <a:bodyPr>
            <a:normAutofit/>
          </a:bodyPr>
          <a:lstStyle/>
          <a:p>
            <a:pPr marL="342900" lvl="0" indent="-342900" algn="just">
              <a:lnSpc>
                <a:spcPct val="110000"/>
              </a:lnSpc>
              <a:buFont typeface="Symbol" panose="05050102010706020507" pitchFamily="18" charset="2"/>
              <a:buChar char=""/>
            </a:pPr>
            <a:r>
              <a:rPr lang="en-GB" sz="14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Findings and conclusion of the project:</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Reduction of the congestion issues in the local areas as a result of reduction of the staff movement.</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10000"/>
              </a:lnSpc>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Effective discharge of the corporate social responsibilities</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10000"/>
              </a:lnSpc>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Employee absenteeism will be reduced by offering entertainment opportunities to the employees.</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10000"/>
              </a:lnSpc>
              <a:buFont typeface="Symbol" panose="05050102010706020507" pitchFamily="18" charset="2"/>
              <a:buChar char=""/>
            </a:pPr>
            <a:r>
              <a:rPr lang="en-GB" sz="14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Recommendations of the project</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 team of experts for project monitoring should be promoted.</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10000"/>
              </a:lnSpc>
              <a:spcAft>
                <a:spcPts val="800"/>
              </a:spcAf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Maximum focus should be provided in order to ensure easy achievement of the project objectives.</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2219896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6055D6-5D12-8ED3-EAEA-8A56FA6E1324}"/>
              </a:ext>
            </a:extLst>
          </p:cNvPr>
          <p:cNvSpPr>
            <a:spLocks noGrp="1"/>
          </p:cNvSpPr>
          <p:nvPr>
            <p:ph type="title"/>
          </p:nvPr>
        </p:nvSpPr>
        <p:spPr>
          <a:xfrm>
            <a:off x="477672" y="696486"/>
            <a:ext cx="10504894" cy="1049235"/>
          </a:xfrm>
        </p:spPr>
        <p:txBody>
          <a:bodyPr>
            <a:noAutofit/>
          </a:bodyPr>
          <a:lstStyle/>
          <a:p>
            <a:pPr algn="just">
              <a:lnSpc>
                <a:spcPct val="150000"/>
              </a:lnSpc>
              <a:spcBef>
                <a:spcPts val="1200"/>
              </a:spcBef>
            </a:pPr>
            <a:r>
              <a:rPr lang="en-GB"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References</a:t>
            </a:r>
            <a:endParaRPr lang="en-IN"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E347EA8-0073-35B6-31AE-59317914CC65}"/>
              </a:ext>
            </a:extLst>
          </p:cNvPr>
          <p:cNvSpPr>
            <a:spLocks noGrp="1"/>
          </p:cNvSpPr>
          <p:nvPr>
            <p:ph idx="1"/>
          </p:nvPr>
        </p:nvSpPr>
        <p:spPr>
          <a:xfrm>
            <a:off x="391236" y="1417320"/>
            <a:ext cx="11409528" cy="4023360"/>
          </a:xfrm>
        </p:spPr>
        <p:txBody>
          <a:bodyPr>
            <a:noAutofit/>
          </a:bodyPr>
          <a:lstStyle/>
          <a:p>
            <a:pPr marL="0" indent="0" algn="just">
              <a:spcAft>
                <a:spcPts val="800"/>
              </a:spcAft>
              <a:buNone/>
            </a:pPr>
            <a:r>
              <a:rPr lang="en-GB"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Brusov</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 Filatova, T. and Orekhova, N., (2023). Ratings of the investment projects of arbitrary durations: new methodology. In </a:t>
            </a:r>
            <a:r>
              <a:rPr lang="en-IN" sz="14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a:t>
            </a:r>
            <a:r>
              <a:rPr lang="en-IN" sz="1400" i="1"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Brusov</a:t>
            </a:r>
            <a:r>
              <a:rPr lang="en-IN" sz="14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–Filatova–Orekhova Theory of Capital Structure: Applications in Corporate Finance, Investments, Taxation and Ratings</a:t>
            </a:r>
            <a:r>
              <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(pp. 729-747). Cham: Springer International Publishing.</a:t>
            </a:r>
          </a:p>
          <a:p>
            <a:pPr marL="0" indent="0" algn="just">
              <a:spcAft>
                <a:spcPts val="800"/>
              </a:spcAft>
              <a:buNone/>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Govindaras, B., </a:t>
            </a:r>
            <a:r>
              <a:rPr lang="en-GB"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Wern</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T.S., Kaur, S., </a:t>
            </a:r>
            <a:r>
              <a:rPr lang="en-GB"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Haslin</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I.A. and Ramasamy, R.K., (2023). Sustainable Environment to Prevent Burnout and Attrition in Project Management. </a:t>
            </a:r>
            <a:r>
              <a:rPr lang="en-IN" sz="14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Sustainability</a:t>
            </a:r>
            <a:r>
              <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4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15</a:t>
            </a:r>
            <a:r>
              <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(3), p.2364.</a:t>
            </a:r>
          </a:p>
          <a:p>
            <a:pPr marL="0" indent="0" algn="just">
              <a:spcAft>
                <a:spcPts val="800"/>
              </a:spcAft>
              <a:buNone/>
            </a:pPr>
            <a:r>
              <a:rPr lang="en-GB"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Lovrenčić</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Butković</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L., </a:t>
            </a:r>
            <a:r>
              <a:rPr lang="en-GB"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Mihić</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 and Sigmund, Z., (2023). Assessment methods for evaluating circular economy projects in construction: A review of available tools. </a:t>
            </a:r>
            <a:r>
              <a:rPr lang="en-IN" sz="14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Construction Management</a:t>
            </a:r>
            <a:r>
              <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4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23</a:t>
            </a:r>
            <a:r>
              <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(5), pp.877-886.</a:t>
            </a:r>
          </a:p>
          <a:p>
            <a:pPr marL="0" indent="0" algn="just">
              <a:spcAft>
                <a:spcPts val="800"/>
              </a:spcAft>
              <a:buNone/>
            </a:pPr>
            <a:r>
              <a:rPr lang="en-GB"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Morizet</a:t>
            </a:r>
            <a:r>
              <a:rPr lang="en-GB" sz="1400" dirty="0">
                <a:solidFill>
                  <a:srgbClr val="000000"/>
                </a:solidFill>
                <a:effectLst/>
                <a:latin typeface="Cambria Math" panose="02040503050406030204" pitchFamily="18" charset="0"/>
                <a:ea typeface="Calibri" panose="020F0502020204030204" pitchFamily="34" charset="0"/>
                <a:cs typeface="Cambria Math" panose="02040503050406030204" pitchFamily="18" charset="0"/>
              </a:rPr>
              <a:t>‐</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Davis, J., </a:t>
            </a:r>
            <a:r>
              <a:rPr lang="en-GB"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Marting</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Vidaurre</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N.A., </a:t>
            </a:r>
            <a:r>
              <a:rPr lang="en-GB"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Reinmuth</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 Rezaei</a:t>
            </a:r>
            <a:r>
              <a:rPr lang="en-GB" sz="1400" dirty="0">
                <a:solidFill>
                  <a:srgbClr val="000000"/>
                </a:solidFill>
                <a:effectLst/>
                <a:latin typeface="Cambria Math" panose="02040503050406030204" pitchFamily="18" charset="0"/>
                <a:ea typeface="Calibri" panose="020F0502020204030204" pitchFamily="34" charset="0"/>
                <a:cs typeface="Cambria Math" panose="02040503050406030204" pitchFamily="18" charset="0"/>
              </a:rPr>
              <a:t>‐</a:t>
            </a:r>
            <a:r>
              <a:rPr lang="en-GB"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Chiyaneh</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 </a:t>
            </a:r>
            <a:r>
              <a:rPr lang="en-GB"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Schlecht</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V., Schmidt, S., Singh, K., Vargas</a:t>
            </a:r>
            <a:r>
              <a:rPr lang="en-GB" sz="1400" dirty="0">
                <a:solidFill>
                  <a:srgbClr val="000000"/>
                </a:solidFill>
                <a:effectLst/>
                <a:latin typeface="Cambria Math" panose="02040503050406030204" pitchFamily="18" charset="0"/>
                <a:ea typeface="Calibri" panose="020F0502020204030204" pitchFamily="34" charset="0"/>
                <a:cs typeface="Cambria Math" panose="02040503050406030204" pitchFamily="18" charset="0"/>
              </a:rPr>
              <a:t>‐</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Carpintero, R., Wagner, M. and von </a:t>
            </a:r>
            <a:r>
              <a:rPr lang="en-GB"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Cossel</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 (2023). Ecosystem Services at the Farm Level—Overview, Synergies, Trade</a:t>
            </a:r>
            <a:r>
              <a:rPr lang="en-GB" sz="1400" dirty="0">
                <a:solidFill>
                  <a:srgbClr val="000000"/>
                </a:solidFill>
                <a:effectLst/>
                <a:latin typeface="Cambria Math" panose="02040503050406030204" pitchFamily="18" charset="0"/>
                <a:ea typeface="Calibri" panose="020F0502020204030204" pitchFamily="34" charset="0"/>
                <a:cs typeface="Cambria Math" panose="02040503050406030204" pitchFamily="18" charset="0"/>
              </a:rPr>
              <a:t>‐</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Offs, and Stakeholder Analysis. </a:t>
            </a:r>
            <a:r>
              <a:rPr lang="en-IN" sz="14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Global Challenges</a:t>
            </a:r>
            <a:r>
              <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p.2200225.</a:t>
            </a:r>
          </a:p>
          <a:p>
            <a:pPr marL="0" indent="0" algn="just">
              <a:spcAft>
                <a:spcPts val="800"/>
              </a:spcAft>
              <a:buNone/>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Nguyen, T.H.D., Chileshe, N., </a:t>
            </a:r>
            <a:r>
              <a:rPr lang="en-GB"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Rameezdeen</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R. and Wood, A., (2023). Strategic responses to external stakeholder influences. </a:t>
            </a:r>
            <a:r>
              <a:rPr lang="en-IN" sz="14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Project Management</a:t>
            </a:r>
            <a:r>
              <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4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41</a:t>
            </a:r>
            <a:r>
              <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 p.102434.</a:t>
            </a:r>
          </a:p>
          <a:p>
            <a:pPr marL="0" indent="0" algn="just">
              <a:spcAft>
                <a:spcPts val="800"/>
              </a:spcAft>
              <a:buNone/>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Silva, C.S., Pereira, C. and </a:t>
            </a:r>
            <a:r>
              <a:rPr lang="en-GB"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Magano</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J., (2023). The value of project management to competitiveness: Key factors from a holistic and practical perspective. </a:t>
            </a:r>
            <a:r>
              <a:rPr lang="en-IN" sz="14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Managing Projects in Business</a:t>
            </a:r>
            <a:r>
              <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4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16</a:t>
            </a:r>
            <a:r>
              <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 pp.67-91.</a:t>
            </a:r>
          </a:p>
          <a:p>
            <a:pPr marL="0" indent="0" algn="just">
              <a:spcAft>
                <a:spcPts val="800"/>
              </a:spcAft>
              <a:buNone/>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Stanitsas, M. and Kirytopoulos, K., (2023). Investigating the significance of sustainability indicators for promoting sustainable construction project management. </a:t>
            </a:r>
            <a:r>
              <a:rPr lang="en-IN" sz="14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Construction Management</a:t>
            </a:r>
            <a:r>
              <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4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23</a:t>
            </a:r>
            <a:r>
              <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(3), pp.434-448.</a:t>
            </a:r>
          </a:p>
          <a:p>
            <a:pPr marL="0" indent="0" algn="just">
              <a:spcAft>
                <a:spcPts val="800"/>
              </a:spcAft>
              <a:buNone/>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Wang, X., Wei, X., Van Wart, M., McCarthy, A., Liu, C., Kim, S. and Ready, D.H., (2023). The role of E-leadership in ICT utilization: A project management perspective. </a:t>
            </a:r>
            <a:r>
              <a:rPr lang="en-IN" sz="14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Information Technology and Management</a:t>
            </a:r>
            <a:r>
              <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4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24</a:t>
            </a:r>
            <a:r>
              <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(2), pp.99-113.</a:t>
            </a:r>
          </a:p>
        </p:txBody>
      </p:sp>
    </p:spTree>
    <p:extLst>
      <p:ext uri="{BB962C8B-B14F-4D97-AF65-F5344CB8AC3E}">
        <p14:creationId xmlns:p14="http://schemas.microsoft.com/office/powerpoint/2010/main" val="150986314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1637</Words>
  <Application>Microsoft Office PowerPoint</Application>
  <PresentationFormat>Widescreen</PresentationFormat>
  <Paragraphs>83</Paragraphs>
  <Slides>10</Slides>
  <Notes>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Arial</vt:lpstr>
      <vt:lpstr>Calibri</vt:lpstr>
      <vt:lpstr>Cambria Math</vt:lpstr>
      <vt:lpstr>Symbol</vt:lpstr>
      <vt:lpstr>Times New Roman</vt:lpstr>
      <vt:lpstr>Trebuchet MS</vt:lpstr>
      <vt:lpstr>Wingdings 3</vt:lpstr>
      <vt:lpstr>Facet</vt:lpstr>
      <vt:lpstr>Title: Managing Projects in the Organisation [Task 1: Presentation]</vt:lpstr>
      <vt:lpstr>Introduction (Project description or scope or outline)  </vt:lpstr>
      <vt:lpstr>Stakeholder Analysis and Work Breakdown Structure</vt:lpstr>
      <vt:lpstr>Stages of the Project Life Cycle</vt:lpstr>
      <vt:lpstr>Project Success Criteria</vt:lpstr>
      <vt:lpstr>Project Deliverables</vt:lpstr>
      <vt:lpstr>Risk Assessment and project tools as well as methodology</vt:lpstr>
      <vt:lpstr>Challenges and Limitation of the project    </vt:lpstr>
      <vt:lpstr>Conclusion (Findings and Recommendation)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2023-12-04T09:39:01Z</dcterms:created>
  <dcterms:modified xsi:type="dcterms:W3CDTF">2023-12-04T09:39:04Z</dcterms:modified>
</cp:coreProperties>
</file>