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3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103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368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046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933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14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299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643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128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816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76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9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35337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593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492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37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75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155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5C8E567-56C4-42A1-B353-7A2A8F3CDD57}" type="datetimeFigureOut">
              <a:rPr lang="en-GB" smtClean="0"/>
              <a:t>18/04/2021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FFE2602-65F2-4402-BE95-0B3ACC7C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479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ucationengland.org.uk/documents/pdfs/2011-appge-literacy-report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A5D01-7175-4788-9E86-E2BD614BFE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9678988" cy="3673474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tx2"/>
                </a:solidFill>
              </a:rPr>
              <a:t>Subject knowledge in English and other subjects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DA742-3EDE-4169-AE96-21B89F0096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4648198"/>
            <a:ext cx="7005742" cy="114300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alpha val="80000"/>
                  </a:schemeClr>
                </a:solidFill>
              </a:rPr>
              <a:t>Dr J Clapham</a:t>
            </a:r>
          </a:p>
        </p:txBody>
      </p:sp>
    </p:spTree>
    <p:extLst>
      <p:ext uri="{BB962C8B-B14F-4D97-AF65-F5344CB8AC3E}">
        <p14:creationId xmlns:p14="http://schemas.microsoft.com/office/powerpoint/2010/main" val="35011496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D131F1-A2D1-4005-A4D4-3E6CED0BF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A80F5-711D-4CF4-846B-942A9B44C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799010"/>
            <a:ext cx="9269412" cy="11552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Aims for this session</a:t>
            </a:r>
          </a:p>
        </p:txBody>
      </p:sp>
      <p:sp>
        <p:nvSpPr>
          <p:cNvPr id="10" name="Snip Diagonal Corner Rectangle 21">
            <a:extLst>
              <a:ext uri="{FF2B5EF4-FFF2-40B4-BE49-F238E27FC236}">
                <a16:creationId xmlns:a16="http://schemas.microsoft.com/office/drawing/2014/main" id="{81A7082F-8898-45F9-9051-28EFBA30F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tx1">
              <a:alpha val="3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00120-1D8D-4E1A-8B26-A3D29EA23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9763294" cy="3615267"/>
          </a:xfrm>
        </p:spPr>
        <p:txBody>
          <a:bodyPr>
            <a:normAutofit/>
          </a:bodyPr>
          <a:lstStyle/>
          <a:p>
            <a:r>
              <a:rPr lang="en-GB"/>
              <a:t>Have a secure knowledge of the relevant subject and curriculum areas</a:t>
            </a:r>
          </a:p>
          <a:p>
            <a:r>
              <a:rPr lang="en-GB"/>
              <a:t>Introduce you to key elements of English in the National Curriculum</a:t>
            </a:r>
          </a:p>
          <a:p>
            <a:r>
              <a:rPr lang="en-GB"/>
              <a:t>Understanding of the developments in the subject</a:t>
            </a:r>
          </a:p>
          <a:p>
            <a:r>
              <a:rPr lang="en-GB"/>
              <a:t>Promoting high standards of literacy whatever the specialist subject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616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DFFA3-B704-43EC-9DAB-2A3E5AE2D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90" y="685800"/>
            <a:ext cx="4818656" cy="4603749"/>
          </a:xfrm>
        </p:spPr>
        <p:txBody>
          <a:bodyPr>
            <a:normAutofit/>
          </a:bodyPr>
          <a:lstStyle/>
          <a:p>
            <a:pPr algn="r"/>
            <a:r>
              <a:rPr lang="en-GB" sz="5200"/>
              <a:t>Why is it important?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A75AE-66B6-48B2-8A99-3AF193046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651" y="685800"/>
            <a:ext cx="4878959" cy="460375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chemeClr val="tx1"/>
                </a:solidFill>
              </a:rPr>
              <a:t> Too many learners do not reach the expected  standards in reading and writing by the end of primary school.</a:t>
            </a:r>
          </a:p>
          <a:p>
            <a:r>
              <a:rPr lang="en-GB" sz="1900">
                <a:solidFill>
                  <a:schemeClr val="tx1"/>
                </a:solidFill>
              </a:rPr>
              <a:t>The new National Curriculum sets out expectations for every year group in order to drive up standards;</a:t>
            </a:r>
          </a:p>
          <a:p>
            <a:r>
              <a:rPr lang="en-GB" sz="1900">
                <a:solidFill>
                  <a:schemeClr val="tx1"/>
                </a:solidFill>
              </a:rPr>
              <a:t>In English there is a greater focus on grammar, spelling and punctuation, reading for pleasure and  the use of correct registers of communication.</a:t>
            </a:r>
          </a:p>
          <a:p>
            <a:r>
              <a:rPr lang="en-GB" sz="1900">
                <a:solidFill>
                  <a:schemeClr val="tx1"/>
                </a:solidFill>
              </a:rPr>
              <a:t>You have a responsibility to ensure that you are developing good subject knowledge through auditing, self-testing and personal research.</a:t>
            </a:r>
          </a:p>
        </p:txBody>
      </p:sp>
    </p:spTree>
    <p:extLst>
      <p:ext uri="{BB962C8B-B14F-4D97-AF65-F5344CB8AC3E}">
        <p14:creationId xmlns:p14="http://schemas.microsoft.com/office/powerpoint/2010/main" val="2436512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B7862-DE64-4AEB-BB1A-5C75A431C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90" y="685800"/>
            <a:ext cx="4818656" cy="4603749"/>
          </a:xfrm>
        </p:spPr>
        <p:txBody>
          <a:bodyPr>
            <a:normAutofit/>
          </a:bodyPr>
          <a:lstStyle/>
          <a:p>
            <a:pPr algn="r"/>
            <a:r>
              <a:rPr lang="en-GB" sz="5200"/>
              <a:t>Critical questions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E2A7-03D0-4357-A56A-9AE0AC58C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651" y="685800"/>
            <a:ext cx="4878959" cy="460375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chemeClr val="tx1"/>
                </a:solidFill>
              </a:rPr>
              <a:t>Should children in KS1 debate controversial issues in society?</a:t>
            </a:r>
          </a:p>
          <a:p>
            <a:r>
              <a:rPr lang="en-GB" sz="1900">
                <a:solidFill>
                  <a:schemeClr val="tx1"/>
                </a:solidFill>
              </a:rPr>
              <a:t>How will you teach learners to handle conflicting opinions?</a:t>
            </a:r>
          </a:p>
          <a:p>
            <a:r>
              <a:rPr lang="en-GB" sz="1900">
                <a:solidFill>
                  <a:schemeClr val="tx1"/>
                </a:solidFill>
              </a:rPr>
              <a:t>How can you link debates into class themes or topics?</a:t>
            </a:r>
          </a:p>
          <a:p>
            <a:r>
              <a:rPr lang="en-GB" sz="1900">
                <a:solidFill>
                  <a:schemeClr val="tx1"/>
                </a:solidFill>
              </a:rPr>
              <a:t>When organising a debate should learners be forced to take a standpoint with which they disagree?</a:t>
            </a:r>
          </a:p>
          <a:p>
            <a:r>
              <a:rPr lang="en-GB" sz="1900">
                <a:solidFill>
                  <a:schemeClr val="tx1"/>
                </a:solidFill>
              </a:rPr>
              <a:t>How ill you organise learners into the groups for and against?</a:t>
            </a:r>
          </a:p>
          <a:p>
            <a:r>
              <a:rPr lang="en-GB" sz="1900">
                <a:solidFill>
                  <a:schemeClr val="tx1"/>
                </a:solidFill>
              </a:rPr>
              <a:t>What additional debates could you introduce ?</a:t>
            </a:r>
          </a:p>
        </p:txBody>
      </p:sp>
    </p:spTree>
    <p:extLst>
      <p:ext uri="{BB962C8B-B14F-4D97-AF65-F5344CB8AC3E}">
        <p14:creationId xmlns:p14="http://schemas.microsoft.com/office/powerpoint/2010/main" val="249765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E8BC8-FA5E-4A2E-995A-E0375A762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90" y="685800"/>
            <a:ext cx="4818656" cy="4603749"/>
          </a:xfrm>
        </p:spPr>
        <p:txBody>
          <a:bodyPr>
            <a:normAutofit/>
          </a:bodyPr>
          <a:lstStyle/>
          <a:p>
            <a:pPr algn="r"/>
            <a:r>
              <a:rPr lang="en-GB" sz="5200"/>
              <a:t>Reading Questions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98778-CA28-407D-A4C8-547119BCE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651" y="685800"/>
            <a:ext cx="4878959" cy="46037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>
                <a:solidFill>
                  <a:schemeClr val="tx1"/>
                </a:solidFill>
              </a:rPr>
              <a:t>Why do you think reading for pleasure has a greater impact on attainment than social background? </a:t>
            </a:r>
          </a:p>
          <a:p>
            <a:pPr>
              <a:lnSpc>
                <a:spcPct val="90000"/>
              </a:lnSpc>
            </a:pPr>
            <a:r>
              <a:rPr lang="en-GB" sz="1900">
                <a:solidFill>
                  <a:schemeClr val="tx1"/>
                </a:solidFill>
              </a:rPr>
              <a:t>Think back you’re your own experience as a child in school. Can you recall how it felt to listen to a really good story? Did you have story time?</a:t>
            </a:r>
          </a:p>
          <a:p>
            <a:pPr>
              <a:lnSpc>
                <a:spcPct val="90000"/>
              </a:lnSpc>
            </a:pPr>
            <a:r>
              <a:rPr lang="en-GB" sz="1900">
                <a:solidFill>
                  <a:schemeClr val="tx1"/>
                </a:solidFill>
              </a:rPr>
              <a:t>When was the last time you were absorbed in something that you read?</a:t>
            </a:r>
          </a:p>
          <a:p>
            <a:pPr>
              <a:lnSpc>
                <a:spcPct val="90000"/>
              </a:lnSpc>
            </a:pPr>
            <a:r>
              <a:rPr lang="en-GB" sz="1900">
                <a:solidFill>
                  <a:schemeClr val="tx1"/>
                </a:solidFill>
              </a:rPr>
              <a:t>What are the barriers which prevent you from reading for pleasure?</a:t>
            </a:r>
          </a:p>
          <a:p>
            <a:pPr>
              <a:lnSpc>
                <a:spcPct val="90000"/>
              </a:lnSpc>
            </a:pPr>
            <a:r>
              <a:rPr lang="en-GB" sz="1900">
                <a:solidFill>
                  <a:schemeClr val="tx1"/>
                </a:solidFill>
              </a:rPr>
              <a:t>How might these be overcome?</a:t>
            </a:r>
          </a:p>
          <a:p>
            <a:pPr>
              <a:lnSpc>
                <a:spcPct val="90000"/>
              </a:lnSpc>
            </a:pPr>
            <a:endParaRPr lang="en-GB" sz="19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760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41780-78F9-401E-940A-8941B5517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Reading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DE4C9-6F84-4A8A-A2B8-34FA2BE38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How many children’s books can you list from memory?</a:t>
            </a:r>
          </a:p>
          <a:p>
            <a:r>
              <a:rPr lang="en-GB">
                <a:solidFill>
                  <a:schemeClr val="tx1"/>
                </a:solidFill>
              </a:rPr>
              <a:t>How many children’s authors can you name?</a:t>
            </a:r>
          </a:p>
          <a:p>
            <a:r>
              <a:rPr lang="en-GB">
                <a:solidFill>
                  <a:schemeClr val="tx1"/>
                </a:solidFill>
              </a:rPr>
              <a:t>How familiar are you with the work of these authors?</a:t>
            </a:r>
          </a:p>
          <a:p>
            <a:r>
              <a:rPr lang="en-GB">
                <a:solidFill>
                  <a:schemeClr val="tx1"/>
                </a:solidFill>
              </a:rPr>
              <a:t>What do you like to read?</a:t>
            </a:r>
          </a:p>
          <a:p>
            <a:r>
              <a:rPr lang="en-GB">
                <a:solidFill>
                  <a:schemeClr val="tx1"/>
                </a:solidFill>
              </a:rPr>
              <a:t>When and where do you like to read?</a:t>
            </a:r>
          </a:p>
          <a:p>
            <a:r>
              <a:rPr lang="en-GB">
                <a:solidFill>
                  <a:schemeClr val="tx1"/>
                </a:solidFill>
              </a:rPr>
              <a:t>Have you observed opportunities for learners to read for pleasure during you placement experience?</a:t>
            </a:r>
          </a:p>
        </p:txBody>
      </p:sp>
    </p:spTree>
    <p:extLst>
      <p:ext uri="{BB962C8B-B14F-4D97-AF65-F5344CB8AC3E}">
        <p14:creationId xmlns:p14="http://schemas.microsoft.com/office/powerpoint/2010/main" val="389366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BB205-85E6-4F45-94F3-1BCD9CDF3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50B0B-2D3F-4E30-AFAE-FC3A54A35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All-Party Parliamentary Group for Education (2011) Report of the Enquiry into Overcoming the Barriers to Literacy Available at: </a:t>
            </a:r>
            <a:r>
              <a:rPr lang="en-GB">
                <a:solidFill>
                  <a:schemeClr val="tx1"/>
                </a:solidFill>
                <a:hlinkClick r:id="rId2"/>
              </a:rPr>
              <a:t>www.educationengland.org.uk/documents/pdfs/2011-appge-literacy-report.pdf</a:t>
            </a: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 (accessed 18 April 2021)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Brien, J (2012) teaching primary English, London, Sage.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Carter A (2015) Review of Initial Teacher Training, London: DfE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Clark, C and Douglas, J (2011) young People’s Reading and Writing: An in-depth study focusing on  Enjoyment, Behaviour , Attitudes and Attainment. London: National Literacy Trust.</a:t>
            </a:r>
          </a:p>
        </p:txBody>
      </p:sp>
    </p:spTree>
    <p:extLst>
      <p:ext uri="{BB962C8B-B14F-4D97-AF65-F5344CB8AC3E}">
        <p14:creationId xmlns:p14="http://schemas.microsoft.com/office/powerpoint/2010/main" val="2072233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234</TotalTime>
  <Words>464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3</vt:lpstr>
      <vt:lpstr>Slice</vt:lpstr>
      <vt:lpstr>Subject knowledge in English and other subjects</vt:lpstr>
      <vt:lpstr>Aims for this session</vt:lpstr>
      <vt:lpstr>Why is it important?</vt:lpstr>
      <vt:lpstr>Critical questions</vt:lpstr>
      <vt:lpstr>Reading Questions</vt:lpstr>
      <vt:lpstr>Reading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Subject knowledge in English and other subjects</dc:title>
  <dc:creator>Jessica Clapham</dc:creator>
  <cp:lastModifiedBy>Jessica Clapham</cp:lastModifiedBy>
  <cp:revision>6</cp:revision>
  <dcterms:created xsi:type="dcterms:W3CDTF">2021-04-18T13:37:52Z</dcterms:created>
  <dcterms:modified xsi:type="dcterms:W3CDTF">2021-04-18T17:32:39Z</dcterms:modified>
</cp:coreProperties>
</file>