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2" r:id="rId6"/>
    <p:sldId id="260" r:id="rId7"/>
    <p:sldId id="261" r:id="rId8"/>
    <p:sldId id="263" r:id="rId9"/>
    <p:sldId id="265" r:id="rId10"/>
    <p:sldId id="266" r:id="rId11"/>
    <p:sldId id="267" r:id="rId12"/>
    <p:sldId id="268"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A0EB36-B257-3542-B552-9BCABBFF630A}" v="1519" dt="2023-01-11T22:30:37.4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82"/>
    <p:restoredTop sz="95761"/>
  </p:normalViewPr>
  <p:slideViewPr>
    <p:cSldViewPr snapToGrid="0">
      <p:cViewPr varScale="1">
        <p:scale>
          <a:sx n="105" d="100"/>
          <a:sy n="105" d="100"/>
        </p:scale>
        <p:origin x="200"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Fountain (1900711)" userId="ea7aeaf6-b9de-4bd4-b797-78ddfce2d761" providerId="ADAL" clId="{1CA0EB36-B257-3542-B552-9BCABBFF630A}"/>
    <pc:docChg chg="undo custSel addSld delSld modSld">
      <pc:chgData name="Rebecca Fountain (1900711)" userId="ea7aeaf6-b9de-4bd4-b797-78ddfce2d761" providerId="ADAL" clId="{1CA0EB36-B257-3542-B552-9BCABBFF630A}" dt="2023-01-11T22:41:51.012" v="9911" actId="13926"/>
      <pc:docMkLst>
        <pc:docMk/>
      </pc:docMkLst>
      <pc:sldChg chg="modSp mod modAnim">
        <pc:chgData name="Rebecca Fountain (1900711)" userId="ea7aeaf6-b9de-4bd4-b797-78ddfce2d761" providerId="ADAL" clId="{1CA0EB36-B257-3542-B552-9BCABBFF630A}" dt="2023-01-08T18:50:24.611" v="7110" actId="403"/>
        <pc:sldMkLst>
          <pc:docMk/>
          <pc:sldMk cId="1029167454" sldId="257"/>
        </pc:sldMkLst>
        <pc:spChg chg="mod">
          <ac:chgData name="Rebecca Fountain (1900711)" userId="ea7aeaf6-b9de-4bd4-b797-78ddfce2d761" providerId="ADAL" clId="{1CA0EB36-B257-3542-B552-9BCABBFF630A}" dt="2023-01-08T18:50:24.611" v="7110" actId="403"/>
          <ac:spMkLst>
            <pc:docMk/>
            <pc:sldMk cId="1029167454" sldId="257"/>
            <ac:spMk id="3" creationId="{6E8FA144-C6C8-6C69-28D8-A24AE8C405FF}"/>
          </ac:spMkLst>
        </pc:spChg>
      </pc:sldChg>
      <pc:sldChg chg="addSp modSp mod modAnim">
        <pc:chgData name="Rebecca Fountain (1900711)" userId="ea7aeaf6-b9de-4bd4-b797-78ddfce2d761" providerId="ADAL" clId="{1CA0EB36-B257-3542-B552-9BCABBFF630A}" dt="2023-01-09T15:06:15.392" v="7702" actId="27636"/>
        <pc:sldMkLst>
          <pc:docMk/>
          <pc:sldMk cId="2141022022" sldId="258"/>
        </pc:sldMkLst>
        <pc:spChg chg="mod">
          <ac:chgData name="Rebecca Fountain (1900711)" userId="ea7aeaf6-b9de-4bd4-b797-78ddfce2d761" providerId="ADAL" clId="{1CA0EB36-B257-3542-B552-9BCABBFF630A}" dt="2023-01-09T15:06:15.392" v="7702" actId="27636"/>
          <ac:spMkLst>
            <pc:docMk/>
            <pc:sldMk cId="2141022022" sldId="258"/>
            <ac:spMk id="3" creationId="{6C54CBE2-246B-0469-8353-5DC38933027B}"/>
          </ac:spMkLst>
        </pc:spChg>
        <pc:spChg chg="add mod">
          <ac:chgData name="Rebecca Fountain (1900711)" userId="ea7aeaf6-b9de-4bd4-b797-78ddfce2d761" providerId="ADAL" clId="{1CA0EB36-B257-3542-B552-9BCABBFF630A}" dt="2023-01-09T15:01:26.221" v="7303" actId="14100"/>
          <ac:spMkLst>
            <pc:docMk/>
            <pc:sldMk cId="2141022022" sldId="258"/>
            <ac:spMk id="5" creationId="{6FA15C88-4372-4A38-BA70-C5CD9802F0BE}"/>
          </ac:spMkLst>
        </pc:spChg>
        <pc:spChg chg="add mod">
          <ac:chgData name="Rebecca Fountain (1900711)" userId="ea7aeaf6-b9de-4bd4-b797-78ddfce2d761" providerId="ADAL" clId="{1CA0EB36-B257-3542-B552-9BCABBFF630A}" dt="2023-01-09T15:01:48.657" v="7304" actId="1076"/>
          <ac:spMkLst>
            <pc:docMk/>
            <pc:sldMk cId="2141022022" sldId="258"/>
            <ac:spMk id="7" creationId="{AC3CCDA8-29E6-C0C7-F484-DDE196597684}"/>
          </ac:spMkLst>
        </pc:spChg>
        <pc:spChg chg="add mod">
          <ac:chgData name="Rebecca Fountain (1900711)" userId="ea7aeaf6-b9de-4bd4-b797-78ddfce2d761" providerId="ADAL" clId="{1CA0EB36-B257-3542-B552-9BCABBFF630A}" dt="2023-01-05T10:37:34.013" v="37" actId="14100"/>
          <ac:spMkLst>
            <pc:docMk/>
            <pc:sldMk cId="2141022022" sldId="258"/>
            <ac:spMk id="10" creationId="{7AE968DB-E037-455D-CC18-FA6BBA37C823}"/>
          </ac:spMkLst>
        </pc:spChg>
        <pc:picChg chg="add mod">
          <ac:chgData name="Rebecca Fountain (1900711)" userId="ea7aeaf6-b9de-4bd4-b797-78ddfce2d761" providerId="ADAL" clId="{1CA0EB36-B257-3542-B552-9BCABBFF630A}" dt="2023-01-09T15:01:58.598" v="7307" actId="1076"/>
          <ac:picMkLst>
            <pc:docMk/>
            <pc:sldMk cId="2141022022" sldId="258"/>
            <ac:picMk id="12" creationId="{F704708C-5B2B-82E6-783B-87DDCD9A0CB2}"/>
          </ac:picMkLst>
        </pc:picChg>
        <pc:cxnChg chg="add mod">
          <ac:chgData name="Rebecca Fountain (1900711)" userId="ea7aeaf6-b9de-4bd4-b797-78ddfce2d761" providerId="ADAL" clId="{1CA0EB36-B257-3542-B552-9BCABBFF630A}" dt="2023-01-09T15:01:51.145" v="7305" actId="1076"/>
          <ac:cxnSpMkLst>
            <pc:docMk/>
            <pc:sldMk cId="2141022022" sldId="258"/>
            <ac:cxnSpMk id="8" creationId="{6C3B378E-9245-FA0C-694F-BD7611F7F207}"/>
          </ac:cxnSpMkLst>
        </pc:cxnChg>
      </pc:sldChg>
      <pc:sldChg chg="addSp delSp modSp new mod setBg delAnim modAnim">
        <pc:chgData name="Rebecca Fountain (1900711)" userId="ea7aeaf6-b9de-4bd4-b797-78ddfce2d761" providerId="ADAL" clId="{1CA0EB36-B257-3542-B552-9BCABBFF630A}" dt="2023-01-08T18:44:53.491" v="6892" actId="20577"/>
        <pc:sldMkLst>
          <pc:docMk/>
          <pc:sldMk cId="2538532913" sldId="259"/>
        </pc:sldMkLst>
        <pc:spChg chg="mod">
          <ac:chgData name="Rebecca Fountain (1900711)" userId="ea7aeaf6-b9de-4bd4-b797-78ddfce2d761" providerId="ADAL" clId="{1CA0EB36-B257-3542-B552-9BCABBFF630A}" dt="2023-01-08T18:38:15.679" v="6304" actId="1076"/>
          <ac:spMkLst>
            <pc:docMk/>
            <pc:sldMk cId="2538532913" sldId="259"/>
            <ac:spMk id="2" creationId="{8457B968-B5EE-0255-5B38-8FDC1D93FFED}"/>
          </ac:spMkLst>
        </pc:spChg>
        <pc:spChg chg="mod ord">
          <ac:chgData name="Rebecca Fountain (1900711)" userId="ea7aeaf6-b9de-4bd4-b797-78ddfce2d761" providerId="ADAL" clId="{1CA0EB36-B257-3542-B552-9BCABBFF630A}" dt="2023-01-08T18:44:53.491" v="6892" actId="20577"/>
          <ac:spMkLst>
            <pc:docMk/>
            <pc:sldMk cId="2538532913" sldId="259"/>
            <ac:spMk id="3" creationId="{57687DB5-880D-54DF-9235-DF7B630774C8}"/>
          </ac:spMkLst>
        </pc:spChg>
        <pc:spChg chg="del">
          <ac:chgData name="Rebecca Fountain (1900711)" userId="ea7aeaf6-b9de-4bd4-b797-78ddfce2d761" providerId="ADAL" clId="{1CA0EB36-B257-3542-B552-9BCABBFF630A}" dt="2023-01-05T10:41:37.924" v="48" actId="478"/>
          <ac:spMkLst>
            <pc:docMk/>
            <pc:sldMk cId="2538532913" sldId="259"/>
            <ac:spMk id="4" creationId="{1035D1D1-DF58-695E-B68B-DE24A7F0AEC8}"/>
          </ac:spMkLst>
        </pc:spChg>
        <pc:spChg chg="add del mod">
          <ac:chgData name="Rebecca Fountain (1900711)" userId="ea7aeaf6-b9de-4bd4-b797-78ddfce2d761" providerId="ADAL" clId="{1CA0EB36-B257-3542-B552-9BCABBFF630A}" dt="2023-01-05T12:20:54.427" v="1949" actId="478"/>
          <ac:spMkLst>
            <pc:docMk/>
            <pc:sldMk cId="2538532913" sldId="259"/>
            <ac:spMk id="6" creationId="{54603968-08DE-F61F-4CEE-274B81E31C0D}"/>
          </ac:spMkLst>
        </pc:spChg>
        <pc:spChg chg="add del">
          <ac:chgData name="Rebecca Fountain (1900711)" userId="ea7aeaf6-b9de-4bd4-b797-78ddfce2d761" providerId="ADAL" clId="{1CA0EB36-B257-3542-B552-9BCABBFF630A}" dt="2023-01-05T10:41:59.591" v="51" actId="26606"/>
          <ac:spMkLst>
            <pc:docMk/>
            <pc:sldMk cId="2538532913" sldId="259"/>
            <ac:spMk id="10" creationId="{79BB35BC-D5C2-4C8B-A22A-A71E6191913B}"/>
          </ac:spMkLst>
        </pc:spChg>
        <pc:spChg chg="add del">
          <ac:chgData name="Rebecca Fountain (1900711)" userId="ea7aeaf6-b9de-4bd4-b797-78ddfce2d761" providerId="ADAL" clId="{1CA0EB36-B257-3542-B552-9BCABBFF630A}" dt="2023-01-05T10:42:06.041" v="53" actId="26606"/>
          <ac:spMkLst>
            <pc:docMk/>
            <pc:sldMk cId="2538532913" sldId="259"/>
            <ac:spMk id="12" creationId="{D1EA859B-E555-4109-94F3-6700E046E008}"/>
          </ac:spMkLst>
        </pc:spChg>
        <pc:spChg chg="add del">
          <ac:chgData name="Rebecca Fountain (1900711)" userId="ea7aeaf6-b9de-4bd4-b797-78ddfce2d761" providerId="ADAL" clId="{1CA0EB36-B257-3542-B552-9BCABBFF630A}" dt="2023-01-05T10:42:06.041" v="53" actId="26606"/>
          <ac:spMkLst>
            <pc:docMk/>
            <pc:sldMk cId="2538532913" sldId="259"/>
            <ac:spMk id="13" creationId="{04812C46-200A-4DEB-A05E-3ED6C68C2387}"/>
          </ac:spMkLst>
        </pc:spChg>
        <pc:spChg chg="add del">
          <ac:chgData name="Rebecca Fountain (1900711)" userId="ea7aeaf6-b9de-4bd4-b797-78ddfce2d761" providerId="ADAL" clId="{1CA0EB36-B257-3542-B552-9BCABBFF630A}" dt="2023-01-05T10:42:08.402" v="57" actId="26606"/>
          <ac:spMkLst>
            <pc:docMk/>
            <pc:sldMk cId="2538532913" sldId="259"/>
            <ac:spMk id="14" creationId="{6CB927A4-E432-4310-9CD5-E89FF5063179}"/>
          </ac:spMkLst>
        </pc:spChg>
        <pc:spChg chg="add del">
          <ac:chgData name="Rebecca Fountain (1900711)" userId="ea7aeaf6-b9de-4bd4-b797-78ddfce2d761" providerId="ADAL" clId="{1CA0EB36-B257-3542-B552-9BCABBFF630A}" dt="2023-01-05T10:42:07.178" v="55" actId="26606"/>
          <ac:spMkLst>
            <pc:docMk/>
            <pc:sldMk cId="2538532913" sldId="259"/>
            <ac:spMk id="15" creationId="{3CD9DF72-87A3-404E-A828-84CBF11A8303}"/>
          </ac:spMkLst>
        </pc:spChg>
        <pc:spChg chg="add del">
          <ac:chgData name="Rebecca Fountain (1900711)" userId="ea7aeaf6-b9de-4bd4-b797-78ddfce2d761" providerId="ADAL" clId="{1CA0EB36-B257-3542-B552-9BCABBFF630A}" dt="2023-01-05T10:42:08.402" v="57" actId="26606"/>
          <ac:spMkLst>
            <pc:docMk/>
            <pc:sldMk cId="2538532913" sldId="259"/>
            <ac:spMk id="18" creationId="{E3020543-B24B-4EC4-8FFC-8DD88EEA91A8}"/>
          </ac:spMkLst>
        </pc:spChg>
        <pc:spChg chg="add del">
          <ac:chgData name="Rebecca Fountain (1900711)" userId="ea7aeaf6-b9de-4bd4-b797-78ddfce2d761" providerId="ADAL" clId="{1CA0EB36-B257-3542-B552-9BCABBFF630A}" dt="2023-01-05T10:42:08.402" v="57" actId="26606"/>
          <ac:spMkLst>
            <pc:docMk/>
            <pc:sldMk cId="2538532913" sldId="259"/>
            <ac:spMk id="19" creationId="{327D73B4-9F5C-4A64-A179-51B9500CB8B5}"/>
          </ac:spMkLst>
        </pc:spChg>
        <pc:spChg chg="add del">
          <ac:chgData name="Rebecca Fountain (1900711)" userId="ea7aeaf6-b9de-4bd4-b797-78ddfce2d761" providerId="ADAL" clId="{1CA0EB36-B257-3542-B552-9BCABBFF630A}" dt="2023-01-05T10:42:08.402" v="57" actId="26606"/>
          <ac:spMkLst>
            <pc:docMk/>
            <pc:sldMk cId="2538532913" sldId="259"/>
            <ac:spMk id="21" creationId="{C1F06963-6374-4B48-844F-071A9BAAAE02}"/>
          </ac:spMkLst>
        </pc:spChg>
        <pc:spChg chg="add del">
          <ac:chgData name="Rebecca Fountain (1900711)" userId="ea7aeaf6-b9de-4bd4-b797-78ddfce2d761" providerId="ADAL" clId="{1CA0EB36-B257-3542-B552-9BCABBFF630A}" dt="2023-01-05T10:42:08.402" v="57" actId="26606"/>
          <ac:spMkLst>
            <pc:docMk/>
            <pc:sldMk cId="2538532913" sldId="259"/>
            <ac:spMk id="22" creationId="{1453BF6C-B012-48B7-B4E8-6D7AC7C27D02}"/>
          </ac:spMkLst>
        </pc:spChg>
        <pc:spChg chg="add del">
          <ac:chgData name="Rebecca Fountain (1900711)" userId="ea7aeaf6-b9de-4bd4-b797-78ddfce2d761" providerId="ADAL" clId="{1CA0EB36-B257-3542-B552-9BCABBFF630A}" dt="2023-01-05T10:42:09.622" v="59" actId="26606"/>
          <ac:spMkLst>
            <pc:docMk/>
            <pc:sldMk cId="2538532913" sldId="259"/>
            <ac:spMk id="24" creationId="{04812C46-200A-4DEB-A05E-3ED6C68C2387}"/>
          </ac:spMkLst>
        </pc:spChg>
        <pc:spChg chg="add del">
          <ac:chgData name="Rebecca Fountain (1900711)" userId="ea7aeaf6-b9de-4bd4-b797-78ddfce2d761" providerId="ADAL" clId="{1CA0EB36-B257-3542-B552-9BCABBFF630A}" dt="2023-01-05T10:42:09.622" v="59" actId="26606"/>
          <ac:spMkLst>
            <pc:docMk/>
            <pc:sldMk cId="2538532913" sldId="259"/>
            <ac:spMk id="25" creationId="{D1EA859B-E555-4109-94F3-6700E046E008}"/>
          </ac:spMkLst>
        </pc:spChg>
        <pc:spChg chg="add">
          <ac:chgData name="Rebecca Fountain (1900711)" userId="ea7aeaf6-b9de-4bd4-b797-78ddfce2d761" providerId="ADAL" clId="{1CA0EB36-B257-3542-B552-9BCABBFF630A}" dt="2023-01-05T10:42:09.627" v="60" actId="26606"/>
          <ac:spMkLst>
            <pc:docMk/>
            <pc:sldMk cId="2538532913" sldId="259"/>
            <ac:spMk id="27" creationId="{79BB35BC-D5C2-4C8B-A22A-A71E6191913B}"/>
          </ac:spMkLst>
        </pc:spChg>
        <pc:picChg chg="add mod ord">
          <ac:chgData name="Rebecca Fountain (1900711)" userId="ea7aeaf6-b9de-4bd4-b797-78ddfce2d761" providerId="ADAL" clId="{1CA0EB36-B257-3542-B552-9BCABBFF630A}" dt="2023-01-08T18:43:18.465" v="6871" actId="14100"/>
          <ac:picMkLst>
            <pc:docMk/>
            <pc:sldMk cId="2538532913" sldId="259"/>
            <ac:picMk id="5" creationId="{958B33FD-C284-55E8-260E-3E2801EE87BE}"/>
          </ac:picMkLst>
        </pc:picChg>
        <pc:cxnChg chg="add del">
          <ac:chgData name="Rebecca Fountain (1900711)" userId="ea7aeaf6-b9de-4bd4-b797-78ddfce2d761" providerId="ADAL" clId="{1CA0EB36-B257-3542-B552-9BCABBFF630A}" dt="2023-01-05T10:42:07.178" v="55" actId="26606"/>
          <ac:cxnSpMkLst>
            <pc:docMk/>
            <pc:sldMk cId="2538532913" sldId="259"/>
            <ac:cxnSpMk id="16" creationId="{20E3A342-4D61-4E3F-AF90-1AB42AEB96CC}"/>
          </ac:cxnSpMkLst>
        </pc:cxnChg>
        <pc:cxnChg chg="add del">
          <ac:chgData name="Rebecca Fountain (1900711)" userId="ea7aeaf6-b9de-4bd4-b797-78ddfce2d761" providerId="ADAL" clId="{1CA0EB36-B257-3542-B552-9BCABBFF630A}" dt="2023-01-05T10:42:08.402" v="57" actId="26606"/>
          <ac:cxnSpMkLst>
            <pc:docMk/>
            <pc:sldMk cId="2538532913" sldId="259"/>
            <ac:cxnSpMk id="20" creationId="{C49DA8F6-BCC1-4447-B54C-57856834B94B}"/>
          </ac:cxnSpMkLst>
        </pc:cxnChg>
      </pc:sldChg>
      <pc:sldChg chg="addSp modSp new mod modAnim">
        <pc:chgData name="Rebecca Fountain (1900711)" userId="ea7aeaf6-b9de-4bd4-b797-78ddfce2d761" providerId="ADAL" clId="{1CA0EB36-B257-3542-B552-9BCABBFF630A}" dt="2023-01-09T15:15:04.611" v="7768" actId="20577"/>
        <pc:sldMkLst>
          <pc:docMk/>
          <pc:sldMk cId="3597587229" sldId="260"/>
        </pc:sldMkLst>
        <pc:spChg chg="add mod">
          <ac:chgData name="Rebecca Fountain (1900711)" userId="ea7aeaf6-b9de-4bd4-b797-78ddfce2d761" providerId="ADAL" clId="{1CA0EB36-B257-3542-B552-9BCABBFF630A}" dt="2023-01-09T15:15:04.611" v="7768" actId="20577"/>
          <ac:spMkLst>
            <pc:docMk/>
            <pc:sldMk cId="3597587229" sldId="260"/>
            <ac:spMk id="2" creationId="{408DCCC5-5385-12FB-23CA-01872E109ABD}"/>
          </ac:spMkLst>
        </pc:spChg>
        <pc:spChg chg="add mod">
          <ac:chgData name="Rebecca Fountain (1900711)" userId="ea7aeaf6-b9de-4bd4-b797-78ddfce2d761" providerId="ADAL" clId="{1CA0EB36-B257-3542-B552-9BCABBFF630A}" dt="2023-01-05T11:49:15.350" v="255" actId="14100"/>
          <ac:spMkLst>
            <pc:docMk/>
            <pc:sldMk cId="3597587229" sldId="260"/>
            <ac:spMk id="3" creationId="{55F48628-8CC0-B575-6C2E-F74CB0151B50}"/>
          </ac:spMkLst>
        </pc:spChg>
        <pc:spChg chg="add mod">
          <ac:chgData name="Rebecca Fountain (1900711)" userId="ea7aeaf6-b9de-4bd4-b797-78ddfce2d761" providerId="ADAL" clId="{1CA0EB36-B257-3542-B552-9BCABBFF630A}" dt="2023-01-08T17:05:18.232" v="4288" actId="1076"/>
          <ac:spMkLst>
            <pc:docMk/>
            <pc:sldMk cId="3597587229" sldId="260"/>
            <ac:spMk id="4" creationId="{14CA9237-D33A-246B-A08E-0D6B4C2F8840}"/>
          </ac:spMkLst>
        </pc:spChg>
        <pc:spChg chg="add mod">
          <ac:chgData name="Rebecca Fountain (1900711)" userId="ea7aeaf6-b9de-4bd4-b797-78ddfce2d761" providerId="ADAL" clId="{1CA0EB36-B257-3542-B552-9BCABBFF630A}" dt="2023-01-08T17:05:37.295" v="4302" actId="1076"/>
          <ac:spMkLst>
            <pc:docMk/>
            <pc:sldMk cId="3597587229" sldId="260"/>
            <ac:spMk id="5" creationId="{04211E37-3335-8908-D4D8-BDA992BD302F}"/>
          </ac:spMkLst>
        </pc:spChg>
      </pc:sldChg>
      <pc:sldChg chg="addSp modSp new mod modAnim">
        <pc:chgData name="Rebecca Fountain (1900711)" userId="ea7aeaf6-b9de-4bd4-b797-78ddfce2d761" providerId="ADAL" clId="{1CA0EB36-B257-3542-B552-9BCABBFF630A}" dt="2023-01-11T15:53:44.822" v="9061"/>
        <pc:sldMkLst>
          <pc:docMk/>
          <pc:sldMk cId="2090898039" sldId="261"/>
        </pc:sldMkLst>
        <pc:graphicFrameChg chg="add mod modGraphic">
          <ac:chgData name="Rebecca Fountain (1900711)" userId="ea7aeaf6-b9de-4bd4-b797-78ddfce2d761" providerId="ADAL" clId="{1CA0EB36-B257-3542-B552-9BCABBFF630A}" dt="2023-01-11T15:45:13.040" v="8701" actId="13926"/>
          <ac:graphicFrameMkLst>
            <pc:docMk/>
            <pc:sldMk cId="2090898039" sldId="261"/>
            <ac:graphicFrameMk id="2" creationId="{582A1157-1CC4-109A-92FD-6B17429DCB12}"/>
          </ac:graphicFrameMkLst>
        </pc:graphicFrameChg>
        <pc:picChg chg="add mod">
          <ac:chgData name="Rebecca Fountain (1900711)" userId="ea7aeaf6-b9de-4bd4-b797-78ddfce2d761" providerId="ADAL" clId="{1CA0EB36-B257-3542-B552-9BCABBFF630A}" dt="2023-01-05T15:33:26.495" v="2792" actId="1076"/>
          <ac:picMkLst>
            <pc:docMk/>
            <pc:sldMk cId="2090898039" sldId="261"/>
            <ac:picMk id="4" creationId="{E297A0D1-BBAA-74E0-9A9D-779D1619A0D7}"/>
          </ac:picMkLst>
        </pc:picChg>
      </pc:sldChg>
      <pc:sldChg chg="new del">
        <pc:chgData name="Rebecca Fountain (1900711)" userId="ea7aeaf6-b9de-4bd4-b797-78ddfce2d761" providerId="ADAL" clId="{1CA0EB36-B257-3542-B552-9BCABBFF630A}" dt="2023-01-05T12:18:41.342" v="1776" actId="680"/>
        <pc:sldMkLst>
          <pc:docMk/>
          <pc:sldMk cId="2392684094" sldId="262"/>
        </pc:sldMkLst>
      </pc:sldChg>
      <pc:sldChg chg="addSp modSp new mod setBg modAnim">
        <pc:chgData name="Rebecca Fountain (1900711)" userId="ea7aeaf6-b9de-4bd4-b797-78ddfce2d761" providerId="ADAL" clId="{1CA0EB36-B257-3542-B552-9BCABBFF630A}" dt="2023-01-05T12:20:50.390" v="1948" actId="1076"/>
        <pc:sldMkLst>
          <pc:docMk/>
          <pc:sldMk cId="2539105456" sldId="262"/>
        </pc:sldMkLst>
        <pc:spChg chg="add mod">
          <ac:chgData name="Rebecca Fountain (1900711)" userId="ea7aeaf6-b9de-4bd4-b797-78ddfce2d761" providerId="ADAL" clId="{1CA0EB36-B257-3542-B552-9BCABBFF630A}" dt="2023-01-05T12:20:50.390" v="1948" actId="1076"/>
          <ac:spMkLst>
            <pc:docMk/>
            <pc:sldMk cId="2539105456" sldId="262"/>
            <ac:spMk id="2" creationId="{1A0E9469-E382-14C6-EA3E-B75AD25CE00C}"/>
          </ac:spMkLst>
        </pc:spChg>
      </pc:sldChg>
      <pc:sldChg chg="addSp modSp new mod modAnim">
        <pc:chgData name="Rebecca Fountain (1900711)" userId="ea7aeaf6-b9de-4bd4-b797-78ddfce2d761" providerId="ADAL" clId="{1CA0EB36-B257-3542-B552-9BCABBFF630A}" dt="2023-01-11T22:34:01.145" v="9669" actId="20577"/>
        <pc:sldMkLst>
          <pc:docMk/>
          <pc:sldMk cId="1576552027" sldId="263"/>
        </pc:sldMkLst>
        <pc:spChg chg="add mod">
          <ac:chgData name="Rebecca Fountain (1900711)" userId="ea7aeaf6-b9de-4bd4-b797-78ddfce2d761" providerId="ADAL" clId="{1CA0EB36-B257-3542-B552-9BCABBFF630A}" dt="2023-01-11T16:24:31.290" v="9280" actId="1076"/>
          <ac:spMkLst>
            <pc:docMk/>
            <pc:sldMk cId="1576552027" sldId="263"/>
            <ac:spMk id="5" creationId="{F13331A4-55AD-E5B8-E85C-F29F6134EF48}"/>
          </ac:spMkLst>
        </pc:spChg>
        <pc:graphicFrameChg chg="add mod modGraphic">
          <ac:chgData name="Rebecca Fountain (1900711)" userId="ea7aeaf6-b9de-4bd4-b797-78ddfce2d761" providerId="ADAL" clId="{1CA0EB36-B257-3542-B552-9BCABBFF630A}" dt="2023-01-11T22:34:01.145" v="9669" actId="20577"/>
          <ac:graphicFrameMkLst>
            <pc:docMk/>
            <pc:sldMk cId="1576552027" sldId="263"/>
            <ac:graphicFrameMk id="2" creationId="{880E064F-57D3-772D-F446-0ED04AA5FFB6}"/>
          </ac:graphicFrameMkLst>
        </pc:graphicFrameChg>
        <pc:picChg chg="add mod">
          <ac:chgData name="Rebecca Fountain (1900711)" userId="ea7aeaf6-b9de-4bd4-b797-78ddfce2d761" providerId="ADAL" clId="{1CA0EB36-B257-3542-B552-9BCABBFF630A}" dt="2023-01-11T15:37:42.307" v="8444" actId="1076"/>
          <ac:picMkLst>
            <pc:docMk/>
            <pc:sldMk cId="1576552027" sldId="263"/>
            <ac:picMk id="4" creationId="{4387D71F-2D99-788F-E085-2A77AF0B4DF0}"/>
          </ac:picMkLst>
        </pc:picChg>
      </pc:sldChg>
      <pc:sldChg chg="addSp modSp new mod">
        <pc:chgData name="Rebecca Fountain (1900711)" userId="ea7aeaf6-b9de-4bd4-b797-78ddfce2d761" providerId="ADAL" clId="{1CA0EB36-B257-3542-B552-9BCABBFF630A}" dt="2023-01-11T15:55:11.057" v="9082" actId="20577"/>
        <pc:sldMkLst>
          <pc:docMk/>
          <pc:sldMk cId="3270765280" sldId="264"/>
        </pc:sldMkLst>
        <pc:spChg chg="mod">
          <ac:chgData name="Rebecca Fountain (1900711)" userId="ea7aeaf6-b9de-4bd4-b797-78ddfce2d761" providerId="ADAL" clId="{1CA0EB36-B257-3542-B552-9BCABBFF630A}" dt="2023-01-05T12:36:00.903" v="2001" actId="27636"/>
          <ac:spMkLst>
            <pc:docMk/>
            <pc:sldMk cId="3270765280" sldId="264"/>
            <ac:spMk id="2" creationId="{356B309B-DB2B-72A2-59F8-1FC265FEE064}"/>
          </ac:spMkLst>
        </pc:spChg>
        <pc:spChg chg="mod">
          <ac:chgData name="Rebecca Fountain (1900711)" userId="ea7aeaf6-b9de-4bd4-b797-78ddfce2d761" providerId="ADAL" clId="{1CA0EB36-B257-3542-B552-9BCABBFF630A}" dt="2023-01-11T15:55:11.057" v="9082" actId="20577"/>
          <ac:spMkLst>
            <pc:docMk/>
            <pc:sldMk cId="3270765280" sldId="264"/>
            <ac:spMk id="3" creationId="{37EEDD8E-75C5-0964-1264-DD4F806200EA}"/>
          </ac:spMkLst>
        </pc:spChg>
        <pc:spChg chg="add mod">
          <ac:chgData name="Rebecca Fountain (1900711)" userId="ea7aeaf6-b9de-4bd4-b797-78ddfce2d761" providerId="ADAL" clId="{1CA0EB36-B257-3542-B552-9BCABBFF630A}" dt="2023-01-08T14:12:14.187" v="2795"/>
          <ac:spMkLst>
            <pc:docMk/>
            <pc:sldMk cId="3270765280" sldId="264"/>
            <ac:spMk id="4" creationId="{5E679845-79BC-2919-C443-8201EE64E611}"/>
          </ac:spMkLst>
        </pc:spChg>
      </pc:sldChg>
      <pc:sldChg chg="addSp modSp new mod">
        <pc:chgData name="Rebecca Fountain (1900711)" userId="ea7aeaf6-b9de-4bd4-b797-78ddfce2d761" providerId="ADAL" clId="{1CA0EB36-B257-3542-B552-9BCABBFF630A}" dt="2023-01-11T22:25:50.166" v="9309" actId="20577"/>
        <pc:sldMkLst>
          <pc:docMk/>
          <pc:sldMk cId="1590675705" sldId="265"/>
        </pc:sldMkLst>
        <pc:graphicFrameChg chg="add mod modGraphic">
          <ac:chgData name="Rebecca Fountain (1900711)" userId="ea7aeaf6-b9de-4bd4-b797-78ddfce2d761" providerId="ADAL" clId="{1CA0EB36-B257-3542-B552-9BCABBFF630A}" dt="2023-01-11T22:25:50.166" v="9309" actId="20577"/>
          <ac:graphicFrameMkLst>
            <pc:docMk/>
            <pc:sldMk cId="1590675705" sldId="265"/>
            <ac:graphicFrameMk id="2" creationId="{3C90D6B6-B977-04EB-C93D-6D31A2D0E75F}"/>
          </ac:graphicFrameMkLst>
        </pc:graphicFrameChg>
        <pc:picChg chg="add mod">
          <ac:chgData name="Rebecca Fountain (1900711)" userId="ea7aeaf6-b9de-4bd4-b797-78ddfce2d761" providerId="ADAL" clId="{1CA0EB36-B257-3542-B552-9BCABBFF630A}" dt="2023-01-08T14:45:00.511" v="2807" actId="1076"/>
          <ac:picMkLst>
            <pc:docMk/>
            <pc:sldMk cId="1590675705" sldId="265"/>
            <ac:picMk id="4" creationId="{C4CE77BF-3756-B9E6-5146-CDE8AADFBE64}"/>
          </ac:picMkLst>
        </pc:picChg>
        <pc:picChg chg="add mod">
          <ac:chgData name="Rebecca Fountain (1900711)" userId="ea7aeaf6-b9de-4bd4-b797-78ddfce2d761" providerId="ADAL" clId="{1CA0EB36-B257-3542-B552-9BCABBFF630A}" dt="2023-01-08T14:45:05.473" v="2810" actId="1076"/>
          <ac:picMkLst>
            <pc:docMk/>
            <pc:sldMk cId="1590675705" sldId="265"/>
            <ac:picMk id="6" creationId="{DE714371-0907-6670-EA08-855CFD0B7D91}"/>
          </ac:picMkLst>
        </pc:picChg>
      </pc:sldChg>
      <pc:sldChg chg="addSp modSp new mod">
        <pc:chgData name="Rebecca Fountain (1900711)" userId="ea7aeaf6-b9de-4bd4-b797-78ddfce2d761" providerId="ADAL" clId="{1CA0EB36-B257-3542-B552-9BCABBFF630A}" dt="2023-01-11T22:33:26.559" v="9662" actId="20577"/>
        <pc:sldMkLst>
          <pc:docMk/>
          <pc:sldMk cId="2466877274" sldId="266"/>
        </pc:sldMkLst>
        <pc:graphicFrameChg chg="add mod modGraphic">
          <ac:chgData name="Rebecca Fountain (1900711)" userId="ea7aeaf6-b9de-4bd4-b797-78ddfce2d761" providerId="ADAL" clId="{1CA0EB36-B257-3542-B552-9BCABBFF630A}" dt="2023-01-11T22:33:26.559" v="9662" actId="20577"/>
          <ac:graphicFrameMkLst>
            <pc:docMk/>
            <pc:sldMk cId="2466877274" sldId="266"/>
            <ac:graphicFrameMk id="2" creationId="{043C7DBF-617D-4D8C-117A-9648F980FB02}"/>
          </ac:graphicFrameMkLst>
        </pc:graphicFrameChg>
        <pc:picChg chg="add mod">
          <ac:chgData name="Rebecca Fountain (1900711)" userId="ea7aeaf6-b9de-4bd4-b797-78ddfce2d761" providerId="ADAL" clId="{1CA0EB36-B257-3542-B552-9BCABBFF630A}" dt="2023-01-11T22:33:16.250" v="9650" actId="1076"/>
          <ac:picMkLst>
            <pc:docMk/>
            <pc:sldMk cId="2466877274" sldId="266"/>
            <ac:picMk id="4" creationId="{15EE22E4-C4A7-9FA0-8356-D9E7F3110821}"/>
          </ac:picMkLst>
        </pc:picChg>
      </pc:sldChg>
      <pc:sldChg chg="addSp modSp new mod">
        <pc:chgData name="Rebecca Fountain (1900711)" userId="ea7aeaf6-b9de-4bd4-b797-78ddfce2d761" providerId="ADAL" clId="{1CA0EB36-B257-3542-B552-9BCABBFF630A}" dt="2023-01-11T22:40:27.042" v="9811" actId="13926"/>
        <pc:sldMkLst>
          <pc:docMk/>
          <pc:sldMk cId="1479952668" sldId="267"/>
        </pc:sldMkLst>
        <pc:graphicFrameChg chg="add mod modGraphic">
          <ac:chgData name="Rebecca Fountain (1900711)" userId="ea7aeaf6-b9de-4bd4-b797-78ddfce2d761" providerId="ADAL" clId="{1CA0EB36-B257-3542-B552-9BCABBFF630A}" dt="2023-01-11T22:40:27.042" v="9811" actId="13926"/>
          <ac:graphicFrameMkLst>
            <pc:docMk/>
            <pc:sldMk cId="1479952668" sldId="267"/>
            <ac:graphicFrameMk id="2" creationId="{1C4AEF51-7DE5-F702-44BB-4C232D263756}"/>
          </ac:graphicFrameMkLst>
        </pc:graphicFrameChg>
        <pc:picChg chg="add mod">
          <ac:chgData name="Rebecca Fountain (1900711)" userId="ea7aeaf6-b9de-4bd4-b797-78ddfce2d761" providerId="ADAL" clId="{1CA0EB36-B257-3542-B552-9BCABBFF630A}" dt="2023-01-08T17:07:37.523" v="4308" actId="1076"/>
          <ac:picMkLst>
            <pc:docMk/>
            <pc:sldMk cId="1479952668" sldId="267"/>
            <ac:picMk id="4" creationId="{701256CE-3108-5DE8-2666-C38F117FA7C1}"/>
          </ac:picMkLst>
        </pc:picChg>
        <pc:picChg chg="add mod">
          <ac:chgData name="Rebecca Fountain (1900711)" userId="ea7aeaf6-b9de-4bd4-b797-78ddfce2d761" providerId="ADAL" clId="{1CA0EB36-B257-3542-B552-9BCABBFF630A}" dt="2023-01-08T17:14:48.858" v="4920" actId="29295"/>
          <ac:picMkLst>
            <pc:docMk/>
            <pc:sldMk cId="1479952668" sldId="267"/>
            <ac:picMk id="6" creationId="{8B85AB3C-D625-5F7E-FFAE-E2D5B2239526}"/>
          </ac:picMkLst>
        </pc:picChg>
      </pc:sldChg>
      <pc:sldChg chg="addSp modSp new mod">
        <pc:chgData name="Rebecca Fountain (1900711)" userId="ea7aeaf6-b9de-4bd4-b797-78ddfce2d761" providerId="ADAL" clId="{1CA0EB36-B257-3542-B552-9BCABBFF630A}" dt="2023-01-11T22:41:51.012" v="9911" actId="13926"/>
        <pc:sldMkLst>
          <pc:docMk/>
          <pc:sldMk cId="1493821111" sldId="268"/>
        </pc:sldMkLst>
        <pc:graphicFrameChg chg="add mod modGraphic">
          <ac:chgData name="Rebecca Fountain (1900711)" userId="ea7aeaf6-b9de-4bd4-b797-78ddfce2d761" providerId="ADAL" clId="{1CA0EB36-B257-3542-B552-9BCABBFF630A}" dt="2023-01-11T22:41:51.012" v="9911" actId="13926"/>
          <ac:graphicFrameMkLst>
            <pc:docMk/>
            <pc:sldMk cId="1493821111" sldId="268"/>
            <ac:graphicFrameMk id="2" creationId="{C2509191-0AA7-178B-D3AF-B5F70EC43864}"/>
          </ac:graphicFrameMkLst>
        </pc:graphicFrameChg>
        <pc:picChg chg="add mod">
          <ac:chgData name="Rebecca Fountain (1900711)" userId="ea7aeaf6-b9de-4bd4-b797-78ddfce2d761" providerId="ADAL" clId="{1CA0EB36-B257-3542-B552-9BCABBFF630A}" dt="2023-01-11T15:37:03.325" v="8431" actId="1076"/>
          <ac:picMkLst>
            <pc:docMk/>
            <pc:sldMk cId="1493821111" sldId="268"/>
            <ac:picMk id="4" creationId="{1B6BD7E9-0546-9086-B405-526F75F6F92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1B4FE-7820-7BA9-E080-E2F9FB418E2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6968CE8-28B4-D504-2F78-0ADE453103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BDC9FD9-A064-8203-6CD4-B69FD5613B85}"/>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5" name="Footer Placeholder 4">
            <a:extLst>
              <a:ext uri="{FF2B5EF4-FFF2-40B4-BE49-F238E27FC236}">
                <a16:creationId xmlns:a16="http://schemas.microsoft.com/office/drawing/2014/main" id="{98B3C954-F05D-4B40-0610-ECBA919AEB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293C60-99B7-BDEC-A348-8D82CB4EE502}"/>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676160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2BDFD-1906-DB50-75F6-AE535E4ABD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F82FCD3-D499-626A-3BE5-CE6713C0A8B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743E88-7C3E-8CA3-AF2F-B9D4A68C66DE}"/>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5" name="Footer Placeholder 4">
            <a:extLst>
              <a:ext uri="{FF2B5EF4-FFF2-40B4-BE49-F238E27FC236}">
                <a16:creationId xmlns:a16="http://schemas.microsoft.com/office/drawing/2014/main" id="{D8ED3533-0D63-E800-612A-E5A6014F82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30D518-C967-3879-5F22-A0E04700EAAE}"/>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3263556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655AD-7BE2-7922-D61E-8BFF6783ADB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93FD0F6-11CF-FBFA-1152-7B09A59B6D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50004B5-B9EC-2322-C04F-163E88876545}"/>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5" name="Footer Placeholder 4">
            <a:extLst>
              <a:ext uri="{FF2B5EF4-FFF2-40B4-BE49-F238E27FC236}">
                <a16:creationId xmlns:a16="http://schemas.microsoft.com/office/drawing/2014/main" id="{2E3244C5-4DCA-3B31-065C-D451BB3536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478C74-3022-8B44-CA8A-24E6884D0439}"/>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244616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C8D98-ACCD-B375-705C-17844513ABE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0FD358A-4414-0AB1-12FC-4C9ED299686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F315E62-EFF4-3E95-AEE7-5F81C7EEDD1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8C852C0-D302-7EDA-B974-23F99C732F4F}"/>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6" name="Footer Placeholder 5">
            <a:extLst>
              <a:ext uri="{FF2B5EF4-FFF2-40B4-BE49-F238E27FC236}">
                <a16:creationId xmlns:a16="http://schemas.microsoft.com/office/drawing/2014/main" id="{F1356484-C773-AECA-67E2-6CE9BCA147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2F9ABF-506C-A7ED-E2C9-3D5C4B81FBB4}"/>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4002981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4BE15-BE3A-805B-F690-D63DFD2D83F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5E2410-3845-FE90-1D4D-CE82E4B573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986881-FC5B-48B7-261A-C2BFF1FE755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15C0A24-DF34-699E-13DE-951BD4CB92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CBE2980-173D-7F62-0006-A8884D96C57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FD0E882-05AE-B1A5-034A-AEE443D7CC75}"/>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8" name="Footer Placeholder 7">
            <a:extLst>
              <a:ext uri="{FF2B5EF4-FFF2-40B4-BE49-F238E27FC236}">
                <a16:creationId xmlns:a16="http://schemas.microsoft.com/office/drawing/2014/main" id="{44D94651-020B-02E6-02ED-A74358908A8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5219A60-25EA-DFF9-3317-C3B15E7A6827}"/>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4221335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D49F0-84B1-CFB9-0428-3B5F79D0B17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8369F00-B95D-5FED-F825-271BE1538329}"/>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4" name="Footer Placeholder 3">
            <a:extLst>
              <a:ext uri="{FF2B5EF4-FFF2-40B4-BE49-F238E27FC236}">
                <a16:creationId xmlns:a16="http://schemas.microsoft.com/office/drawing/2014/main" id="{0E54273B-35F5-1E34-49B2-67415D950FD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7C5508-B23D-5FBF-A431-F52D3E203CB9}"/>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1949272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942B28-77AA-841E-AFCA-9F3D6A552050}"/>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3" name="Footer Placeholder 2">
            <a:extLst>
              <a:ext uri="{FF2B5EF4-FFF2-40B4-BE49-F238E27FC236}">
                <a16:creationId xmlns:a16="http://schemas.microsoft.com/office/drawing/2014/main" id="{A29F050D-9DBE-8D36-4404-6649BEA4120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A5C4DB3-0A88-CD02-706C-5E3DFE458EFA}"/>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1389871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BFD49-9860-919C-2D8F-82D6A43EA8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4625C56-9E70-973D-988A-A8FBDAF1EE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71AD03A-4E02-DB96-1249-F610385380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A0178D0-B5FE-613E-B4DA-E65A6A8E139C}"/>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6" name="Footer Placeholder 5">
            <a:extLst>
              <a:ext uri="{FF2B5EF4-FFF2-40B4-BE49-F238E27FC236}">
                <a16:creationId xmlns:a16="http://schemas.microsoft.com/office/drawing/2014/main" id="{BCBE7675-E793-1C81-AB43-5F5A1507E6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FB725F-9392-6EC3-DDFF-BDF8CC4FCEFF}"/>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2100039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2C197-6BF6-771E-EC32-C24C9B53246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EB5D14C-3BAE-68E6-251C-ED1E8839A2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116AEF3-B469-C764-4500-E758E9CFD8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EA6938E-5898-B733-1AEE-994FA861338A}"/>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6" name="Footer Placeholder 5">
            <a:extLst>
              <a:ext uri="{FF2B5EF4-FFF2-40B4-BE49-F238E27FC236}">
                <a16:creationId xmlns:a16="http://schemas.microsoft.com/office/drawing/2014/main" id="{068CF534-AAC4-4E6E-316B-3EF0F59F00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D20B48-28D0-3AFA-DFD2-C6F16E99137A}"/>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1651265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5228A-0748-307B-9F16-31644AC8698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499848F-4F46-2341-0177-CAC8CAF180E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A5EC445-A76A-2517-57DA-FDE805DF46E5}"/>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5" name="Footer Placeholder 4">
            <a:extLst>
              <a:ext uri="{FF2B5EF4-FFF2-40B4-BE49-F238E27FC236}">
                <a16:creationId xmlns:a16="http://schemas.microsoft.com/office/drawing/2014/main" id="{A923407E-4F57-C626-B078-19038B1926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041140-24C6-65F2-156D-9A954A1E04E7}"/>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3416483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A3B436D-DA87-8DAF-9800-6ADC083C4C1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B5A05EA-C04E-B639-D059-C6F54696404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8730405-55BE-A64F-8FE5-F9D7799E5027}"/>
              </a:ext>
            </a:extLst>
          </p:cNvPr>
          <p:cNvSpPr>
            <a:spLocks noGrp="1"/>
          </p:cNvSpPr>
          <p:nvPr>
            <p:ph type="dt" sz="half" idx="10"/>
          </p:nvPr>
        </p:nvSpPr>
        <p:spPr/>
        <p:txBody>
          <a:bodyPr/>
          <a:lstStyle/>
          <a:p>
            <a:fld id="{E80A5296-A4B0-3547-9012-17F64C58D71B}" type="datetimeFigureOut">
              <a:rPr lang="en-US" smtClean="0"/>
              <a:t>1/5/23</a:t>
            </a:fld>
            <a:endParaRPr lang="en-US"/>
          </a:p>
        </p:txBody>
      </p:sp>
      <p:sp>
        <p:nvSpPr>
          <p:cNvPr id="5" name="Footer Placeholder 4">
            <a:extLst>
              <a:ext uri="{FF2B5EF4-FFF2-40B4-BE49-F238E27FC236}">
                <a16:creationId xmlns:a16="http://schemas.microsoft.com/office/drawing/2014/main" id="{C09CCD16-9028-BE18-C1F2-D3D3DFEA7A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270181-6BAE-575F-51B0-C88F0CC72323}"/>
              </a:ext>
            </a:extLst>
          </p:cNvPr>
          <p:cNvSpPr>
            <a:spLocks noGrp="1"/>
          </p:cNvSpPr>
          <p:nvPr>
            <p:ph type="sldNum" sz="quarter" idx="12"/>
          </p:nvPr>
        </p:nvSpPr>
        <p:spPr/>
        <p:txBody>
          <a:bodyPr/>
          <a:lstStyle/>
          <a:p>
            <a:fld id="{14416155-76F6-A04F-8DE3-761FE279366F}" type="slidenum">
              <a:rPr lang="en-US" smtClean="0"/>
              <a:t>‹#›</a:t>
            </a:fld>
            <a:endParaRPr lang="en-US"/>
          </a:p>
        </p:txBody>
      </p:sp>
    </p:spTree>
    <p:extLst>
      <p:ext uri="{BB962C8B-B14F-4D97-AF65-F5344CB8AC3E}">
        <p14:creationId xmlns:p14="http://schemas.microsoft.com/office/powerpoint/2010/main" val="3335658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0EEE79-BADF-E772-E588-328FD61130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8B085D7-B0F4-B664-D8E6-D3BDC267E6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E4F8286-72FE-C8CF-178B-4EE8CF314E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0A5296-A4B0-3547-9012-17F64C58D71B}" type="datetimeFigureOut">
              <a:rPr lang="en-US" smtClean="0"/>
              <a:t>1/5/23</a:t>
            </a:fld>
            <a:endParaRPr lang="en-US"/>
          </a:p>
        </p:txBody>
      </p:sp>
      <p:sp>
        <p:nvSpPr>
          <p:cNvPr id="5" name="Footer Placeholder 4">
            <a:extLst>
              <a:ext uri="{FF2B5EF4-FFF2-40B4-BE49-F238E27FC236}">
                <a16:creationId xmlns:a16="http://schemas.microsoft.com/office/drawing/2014/main" id="{7957EB8B-CFF2-8803-2DD5-9B6383506A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E88F45E-1213-BB6A-8B15-83530E3091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416155-76F6-A04F-8DE3-761FE279366F}" type="slidenum">
              <a:rPr lang="en-US" smtClean="0"/>
              <a:t>‹#›</a:t>
            </a:fld>
            <a:endParaRPr lang="en-US"/>
          </a:p>
        </p:txBody>
      </p:sp>
    </p:spTree>
    <p:extLst>
      <p:ext uri="{BB962C8B-B14F-4D97-AF65-F5344CB8AC3E}">
        <p14:creationId xmlns:p14="http://schemas.microsoft.com/office/powerpoint/2010/main" val="1952140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creativecommons.org/licenses/by/3.0/" TargetMode="External"/><Relationship Id="rId5" Type="http://schemas.openxmlformats.org/officeDocument/2006/relationships/hyperlink" Target="https://www.flickr.com/photos/blmoregon/20309343648/" TargetMode="Externa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1007/s42322-022-00109-x" TargetMode="External"/><Relationship Id="rId7" Type="http://schemas.openxmlformats.org/officeDocument/2006/relationships/hyperlink" Target="https://hwb.gov.wales/curriculum-for-wales/designing-your-curriculum/developing-a-vision-for-curriculum-design/#curriculum-design-and-the-four-purposes" TargetMode="External"/><Relationship Id="rId2" Type="http://schemas.openxmlformats.org/officeDocument/2006/relationships/hyperlink" Target="https://aspirationsoutdooradventures.co.uk/" TargetMode="External"/><Relationship Id="rId1" Type="http://schemas.openxmlformats.org/officeDocument/2006/relationships/slideLayout" Target="../slideLayouts/slideLayout2.xml"/><Relationship Id="rId6" Type="http://schemas.openxmlformats.org/officeDocument/2006/relationships/hyperlink" Target="https://hwb.gov.wales/curriculum-for-wales/health-and-well-being/descriptions-of-learning/" TargetMode="External"/><Relationship Id="rId5" Type="http://schemas.openxmlformats.org/officeDocument/2006/relationships/hyperlink" Target="https://www.urdd.cymru/en/residential-centres/llangrannog/things-do/" TargetMode="External"/><Relationship Id="rId4" Type="http://schemas.openxmlformats.org/officeDocument/2006/relationships/hyperlink" Target="https://www.dofe.org/trainingcentre/d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0">
            <a:extLst>
              <a:ext uri="{FF2B5EF4-FFF2-40B4-BE49-F238E27FC236}">
                <a16:creationId xmlns:a16="http://schemas.microsoft.com/office/drawing/2014/main" id="{1557A916-FDD1-44A1-A7A1-70009FD6B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3DDFE0-A7F0-34B7-D104-E5BF6D3573FB}"/>
              </a:ext>
            </a:extLst>
          </p:cNvPr>
          <p:cNvSpPr>
            <a:spLocks noGrp="1"/>
          </p:cNvSpPr>
          <p:nvPr>
            <p:ph type="ctrTitle"/>
          </p:nvPr>
        </p:nvSpPr>
        <p:spPr>
          <a:xfrm>
            <a:off x="8006085" y="1129084"/>
            <a:ext cx="3689091" cy="1960157"/>
          </a:xfrm>
        </p:spPr>
        <p:txBody>
          <a:bodyPr vert="horz" lIns="91440" tIns="45720" rIns="91440" bIns="45720" rtlCol="0" anchor="b">
            <a:normAutofit/>
          </a:bodyPr>
          <a:lstStyle/>
          <a:p>
            <a:r>
              <a:rPr lang="en-US" sz="3400" b="1" i="1" kern="1200" dirty="0">
                <a:solidFill>
                  <a:schemeClr val="tx1"/>
                </a:solidFill>
                <a:latin typeface="Gill Sans" panose="020B0502020104020203" pitchFamily="34" charset="-79"/>
                <a:cs typeface="Gill Sans" panose="020B0502020104020203" pitchFamily="34" charset="-79"/>
              </a:rPr>
              <a:t>UNIT OF WORK FOR OUTDOOR ADVENTUROUS ACTIVITIES</a:t>
            </a:r>
          </a:p>
        </p:txBody>
      </p:sp>
      <p:pic>
        <p:nvPicPr>
          <p:cNvPr id="7" name="Picture 6" descr="A picture containing tree, grass, outdoor, park&#10;&#10;Description automatically generated">
            <a:extLst>
              <a:ext uri="{FF2B5EF4-FFF2-40B4-BE49-F238E27FC236}">
                <a16:creationId xmlns:a16="http://schemas.microsoft.com/office/drawing/2014/main" id="{FA3BABBB-6041-DD71-183F-59D14ED578FF}"/>
              </a:ext>
            </a:extLst>
          </p:cNvPr>
          <p:cNvPicPr>
            <a:picLocks noChangeAspect="1"/>
          </p:cNvPicPr>
          <p:nvPr/>
        </p:nvPicPr>
        <p:blipFill rotWithShape="1">
          <a:blip r:embed="rId2"/>
          <a:srcRect l="14371" r="4" b="4"/>
          <a:stretch/>
        </p:blipFill>
        <p:spPr>
          <a:xfrm>
            <a:off x="5355120" y="1519571"/>
            <a:ext cx="2294762" cy="2009922"/>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p:spPr>
      </p:pic>
      <p:pic>
        <p:nvPicPr>
          <p:cNvPr id="6" name="Picture 5">
            <a:extLst>
              <a:ext uri="{FF2B5EF4-FFF2-40B4-BE49-F238E27FC236}">
                <a16:creationId xmlns:a16="http://schemas.microsoft.com/office/drawing/2014/main" id="{A2DC1A14-A6F4-9E0E-089D-B9575AA68813}"/>
              </a:ext>
            </a:extLst>
          </p:cNvPr>
          <p:cNvPicPr>
            <a:picLocks noChangeAspect="1"/>
          </p:cNvPicPr>
          <p:nvPr/>
        </p:nvPicPr>
        <p:blipFill rotWithShape="1">
          <a:blip r:embed="rId3"/>
          <a:srcRect l="15573" r="4509" b="-1"/>
          <a:stretch/>
        </p:blipFill>
        <p:spPr>
          <a:xfrm>
            <a:off x="20" y="1"/>
            <a:ext cx="6770047"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p:spPr>
      </p:pic>
      <p:pic>
        <p:nvPicPr>
          <p:cNvPr id="4" name="Picture Placeholder 10" descr="A person riding a bike on a dirt trail in the woods&#10;&#10;Description automatically generated">
            <a:extLst>
              <a:ext uri="{FF2B5EF4-FFF2-40B4-BE49-F238E27FC236}">
                <a16:creationId xmlns:a16="http://schemas.microsoft.com/office/drawing/2014/main" id="{F2A33739-1DF1-E05F-3C4E-B5C63A9A99DE}"/>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t="2300" r="-1" b="13020"/>
          <a:stretch/>
        </p:blipFill>
        <p:spPr>
          <a:xfrm>
            <a:off x="20" y="2619612"/>
            <a:ext cx="7498453"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p:spPr>
      </p:pic>
      <p:sp>
        <p:nvSpPr>
          <p:cNvPr id="3" name="Subtitle 2">
            <a:extLst>
              <a:ext uri="{FF2B5EF4-FFF2-40B4-BE49-F238E27FC236}">
                <a16:creationId xmlns:a16="http://schemas.microsoft.com/office/drawing/2014/main" id="{E6298220-1B97-0A87-05F7-FA288D286E88}"/>
              </a:ext>
            </a:extLst>
          </p:cNvPr>
          <p:cNvSpPr>
            <a:spLocks noGrp="1"/>
          </p:cNvSpPr>
          <p:nvPr>
            <p:ph type="subTitle" idx="1"/>
          </p:nvPr>
        </p:nvSpPr>
        <p:spPr>
          <a:xfrm>
            <a:off x="8006085" y="3217762"/>
            <a:ext cx="3689091" cy="1805652"/>
          </a:xfrm>
        </p:spPr>
        <p:txBody>
          <a:bodyPr vert="horz" lIns="91440" tIns="45720" rIns="91440" bIns="45720" rtlCol="0">
            <a:normAutofit/>
          </a:bodyPr>
          <a:lstStyle/>
          <a:p>
            <a:pPr indent="-228600" algn="l">
              <a:buFont typeface="Arial" panose="020B0604020202020204" pitchFamily="34" charset="0"/>
              <a:buChar char="•"/>
            </a:pPr>
            <a:endParaRPr lang="en-US" b="1" dirty="0"/>
          </a:p>
          <a:p>
            <a:r>
              <a:rPr lang="en-US" sz="2000" i="1" dirty="0">
                <a:latin typeface="Gill Sans" panose="020B0502020104020203" pitchFamily="34" charset="-79"/>
                <a:cs typeface="Gill Sans" panose="020B0502020104020203" pitchFamily="34" charset="-79"/>
              </a:rPr>
              <a:t>Rebecca Fountain</a:t>
            </a:r>
          </a:p>
          <a:p>
            <a:r>
              <a:rPr lang="en-US" sz="2000" i="1" dirty="0">
                <a:latin typeface="Gill Sans" panose="020B0502020104020203" pitchFamily="34" charset="-79"/>
                <a:cs typeface="Gill Sans" panose="020B0502020104020203" pitchFamily="34" charset="-79"/>
              </a:rPr>
              <a:t>1900711</a:t>
            </a:r>
          </a:p>
          <a:p>
            <a:r>
              <a:rPr lang="en-US" sz="2000" i="1" dirty="0">
                <a:effectLst/>
                <a:latin typeface="Gill Sans" panose="020B0502020104020203" pitchFamily="34" charset="-79"/>
                <a:cs typeface="Gill Sans" panose="020B0502020104020203" pitchFamily="34" charset="-79"/>
              </a:rPr>
              <a:t>BMOE6002 </a:t>
            </a:r>
            <a:endParaRPr lang="en-US" sz="2000" i="1" dirty="0">
              <a:latin typeface="Gill Sans" panose="020B0502020104020203" pitchFamily="34" charset="-79"/>
              <a:cs typeface="Gill Sans" panose="020B0502020104020203" pitchFamily="34" charset="-79"/>
            </a:endParaRPr>
          </a:p>
          <a:p>
            <a:pPr indent="-228600" algn="l">
              <a:buFont typeface="Arial" panose="020B0604020202020204" pitchFamily="34" charset="0"/>
              <a:buChar char="•"/>
            </a:pPr>
            <a:endParaRPr lang="en-US" dirty="0"/>
          </a:p>
        </p:txBody>
      </p:sp>
      <p:sp>
        <p:nvSpPr>
          <p:cNvPr id="5" name="TextBox 4">
            <a:extLst>
              <a:ext uri="{FF2B5EF4-FFF2-40B4-BE49-F238E27FC236}">
                <a16:creationId xmlns:a16="http://schemas.microsoft.com/office/drawing/2014/main" id="{A04A3210-B0D5-39C7-8042-9C12DDC1FE85}"/>
              </a:ext>
            </a:extLst>
          </p:cNvPr>
          <p:cNvSpPr txBox="1"/>
          <p:nvPr/>
        </p:nvSpPr>
        <p:spPr>
          <a:xfrm>
            <a:off x="10005183" y="6657945"/>
            <a:ext cx="2186817"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5" tooltip="https://www.flickr.com/photos/blmoregon/20309343648/">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tooltip="https://creativecommons.org/licenses/by/3.0/">
                  <a:extLst>
                    <a:ext uri="{A12FA001-AC4F-418D-AE19-62706E023703}">
                      <ahyp:hlinkClr xmlns:ahyp="http://schemas.microsoft.com/office/drawing/2018/hyperlinkcolor" val="tx"/>
                    </a:ext>
                  </a:extLst>
                </a:hlinkClick>
              </a:rPr>
              <a:t>CC BY</a:t>
            </a:r>
            <a:endParaRPr lang="en-US" sz="700">
              <a:solidFill>
                <a:srgbClr val="FFFFFF"/>
              </a:solidFill>
            </a:endParaRPr>
          </a:p>
        </p:txBody>
      </p:sp>
    </p:spTree>
    <p:extLst>
      <p:ext uri="{BB962C8B-B14F-4D97-AF65-F5344CB8AC3E}">
        <p14:creationId xmlns:p14="http://schemas.microsoft.com/office/powerpoint/2010/main" val="28415753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4A2CF-DB10-08BE-E993-B3039A02F2EF}"/>
              </a:ext>
            </a:extLst>
          </p:cNvPr>
          <p:cNvSpPr>
            <a:spLocks noGrp="1"/>
          </p:cNvSpPr>
          <p:nvPr>
            <p:ph type="title"/>
          </p:nvPr>
        </p:nvSpPr>
        <p:spPr>
          <a:xfrm>
            <a:off x="423100" y="173619"/>
            <a:ext cx="3932237" cy="610565"/>
          </a:xfrm>
        </p:spPr>
        <p:txBody>
          <a:bodyPr/>
          <a:lstStyle/>
          <a:p>
            <a:r>
              <a:rPr lang="en-US" b="1" dirty="0">
                <a:solidFill>
                  <a:srgbClr val="009193"/>
                </a:solidFill>
                <a:latin typeface="Gill Sans" panose="020B0502020104020203" pitchFamily="34" charset="-79"/>
                <a:cs typeface="Gill Sans" panose="020B0502020104020203" pitchFamily="34" charset="-79"/>
              </a:rPr>
              <a:t>INTRODUCTION</a:t>
            </a:r>
          </a:p>
        </p:txBody>
      </p:sp>
      <p:sp>
        <p:nvSpPr>
          <p:cNvPr id="3" name="Content Placeholder 2">
            <a:extLst>
              <a:ext uri="{FF2B5EF4-FFF2-40B4-BE49-F238E27FC236}">
                <a16:creationId xmlns:a16="http://schemas.microsoft.com/office/drawing/2014/main" id="{6E8FA144-C6C8-6C69-28D8-A24AE8C405FF}"/>
              </a:ext>
            </a:extLst>
          </p:cNvPr>
          <p:cNvSpPr>
            <a:spLocks noGrp="1"/>
          </p:cNvSpPr>
          <p:nvPr>
            <p:ph idx="1"/>
          </p:nvPr>
        </p:nvSpPr>
        <p:spPr>
          <a:xfrm>
            <a:off x="5217911" y="269795"/>
            <a:ext cx="6861467" cy="6414586"/>
          </a:xfrm>
        </p:spPr>
        <p:txBody>
          <a:bodyPr>
            <a:normAutofit/>
          </a:bodyPr>
          <a:lstStyle/>
          <a:p>
            <a:pPr marL="285750" indent="-285750" algn="just">
              <a:buFont typeface="Courier New" panose="02070309020205020404" pitchFamily="49" charset="0"/>
              <a:buChar char="o"/>
            </a:pPr>
            <a:r>
              <a:rPr lang="en-US" sz="2000" dirty="0">
                <a:latin typeface="Gill Sans" panose="020B0502020104020203" pitchFamily="34" charset="-79"/>
                <a:cs typeface="Gill Sans" panose="020B0502020104020203" pitchFamily="34" charset="-79"/>
              </a:rPr>
              <a:t>As the quote from Richard </a:t>
            </a:r>
            <a:r>
              <a:rPr lang="en-US" sz="2000" dirty="0" err="1">
                <a:latin typeface="Gill Sans" panose="020B0502020104020203" pitchFamily="34" charset="-79"/>
                <a:cs typeface="Gill Sans" panose="020B0502020104020203" pitchFamily="34" charset="-79"/>
              </a:rPr>
              <a:t>Louv</a:t>
            </a:r>
            <a:r>
              <a:rPr lang="en-US" sz="2000" dirty="0">
                <a:latin typeface="Gill Sans" panose="020B0502020104020203" pitchFamily="34" charset="-79"/>
                <a:cs typeface="Gill Sans" panose="020B0502020104020203" pitchFamily="34" charset="-79"/>
              </a:rPr>
              <a:t> (2005) suggests, students must engage in a variety of environments and landscapes which enriches their lives and learning experiences.</a:t>
            </a:r>
          </a:p>
          <a:p>
            <a:pPr marL="285750" indent="-285750" algn="just">
              <a:buFont typeface="Courier New" panose="02070309020205020404" pitchFamily="49" charset="0"/>
              <a:buChar char="o"/>
            </a:pPr>
            <a:endParaRPr lang="en-US" sz="2000" dirty="0">
              <a:latin typeface="Gill Sans" panose="020B0502020104020203" pitchFamily="34" charset="-79"/>
              <a:cs typeface="Gill Sans" panose="020B0502020104020203" pitchFamily="34" charset="-79"/>
            </a:endParaRPr>
          </a:p>
          <a:p>
            <a:pPr marL="285750" indent="-285750" algn="just">
              <a:buFont typeface="Courier New" panose="02070309020205020404" pitchFamily="49" charset="0"/>
              <a:buChar char="o"/>
            </a:pPr>
            <a:r>
              <a:rPr lang="en-US" sz="2000" dirty="0">
                <a:latin typeface="Gill Sans" panose="020B0502020104020203" pitchFamily="34" charset="-79"/>
                <a:cs typeface="Gill Sans" panose="020B0502020104020203" pitchFamily="34" charset="-79"/>
              </a:rPr>
              <a:t>The COVID 19 pandemic has however, shifted the perspective of education quite significantly, with physical activity becoming a dominating factor for change in the curriculum </a:t>
            </a:r>
            <a:r>
              <a:rPr lang="en-GB" sz="2000" dirty="0">
                <a:latin typeface="Gill Sans" panose="020B0502020104020203" pitchFamily="34" charset="-79"/>
                <a:cs typeface="Gill Sans" panose="020B0502020104020203" pitchFamily="34" charset="-79"/>
              </a:rPr>
              <a:t>(</a:t>
            </a:r>
            <a:r>
              <a:rPr lang="en-GB" sz="2000" dirty="0" err="1">
                <a:latin typeface="Gill Sans" panose="020B0502020104020203" pitchFamily="34" charset="-79"/>
                <a:cs typeface="Gill Sans" panose="020B0502020104020203" pitchFamily="34" charset="-79"/>
              </a:rPr>
              <a:t>Varea</a:t>
            </a:r>
            <a:r>
              <a:rPr lang="en-GB" sz="2000" dirty="0">
                <a:latin typeface="Gill Sans" panose="020B0502020104020203" pitchFamily="34" charset="-79"/>
                <a:cs typeface="Gill Sans" panose="020B0502020104020203" pitchFamily="34" charset="-79"/>
              </a:rPr>
              <a:t>, González-Calvo and García-Monge, 2022).</a:t>
            </a:r>
            <a:endParaRPr lang="en-US" sz="2000" dirty="0">
              <a:latin typeface="Gill Sans" panose="020B0502020104020203" pitchFamily="34" charset="-79"/>
              <a:cs typeface="Gill Sans" panose="020B0502020104020203" pitchFamily="34" charset="-79"/>
            </a:endParaRPr>
          </a:p>
          <a:p>
            <a:pPr marL="0" indent="0" algn="just">
              <a:buNone/>
            </a:pPr>
            <a:endParaRPr lang="en-US" sz="2000" dirty="0">
              <a:latin typeface="Gill Sans" panose="020B0502020104020203" pitchFamily="34" charset="-79"/>
              <a:cs typeface="Gill Sans" panose="020B0502020104020203" pitchFamily="34" charset="-79"/>
            </a:endParaRPr>
          </a:p>
          <a:p>
            <a:pPr marL="285750" indent="-285750" algn="just">
              <a:buFont typeface="Courier New" panose="02070309020205020404" pitchFamily="49" charset="0"/>
              <a:buChar char="o"/>
            </a:pPr>
            <a:r>
              <a:rPr lang="en-US" sz="2000" dirty="0">
                <a:latin typeface="Gill Sans" panose="020B0502020104020203" pitchFamily="34" charset="-79"/>
                <a:cs typeface="Gill Sans" panose="020B0502020104020203" pitchFamily="34" charset="-79"/>
              </a:rPr>
              <a:t>Outdoor Adventurous Activities are fast becoming a more prominent feature within our school curriculums.</a:t>
            </a:r>
          </a:p>
          <a:p>
            <a:pPr marL="0" indent="0" algn="just">
              <a:buNone/>
            </a:pPr>
            <a:endParaRPr lang="en-US" sz="2000" dirty="0">
              <a:latin typeface="Gill Sans" panose="020B0502020104020203" pitchFamily="34" charset="-79"/>
              <a:cs typeface="Gill Sans" panose="020B0502020104020203" pitchFamily="34" charset="-79"/>
            </a:endParaRPr>
          </a:p>
          <a:p>
            <a:pPr marL="285750" indent="-285750" algn="just">
              <a:buFont typeface="Courier New" panose="02070309020205020404" pitchFamily="49" charset="0"/>
              <a:buChar char="o"/>
            </a:pPr>
            <a:r>
              <a:rPr lang="en-US" sz="2000" dirty="0">
                <a:latin typeface="Gill Sans" panose="020B0502020104020203" pitchFamily="34" charset="-79"/>
                <a:cs typeface="Gill Sans" panose="020B0502020104020203" pitchFamily="34" charset="-79"/>
              </a:rPr>
              <a:t>This presentation will look to justify their inclusion and present a unit of work based on incorporating such activities into a school curriculum.</a:t>
            </a:r>
          </a:p>
          <a:p>
            <a:pPr marL="0" indent="0" algn="just">
              <a:buNone/>
            </a:pPr>
            <a:endParaRPr lang="en-US" sz="2000" dirty="0">
              <a:latin typeface="Gill Sans" panose="020B0502020104020203" pitchFamily="34" charset="-79"/>
              <a:cs typeface="Gill Sans" panose="020B0502020104020203" pitchFamily="34" charset="-79"/>
            </a:endParaRPr>
          </a:p>
          <a:p>
            <a:pPr marL="285750" indent="-285750" algn="just">
              <a:buFont typeface="Courier New" panose="02070309020205020404" pitchFamily="49" charset="0"/>
              <a:buChar char="o"/>
            </a:pPr>
            <a:r>
              <a:rPr lang="en-US" sz="2000" dirty="0">
                <a:latin typeface="Gill Sans" panose="020B0502020104020203" pitchFamily="34" charset="-79"/>
                <a:cs typeface="Gill Sans" panose="020B0502020104020203" pitchFamily="34" charset="-79"/>
              </a:rPr>
              <a:t> Whilst also considering how the developments brought into this school ground can support the Health and Wellbeing </a:t>
            </a:r>
            <a:r>
              <a:rPr lang="en-US" sz="2000" dirty="0" err="1">
                <a:latin typeface="Gill Sans" panose="020B0502020104020203" pitchFamily="34" charset="-79"/>
                <a:cs typeface="Gill Sans" panose="020B0502020104020203" pitchFamily="34" charset="-79"/>
              </a:rPr>
              <a:t>AoLE</a:t>
            </a:r>
            <a:r>
              <a:rPr lang="en-US" sz="2000" dirty="0">
                <a:latin typeface="Gill Sans" panose="020B0502020104020203" pitchFamily="34" charset="-79"/>
                <a:cs typeface="Gill Sans" panose="020B0502020104020203" pitchFamily="34" charset="-79"/>
              </a:rPr>
              <a:t> (Welsh Government, 2022).</a:t>
            </a:r>
          </a:p>
          <a:p>
            <a:pPr marL="0" indent="0">
              <a:buNone/>
            </a:pPr>
            <a:endParaRPr lang="en-US" dirty="0"/>
          </a:p>
        </p:txBody>
      </p:sp>
      <p:sp>
        <p:nvSpPr>
          <p:cNvPr id="4" name="Text Placeholder 3">
            <a:extLst>
              <a:ext uri="{FF2B5EF4-FFF2-40B4-BE49-F238E27FC236}">
                <a16:creationId xmlns:a16="http://schemas.microsoft.com/office/drawing/2014/main" id="{F64671BE-5B3E-908A-33AF-99A400219AF9}"/>
              </a:ext>
            </a:extLst>
          </p:cNvPr>
          <p:cNvSpPr>
            <a:spLocks noGrp="1"/>
          </p:cNvSpPr>
          <p:nvPr>
            <p:ph type="body" sz="half" idx="2"/>
          </p:nvPr>
        </p:nvSpPr>
        <p:spPr>
          <a:xfrm>
            <a:off x="607057" y="2052978"/>
            <a:ext cx="3932237" cy="2742517"/>
          </a:xfrm>
        </p:spPr>
        <p:txBody>
          <a:bodyPr>
            <a:normAutofit lnSpcReduction="10000"/>
          </a:bodyPr>
          <a:lstStyle/>
          <a:p>
            <a:pPr algn="ctr"/>
            <a:r>
              <a:rPr lang="en-GB" sz="2000" b="1" i="1" dirty="0">
                <a:latin typeface="Gill Sans SemiBold" panose="020B0502020104020203" pitchFamily="34" charset="-79"/>
                <a:cs typeface="Gill Sans SemiBold" panose="020B0502020104020203" pitchFamily="34" charset="-79"/>
              </a:rPr>
              <a:t>“An environment-based education movement at all levels of education will help students realize that school isn't supposed to be a polite form of incarceration, but a portal to the wider world.”</a:t>
            </a:r>
          </a:p>
          <a:p>
            <a:pPr algn="ctr"/>
            <a:endParaRPr lang="en-US" sz="2000" b="1" i="1" dirty="0">
              <a:latin typeface="Gill Sans SemiBold" panose="020B0502020104020203" pitchFamily="34" charset="-79"/>
              <a:cs typeface="Gill Sans SemiBold" panose="020B0502020104020203" pitchFamily="34" charset="-79"/>
            </a:endParaRPr>
          </a:p>
          <a:p>
            <a:pPr algn="ctr"/>
            <a:r>
              <a:rPr lang="en-US" sz="2000" b="1" i="1" dirty="0">
                <a:latin typeface="Gill Sans SemiBold" panose="020B0502020104020203" pitchFamily="34" charset="-79"/>
                <a:cs typeface="Gill Sans SemiBold" panose="020B0502020104020203" pitchFamily="34" charset="-79"/>
              </a:rPr>
              <a:t>Richard </a:t>
            </a:r>
            <a:r>
              <a:rPr lang="en-US" sz="2000" b="1" i="1" dirty="0" err="1">
                <a:latin typeface="Gill Sans SemiBold" panose="020B0502020104020203" pitchFamily="34" charset="-79"/>
                <a:cs typeface="Gill Sans SemiBold" panose="020B0502020104020203" pitchFamily="34" charset="-79"/>
              </a:rPr>
              <a:t>Louv</a:t>
            </a:r>
            <a:r>
              <a:rPr lang="en-US" sz="2000" b="1" i="1" dirty="0">
                <a:latin typeface="Gill Sans SemiBold" panose="020B0502020104020203" pitchFamily="34" charset="-79"/>
                <a:cs typeface="Gill Sans SemiBold" panose="020B0502020104020203" pitchFamily="34" charset="-79"/>
              </a:rPr>
              <a:t> – Last Child in the Woods</a:t>
            </a:r>
            <a:endParaRPr lang="en-GB" sz="2000" b="1" i="1" dirty="0">
              <a:latin typeface="Gill Sans SemiBold" panose="020B0502020104020203" pitchFamily="34" charset="-79"/>
              <a:cs typeface="Gill Sans SemiBold" panose="020B0502020104020203" pitchFamily="34" charset="-79"/>
            </a:endParaRPr>
          </a:p>
          <a:p>
            <a:endParaRPr lang="en-US" dirty="0"/>
          </a:p>
        </p:txBody>
      </p:sp>
      <p:pic>
        <p:nvPicPr>
          <p:cNvPr id="6" name="Picture Placeholder 9" descr="A picture containing tree, outdoor, grass, plant&#10;&#10;Description automatically generated">
            <a:extLst>
              <a:ext uri="{FF2B5EF4-FFF2-40B4-BE49-F238E27FC236}">
                <a16:creationId xmlns:a16="http://schemas.microsoft.com/office/drawing/2014/main" id="{D300A890-D1A7-EBA3-BA32-EFE52207F524}"/>
              </a:ext>
            </a:extLst>
          </p:cNvPr>
          <p:cNvPicPr>
            <a:picLocks noChangeAspect="1"/>
          </p:cNvPicPr>
          <p:nvPr/>
        </p:nvPicPr>
        <p:blipFill>
          <a:blip r:embed="rId2">
            <a:alphaModFix amt="20000"/>
          </a:blip>
          <a:srcRect t="11455" b="11455"/>
          <a:stretch>
            <a:fillRect/>
          </a:stretch>
        </p:blipFill>
        <p:spPr>
          <a:xfrm>
            <a:off x="112621" y="813806"/>
            <a:ext cx="4921111" cy="5870575"/>
          </a:xfrm>
          <a:prstGeom prst="rect">
            <a:avLst/>
          </a:prstGeom>
        </p:spPr>
      </p:pic>
      <p:sp>
        <p:nvSpPr>
          <p:cNvPr id="7" name="Rectangle 6">
            <a:extLst>
              <a:ext uri="{FF2B5EF4-FFF2-40B4-BE49-F238E27FC236}">
                <a16:creationId xmlns:a16="http://schemas.microsoft.com/office/drawing/2014/main" id="{A816EFA7-3D35-56A4-4024-842C99166E3A}"/>
              </a:ext>
            </a:extLst>
          </p:cNvPr>
          <p:cNvSpPr/>
          <p:nvPr/>
        </p:nvSpPr>
        <p:spPr>
          <a:xfrm>
            <a:off x="5217911" y="6539696"/>
            <a:ext cx="6861467" cy="14468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2916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calcmode="lin" valueType="num">
                                      <p:cBhvr>
                                        <p:cTn id="22"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23"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24" dur="1000"/>
                                        <p:tgtEl>
                                          <p:spTgt spid="3">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wheel(1)">
                                      <p:cBhvr>
                                        <p:cTn id="29"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6B2CF-1313-065E-69A9-B8B5D0E2352B}"/>
              </a:ext>
            </a:extLst>
          </p:cNvPr>
          <p:cNvSpPr>
            <a:spLocks noGrp="1"/>
          </p:cNvSpPr>
          <p:nvPr>
            <p:ph type="title"/>
          </p:nvPr>
        </p:nvSpPr>
        <p:spPr>
          <a:xfrm>
            <a:off x="5838464" y="0"/>
            <a:ext cx="6199208" cy="1460500"/>
          </a:xfrm>
        </p:spPr>
        <p:txBody>
          <a:bodyPr>
            <a:normAutofit fontScale="90000"/>
          </a:bodyPr>
          <a:lstStyle/>
          <a:p>
            <a:pPr algn="ctr"/>
            <a:r>
              <a:rPr lang="en-US" sz="3600" b="1" dirty="0">
                <a:solidFill>
                  <a:srgbClr val="009193"/>
                </a:solidFill>
                <a:latin typeface="Gill Sans" panose="020B0502020104020203" pitchFamily="34" charset="-79"/>
                <a:cs typeface="Gill Sans" panose="020B0502020104020203" pitchFamily="34" charset="-79"/>
              </a:rPr>
              <a:t>Designing a curriculum around health and wellbeing</a:t>
            </a:r>
            <a:endParaRPr lang="en-US" dirty="0"/>
          </a:p>
        </p:txBody>
      </p:sp>
      <p:sp>
        <p:nvSpPr>
          <p:cNvPr id="3" name="Content Placeholder 2">
            <a:extLst>
              <a:ext uri="{FF2B5EF4-FFF2-40B4-BE49-F238E27FC236}">
                <a16:creationId xmlns:a16="http://schemas.microsoft.com/office/drawing/2014/main" id="{6C54CBE2-246B-0469-8353-5DC38933027B}"/>
              </a:ext>
            </a:extLst>
          </p:cNvPr>
          <p:cNvSpPr>
            <a:spLocks noGrp="1"/>
          </p:cNvSpPr>
          <p:nvPr>
            <p:ph idx="1"/>
          </p:nvPr>
        </p:nvSpPr>
        <p:spPr>
          <a:xfrm>
            <a:off x="409937" y="3704307"/>
            <a:ext cx="11372126" cy="2893522"/>
          </a:xfrm>
        </p:spPr>
        <p:txBody>
          <a:bodyPr>
            <a:normAutofit/>
          </a:bodyPr>
          <a:lstStyle/>
          <a:p>
            <a:pPr algn="just"/>
            <a:r>
              <a:rPr lang="en-US" sz="1900" dirty="0">
                <a:latin typeface="Gill Sans" panose="020B0502020104020203" pitchFamily="34" charset="-79"/>
                <a:cs typeface="Gill Sans" panose="020B0502020104020203" pitchFamily="34" charset="-79"/>
              </a:rPr>
              <a:t>One of the 4 purposes highlighting how through team games, personal, social and moral values can be developed to aid students to become capable learners who can continue to learn throughout life.</a:t>
            </a:r>
          </a:p>
          <a:p>
            <a:pPr algn="just"/>
            <a:r>
              <a:rPr lang="en-US" sz="1900" dirty="0">
                <a:latin typeface="Gill Sans" panose="020B0502020104020203" pitchFamily="34" charset="-79"/>
                <a:cs typeface="Gill Sans" panose="020B0502020104020203" pitchFamily="34" charset="-79"/>
              </a:rPr>
              <a:t>These values can be enhanced through natural environments, where different affordances can aid mental health issues and create resilient students who can thrive and flourish in an outdoor learning environment </a:t>
            </a:r>
            <a:r>
              <a:rPr lang="en-GB" sz="1900" dirty="0">
                <a:latin typeface="Gill Sans" panose="020B0502020104020203" pitchFamily="34" charset="-79"/>
                <a:cs typeface="Gill Sans" panose="020B0502020104020203" pitchFamily="34" charset="-79"/>
              </a:rPr>
              <a:t>(</a:t>
            </a:r>
            <a:r>
              <a:rPr lang="en-GB" sz="1900" dirty="0" err="1">
                <a:latin typeface="Gill Sans" panose="020B0502020104020203" pitchFamily="34" charset="-79"/>
                <a:cs typeface="Gill Sans" panose="020B0502020104020203" pitchFamily="34" charset="-79"/>
              </a:rPr>
              <a:t>Shellman</a:t>
            </a:r>
            <a:r>
              <a:rPr lang="en-GB" sz="1900" dirty="0">
                <a:latin typeface="Gill Sans" panose="020B0502020104020203" pitchFamily="34" charset="-79"/>
                <a:cs typeface="Gill Sans" panose="020B0502020104020203" pitchFamily="34" charset="-79"/>
              </a:rPr>
              <a:t> and Hill, 2017)</a:t>
            </a:r>
            <a:r>
              <a:rPr lang="en-GB" sz="1900" dirty="0">
                <a:effectLst/>
                <a:latin typeface="Gill Sans" panose="020B0502020104020203" pitchFamily="34" charset="-79"/>
                <a:cs typeface="Gill Sans" panose="020B0502020104020203" pitchFamily="34" charset="-79"/>
              </a:rPr>
              <a:t> </a:t>
            </a:r>
          </a:p>
          <a:p>
            <a:pPr algn="just"/>
            <a:r>
              <a:rPr lang="en-US" sz="1900" dirty="0">
                <a:latin typeface="Gill Sans" panose="020B0502020104020203" pitchFamily="34" charset="-79"/>
                <a:cs typeface="Gill Sans" panose="020B0502020104020203" pitchFamily="34" charset="-79"/>
              </a:rPr>
              <a:t>The new pedagogical model for OAA (Williams and Wainwright, 2016) conveys how this instructional model can be utilized within the curriculum to provide development opportunities alongside health and wellbeing, physical literacy and connection between communities and local activity providers.</a:t>
            </a:r>
          </a:p>
          <a:p>
            <a:pPr algn="just"/>
            <a:r>
              <a:rPr lang="en-US" sz="1900" dirty="0">
                <a:latin typeface="Gill Sans" panose="020B0502020104020203" pitchFamily="34" charset="-79"/>
                <a:cs typeface="Gill Sans" panose="020B0502020104020203" pitchFamily="34" charset="-79"/>
              </a:rPr>
              <a:t>This will create a positive image for outdoor education </a:t>
            </a:r>
            <a:r>
              <a:rPr lang="en-GB" sz="1800" dirty="0">
                <a:latin typeface="Gill Sans" panose="020B0502020104020203" pitchFamily="34" charset="-79"/>
                <a:cs typeface="Gill Sans" panose="020B0502020104020203" pitchFamily="34" charset="-79"/>
              </a:rPr>
              <a:t>(Neville, </a:t>
            </a:r>
            <a:r>
              <a:rPr lang="en-GB" sz="1800" dirty="0" err="1">
                <a:latin typeface="Gill Sans" panose="020B0502020104020203" pitchFamily="34" charset="-79"/>
                <a:cs typeface="Gill Sans" panose="020B0502020104020203" pitchFamily="34" charset="-79"/>
              </a:rPr>
              <a:t>Petrass</a:t>
            </a:r>
            <a:r>
              <a:rPr lang="en-GB" sz="1800" dirty="0">
                <a:latin typeface="Gill Sans" panose="020B0502020104020203" pitchFamily="34" charset="-79"/>
                <a:cs typeface="Gill Sans" panose="020B0502020104020203" pitchFamily="34" charset="-79"/>
              </a:rPr>
              <a:t> and Ben, 2022). </a:t>
            </a:r>
            <a:endParaRPr lang="en-US" sz="1800" dirty="0">
              <a:latin typeface="Gill Sans" panose="020B0502020104020203" pitchFamily="34" charset="-79"/>
              <a:cs typeface="Gill Sans" panose="020B0502020104020203" pitchFamily="34" charset="-79"/>
            </a:endParaRPr>
          </a:p>
          <a:p>
            <a:endParaRPr lang="en-US" dirty="0"/>
          </a:p>
        </p:txBody>
      </p:sp>
      <p:sp>
        <p:nvSpPr>
          <p:cNvPr id="5" name="TextBox 4">
            <a:extLst>
              <a:ext uri="{FF2B5EF4-FFF2-40B4-BE49-F238E27FC236}">
                <a16:creationId xmlns:a16="http://schemas.microsoft.com/office/drawing/2014/main" id="{6FA15C88-4372-4A38-BA70-C5CD9802F0BE}"/>
              </a:ext>
            </a:extLst>
          </p:cNvPr>
          <p:cNvSpPr txBox="1"/>
          <p:nvPr/>
        </p:nvSpPr>
        <p:spPr>
          <a:xfrm>
            <a:off x="358293" y="260171"/>
            <a:ext cx="4896459" cy="923330"/>
          </a:xfrm>
          <a:prstGeom prst="rect">
            <a:avLst/>
          </a:prstGeom>
          <a:ln w="19050"/>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1800" dirty="0">
                <a:latin typeface="Gill Sans" panose="020B0502020104020203" pitchFamily="34" charset="-79"/>
                <a:cs typeface="Gill Sans" panose="020B0502020104020203" pitchFamily="34" charset="-79"/>
              </a:rPr>
              <a:t>The health and wellbeing </a:t>
            </a:r>
            <a:r>
              <a:rPr lang="en-US" sz="1800" dirty="0" err="1">
                <a:latin typeface="Gill Sans" panose="020B0502020104020203" pitchFamily="34" charset="-79"/>
                <a:cs typeface="Gill Sans" panose="020B0502020104020203" pitchFamily="34" charset="-79"/>
              </a:rPr>
              <a:t>AoLE</a:t>
            </a:r>
            <a:r>
              <a:rPr lang="en-US" sz="1800" dirty="0">
                <a:latin typeface="Gill Sans" panose="020B0502020104020203" pitchFamily="34" charset="-79"/>
                <a:cs typeface="Gill Sans" panose="020B0502020104020203" pitchFamily="34" charset="-79"/>
              </a:rPr>
              <a:t> is concerned with developing opportunities where students can thrive through challenges faced throughout life.</a:t>
            </a:r>
          </a:p>
        </p:txBody>
      </p:sp>
      <p:sp>
        <p:nvSpPr>
          <p:cNvPr id="7" name="TextBox 6">
            <a:extLst>
              <a:ext uri="{FF2B5EF4-FFF2-40B4-BE49-F238E27FC236}">
                <a16:creationId xmlns:a16="http://schemas.microsoft.com/office/drawing/2014/main" id="{AC3CCDA8-29E6-C0C7-F484-DDE196597684}"/>
              </a:ext>
            </a:extLst>
          </p:cNvPr>
          <p:cNvSpPr txBox="1"/>
          <p:nvPr/>
        </p:nvSpPr>
        <p:spPr>
          <a:xfrm>
            <a:off x="2446197" y="1818377"/>
            <a:ext cx="6099858" cy="1477328"/>
          </a:xfrm>
          <a:prstGeom prst="rect">
            <a:avLst/>
          </a:prstGeom>
          <a:noFill/>
        </p:spPr>
        <p:txBody>
          <a:bodyPr wrap="square">
            <a:spAutoFit/>
          </a:bodyPr>
          <a:lstStyle/>
          <a:p>
            <a:pPr algn="ctr"/>
            <a:r>
              <a:rPr lang="en-GB" i="0" dirty="0">
                <a:ln w="0"/>
                <a:effectLst>
                  <a:outerShdw blurRad="38100" dist="19050" dir="2700000" algn="tl" rotWithShape="0">
                    <a:schemeClr val="dk1">
                      <a:alpha val="40000"/>
                    </a:schemeClr>
                  </a:outerShdw>
                </a:effectLst>
                <a:latin typeface="Arial" panose="020B0604020202020204" pitchFamily="34" charset="0"/>
              </a:rPr>
              <a:t>By developing learners’ motivation, </a:t>
            </a:r>
            <a:r>
              <a:rPr lang="en-GB" i="1" dirty="0">
                <a:ln w="0"/>
                <a:effectLst>
                  <a:outerShdw blurRad="38100" dist="19050" dir="2700000" algn="tl" rotWithShape="0">
                    <a:schemeClr val="dk1">
                      <a:alpha val="40000"/>
                    </a:schemeClr>
                  </a:outerShdw>
                </a:effectLst>
                <a:latin typeface="Arial" panose="020B0604020202020204" pitchFamily="34" charset="0"/>
              </a:rPr>
              <a:t>resilience</a:t>
            </a:r>
            <a:r>
              <a:rPr lang="en-GB" i="0" dirty="0">
                <a:ln w="0"/>
                <a:effectLst>
                  <a:outerShdw blurRad="38100" dist="19050" dir="2700000" algn="tl" rotWithShape="0">
                    <a:schemeClr val="dk1">
                      <a:alpha val="40000"/>
                    </a:schemeClr>
                  </a:outerShdw>
                </a:effectLst>
                <a:latin typeface="Arial" panose="020B0604020202020204" pitchFamily="34" charset="0"/>
              </a:rPr>
              <a:t>, </a:t>
            </a:r>
            <a:r>
              <a:rPr lang="en-GB" i="1" dirty="0">
                <a:ln w="0"/>
                <a:effectLst>
                  <a:outerShdw blurRad="38100" dist="19050" dir="2700000" algn="tl" rotWithShape="0">
                    <a:schemeClr val="dk1">
                      <a:alpha val="40000"/>
                    </a:schemeClr>
                  </a:outerShdw>
                </a:effectLst>
                <a:latin typeface="Arial" panose="020B0604020202020204" pitchFamily="34" charset="0"/>
              </a:rPr>
              <a:t>empathy</a:t>
            </a:r>
            <a:r>
              <a:rPr lang="en-GB" i="0" dirty="0">
                <a:ln w="0"/>
                <a:effectLst>
                  <a:outerShdw blurRad="38100" dist="19050" dir="2700000" algn="tl" rotWithShape="0">
                    <a:schemeClr val="dk1">
                      <a:alpha val="40000"/>
                    </a:schemeClr>
                  </a:outerShdw>
                </a:effectLst>
                <a:latin typeface="Arial" panose="020B0604020202020204" pitchFamily="34" charset="0"/>
              </a:rPr>
              <a:t> and decision-making abilities, they can be supported to become ambitious, capable learners, ready to learn throughout their lives.</a:t>
            </a:r>
          </a:p>
          <a:p>
            <a:pPr algn="ctr"/>
            <a:r>
              <a:rPr lang="en-GB" dirty="0">
                <a:ln w="0"/>
                <a:effectLst>
                  <a:outerShdw blurRad="38100" dist="19050" dir="2700000" algn="tl" rotWithShape="0">
                    <a:schemeClr val="dk1">
                      <a:alpha val="40000"/>
                    </a:schemeClr>
                  </a:outerShdw>
                </a:effectLst>
                <a:latin typeface="Arial" panose="020B0604020202020204" pitchFamily="34" charset="0"/>
              </a:rPr>
              <a:t>(Welsh Government, 2020)</a:t>
            </a:r>
            <a:endParaRPr lang="en-US" dirty="0">
              <a:ln w="0"/>
              <a:effectLst>
                <a:outerShdw blurRad="38100" dist="19050" dir="2700000" algn="tl" rotWithShape="0">
                  <a:schemeClr val="dk1">
                    <a:alpha val="40000"/>
                  </a:schemeClr>
                </a:outerShdw>
              </a:effectLst>
            </a:endParaRPr>
          </a:p>
        </p:txBody>
      </p:sp>
      <p:cxnSp>
        <p:nvCxnSpPr>
          <p:cNvPr id="8" name="Straight Arrow Connector 7">
            <a:extLst>
              <a:ext uri="{FF2B5EF4-FFF2-40B4-BE49-F238E27FC236}">
                <a16:creationId xmlns:a16="http://schemas.microsoft.com/office/drawing/2014/main" id="{6C3B378E-9245-FA0C-694F-BD7611F7F207}"/>
              </a:ext>
            </a:extLst>
          </p:cNvPr>
          <p:cNvCxnSpPr>
            <a:cxnSpLocks/>
          </p:cNvCxnSpPr>
          <p:nvPr/>
        </p:nvCxnSpPr>
        <p:spPr>
          <a:xfrm flipV="1">
            <a:off x="2666542" y="3109373"/>
            <a:ext cx="979404" cy="452923"/>
          </a:xfrm>
          <a:prstGeom prst="straightConnector1">
            <a:avLst/>
          </a:prstGeom>
          <a:ln w="38100">
            <a:solidFill>
              <a:srgbClr val="009193"/>
            </a:solidFill>
            <a:tailEnd type="triangle"/>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7AE968DB-E037-455D-CC18-FA6BBA37C823}"/>
              </a:ext>
            </a:extLst>
          </p:cNvPr>
          <p:cNvSpPr/>
          <p:nvPr/>
        </p:nvSpPr>
        <p:spPr>
          <a:xfrm>
            <a:off x="81023" y="6702471"/>
            <a:ext cx="12030921" cy="72342"/>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picture containing text&#10;&#10;Description automatically generated">
            <a:extLst>
              <a:ext uri="{FF2B5EF4-FFF2-40B4-BE49-F238E27FC236}">
                <a16:creationId xmlns:a16="http://schemas.microsoft.com/office/drawing/2014/main" id="{F704708C-5B2B-82E6-783B-87DDCD9A0CB2}"/>
              </a:ext>
            </a:extLst>
          </p:cNvPr>
          <p:cNvPicPr>
            <a:picLocks noChangeAspect="1"/>
          </p:cNvPicPr>
          <p:nvPr/>
        </p:nvPicPr>
        <p:blipFill>
          <a:blip r:embed="rId2"/>
          <a:stretch>
            <a:fillRect/>
          </a:stretch>
        </p:blipFill>
        <p:spPr>
          <a:xfrm>
            <a:off x="8546055" y="1284414"/>
            <a:ext cx="3201631" cy="2277882"/>
          </a:xfrm>
          <a:prstGeom prst="rect">
            <a:avLst/>
          </a:prstGeom>
          <a:effectLst>
            <a:softEdge rad="54165"/>
          </a:effectLst>
          <a:scene3d>
            <a:camera prst="orthographicFront"/>
            <a:lightRig rig="threePt" dir="t"/>
          </a:scene3d>
          <a:sp3d>
            <a:bevelT w="165100" prst="coolSlant"/>
          </a:sp3d>
        </p:spPr>
      </p:pic>
    </p:spTree>
    <p:extLst>
      <p:ext uri="{BB962C8B-B14F-4D97-AF65-F5344CB8AC3E}">
        <p14:creationId xmlns:p14="http://schemas.microsoft.com/office/powerpoint/2010/main" val="2141022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5"/>
                                        </p:tgtEl>
                                        <p:attrNameLst>
                                          <p:attrName>r</p:attrName>
                                        </p:attrNameLst>
                                      </p:cBhvr>
                                    </p:animRot>
                                    <p:animRot by="-240000">
                                      <p:cBhvr>
                                        <p:cTn id="7" dur="200" fill="hold">
                                          <p:stCondLst>
                                            <p:cond delay="200"/>
                                          </p:stCondLst>
                                        </p:cTn>
                                        <p:tgtEl>
                                          <p:spTgt spid="5"/>
                                        </p:tgtEl>
                                        <p:attrNameLst>
                                          <p:attrName>r</p:attrName>
                                        </p:attrNameLst>
                                      </p:cBhvr>
                                    </p:animRot>
                                    <p:animRot by="240000">
                                      <p:cBhvr>
                                        <p:cTn id="8" dur="200" fill="hold">
                                          <p:stCondLst>
                                            <p:cond delay="400"/>
                                          </p:stCondLst>
                                        </p:cTn>
                                        <p:tgtEl>
                                          <p:spTgt spid="5"/>
                                        </p:tgtEl>
                                        <p:attrNameLst>
                                          <p:attrName>r</p:attrName>
                                        </p:attrNameLst>
                                      </p:cBhvr>
                                    </p:animRot>
                                    <p:animRot by="-240000">
                                      <p:cBhvr>
                                        <p:cTn id="9" dur="200" fill="hold">
                                          <p:stCondLst>
                                            <p:cond delay="600"/>
                                          </p:stCondLst>
                                        </p:cTn>
                                        <p:tgtEl>
                                          <p:spTgt spid="5"/>
                                        </p:tgtEl>
                                        <p:attrNameLst>
                                          <p:attrName>r</p:attrName>
                                        </p:attrNameLst>
                                      </p:cBhvr>
                                    </p:animRot>
                                    <p:animRot by="120000">
                                      <p:cBhvr>
                                        <p:cTn id="10" dur="200" fill="hold">
                                          <p:stCondLst>
                                            <p:cond delay="800"/>
                                          </p:stCondLst>
                                        </p:cTn>
                                        <p:tgtEl>
                                          <p:spTgt spid="5"/>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3"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
                                        <p:tgtEl>
                                          <p:spTgt spid="7"/>
                                        </p:tgtEl>
                                      </p:cBhvr>
                                    </p:animEffect>
                                    <p:anim calcmode="lin" valueType="num">
                                      <p:cBhvr>
                                        <p:cTn id="16" dur="400" fill="hold"/>
                                        <p:tgtEl>
                                          <p:spTgt spid="7"/>
                                        </p:tgtEl>
                                        <p:attrNameLst>
                                          <p:attrName>ppt_x</p:attrName>
                                        </p:attrNameLst>
                                      </p:cBhvr>
                                      <p:tavLst>
                                        <p:tav tm="0">
                                          <p:val>
                                            <p:strVal val="#ppt_x"/>
                                          </p:val>
                                        </p:tav>
                                        <p:tav tm="100000">
                                          <p:val>
                                            <p:strVal val="#ppt_x"/>
                                          </p:val>
                                        </p:tav>
                                      </p:tavLst>
                                    </p:anim>
                                    <p:anim calcmode="lin" valueType="num">
                                      <p:cBhvr>
                                        <p:cTn id="17" dur="400" fill="hold"/>
                                        <p:tgtEl>
                                          <p:spTgt spid="7"/>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dissolv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checkerboard(across)">
                                      <p:cBhvr>
                                        <p:cTn id="29" dur="500"/>
                                        <p:tgtEl>
                                          <p:spTgt spid="3">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3">
                                            <p:txEl>
                                              <p:pRg st="1" end="1"/>
                                            </p:txEl>
                                          </p:spTgt>
                                        </p:tgtEl>
                                        <p:attrNameLst>
                                          <p:attrName>style.visibility</p:attrName>
                                        </p:attrNameLst>
                                      </p:cBhvr>
                                      <p:to>
                                        <p:strVal val="visible"/>
                                      </p:to>
                                    </p:set>
                                    <p:animEffect transition="in" filter="checkerboard(across)">
                                      <p:cBhvr>
                                        <p:cTn id="34" dur="500"/>
                                        <p:tgtEl>
                                          <p:spTgt spid="3">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checkerboard(across)">
                                      <p:cBhvr>
                                        <p:cTn id="39" dur="500"/>
                                        <p:tgtEl>
                                          <p:spTgt spid="3">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nodeType="clickEffect">
                                  <p:stCondLst>
                                    <p:cond delay="0"/>
                                  </p:stCondLst>
                                  <p:childTnLst>
                                    <p:set>
                                      <p:cBhvr>
                                        <p:cTn id="43" dur="1" fill="hold">
                                          <p:stCondLst>
                                            <p:cond delay="0"/>
                                          </p:stCondLst>
                                        </p:cTn>
                                        <p:tgtEl>
                                          <p:spTgt spid="3">
                                            <p:txEl>
                                              <p:pRg st="3" end="3"/>
                                            </p:txEl>
                                          </p:spTgt>
                                        </p:tgtEl>
                                        <p:attrNameLst>
                                          <p:attrName>style.visibility</p:attrName>
                                        </p:attrNameLst>
                                      </p:cBhvr>
                                      <p:to>
                                        <p:strVal val="visible"/>
                                      </p:to>
                                    </p:set>
                                    <p:animEffect transition="in" filter="checkerboard(across)">
                                      <p:cBhvr>
                                        <p:cTn id="4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57B968-B5EE-0255-5B38-8FDC1D93FFED}"/>
              </a:ext>
            </a:extLst>
          </p:cNvPr>
          <p:cNvSpPr>
            <a:spLocks noGrp="1"/>
          </p:cNvSpPr>
          <p:nvPr>
            <p:ph type="title"/>
          </p:nvPr>
        </p:nvSpPr>
        <p:spPr>
          <a:xfrm>
            <a:off x="3032059" y="0"/>
            <a:ext cx="8148005" cy="540728"/>
          </a:xfrm>
        </p:spPr>
        <p:txBody>
          <a:bodyPr vert="horz" lIns="91440" tIns="45720" rIns="91440" bIns="45720" rtlCol="0" anchor="ctr">
            <a:normAutofit/>
          </a:bodyPr>
          <a:lstStyle/>
          <a:p>
            <a:r>
              <a:rPr lang="en-US" b="1" dirty="0">
                <a:solidFill>
                  <a:srgbClr val="009193"/>
                </a:solidFill>
                <a:latin typeface="Gill Sans" panose="020B0502020104020203" pitchFamily="34" charset="-79"/>
                <a:cs typeface="Gill Sans" panose="020B0502020104020203" pitchFamily="34" charset="-79"/>
              </a:rPr>
              <a:t>ENVIRONMENT-BASED EDUCATION</a:t>
            </a:r>
          </a:p>
        </p:txBody>
      </p:sp>
      <p:pic>
        <p:nvPicPr>
          <p:cNvPr id="5" name="Picture 4" descr="A picture containing sky, outdoor, tarmac&#10;&#10;Description automatically generated">
            <a:extLst>
              <a:ext uri="{FF2B5EF4-FFF2-40B4-BE49-F238E27FC236}">
                <a16:creationId xmlns:a16="http://schemas.microsoft.com/office/drawing/2014/main" id="{958B33FD-C284-55E8-260E-3E2801EE87BE}"/>
              </a:ext>
            </a:extLst>
          </p:cNvPr>
          <p:cNvPicPr/>
          <p:nvPr/>
        </p:nvPicPr>
        <p:blipFill rotWithShape="1">
          <a:blip r:embed="rId2"/>
          <a:srcRect l="24387" r="16303"/>
          <a:stretch/>
        </p:blipFill>
        <p:spPr>
          <a:xfrm>
            <a:off x="21" y="10"/>
            <a:ext cx="328799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57687DB5-880D-54DF-9235-DF7B630774C8}"/>
              </a:ext>
            </a:extLst>
          </p:cNvPr>
          <p:cNvSpPr>
            <a:spLocks noGrp="1"/>
          </p:cNvSpPr>
          <p:nvPr>
            <p:ph idx="1"/>
          </p:nvPr>
        </p:nvSpPr>
        <p:spPr>
          <a:xfrm>
            <a:off x="2996570" y="540728"/>
            <a:ext cx="9095232" cy="6225832"/>
          </a:xfrm>
        </p:spPr>
        <p:txBody>
          <a:bodyPr vert="horz" lIns="91440" tIns="45720" rIns="91440" bIns="45720" rtlCol="0">
            <a:normAutofit fontScale="92500" lnSpcReduction="10000"/>
          </a:bodyPr>
          <a:lstStyle/>
          <a:p>
            <a:pPr marL="285750" indent="-285750" algn="just" rtl="0">
              <a:buFont typeface="Courier New" panose="02070309020205020404" pitchFamily="49" charset="0"/>
              <a:buChar char="o"/>
            </a:pPr>
            <a:r>
              <a:rPr lang="en-GB" sz="2000" dirty="0">
                <a:latin typeface="Gill Sans" panose="020B0502020104020203" pitchFamily="34" charset="-79"/>
                <a:cs typeface="Gill Sans" panose="020B0502020104020203" pitchFamily="34" charset="-79"/>
              </a:rPr>
              <a:t>Creating the right environment for outdoor learning within a secondary school ground is crucial to the development of each individual student.</a:t>
            </a:r>
          </a:p>
          <a:p>
            <a:pPr marL="0" indent="0" algn="just" rtl="0">
              <a:buNone/>
            </a:pPr>
            <a:endParaRPr lang="en-GB" sz="2000" dirty="0">
              <a:latin typeface="Gill Sans" panose="020B0502020104020203" pitchFamily="34" charset="-79"/>
              <a:cs typeface="Gill Sans" panose="020B0502020104020203" pitchFamily="34" charset="-79"/>
            </a:endParaRPr>
          </a:p>
          <a:p>
            <a:pPr marL="285750" indent="-285750" algn="just" rtl="0">
              <a:buFont typeface="Courier New" panose="02070309020205020404" pitchFamily="49" charset="0"/>
              <a:buChar char="o"/>
            </a:pPr>
            <a:r>
              <a:rPr lang="en-GB" sz="2000" dirty="0">
                <a:latin typeface="Gill Sans" panose="020B0502020104020203" pitchFamily="34" charset="-79"/>
                <a:cs typeface="Gill Sans" panose="020B0502020104020203" pitchFamily="34" charset="-79"/>
              </a:rPr>
              <a:t>Research by Christie et al (2015) highlights how the Scottish Government are leading the way in incorporating more outdoor learning areas and environments. Additionally, the Scottish Curriculum for Excellence (</a:t>
            </a:r>
            <a:r>
              <a:rPr lang="en-GB" sz="2000" dirty="0" err="1">
                <a:latin typeface="Gill Sans" panose="020B0502020104020203" pitchFamily="34" charset="-79"/>
                <a:cs typeface="Gill Sans" panose="020B0502020104020203" pitchFamily="34" charset="-79"/>
              </a:rPr>
              <a:t>CfE</a:t>
            </a:r>
            <a:r>
              <a:rPr lang="en-GB" sz="2000" dirty="0">
                <a:latin typeface="Gill Sans" panose="020B0502020104020203" pitchFamily="34" charset="-79"/>
                <a:cs typeface="Gill Sans" panose="020B0502020104020203" pitchFamily="34" charset="-79"/>
              </a:rPr>
              <a:t>) are designing a curriculum with more flexibility for outdoor education (Christie et al, 2015). </a:t>
            </a:r>
          </a:p>
          <a:p>
            <a:pPr marL="0" indent="0" algn="just" rtl="0">
              <a:buNone/>
            </a:pPr>
            <a:endParaRPr lang="en-GB" sz="2000" dirty="0">
              <a:latin typeface="Gill Sans" panose="020B0502020104020203" pitchFamily="34" charset="-79"/>
              <a:cs typeface="Gill Sans" panose="020B0502020104020203" pitchFamily="34" charset="-79"/>
            </a:endParaRPr>
          </a:p>
          <a:p>
            <a:pPr marL="285750" indent="-285750" algn="just" rtl="0">
              <a:buFont typeface="Courier New" panose="02070309020205020404" pitchFamily="49" charset="0"/>
              <a:buChar char="o"/>
            </a:pPr>
            <a:r>
              <a:rPr lang="en-GB" sz="2000" dirty="0">
                <a:latin typeface="Gill Sans" panose="020B0502020104020203" pitchFamily="34" charset="-79"/>
                <a:cs typeface="Gill Sans" panose="020B0502020104020203" pitchFamily="34" charset="-79"/>
              </a:rPr>
              <a:t>The school ground developments discussed previously in the essay have adopted this mindset for this school’s landscape, and now the new curriculum for Wales (Welsh Government, 2022) are seeking to create a whole-school approach to health and wellbeing whilst implementing outdoor education opportunities.</a:t>
            </a:r>
          </a:p>
          <a:p>
            <a:pPr marL="285750" indent="-285750" algn="just" rtl="0">
              <a:buFont typeface="Courier New" panose="02070309020205020404" pitchFamily="49" charset="0"/>
              <a:buChar char="o"/>
            </a:pPr>
            <a:endParaRPr lang="en-GB" sz="2000" dirty="0">
              <a:latin typeface="Gill Sans" panose="020B0502020104020203" pitchFamily="34" charset="-79"/>
              <a:cs typeface="Gill Sans" panose="020B0502020104020203" pitchFamily="34" charset="-79"/>
            </a:endParaRPr>
          </a:p>
          <a:p>
            <a:pPr marL="285750" indent="-285750" algn="just" rtl="0">
              <a:buFont typeface="Courier New" panose="02070309020205020404" pitchFamily="49" charset="0"/>
              <a:buChar char="o"/>
            </a:pPr>
            <a:r>
              <a:rPr lang="en-GB" sz="2000" dirty="0">
                <a:latin typeface="Gill Sans" panose="020B0502020104020203" pitchFamily="34" charset="-79"/>
                <a:cs typeface="Gill Sans" panose="020B0502020104020203" pitchFamily="34" charset="-79"/>
              </a:rPr>
              <a:t>Therefore, Teambuilding has been chosen as the focus for this unit of work, where students will work collaboratively in problem-solving activities whilst increasing community wellbeing and their own.</a:t>
            </a:r>
          </a:p>
          <a:p>
            <a:pPr marL="285750" indent="-285750" algn="just" rtl="0">
              <a:buFont typeface="Courier New" panose="02070309020205020404" pitchFamily="49" charset="0"/>
              <a:buChar char="o"/>
            </a:pPr>
            <a:endParaRPr lang="en-GB" sz="2000" dirty="0">
              <a:latin typeface="Gill Sans" panose="020B0502020104020203" pitchFamily="34" charset="-79"/>
              <a:cs typeface="Gill Sans" panose="020B0502020104020203" pitchFamily="34" charset="-79"/>
            </a:endParaRPr>
          </a:p>
          <a:p>
            <a:pPr marL="285750" indent="-285750" algn="just" rtl="0">
              <a:buFont typeface="Courier New" panose="02070309020205020404" pitchFamily="49" charset="0"/>
              <a:buChar char="o"/>
            </a:pPr>
            <a:r>
              <a:rPr lang="en-GB" sz="2000" dirty="0">
                <a:latin typeface="Gill Sans" panose="020B0502020104020203" pitchFamily="34" charset="-79"/>
                <a:cs typeface="Gill Sans" panose="020B0502020104020203" pitchFamily="34" charset="-79"/>
              </a:rPr>
              <a:t>By setting these teambuilding activities in an outdoor environment, this will increase the social capital of outdoor education (</a:t>
            </a:r>
            <a:r>
              <a:rPr lang="en-GB" sz="2000" dirty="0" err="1">
                <a:latin typeface="Gill Sans" panose="020B0502020104020203" pitchFamily="34" charset="-79"/>
                <a:cs typeface="Gill Sans" panose="020B0502020104020203" pitchFamily="34" charset="-79"/>
              </a:rPr>
              <a:t>Beames</a:t>
            </a:r>
            <a:r>
              <a:rPr lang="en-GB" sz="2000" dirty="0">
                <a:latin typeface="Gill Sans" panose="020B0502020104020203" pitchFamily="34" charset="-79"/>
                <a:cs typeface="Gill Sans" panose="020B0502020104020203" pitchFamily="34" charset="-79"/>
              </a:rPr>
              <a:t> and Atencio, 2008) whilst also making a case for the implementation of the model for outdoor adventurous activities in the curriculum (Williams and Wainwright, 2016).</a:t>
            </a:r>
            <a:endParaRPr lang="en-US" sz="2000" dirty="0"/>
          </a:p>
        </p:txBody>
      </p:sp>
    </p:spTree>
    <p:extLst>
      <p:ext uri="{BB962C8B-B14F-4D97-AF65-F5344CB8AC3E}">
        <p14:creationId xmlns:p14="http://schemas.microsoft.com/office/powerpoint/2010/main" val="2538532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5"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 calcmode="lin" valueType="num">
                                      <p:cBhvr>
                                        <p:cTn id="20"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21"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22"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23"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24"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25"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26"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27" dur="1000" decel="50000">
                                          <p:stCondLst>
                                            <p:cond delay="0"/>
                                          </p:stCondLst>
                                        </p:cTn>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5"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p:cTn id="32"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33"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34"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35"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36"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37"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38"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39" dur="1000" decel="50000">
                                          <p:stCondLst>
                                            <p:cond delay="0"/>
                                          </p:stCondLst>
                                        </p:cTn>
                                        <p:tgtEl>
                                          <p:spTgt spid="3">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5" presetClass="entr" presetSubtype="0" fill="hold" nodeType="click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 calcmode="lin" valueType="num">
                                      <p:cBhvr>
                                        <p:cTn id="44" dur="500" decel="50000" fill="hold">
                                          <p:stCondLst>
                                            <p:cond delay="0"/>
                                          </p:stCondLst>
                                        </p:cTn>
                                        <p:tgtEl>
                                          <p:spTgt spid="3">
                                            <p:txEl>
                                              <p:pRg st="8" end="8"/>
                                            </p:txEl>
                                          </p:spTgt>
                                        </p:tgtEl>
                                        <p:attrNameLst>
                                          <p:attrName>style.rotation</p:attrName>
                                        </p:attrNameLst>
                                      </p:cBhvr>
                                      <p:tavLst>
                                        <p:tav tm="0">
                                          <p:val>
                                            <p:fltVal val="-90"/>
                                          </p:val>
                                        </p:tav>
                                        <p:tav tm="100000">
                                          <p:val>
                                            <p:fltVal val="0"/>
                                          </p:val>
                                        </p:tav>
                                      </p:tavLst>
                                    </p:anim>
                                    <p:anim calcmode="lin" valueType="num">
                                      <p:cBhvr>
                                        <p:cTn id="45" dur="500" decel="50000" fill="hold">
                                          <p:stCondLst>
                                            <p:cond delay="0"/>
                                          </p:stCondLst>
                                        </p:cTn>
                                        <p:tgtEl>
                                          <p:spTgt spid="3">
                                            <p:txEl>
                                              <p:pRg st="8" end="8"/>
                                            </p:txEl>
                                          </p:spTgt>
                                        </p:tgtEl>
                                        <p:attrNameLst>
                                          <p:attrName>ppt_w</p:attrName>
                                        </p:attrNameLst>
                                      </p:cBhvr>
                                      <p:tavLst>
                                        <p:tav tm="0">
                                          <p:val>
                                            <p:strVal val="#ppt_w"/>
                                          </p:val>
                                        </p:tav>
                                        <p:tav tm="100000">
                                          <p:val>
                                            <p:strVal val="#ppt_w*.05"/>
                                          </p:val>
                                        </p:tav>
                                      </p:tavLst>
                                    </p:anim>
                                    <p:anim calcmode="lin" valueType="num">
                                      <p:cBhvr>
                                        <p:cTn id="46" dur="500" accel="50000" fill="hold">
                                          <p:stCondLst>
                                            <p:cond delay="500"/>
                                          </p:stCondLst>
                                        </p:cTn>
                                        <p:tgtEl>
                                          <p:spTgt spid="3">
                                            <p:txEl>
                                              <p:pRg st="8" end="8"/>
                                            </p:txEl>
                                          </p:spTgt>
                                        </p:tgtEl>
                                        <p:attrNameLst>
                                          <p:attrName>ppt_w</p:attrName>
                                        </p:attrNameLst>
                                      </p:cBhvr>
                                      <p:tavLst>
                                        <p:tav tm="0">
                                          <p:val>
                                            <p:strVal val="#ppt_w*.05"/>
                                          </p:val>
                                        </p:tav>
                                        <p:tav tm="100000">
                                          <p:val>
                                            <p:strVal val="#ppt_w"/>
                                          </p:val>
                                        </p:tav>
                                      </p:tavLst>
                                    </p:anim>
                                    <p:anim calcmode="lin" valueType="num">
                                      <p:cBhvr>
                                        <p:cTn id="47" dur="1000" fill="hold"/>
                                        <p:tgtEl>
                                          <p:spTgt spid="3">
                                            <p:txEl>
                                              <p:pRg st="8" end="8"/>
                                            </p:txEl>
                                          </p:spTgt>
                                        </p:tgtEl>
                                        <p:attrNameLst>
                                          <p:attrName>ppt_h</p:attrName>
                                        </p:attrNameLst>
                                      </p:cBhvr>
                                      <p:tavLst>
                                        <p:tav tm="0">
                                          <p:val>
                                            <p:strVal val="#ppt_h"/>
                                          </p:val>
                                        </p:tav>
                                        <p:tav tm="100000">
                                          <p:val>
                                            <p:strVal val="#ppt_h"/>
                                          </p:val>
                                        </p:tav>
                                      </p:tavLst>
                                    </p:anim>
                                    <p:anim calcmode="lin" valueType="num">
                                      <p:cBhvr>
                                        <p:cTn id="48" dur="500" decel="50000" fill="hold">
                                          <p:stCondLst>
                                            <p:cond delay="0"/>
                                          </p:stCondLst>
                                        </p:cTn>
                                        <p:tgtEl>
                                          <p:spTgt spid="3">
                                            <p:txEl>
                                              <p:pRg st="8" end="8"/>
                                            </p:txEl>
                                          </p:spTgt>
                                        </p:tgtEl>
                                        <p:attrNameLst>
                                          <p:attrName>ppt_x</p:attrName>
                                        </p:attrNameLst>
                                      </p:cBhvr>
                                      <p:tavLst>
                                        <p:tav tm="0">
                                          <p:val>
                                            <p:strVal val="#ppt_x+.4"/>
                                          </p:val>
                                        </p:tav>
                                        <p:tav tm="100000">
                                          <p:val>
                                            <p:strVal val="#ppt_x"/>
                                          </p:val>
                                        </p:tav>
                                      </p:tavLst>
                                    </p:anim>
                                    <p:anim calcmode="lin" valueType="num">
                                      <p:cBhvr>
                                        <p:cTn id="49" dur="500" decel="50000" fill="hold">
                                          <p:stCondLst>
                                            <p:cond delay="0"/>
                                          </p:stCondLst>
                                        </p:cTn>
                                        <p:tgtEl>
                                          <p:spTgt spid="3">
                                            <p:txEl>
                                              <p:pRg st="8" end="8"/>
                                            </p:txEl>
                                          </p:spTgt>
                                        </p:tgtEl>
                                        <p:attrNameLst>
                                          <p:attrName>ppt_y</p:attrName>
                                        </p:attrNameLst>
                                      </p:cBhvr>
                                      <p:tavLst>
                                        <p:tav tm="0">
                                          <p:val>
                                            <p:strVal val="#ppt_y-.2"/>
                                          </p:val>
                                        </p:tav>
                                        <p:tav tm="100000">
                                          <p:val>
                                            <p:strVal val="#ppt_y+.1"/>
                                          </p:val>
                                        </p:tav>
                                      </p:tavLst>
                                    </p:anim>
                                    <p:anim calcmode="lin" valueType="num">
                                      <p:cBhvr>
                                        <p:cTn id="50" dur="500" accel="50000" fill="hold">
                                          <p:stCondLst>
                                            <p:cond delay="500"/>
                                          </p:stCondLst>
                                        </p:cTn>
                                        <p:tgtEl>
                                          <p:spTgt spid="3">
                                            <p:txEl>
                                              <p:pRg st="8" end="8"/>
                                            </p:txEl>
                                          </p:spTgt>
                                        </p:tgtEl>
                                        <p:attrNameLst>
                                          <p:attrName>ppt_y</p:attrName>
                                        </p:attrNameLst>
                                      </p:cBhvr>
                                      <p:tavLst>
                                        <p:tav tm="0">
                                          <p:val>
                                            <p:strVal val="#ppt_y+.1"/>
                                          </p:val>
                                        </p:tav>
                                        <p:tav tm="100000">
                                          <p:val>
                                            <p:strVal val="#ppt_y"/>
                                          </p:val>
                                        </p:tav>
                                      </p:tavLst>
                                    </p:anim>
                                    <p:animEffect transition="in" filter="fade">
                                      <p:cBhvr>
                                        <p:cTn id="51" dur="1000" decel="50000">
                                          <p:stCondLst>
                                            <p:cond delay="0"/>
                                          </p:stCondLst>
                                        </p:cTn>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58000">
              <a:srgbClr val="009193"/>
            </a:gs>
            <a:gs pos="11000">
              <a:schemeClr val="accent1">
                <a:lumMod val="45000"/>
                <a:lumOff val="55000"/>
              </a:schemeClr>
            </a:gs>
            <a:gs pos="21000">
              <a:schemeClr val="accent1">
                <a:lumMod val="45000"/>
                <a:lumOff val="55000"/>
              </a:schemeClr>
            </a:gs>
            <a:gs pos="88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0E9469-E382-14C6-EA3E-B75AD25CE00C}"/>
              </a:ext>
            </a:extLst>
          </p:cNvPr>
          <p:cNvSpPr txBox="1"/>
          <p:nvPr/>
        </p:nvSpPr>
        <p:spPr>
          <a:xfrm>
            <a:off x="1674471" y="582067"/>
            <a:ext cx="8843057" cy="5693866"/>
          </a:xfrm>
          <a:prstGeom prst="rect">
            <a:avLst/>
          </a:prstGeom>
          <a:noFill/>
        </p:spPr>
        <p:txBody>
          <a:bodyPr wrap="square" rtlCol="0">
            <a:spAutoFit/>
          </a:bodyPr>
          <a:lstStyle/>
          <a:p>
            <a:pPr algn="ctr"/>
            <a:r>
              <a:rPr lang="en-US" sz="2800" b="1" dirty="0">
                <a:solidFill>
                  <a:schemeClr val="bg1"/>
                </a:solidFill>
                <a:latin typeface="Gill Sans" panose="020B0502020104020203" pitchFamily="34" charset="-79"/>
                <a:cs typeface="Gill Sans" panose="020B0502020104020203" pitchFamily="34" charset="-79"/>
              </a:rPr>
              <a:t>Unit of Work for Key Stage 3:</a:t>
            </a:r>
          </a:p>
          <a:p>
            <a:pPr algn="ctr"/>
            <a:endParaRPr lang="en-US" sz="2800" b="1" dirty="0">
              <a:solidFill>
                <a:schemeClr val="bg1"/>
              </a:solidFill>
              <a:latin typeface="Gill Sans" panose="020B0502020104020203" pitchFamily="34" charset="-79"/>
              <a:cs typeface="Gill Sans" panose="020B0502020104020203" pitchFamily="34" charset="-79"/>
            </a:endParaRPr>
          </a:p>
          <a:p>
            <a:pPr marL="342900" indent="-342900" algn="ctr">
              <a:buFontTx/>
              <a:buChar char="-"/>
            </a:pPr>
            <a:r>
              <a:rPr lang="en-US" sz="2800" b="1" dirty="0">
                <a:solidFill>
                  <a:schemeClr val="bg1"/>
                </a:solidFill>
                <a:latin typeface="Gill Sans" panose="020B0502020104020203" pitchFamily="34" charset="-79"/>
                <a:cs typeface="Gill Sans" panose="020B0502020104020203" pitchFamily="34" charset="-79"/>
              </a:rPr>
              <a:t>6-8 week half term</a:t>
            </a:r>
          </a:p>
          <a:p>
            <a:pPr marL="342900" indent="-342900" algn="ctr">
              <a:buFontTx/>
              <a:buChar char="-"/>
            </a:pPr>
            <a:endParaRPr lang="en-US" sz="2800" b="1" dirty="0">
              <a:solidFill>
                <a:schemeClr val="bg1"/>
              </a:solidFill>
              <a:latin typeface="Gill Sans" panose="020B0502020104020203" pitchFamily="34" charset="-79"/>
              <a:cs typeface="Gill Sans" panose="020B0502020104020203" pitchFamily="34" charset="-79"/>
            </a:endParaRPr>
          </a:p>
          <a:p>
            <a:pPr marL="342900" indent="-342900" algn="ctr">
              <a:buFontTx/>
              <a:buChar char="-"/>
            </a:pPr>
            <a:r>
              <a:rPr lang="en-US" sz="2800" b="1" dirty="0">
                <a:solidFill>
                  <a:schemeClr val="bg1"/>
                </a:solidFill>
                <a:latin typeface="Gill Sans" panose="020B0502020104020203" pitchFamily="34" charset="-79"/>
                <a:cs typeface="Gill Sans" panose="020B0502020104020203" pitchFamily="34" charset="-79"/>
              </a:rPr>
              <a:t>Linking to what’s in local area and environment</a:t>
            </a:r>
          </a:p>
          <a:p>
            <a:pPr marL="342900" indent="-342900" algn="ctr">
              <a:buFontTx/>
              <a:buChar char="-"/>
            </a:pPr>
            <a:endParaRPr lang="en-US" sz="2800" b="1" dirty="0">
              <a:solidFill>
                <a:schemeClr val="bg1"/>
              </a:solidFill>
              <a:latin typeface="Gill Sans" panose="020B0502020104020203" pitchFamily="34" charset="-79"/>
              <a:cs typeface="Gill Sans" panose="020B0502020104020203" pitchFamily="34" charset="-79"/>
            </a:endParaRPr>
          </a:p>
          <a:p>
            <a:pPr marL="342900" indent="-342900" algn="ctr">
              <a:buFontTx/>
              <a:buChar char="-"/>
            </a:pPr>
            <a:r>
              <a:rPr lang="en-US" sz="2800" b="1" dirty="0">
                <a:solidFill>
                  <a:schemeClr val="bg1"/>
                </a:solidFill>
                <a:latin typeface="Gill Sans" panose="020B0502020104020203" pitchFamily="34" charset="-79"/>
                <a:cs typeface="Gill Sans" panose="020B0502020104020203" pitchFamily="34" charset="-79"/>
              </a:rPr>
              <a:t>Focus is on health and wellbeing </a:t>
            </a:r>
            <a:r>
              <a:rPr lang="en-US" sz="2800" b="1" dirty="0" err="1">
                <a:solidFill>
                  <a:schemeClr val="bg1"/>
                </a:solidFill>
                <a:latin typeface="Gill Sans" panose="020B0502020104020203" pitchFamily="34" charset="-79"/>
                <a:cs typeface="Gill Sans" panose="020B0502020104020203" pitchFamily="34" charset="-79"/>
              </a:rPr>
              <a:t>AoLE</a:t>
            </a:r>
            <a:endParaRPr lang="en-US" sz="2800" b="1" dirty="0">
              <a:solidFill>
                <a:schemeClr val="bg1"/>
              </a:solidFill>
              <a:latin typeface="Gill Sans" panose="020B0502020104020203" pitchFamily="34" charset="-79"/>
              <a:cs typeface="Gill Sans" panose="020B0502020104020203" pitchFamily="34" charset="-79"/>
            </a:endParaRPr>
          </a:p>
          <a:p>
            <a:pPr marL="342900" indent="-342900" algn="ctr">
              <a:buFontTx/>
              <a:buChar char="-"/>
            </a:pPr>
            <a:endParaRPr lang="en-US" sz="2800" b="1" dirty="0">
              <a:solidFill>
                <a:schemeClr val="bg1"/>
              </a:solidFill>
              <a:latin typeface="Gill Sans" panose="020B0502020104020203" pitchFamily="34" charset="-79"/>
              <a:cs typeface="Gill Sans" panose="020B0502020104020203" pitchFamily="34" charset="-79"/>
            </a:endParaRPr>
          </a:p>
          <a:p>
            <a:pPr marL="342900" indent="-342900" algn="ctr">
              <a:buFontTx/>
              <a:buChar char="-"/>
            </a:pPr>
            <a:r>
              <a:rPr lang="en-US" sz="2800" b="1" dirty="0">
                <a:solidFill>
                  <a:schemeClr val="bg1"/>
                </a:solidFill>
                <a:latin typeface="Gill Sans" panose="020B0502020104020203" pitchFamily="34" charset="-79"/>
                <a:cs typeface="Gill Sans" panose="020B0502020104020203" pitchFamily="34" charset="-79"/>
              </a:rPr>
              <a:t>Progression steps for lifelong learning</a:t>
            </a:r>
          </a:p>
          <a:p>
            <a:pPr marL="342900" indent="-342900" algn="ctr">
              <a:buFontTx/>
              <a:buChar char="-"/>
            </a:pPr>
            <a:endParaRPr lang="en-US" sz="2800" b="1" dirty="0">
              <a:solidFill>
                <a:schemeClr val="bg1"/>
              </a:solidFill>
              <a:latin typeface="Gill Sans" panose="020B0502020104020203" pitchFamily="34" charset="-79"/>
              <a:cs typeface="Gill Sans" panose="020B0502020104020203" pitchFamily="34" charset="-79"/>
            </a:endParaRPr>
          </a:p>
          <a:p>
            <a:pPr marL="342900" indent="-342900" algn="ctr">
              <a:buFontTx/>
              <a:buChar char="-"/>
            </a:pPr>
            <a:r>
              <a:rPr lang="en-US" sz="2800" b="1" dirty="0">
                <a:solidFill>
                  <a:schemeClr val="bg1"/>
                </a:solidFill>
                <a:latin typeface="Gill Sans" panose="020B0502020104020203" pitchFamily="34" charset="-79"/>
                <a:cs typeface="Gill Sans" panose="020B0502020104020203" pitchFamily="34" charset="-79"/>
              </a:rPr>
              <a:t>Use of outdoor learning cards to help progression</a:t>
            </a:r>
          </a:p>
        </p:txBody>
      </p:sp>
    </p:spTree>
    <p:extLst>
      <p:ext uri="{BB962C8B-B14F-4D97-AF65-F5344CB8AC3E}">
        <p14:creationId xmlns:p14="http://schemas.microsoft.com/office/powerpoint/2010/main" val="2539105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
                                        <p:tgtEl>
                                          <p:spTgt spid="2">
                                            <p:txEl>
                                              <p:pRg st="0" end="0"/>
                                            </p:txEl>
                                          </p:spTgt>
                                        </p:tgtEl>
                                      </p:cBhvr>
                                    </p:animEffect>
                                    <p:anim calcmode="lin" valueType="num">
                                      <p:cBhvr>
                                        <p:cTn id="8" dur="4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2">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checkerboard(across)">
                                      <p:cBhvr>
                                        <p:cTn id="16" dur="5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additive="base">
                                        <p:cTn id="2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circle(in)">
                                      <p:cBhvr>
                                        <p:cTn id="27" dur="20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nodeType="clickEffect">
                                  <p:stCondLst>
                                    <p:cond delay="0"/>
                                  </p:stCondLst>
                                  <p:childTnLst>
                                    <p:set>
                                      <p:cBhvr>
                                        <p:cTn id="31" dur="1" fill="hold">
                                          <p:stCondLst>
                                            <p:cond delay="0"/>
                                          </p:stCondLst>
                                        </p:cTn>
                                        <p:tgtEl>
                                          <p:spTgt spid="2">
                                            <p:txEl>
                                              <p:pRg st="8" end="8"/>
                                            </p:txEl>
                                          </p:spTgt>
                                        </p:tgtEl>
                                        <p:attrNameLst>
                                          <p:attrName>style.visibility</p:attrName>
                                        </p:attrNameLst>
                                      </p:cBhvr>
                                      <p:to>
                                        <p:strVal val="visible"/>
                                      </p:to>
                                    </p:set>
                                    <p:animEffect transition="in" filter="wedge">
                                      <p:cBhvr>
                                        <p:cTn id="32" dur="2000"/>
                                        <p:tgtEl>
                                          <p:spTgt spid="2">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nodeType="clickEffect">
                                  <p:stCondLst>
                                    <p:cond delay="0"/>
                                  </p:stCondLst>
                                  <p:childTnLst>
                                    <p:set>
                                      <p:cBhvr>
                                        <p:cTn id="36" dur="1" fill="hold">
                                          <p:stCondLst>
                                            <p:cond delay="0"/>
                                          </p:stCondLst>
                                        </p:cTn>
                                        <p:tgtEl>
                                          <p:spTgt spid="2">
                                            <p:txEl>
                                              <p:pRg st="10" end="10"/>
                                            </p:txEl>
                                          </p:spTgt>
                                        </p:tgtEl>
                                        <p:attrNameLst>
                                          <p:attrName>style.visibility</p:attrName>
                                        </p:attrNameLst>
                                      </p:cBhvr>
                                      <p:to>
                                        <p:strVal val="visible"/>
                                      </p:to>
                                    </p:set>
                                    <p:anim calcmode="lin" valueType="num">
                                      <p:cBhvr>
                                        <p:cTn id="37" dur="1000" fill="hold"/>
                                        <p:tgtEl>
                                          <p:spTgt spid="2">
                                            <p:txEl>
                                              <p:pRg st="10" end="10"/>
                                            </p:txEl>
                                          </p:spTgt>
                                        </p:tgtEl>
                                        <p:attrNameLst>
                                          <p:attrName>ppt_w</p:attrName>
                                        </p:attrNameLst>
                                      </p:cBhvr>
                                      <p:tavLst>
                                        <p:tav tm="0">
                                          <p:val>
                                            <p:strVal val="#ppt_w*0.70"/>
                                          </p:val>
                                        </p:tav>
                                        <p:tav tm="100000">
                                          <p:val>
                                            <p:strVal val="#ppt_w"/>
                                          </p:val>
                                        </p:tav>
                                      </p:tavLst>
                                    </p:anim>
                                    <p:anim calcmode="lin" valueType="num">
                                      <p:cBhvr>
                                        <p:cTn id="38" dur="1000" fill="hold"/>
                                        <p:tgtEl>
                                          <p:spTgt spid="2">
                                            <p:txEl>
                                              <p:pRg st="10" end="10"/>
                                            </p:txEl>
                                          </p:spTgt>
                                        </p:tgtEl>
                                        <p:attrNameLst>
                                          <p:attrName>ppt_h</p:attrName>
                                        </p:attrNameLst>
                                      </p:cBhvr>
                                      <p:tavLst>
                                        <p:tav tm="0">
                                          <p:val>
                                            <p:strVal val="#ppt_h"/>
                                          </p:val>
                                        </p:tav>
                                        <p:tav tm="100000">
                                          <p:val>
                                            <p:strVal val="#ppt_h"/>
                                          </p:val>
                                        </p:tav>
                                      </p:tavLst>
                                    </p:anim>
                                    <p:animEffect transition="in" filter="fade">
                                      <p:cBhvr>
                                        <p:cTn id="39" dur="10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8DCCC5-5385-12FB-23CA-01872E109ABD}"/>
              </a:ext>
            </a:extLst>
          </p:cNvPr>
          <p:cNvSpPr txBox="1"/>
          <p:nvPr/>
        </p:nvSpPr>
        <p:spPr>
          <a:xfrm>
            <a:off x="0" y="0"/>
            <a:ext cx="12192000" cy="6555641"/>
          </a:xfrm>
          <a:prstGeom prst="rect">
            <a:avLst/>
          </a:prstGeom>
          <a:solidFill>
            <a:schemeClr val="bg1"/>
          </a:solidFill>
        </p:spPr>
        <p:txBody>
          <a:bodyPr wrap="square" rtlCol="0">
            <a:spAutoFit/>
          </a:bodyPr>
          <a:lstStyle/>
          <a:p>
            <a:r>
              <a:rPr lang="en-US" sz="2000" b="1" dirty="0"/>
              <a:t>Unit of Work for OAA                                                Key Stage 3                                 6-weeks                         Year 9</a:t>
            </a:r>
          </a:p>
          <a:p>
            <a:endParaRPr lang="en-US" sz="2000" b="1" u="sng" dirty="0"/>
          </a:p>
          <a:p>
            <a:r>
              <a:rPr lang="en-US" sz="2000" b="1" dirty="0"/>
              <a:t>Title:  Team Building in an outdoor learning, nature environment.</a:t>
            </a:r>
          </a:p>
          <a:p>
            <a:endParaRPr lang="en-US" sz="2000" b="1" dirty="0"/>
          </a:p>
          <a:p>
            <a:r>
              <a:rPr lang="en-US" sz="2000" b="1" dirty="0"/>
              <a:t>Aims: </a:t>
            </a:r>
          </a:p>
          <a:p>
            <a:pPr marL="457200" indent="-457200">
              <a:buFont typeface="+mj-lt"/>
              <a:buAutoNum type="arabicPeriod"/>
            </a:pPr>
            <a:r>
              <a:rPr lang="en-US" sz="2000" dirty="0"/>
              <a:t>Develop team building from KS2 to KS3 through games in an outdoor environment.</a:t>
            </a:r>
          </a:p>
          <a:p>
            <a:pPr marL="457200" indent="-457200">
              <a:buFont typeface="+mj-lt"/>
              <a:buAutoNum type="arabicPeriod"/>
            </a:pPr>
            <a:r>
              <a:rPr lang="en-US" sz="2000" dirty="0"/>
              <a:t>Develop life skills of students such as communication, working with others and self-esteem.</a:t>
            </a:r>
          </a:p>
          <a:p>
            <a:pPr marL="457200" indent="-457200">
              <a:buFont typeface="+mj-lt"/>
              <a:buAutoNum type="arabicPeriod"/>
            </a:pPr>
            <a:r>
              <a:rPr lang="en-US" sz="2000" dirty="0"/>
              <a:t>Undertaking problem-solving tasks with others.</a:t>
            </a:r>
          </a:p>
          <a:p>
            <a:pPr marL="457200" indent="-457200">
              <a:buFont typeface="+mj-lt"/>
              <a:buAutoNum type="arabicPeriod"/>
            </a:pPr>
            <a:r>
              <a:rPr lang="en-US" sz="2000" dirty="0"/>
              <a:t>Understand how the outdoors can be a valuable landscape to learn in.</a:t>
            </a:r>
          </a:p>
          <a:p>
            <a:endParaRPr lang="en-US" sz="2000" dirty="0"/>
          </a:p>
          <a:p>
            <a:r>
              <a:rPr lang="en-US" sz="2000" b="1" dirty="0"/>
              <a:t>Curriculum Links:</a:t>
            </a:r>
          </a:p>
          <a:p>
            <a:pPr marL="342900" indent="-342900">
              <a:buFont typeface="Arial" panose="020B0604020202020204" pitchFamily="34" charset="0"/>
              <a:buChar char="•"/>
            </a:pPr>
            <a:r>
              <a:rPr lang="en-US" sz="2000" dirty="0"/>
              <a:t>Focus is on the Health and Wellbeing Area of Learning and Experience (Welsh Government, 2022). </a:t>
            </a:r>
          </a:p>
          <a:p>
            <a:pPr marL="342900" indent="-342900">
              <a:buFont typeface="Arial" panose="020B0604020202020204" pitchFamily="34" charset="0"/>
              <a:buChar char="•"/>
            </a:pPr>
            <a:r>
              <a:rPr lang="en-US" sz="2000" dirty="0"/>
              <a:t>How OAA model can be utilized alongside this area of learning. </a:t>
            </a:r>
          </a:p>
          <a:p>
            <a:pPr marL="342900" indent="-342900">
              <a:buFont typeface="Arial" panose="020B0604020202020204" pitchFamily="34" charset="0"/>
              <a:buChar char="•"/>
            </a:pPr>
            <a:r>
              <a:rPr lang="en-US" sz="2000" dirty="0"/>
              <a:t>Development of personal, social and moral skills.</a:t>
            </a:r>
          </a:p>
          <a:p>
            <a:endParaRPr lang="en-US" sz="2000" dirty="0"/>
          </a:p>
          <a:p>
            <a:pPr algn="just"/>
            <a:r>
              <a:rPr lang="en-US" sz="2000" dirty="0"/>
              <a:t>Team building activities will progress from small, problem-solving scenarios within the school environment on to more recreational team building activities, with the progression for residentials and undertaking the DofE expedition. </a:t>
            </a:r>
          </a:p>
          <a:p>
            <a:pPr algn="just"/>
            <a:endParaRPr lang="en-US" sz="2000" dirty="0"/>
          </a:p>
          <a:p>
            <a:pPr algn="just"/>
            <a:r>
              <a:rPr lang="en-US" sz="2000" dirty="0"/>
              <a:t>Having progression through levels (Welsh Government, 2022) within team building activities will allow for students to develop and enhance their skills and put those skills like communication and leadership into practice. </a:t>
            </a:r>
          </a:p>
        </p:txBody>
      </p:sp>
      <p:sp>
        <p:nvSpPr>
          <p:cNvPr id="3" name="Oval 2">
            <a:extLst>
              <a:ext uri="{FF2B5EF4-FFF2-40B4-BE49-F238E27FC236}">
                <a16:creationId xmlns:a16="http://schemas.microsoft.com/office/drawing/2014/main" id="{55F48628-8CC0-B575-6C2E-F74CB0151B50}"/>
              </a:ext>
            </a:extLst>
          </p:cNvPr>
          <p:cNvSpPr/>
          <p:nvPr/>
        </p:nvSpPr>
        <p:spPr>
          <a:xfrm>
            <a:off x="7731889" y="0"/>
            <a:ext cx="1620455" cy="393539"/>
          </a:xfrm>
          <a:prstGeom prst="ellips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14CA9237-D33A-246B-A08E-0D6B4C2F8840}"/>
              </a:ext>
            </a:extLst>
          </p:cNvPr>
          <p:cNvSpPr/>
          <p:nvPr/>
        </p:nvSpPr>
        <p:spPr>
          <a:xfrm>
            <a:off x="4892233" y="-3503"/>
            <a:ext cx="1620455" cy="393539"/>
          </a:xfrm>
          <a:prstGeom prst="ellips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04211E37-3335-8908-D4D8-BDA992BD302F}"/>
              </a:ext>
            </a:extLst>
          </p:cNvPr>
          <p:cNvSpPr/>
          <p:nvPr/>
        </p:nvSpPr>
        <p:spPr>
          <a:xfrm>
            <a:off x="9961944" y="-3504"/>
            <a:ext cx="1620455" cy="393539"/>
          </a:xfrm>
          <a:prstGeom prst="ellips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7587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nodeType="clickEffect">
                                  <p:stCondLst>
                                    <p:cond delay="0"/>
                                  </p:stCondLst>
                                  <p:iterate type="lt">
                                    <p:tmPct val="4000"/>
                                  </p:iterate>
                                  <p:childTnLst>
                                    <p:set>
                                      <p:cBhvr override="childStyle">
                                        <p:cTn id="6" dur="500" fill="hold"/>
                                        <p:tgtEl>
                                          <p:spTgt spid="2">
                                            <p:txEl>
                                              <p:pRg st="2" end="2"/>
                                            </p:txEl>
                                          </p:spTgt>
                                        </p:tgtEl>
                                        <p:attrNameLst>
                                          <p:attrName>style.textDecorationUnderline</p:attrName>
                                        </p:attrNameLst>
                                      </p:cBhvr>
                                      <p:to>
                                        <p:strVal val="tru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5" presetClass="emph" presetSubtype="0" nodeType="clickEffect">
                                  <p:stCondLst>
                                    <p:cond delay="0"/>
                                  </p:stCondLst>
                                  <p:iterate type="lt">
                                    <p:tmAbs val="25"/>
                                  </p:iterate>
                                  <p:childTnLst>
                                    <p:set>
                                      <p:cBhvr override="childStyle">
                                        <p:cTn id="27" dur="indefinite"/>
                                        <p:tgtEl>
                                          <p:spTgt spid="2">
                                            <p:txEl>
                                              <p:pRg st="5" end="5"/>
                                            </p:txEl>
                                          </p:spTgt>
                                        </p:tgtEl>
                                        <p:attrNameLst>
                                          <p:attrName>style.fontWeight</p:attrName>
                                        </p:attrNameLst>
                                      </p:cBhvr>
                                      <p:to>
                                        <p:strVal val="bold"/>
                                      </p:to>
                                    </p:set>
                                  </p:childTnLst>
                                </p:cTn>
                              </p:par>
                              <p:par>
                                <p:cTn id="28" presetID="15" presetClass="emph" presetSubtype="0" nodeType="withEffect">
                                  <p:stCondLst>
                                    <p:cond delay="0"/>
                                  </p:stCondLst>
                                  <p:iterate type="lt">
                                    <p:tmAbs val="25"/>
                                  </p:iterate>
                                  <p:childTnLst>
                                    <p:set>
                                      <p:cBhvr override="childStyle">
                                        <p:cTn id="29" dur="indefinite"/>
                                        <p:tgtEl>
                                          <p:spTgt spid="2">
                                            <p:txEl>
                                              <p:pRg st="6" end="6"/>
                                            </p:txEl>
                                          </p:spTgt>
                                        </p:tgtEl>
                                        <p:attrNameLst>
                                          <p:attrName>style.fontWeight</p:attrName>
                                        </p:attrNameLst>
                                      </p:cBhvr>
                                      <p:to>
                                        <p:strVal val="bold"/>
                                      </p:to>
                                    </p:set>
                                  </p:childTnLst>
                                </p:cTn>
                              </p:par>
                              <p:par>
                                <p:cTn id="30" presetID="15" presetClass="emph" presetSubtype="0" nodeType="withEffect">
                                  <p:stCondLst>
                                    <p:cond delay="0"/>
                                  </p:stCondLst>
                                  <p:iterate type="lt">
                                    <p:tmAbs val="25"/>
                                  </p:iterate>
                                  <p:childTnLst>
                                    <p:set>
                                      <p:cBhvr override="childStyle">
                                        <p:cTn id="31" dur="indefinite"/>
                                        <p:tgtEl>
                                          <p:spTgt spid="2">
                                            <p:txEl>
                                              <p:pRg st="7" end="7"/>
                                            </p:txEl>
                                          </p:spTgt>
                                        </p:tgtEl>
                                        <p:attrNameLst>
                                          <p:attrName>style.fontWeight</p:attrName>
                                        </p:attrNameLst>
                                      </p:cBhvr>
                                      <p:to>
                                        <p:strVal val="bold"/>
                                      </p:to>
                                    </p:set>
                                  </p:childTnLst>
                                </p:cTn>
                              </p:par>
                              <p:par>
                                <p:cTn id="32" presetID="15" presetClass="emph" presetSubtype="0" nodeType="withEffect">
                                  <p:stCondLst>
                                    <p:cond delay="0"/>
                                  </p:stCondLst>
                                  <p:iterate type="lt">
                                    <p:tmAbs val="25"/>
                                  </p:iterate>
                                  <p:childTnLst>
                                    <p:set>
                                      <p:cBhvr override="childStyle">
                                        <p:cTn id="33" dur="indefinite"/>
                                        <p:tgtEl>
                                          <p:spTgt spid="2">
                                            <p:txEl>
                                              <p:pRg st="8" end="8"/>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8">
            <a:extLst>
              <a:ext uri="{FF2B5EF4-FFF2-40B4-BE49-F238E27FC236}">
                <a16:creationId xmlns:a16="http://schemas.microsoft.com/office/drawing/2014/main" id="{582A1157-1CC4-109A-92FD-6B17429DCB12}"/>
              </a:ext>
            </a:extLst>
          </p:cNvPr>
          <p:cNvGraphicFramePr>
            <a:graphicFrameLocks noGrp="1"/>
          </p:cNvGraphicFramePr>
          <p:nvPr>
            <p:extLst>
              <p:ext uri="{D42A27DB-BD31-4B8C-83A1-F6EECF244321}">
                <p14:modId xmlns:p14="http://schemas.microsoft.com/office/powerpoint/2010/main" val="2021511283"/>
              </p:ext>
            </p:extLst>
          </p:nvPr>
        </p:nvGraphicFramePr>
        <p:xfrm>
          <a:off x="0" y="0"/>
          <a:ext cx="12191998" cy="6989481"/>
        </p:xfrm>
        <a:graphic>
          <a:graphicData uri="http://schemas.openxmlformats.org/drawingml/2006/table">
            <a:tbl>
              <a:tblPr firstRow="1" bandRow="1">
                <a:tableStyleId>{5C22544A-7EE6-4342-B048-85BDC9FD1C3A}</a:tableStyleId>
              </a:tblPr>
              <a:tblGrid>
                <a:gridCol w="1504709">
                  <a:extLst>
                    <a:ext uri="{9D8B030D-6E8A-4147-A177-3AD203B41FA5}">
                      <a16:colId xmlns:a16="http://schemas.microsoft.com/office/drawing/2014/main" val="4131808332"/>
                    </a:ext>
                  </a:extLst>
                </a:gridCol>
                <a:gridCol w="1921397">
                  <a:extLst>
                    <a:ext uri="{9D8B030D-6E8A-4147-A177-3AD203B41FA5}">
                      <a16:colId xmlns:a16="http://schemas.microsoft.com/office/drawing/2014/main" val="2506792679"/>
                    </a:ext>
                  </a:extLst>
                </a:gridCol>
                <a:gridCol w="3472405">
                  <a:extLst>
                    <a:ext uri="{9D8B030D-6E8A-4147-A177-3AD203B41FA5}">
                      <a16:colId xmlns:a16="http://schemas.microsoft.com/office/drawing/2014/main" val="1510993318"/>
                    </a:ext>
                  </a:extLst>
                </a:gridCol>
                <a:gridCol w="1574157">
                  <a:extLst>
                    <a:ext uri="{9D8B030D-6E8A-4147-A177-3AD203B41FA5}">
                      <a16:colId xmlns:a16="http://schemas.microsoft.com/office/drawing/2014/main" val="428758709"/>
                    </a:ext>
                  </a:extLst>
                </a:gridCol>
                <a:gridCol w="1633858">
                  <a:extLst>
                    <a:ext uri="{9D8B030D-6E8A-4147-A177-3AD203B41FA5}">
                      <a16:colId xmlns:a16="http://schemas.microsoft.com/office/drawing/2014/main" val="3999875769"/>
                    </a:ext>
                  </a:extLst>
                </a:gridCol>
                <a:gridCol w="2085472">
                  <a:extLst>
                    <a:ext uri="{9D8B030D-6E8A-4147-A177-3AD203B41FA5}">
                      <a16:colId xmlns:a16="http://schemas.microsoft.com/office/drawing/2014/main" val="958942029"/>
                    </a:ext>
                  </a:extLst>
                </a:gridCol>
              </a:tblGrid>
              <a:tr h="691479">
                <a:tc>
                  <a:txBody>
                    <a:bodyPr/>
                    <a:lstStyle/>
                    <a:p>
                      <a:pPr algn="ctr"/>
                      <a:r>
                        <a:rPr lang="en-US" sz="1600" b="1" i="0" dirty="0">
                          <a:latin typeface="Gill Sans" panose="020B0502020104020203" pitchFamily="34" charset="-79"/>
                          <a:cs typeface="Gill Sans" panose="020B0502020104020203" pitchFamily="34" charset="-79"/>
                        </a:rPr>
                        <a:t>Lesson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Learning Outcome</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Teaching Activity</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Skills Developed</a:t>
                      </a:r>
                    </a:p>
                  </a:txBody>
                  <a:tcPr>
                    <a:solidFill>
                      <a:srgbClr val="00919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dirty="0">
                          <a:latin typeface="Gill Sans" panose="020B0502020104020203" pitchFamily="34" charset="-79"/>
                          <a:cs typeface="Gill Sans" panose="020B0502020104020203" pitchFamily="34" charset="-79"/>
                        </a:rPr>
                        <a:t>Progression/Level</a:t>
                      </a:r>
                    </a:p>
                    <a:p>
                      <a:pPr algn="ctr"/>
                      <a:endParaRPr lang="en-US" sz="1600" b="1" i="0" dirty="0">
                        <a:latin typeface="Gill Sans" panose="020B0502020104020203" pitchFamily="34" charset="-79"/>
                        <a:cs typeface="Gill Sans" panose="020B0502020104020203" pitchFamily="34" charset="-79"/>
                      </a:endParaRP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Differentiation</a:t>
                      </a:r>
                    </a:p>
                  </a:txBody>
                  <a:tcPr>
                    <a:solidFill>
                      <a:srgbClr val="009193"/>
                    </a:solidFill>
                  </a:tcPr>
                </a:tc>
                <a:extLst>
                  <a:ext uri="{0D108BD9-81ED-4DB2-BD59-A6C34878D82A}">
                    <a16:rowId xmlns:a16="http://schemas.microsoft.com/office/drawing/2014/main" val="3996596901"/>
                  </a:ext>
                </a:extLst>
              </a:tr>
              <a:tr h="6166521">
                <a:tc>
                  <a:txBody>
                    <a:bodyPr/>
                    <a:lstStyle/>
                    <a:p>
                      <a:r>
                        <a:rPr lang="en-US" sz="1600" b="1" i="0" dirty="0">
                          <a:latin typeface="Gill Sans" panose="020B0502020104020203" pitchFamily="34" charset="-79"/>
                          <a:cs typeface="Gill Sans" panose="020B0502020104020203" pitchFamily="34" charset="-79"/>
                        </a:rPr>
                        <a:t>WEEK 1</a:t>
                      </a:r>
                    </a:p>
                    <a:p>
                      <a:r>
                        <a:rPr lang="en-US" sz="1600" b="0" i="0" dirty="0">
                          <a:latin typeface="Gill Sans" panose="020B0502020104020203" pitchFamily="34" charset="-79"/>
                          <a:cs typeface="Gill Sans" panose="020B0502020104020203" pitchFamily="34" charset="-79"/>
                        </a:rPr>
                        <a:t>(2 lessons)</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Introduction to team building activities and problem-solving scenarios</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1" i="0" dirty="0">
                          <a:latin typeface="Gill Sans" panose="020B0502020104020203" pitchFamily="34" charset="-79"/>
                          <a:cs typeface="Gill Sans" panose="020B0502020104020203" pitchFamily="34" charset="-79"/>
                        </a:rPr>
                        <a:t>Lesson 1 </a:t>
                      </a:r>
                      <a:r>
                        <a:rPr lang="en-US" sz="1600" b="0" i="0" dirty="0">
                          <a:latin typeface="Gill Sans" panose="020B0502020104020203" pitchFamily="34" charset="-79"/>
                          <a:cs typeface="Gill Sans" panose="020B0502020104020203" pitchFamily="34" charset="-79"/>
                        </a:rPr>
                        <a:t>– Introduction to unit and learning outcomes.</a:t>
                      </a:r>
                    </a:p>
                    <a:p>
                      <a:endParaRPr lang="en-US" sz="1600" b="0" i="0" dirty="0">
                        <a:latin typeface="Gill Sans" panose="020B0502020104020203" pitchFamily="34" charset="-79"/>
                        <a:cs typeface="Gill Sans" panose="020B0502020104020203" pitchFamily="34" charset="-79"/>
                      </a:endParaRPr>
                    </a:p>
                    <a:p>
                      <a:r>
                        <a:rPr lang="en-US" sz="1600" b="1" i="0" dirty="0">
                          <a:latin typeface="Gill Sans" panose="020B0502020104020203" pitchFamily="34" charset="-79"/>
                          <a:cs typeface="Gill Sans" panose="020B0502020104020203" pitchFamily="34" charset="-79"/>
                        </a:rPr>
                        <a:t>Lesson 2 </a:t>
                      </a:r>
                      <a:r>
                        <a:rPr lang="en-US" sz="1600" b="0" i="0" dirty="0">
                          <a:latin typeface="Gill Sans" panose="020B0502020104020203" pitchFamily="34" charset="-79"/>
                          <a:cs typeface="Gill Sans" panose="020B0502020104020203" pitchFamily="34" charset="-79"/>
                        </a:rPr>
                        <a:t>– Take part in problem solving tasks and games using Teambuilding outdoor learning cards.</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learn how to work with others in an outdoor environment and what it means to learn in nature.</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collaborate in groups on the learning cards and use the outdoor space to work together.</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Teacher will set small team building games.</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Use of outdoor learning cards for teambuilding: </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The activity in this learning card will be implemented in an outdoor environment.</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Communication</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Leadership</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Collaboration</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Responsibility</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txBody>
                  <a:tcPr/>
                </a:tc>
                <a:tc>
                  <a:txBody>
                    <a:bodyPr/>
                    <a:lstStyle/>
                    <a:p>
                      <a:r>
                        <a:rPr lang="en-US" sz="1600" dirty="0">
                          <a:highlight>
                            <a:srgbClr val="FFFF00"/>
                          </a:highlight>
                        </a:rPr>
                        <a:t>Progression step 3: </a:t>
                      </a:r>
                    </a:p>
                    <a:p>
                      <a:r>
                        <a:rPr lang="en-GB" sz="1400" b="0" i="1" kern="1200" dirty="0">
                          <a:solidFill>
                            <a:schemeClr val="dk1"/>
                          </a:solidFill>
                          <a:effectLst/>
                          <a:highlight>
                            <a:srgbClr val="FFFF00"/>
                          </a:highlight>
                          <a:latin typeface="Gill Sans" panose="020B0502020104020203" pitchFamily="34" charset="-79"/>
                          <a:ea typeface="+mn-ea"/>
                          <a:cs typeface="Gill Sans" panose="020B0502020104020203" pitchFamily="34" charset="-79"/>
                        </a:rPr>
                        <a:t>“I can develop and apply a range of skills in familiar, unfamiliar and changing situations, exploring space creatively in response to a variety of stimuli”.</a:t>
                      </a:r>
                    </a:p>
                    <a:p>
                      <a:r>
                        <a:rPr lang="en-GB" sz="1400" b="0" i="1" kern="1200" dirty="0">
                          <a:solidFill>
                            <a:schemeClr val="dk1"/>
                          </a:solidFill>
                          <a:effectLst/>
                          <a:latin typeface="Gill Sans" panose="020B0502020104020203" pitchFamily="34" charset="-79"/>
                          <a:ea typeface="+mn-ea"/>
                          <a:cs typeface="Gill Sans" panose="020B0502020104020203" pitchFamily="34" charset="-79"/>
                        </a:rPr>
                        <a:t>(Welsh Government, 2022)</a:t>
                      </a:r>
                      <a:endParaRPr lang="en-US" sz="1400" b="0" i="1" dirty="0">
                        <a:latin typeface="Gill Sans" panose="020B0502020104020203" pitchFamily="34" charset="-79"/>
                        <a:cs typeface="Gill Sans" panose="020B0502020104020203" pitchFamily="34" charset="-79"/>
                      </a:endParaRPr>
                    </a:p>
                    <a:p>
                      <a:endParaRPr lang="en-US" sz="1600" dirty="0"/>
                    </a:p>
                    <a:p>
                      <a:r>
                        <a:rPr lang="en-US" sz="1600" b="0" i="0" dirty="0">
                          <a:latin typeface="Gill Sans" panose="020B0502020104020203" pitchFamily="34" charset="-79"/>
                          <a:cs typeface="Gill Sans" panose="020B0502020104020203" pitchFamily="34" charset="-79"/>
                        </a:rPr>
                        <a:t>From the classroom environment, progression to the outdoors will involve using natural affordances such as trees and logs to use as the bench.</a:t>
                      </a:r>
                    </a:p>
                  </a:txBody>
                  <a:tcPr/>
                </a:tc>
                <a:tc>
                  <a:txBody>
                    <a:bodyPr/>
                    <a:lstStyle/>
                    <a:p>
                      <a:endParaRPr lang="en-US" dirty="0"/>
                    </a:p>
                    <a:p>
                      <a:endParaRPr lang="en-US" dirty="0"/>
                    </a:p>
                    <a:p>
                      <a:r>
                        <a:rPr lang="en-US" sz="1600" b="0" i="0" dirty="0">
                          <a:latin typeface="Gill Sans" panose="020B0502020104020203" pitchFamily="34" charset="-79"/>
                          <a:cs typeface="Gill Sans" panose="020B0502020104020203" pitchFamily="34" charset="-79"/>
                        </a:rPr>
                        <a:t>Students with ALN (Additional Learning Needs) will be able to take part in an outdoors environment due to the open landscape.</a:t>
                      </a:r>
                    </a:p>
                    <a:p>
                      <a:r>
                        <a:rPr lang="en-US" sz="1600" b="0" i="0" dirty="0">
                          <a:latin typeface="Gill Sans" panose="020B0502020104020203" pitchFamily="34" charset="-79"/>
                          <a:cs typeface="Gill Sans" panose="020B0502020104020203" pitchFamily="34" charset="-79"/>
                        </a:rPr>
                        <a:t>Access for wheelchair users, unstructured classroom (no walls </a:t>
                      </a:r>
                      <a:r>
                        <a:rPr lang="en-US" sz="1600" b="0" i="0" dirty="0" err="1">
                          <a:latin typeface="Gill Sans" panose="020B0502020104020203" pitchFamily="34" charset="-79"/>
                          <a:cs typeface="Gill Sans" panose="020B0502020104020203" pitchFamily="34" charset="-79"/>
                        </a:rPr>
                        <a:t>etc</a:t>
                      </a:r>
                      <a:r>
                        <a:rPr lang="en-US" sz="1600" b="0" i="0" dirty="0">
                          <a:latin typeface="Gill Sans" panose="020B0502020104020203" pitchFamily="34" charset="-79"/>
                          <a:cs typeface="Gill Sans" panose="020B0502020104020203" pitchFamily="34" charset="-79"/>
                        </a:rPr>
                        <a:t>). </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Example of this would be to create circles using leaves rather than benches from tree stumps.</a:t>
                      </a:r>
                    </a:p>
                    <a:p>
                      <a:endParaRPr lang="en-US" dirty="0"/>
                    </a:p>
                  </a:txBody>
                  <a:tcPr/>
                </a:tc>
                <a:extLst>
                  <a:ext uri="{0D108BD9-81ED-4DB2-BD59-A6C34878D82A}">
                    <a16:rowId xmlns:a16="http://schemas.microsoft.com/office/drawing/2014/main" val="2514032884"/>
                  </a:ext>
                </a:extLst>
              </a:tr>
            </a:tbl>
          </a:graphicData>
        </a:graphic>
      </p:graphicFrame>
      <p:pic>
        <p:nvPicPr>
          <p:cNvPr id="4" name="Picture 3" descr="Website&#10;&#10;Description automatically generated with low confidence">
            <a:extLst>
              <a:ext uri="{FF2B5EF4-FFF2-40B4-BE49-F238E27FC236}">
                <a16:creationId xmlns:a16="http://schemas.microsoft.com/office/drawing/2014/main" id="{E297A0D1-BBAA-74E0-9A9D-779D1619A0D7}"/>
              </a:ext>
            </a:extLst>
          </p:cNvPr>
          <p:cNvPicPr>
            <a:picLocks noChangeAspect="1"/>
          </p:cNvPicPr>
          <p:nvPr/>
        </p:nvPicPr>
        <p:blipFill>
          <a:blip r:embed="rId2"/>
          <a:stretch>
            <a:fillRect/>
          </a:stretch>
        </p:blipFill>
        <p:spPr>
          <a:xfrm>
            <a:off x="3601787" y="2615879"/>
            <a:ext cx="3089965" cy="2916820"/>
          </a:xfrm>
          <a:prstGeom prst="rect">
            <a:avLst/>
          </a:prstGeom>
        </p:spPr>
      </p:pic>
    </p:spTree>
    <p:extLst>
      <p:ext uri="{BB962C8B-B14F-4D97-AF65-F5344CB8AC3E}">
        <p14:creationId xmlns:p14="http://schemas.microsoft.com/office/powerpoint/2010/main" val="2090898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8">
            <a:extLst>
              <a:ext uri="{FF2B5EF4-FFF2-40B4-BE49-F238E27FC236}">
                <a16:creationId xmlns:a16="http://schemas.microsoft.com/office/drawing/2014/main" id="{880E064F-57D3-772D-F446-0ED04AA5FFB6}"/>
              </a:ext>
            </a:extLst>
          </p:cNvPr>
          <p:cNvGraphicFramePr>
            <a:graphicFrameLocks noGrp="1"/>
          </p:cNvGraphicFramePr>
          <p:nvPr>
            <p:extLst>
              <p:ext uri="{D42A27DB-BD31-4B8C-83A1-F6EECF244321}">
                <p14:modId xmlns:p14="http://schemas.microsoft.com/office/powerpoint/2010/main" val="2912505791"/>
              </p:ext>
            </p:extLst>
          </p:nvPr>
        </p:nvGraphicFramePr>
        <p:xfrm>
          <a:off x="0" y="0"/>
          <a:ext cx="12191998" cy="6858000"/>
        </p:xfrm>
        <a:graphic>
          <a:graphicData uri="http://schemas.openxmlformats.org/drawingml/2006/table">
            <a:tbl>
              <a:tblPr firstRow="1" bandRow="1">
                <a:tableStyleId>{5C22544A-7EE6-4342-B048-85BDC9FD1C3A}</a:tableStyleId>
              </a:tblPr>
              <a:tblGrid>
                <a:gridCol w="1504709">
                  <a:extLst>
                    <a:ext uri="{9D8B030D-6E8A-4147-A177-3AD203B41FA5}">
                      <a16:colId xmlns:a16="http://schemas.microsoft.com/office/drawing/2014/main" val="4131808332"/>
                    </a:ext>
                  </a:extLst>
                </a:gridCol>
                <a:gridCol w="1921397">
                  <a:extLst>
                    <a:ext uri="{9D8B030D-6E8A-4147-A177-3AD203B41FA5}">
                      <a16:colId xmlns:a16="http://schemas.microsoft.com/office/drawing/2014/main" val="2506792679"/>
                    </a:ext>
                  </a:extLst>
                </a:gridCol>
                <a:gridCol w="3472405">
                  <a:extLst>
                    <a:ext uri="{9D8B030D-6E8A-4147-A177-3AD203B41FA5}">
                      <a16:colId xmlns:a16="http://schemas.microsoft.com/office/drawing/2014/main" val="1510993318"/>
                    </a:ext>
                  </a:extLst>
                </a:gridCol>
                <a:gridCol w="1574157">
                  <a:extLst>
                    <a:ext uri="{9D8B030D-6E8A-4147-A177-3AD203B41FA5}">
                      <a16:colId xmlns:a16="http://schemas.microsoft.com/office/drawing/2014/main" val="428758709"/>
                    </a:ext>
                  </a:extLst>
                </a:gridCol>
                <a:gridCol w="1700022">
                  <a:extLst>
                    <a:ext uri="{9D8B030D-6E8A-4147-A177-3AD203B41FA5}">
                      <a16:colId xmlns:a16="http://schemas.microsoft.com/office/drawing/2014/main" val="3999875769"/>
                    </a:ext>
                  </a:extLst>
                </a:gridCol>
                <a:gridCol w="2019308">
                  <a:extLst>
                    <a:ext uri="{9D8B030D-6E8A-4147-A177-3AD203B41FA5}">
                      <a16:colId xmlns:a16="http://schemas.microsoft.com/office/drawing/2014/main" val="958942029"/>
                    </a:ext>
                  </a:extLst>
                </a:gridCol>
              </a:tblGrid>
              <a:tr h="691479">
                <a:tc>
                  <a:txBody>
                    <a:bodyPr/>
                    <a:lstStyle/>
                    <a:p>
                      <a:pPr algn="ctr"/>
                      <a:r>
                        <a:rPr lang="en-US" sz="1600" b="1" i="0" dirty="0">
                          <a:latin typeface="Gill Sans" panose="020B0502020104020203" pitchFamily="34" charset="-79"/>
                          <a:cs typeface="Gill Sans" panose="020B0502020104020203" pitchFamily="34" charset="-79"/>
                        </a:rPr>
                        <a:t>Lesson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Learning Outcome</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Teaching Activity</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Skills Developed</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Progression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Differentiation</a:t>
                      </a:r>
                    </a:p>
                  </a:txBody>
                  <a:tcPr>
                    <a:solidFill>
                      <a:srgbClr val="009193"/>
                    </a:solidFill>
                  </a:tcPr>
                </a:tc>
                <a:extLst>
                  <a:ext uri="{0D108BD9-81ED-4DB2-BD59-A6C34878D82A}">
                    <a16:rowId xmlns:a16="http://schemas.microsoft.com/office/drawing/2014/main" val="3996596901"/>
                  </a:ext>
                </a:extLst>
              </a:tr>
              <a:tr h="6166521">
                <a:tc>
                  <a:txBody>
                    <a:bodyPr/>
                    <a:lstStyle/>
                    <a:p>
                      <a:r>
                        <a:rPr lang="en-US" sz="1600" b="1" i="0" dirty="0">
                          <a:latin typeface="Gill Sans" panose="020B0502020104020203" pitchFamily="34" charset="-79"/>
                          <a:cs typeface="Gill Sans" panose="020B0502020104020203" pitchFamily="34" charset="-79"/>
                        </a:rPr>
                        <a:t>WEEK 2</a:t>
                      </a:r>
                    </a:p>
                    <a:p>
                      <a:r>
                        <a:rPr lang="en-US" sz="1600" b="0" i="0" dirty="0">
                          <a:latin typeface="Gill Sans" panose="020B0502020104020203" pitchFamily="34" charset="-79"/>
                          <a:cs typeface="Gill Sans" panose="020B0502020104020203" pitchFamily="34" charset="-79"/>
                        </a:rPr>
                        <a:t>(1 day)</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This week’s lesson is designed around trust and how to communicate effectively.</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learn how to develop trust in one another, a skill forgotten in secondary school students once they transition from KS2.</a:t>
                      </a:r>
                    </a:p>
                  </a:txBody>
                  <a:tcPr/>
                </a:tc>
                <a:tc>
                  <a:txBody>
                    <a:bodyPr/>
                    <a:lstStyle/>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Outdoor pursuit </a:t>
                      </a:r>
                      <a:r>
                        <a:rPr lang="en-US" sz="1600" b="0" i="0" dirty="0" err="1">
                          <a:latin typeface="Gill Sans" panose="020B0502020104020203" pitchFamily="34" charset="-79"/>
                          <a:cs typeface="Gill Sans" panose="020B0502020104020203" pitchFamily="34" charset="-79"/>
                        </a:rPr>
                        <a:t>centre</a:t>
                      </a:r>
                      <a:r>
                        <a:rPr lang="en-US" sz="1600" b="0" i="0" dirty="0">
                          <a:latin typeface="Gill Sans" panose="020B0502020104020203" pitchFamily="34" charset="-79"/>
                          <a:cs typeface="Gill Sans" panose="020B0502020104020203" pitchFamily="34" charset="-79"/>
                        </a:rPr>
                        <a:t>:</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Teambuilding activities in an outdoor pursuit </a:t>
                      </a:r>
                      <a:r>
                        <a:rPr lang="en-US" sz="1600" b="0" i="0" dirty="0" err="1">
                          <a:latin typeface="Gill Sans" panose="020B0502020104020203" pitchFamily="34" charset="-79"/>
                          <a:cs typeface="Gill Sans" panose="020B0502020104020203" pitchFamily="34" charset="-79"/>
                        </a:rPr>
                        <a:t>centre</a:t>
                      </a:r>
                      <a:r>
                        <a:rPr lang="en-US" sz="1600" b="0" i="0" dirty="0">
                          <a:latin typeface="Gill Sans" panose="020B0502020104020203" pitchFamily="34" charset="-79"/>
                          <a:cs typeface="Gill Sans" panose="020B0502020104020203" pitchFamily="34" charset="-79"/>
                        </a:rPr>
                        <a:t> for a day’s trip. </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Local </a:t>
                      </a:r>
                      <a:r>
                        <a:rPr lang="en-US" sz="1600" b="0" i="0" dirty="0" err="1">
                          <a:latin typeface="Gill Sans" panose="020B0502020104020203" pitchFamily="34" charset="-79"/>
                          <a:cs typeface="Gill Sans" panose="020B0502020104020203" pitchFamily="34" charset="-79"/>
                        </a:rPr>
                        <a:t>centre</a:t>
                      </a:r>
                      <a:r>
                        <a:rPr lang="en-US" sz="1600" b="0" i="0" dirty="0">
                          <a:latin typeface="Gill Sans" panose="020B0502020104020203" pitchFamily="34" charset="-79"/>
                          <a:cs typeface="Gill Sans" panose="020B0502020104020203" pitchFamily="34" charset="-79"/>
                        </a:rPr>
                        <a:t> to the school so utilizing what’s in local community. </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Trust</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Communication</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Listening</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Confidence</a:t>
                      </a:r>
                    </a:p>
                  </a:txBody>
                  <a:tcPr/>
                </a:tc>
                <a:tc>
                  <a:txBody>
                    <a:bodyPr/>
                    <a:lstStyle/>
                    <a:p>
                      <a:endParaRPr lang="en-US" sz="1600" dirty="0">
                        <a:highlight>
                          <a:srgbClr val="FFFF00"/>
                        </a:highlight>
                      </a:endParaRPr>
                    </a:p>
                    <a:p>
                      <a:endParaRPr lang="en-US" sz="1600" dirty="0">
                        <a:highlight>
                          <a:srgbClr val="FFFF00"/>
                        </a:highlight>
                      </a:endParaRPr>
                    </a:p>
                    <a:p>
                      <a:r>
                        <a:rPr lang="en-US" sz="1600" dirty="0">
                          <a:highlight>
                            <a:srgbClr val="FFFF00"/>
                          </a:highlight>
                        </a:rPr>
                        <a:t>Progression step 3</a:t>
                      </a:r>
                    </a:p>
                    <a:p>
                      <a:endParaRPr lang="en-US" sz="1600" dirty="0"/>
                    </a:p>
                    <a:p>
                      <a:r>
                        <a:rPr lang="en-US" sz="1600" b="0" i="0" dirty="0">
                          <a:latin typeface="Gill Sans" panose="020B0502020104020203" pitchFamily="34" charset="-79"/>
                          <a:cs typeface="Gill Sans" panose="020B0502020104020203" pitchFamily="34" charset="-79"/>
                        </a:rPr>
                        <a:t>Progression seen through self-esteem of students in learning to trust their peers again through small team games and exercises.</a:t>
                      </a:r>
                    </a:p>
                  </a:txBody>
                  <a:tcPr/>
                </a:tc>
                <a:tc>
                  <a:txBody>
                    <a:bodyPr/>
                    <a:lstStyle/>
                    <a:p>
                      <a:endParaRPr lang="en-US" dirty="0"/>
                    </a:p>
                    <a:p>
                      <a:r>
                        <a:rPr lang="en-US" sz="1600" b="0" i="0" dirty="0">
                          <a:latin typeface="Gill Sans" panose="020B0502020104020203" pitchFamily="34" charset="-79"/>
                          <a:cs typeface="Gill Sans" panose="020B0502020104020203" pitchFamily="34" charset="-79"/>
                        </a:rPr>
                        <a:t>Activities on offer will be designed to allow for all ALN of all students, whether that e physical or mental. </a:t>
                      </a:r>
                    </a:p>
                    <a:p>
                      <a:endParaRPr lang="en-US" sz="1600" b="0" i="0" dirty="0">
                        <a:latin typeface="Gill Sans" panose="020B0502020104020203" pitchFamily="34" charset="-79"/>
                        <a:cs typeface="Gill Sans" panose="020B0502020104020203" pitchFamily="34" charset="-79"/>
                      </a:endParaRPr>
                    </a:p>
                    <a:p>
                      <a:r>
                        <a:rPr lang="en-US" sz="1600" b="1" i="0" dirty="0">
                          <a:latin typeface="Gill Sans" panose="020B0502020104020203" pitchFamily="34" charset="-79"/>
                          <a:cs typeface="Gill Sans" panose="020B0502020104020203" pitchFamily="34" charset="-79"/>
                        </a:rPr>
                        <a:t>Challenge by Choice </a:t>
                      </a:r>
                      <a:r>
                        <a:rPr lang="en-US" sz="1600" b="0" i="0" dirty="0">
                          <a:latin typeface="Gill Sans" panose="020B0502020104020203" pitchFamily="34" charset="-79"/>
                          <a:cs typeface="Gill Sans" panose="020B0502020104020203" pitchFamily="34" charset="-79"/>
                        </a:rPr>
                        <a:t>will be offered allowing students to feel comfortable in their own decision making.</a:t>
                      </a:r>
                    </a:p>
                    <a:p>
                      <a:r>
                        <a:rPr lang="en-US" sz="1600" b="0" i="0" dirty="0">
                          <a:highlight>
                            <a:srgbClr val="00FF00"/>
                          </a:highlight>
                          <a:latin typeface="Gill Sans" panose="020B0502020104020203" pitchFamily="34" charset="-79"/>
                          <a:cs typeface="Gill Sans" panose="020B0502020104020203" pitchFamily="34" charset="-79"/>
                        </a:rPr>
                        <a:t>(Summative Assessment)</a:t>
                      </a:r>
                    </a:p>
                  </a:txBody>
                  <a:tcPr/>
                </a:tc>
                <a:extLst>
                  <a:ext uri="{0D108BD9-81ED-4DB2-BD59-A6C34878D82A}">
                    <a16:rowId xmlns:a16="http://schemas.microsoft.com/office/drawing/2014/main" val="2514032884"/>
                  </a:ext>
                </a:extLst>
              </a:tr>
            </a:tbl>
          </a:graphicData>
        </a:graphic>
      </p:graphicFrame>
      <p:pic>
        <p:nvPicPr>
          <p:cNvPr id="4" name="Picture 3" descr="A person in a garment holding an object&#10;&#10;Description automatically generated with low confidence">
            <a:extLst>
              <a:ext uri="{FF2B5EF4-FFF2-40B4-BE49-F238E27FC236}">
                <a16:creationId xmlns:a16="http://schemas.microsoft.com/office/drawing/2014/main" id="{4387D71F-2D99-788F-E085-2A77AF0B4DF0}"/>
              </a:ext>
            </a:extLst>
          </p:cNvPr>
          <p:cNvPicPr>
            <a:picLocks noChangeAspect="1"/>
          </p:cNvPicPr>
          <p:nvPr/>
        </p:nvPicPr>
        <p:blipFill>
          <a:blip r:embed="rId2"/>
          <a:stretch>
            <a:fillRect/>
          </a:stretch>
        </p:blipFill>
        <p:spPr>
          <a:xfrm>
            <a:off x="3538555" y="3230881"/>
            <a:ext cx="3243705" cy="2060447"/>
          </a:xfrm>
          <a:prstGeom prst="rect">
            <a:avLst/>
          </a:prstGeom>
        </p:spPr>
      </p:pic>
      <p:sp>
        <p:nvSpPr>
          <p:cNvPr id="5" name="TextBox 4">
            <a:extLst>
              <a:ext uri="{FF2B5EF4-FFF2-40B4-BE49-F238E27FC236}">
                <a16:creationId xmlns:a16="http://schemas.microsoft.com/office/drawing/2014/main" id="{F13331A4-55AD-E5B8-E85C-F29F6134EF48}"/>
              </a:ext>
            </a:extLst>
          </p:cNvPr>
          <p:cNvSpPr txBox="1"/>
          <p:nvPr/>
        </p:nvSpPr>
        <p:spPr>
          <a:xfrm>
            <a:off x="7396201" y="4718304"/>
            <a:ext cx="4181856" cy="2031325"/>
          </a:xfrm>
          <a:prstGeom prst="rect">
            <a:avLst/>
          </a:prstGeom>
          <a:solidFill>
            <a:schemeClr val="bg1"/>
          </a:solidFill>
        </p:spPr>
        <p:txBody>
          <a:bodyPr wrap="square" rtlCol="0">
            <a:spAutoFit/>
          </a:bodyPr>
          <a:lstStyle/>
          <a:p>
            <a:pPr algn="ctr"/>
            <a:r>
              <a:rPr lang="en-US" dirty="0">
                <a:latin typeface="Gill Sans" panose="020B0502020104020203" pitchFamily="34" charset="-79"/>
                <a:cs typeface="Gill Sans" panose="020B0502020104020203" pitchFamily="34" charset="-79"/>
              </a:rPr>
              <a:t>Giving students autonomy in their own choices is an important pedagogical tool (</a:t>
            </a:r>
            <a:r>
              <a:rPr lang="en-US" dirty="0" err="1">
                <a:latin typeface="Gill Sans" panose="020B0502020104020203" pitchFamily="34" charset="-79"/>
                <a:cs typeface="Gill Sans" panose="020B0502020104020203" pitchFamily="34" charset="-79"/>
              </a:rPr>
              <a:t>Sibthorp</a:t>
            </a:r>
            <a:r>
              <a:rPr lang="en-US" dirty="0">
                <a:latin typeface="Gill Sans" panose="020B0502020104020203" pitchFamily="34" charset="-79"/>
                <a:cs typeface="Gill Sans" panose="020B0502020104020203" pitchFamily="34" charset="-79"/>
              </a:rPr>
              <a:t> et al, 2008) especially in adventure education where students are being challenged to make adventurous choices all within a safe and open environment.</a:t>
            </a:r>
          </a:p>
        </p:txBody>
      </p:sp>
    </p:spTree>
    <p:extLst>
      <p:ext uri="{BB962C8B-B14F-4D97-AF65-F5344CB8AC3E}">
        <p14:creationId xmlns:p14="http://schemas.microsoft.com/office/powerpoint/2010/main" val="157655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8">
            <a:extLst>
              <a:ext uri="{FF2B5EF4-FFF2-40B4-BE49-F238E27FC236}">
                <a16:creationId xmlns:a16="http://schemas.microsoft.com/office/drawing/2014/main" id="{3C90D6B6-B977-04EB-C93D-6D31A2D0E75F}"/>
              </a:ext>
            </a:extLst>
          </p:cNvPr>
          <p:cNvGraphicFramePr>
            <a:graphicFrameLocks noGrp="1"/>
          </p:cNvGraphicFramePr>
          <p:nvPr>
            <p:extLst>
              <p:ext uri="{D42A27DB-BD31-4B8C-83A1-F6EECF244321}">
                <p14:modId xmlns:p14="http://schemas.microsoft.com/office/powerpoint/2010/main" val="521951412"/>
              </p:ext>
            </p:extLst>
          </p:nvPr>
        </p:nvGraphicFramePr>
        <p:xfrm>
          <a:off x="0" y="0"/>
          <a:ext cx="12191998" cy="6858000"/>
        </p:xfrm>
        <a:graphic>
          <a:graphicData uri="http://schemas.openxmlformats.org/drawingml/2006/table">
            <a:tbl>
              <a:tblPr firstRow="1" bandRow="1">
                <a:tableStyleId>{5C22544A-7EE6-4342-B048-85BDC9FD1C3A}</a:tableStyleId>
              </a:tblPr>
              <a:tblGrid>
                <a:gridCol w="1504709">
                  <a:extLst>
                    <a:ext uri="{9D8B030D-6E8A-4147-A177-3AD203B41FA5}">
                      <a16:colId xmlns:a16="http://schemas.microsoft.com/office/drawing/2014/main" val="4131808332"/>
                    </a:ext>
                  </a:extLst>
                </a:gridCol>
                <a:gridCol w="1921397">
                  <a:extLst>
                    <a:ext uri="{9D8B030D-6E8A-4147-A177-3AD203B41FA5}">
                      <a16:colId xmlns:a16="http://schemas.microsoft.com/office/drawing/2014/main" val="2506792679"/>
                    </a:ext>
                  </a:extLst>
                </a:gridCol>
                <a:gridCol w="3472405">
                  <a:extLst>
                    <a:ext uri="{9D8B030D-6E8A-4147-A177-3AD203B41FA5}">
                      <a16:colId xmlns:a16="http://schemas.microsoft.com/office/drawing/2014/main" val="1510993318"/>
                    </a:ext>
                  </a:extLst>
                </a:gridCol>
                <a:gridCol w="1574157">
                  <a:extLst>
                    <a:ext uri="{9D8B030D-6E8A-4147-A177-3AD203B41FA5}">
                      <a16:colId xmlns:a16="http://schemas.microsoft.com/office/drawing/2014/main" val="428758709"/>
                    </a:ext>
                  </a:extLst>
                </a:gridCol>
                <a:gridCol w="1700022">
                  <a:extLst>
                    <a:ext uri="{9D8B030D-6E8A-4147-A177-3AD203B41FA5}">
                      <a16:colId xmlns:a16="http://schemas.microsoft.com/office/drawing/2014/main" val="3999875769"/>
                    </a:ext>
                  </a:extLst>
                </a:gridCol>
                <a:gridCol w="2019308">
                  <a:extLst>
                    <a:ext uri="{9D8B030D-6E8A-4147-A177-3AD203B41FA5}">
                      <a16:colId xmlns:a16="http://schemas.microsoft.com/office/drawing/2014/main" val="958942029"/>
                    </a:ext>
                  </a:extLst>
                </a:gridCol>
              </a:tblGrid>
              <a:tr h="691479">
                <a:tc>
                  <a:txBody>
                    <a:bodyPr/>
                    <a:lstStyle/>
                    <a:p>
                      <a:pPr algn="ctr"/>
                      <a:r>
                        <a:rPr lang="en-US" sz="1600" b="1" i="0" dirty="0">
                          <a:latin typeface="Gill Sans" panose="020B0502020104020203" pitchFamily="34" charset="-79"/>
                          <a:cs typeface="Gill Sans" panose="020B0502020104020203" pitchFamily="34" charset="-79"/>
                        </a:rPr>
                        <a:t>Lesson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Learning Outcome</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Teaching Activity</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Skills Developed</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Progression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Differentiation</a:t>
                      </a:r>
                    </a:p>
                  </a:txBody>
                  <a:tcPr>
                    <a:solidFill>
                      <a:srgbClr val="009193"/>
                    </a:solidFill>
                  </a:tcPr>
                </a:tc>
                <a:extLst>
                  <a:ext uri="{0D108BD9-81ED-4DB2-BD59-A6C34878D82A}">
                    <a16:rowId xmlns:a16="http://schemas.microsoft.com/office/drawing/2014/main" val="3996596901"/>
                  </a:ext>
                </a:extLst>
              </a:tr>
              <a:tr h="6166521">
                <a:tc>
                  <a:txBody>
                    <a:bodyPr/>
                    <a:lstStyle/>
                    <a:p>
                      <a:r>
                        <a:rPr lang="en-US" sz="1600" b="1" i="0" dirty="0">
                          <a:latin typeface="Gill Sans" panose="020B0502020104020203" pitchFamily="34" charset="-79"/>
                          <a:cs typeface="Gill Sans" panose="020B0502020104020203" pitchFamily="34" charset="-79"/>
                        </a:rPr>
                        <a:t>WEEK 3</a:t>
                      </a:r>
                    </a:p>
                    <a:p>
                      <a:endParaRPr lang="en-US" sz="1600" b="1"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( 2 lessons – One in grounds of school/ second in local wildlife park)</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1" i="0" dirty="0">
                          <a:latin typeface="Gill Sans" panose="020B0502020104020203" pitchFamily="34" charset="-79"/>
                          <a:cs typeface="Gill Sans" panose="020B0502020104020203" pitchFamily="34" charset="-79"/>
                        </a:rPr>
                        <a:t>Lesson 1 </a:t>
                      </a:r>
                      <a:r>
                        <a:rPr lang="en-US" sz="1600" b="0" i="0" dirty="0">
                          <a:latin typeface="Gill Sans" panose="020B0502020104020203" pitchFamily="34" charset="-79"/>
                          <a:cs typeface="Gill Sans" panose="020B0502020104020203" pitchFamily="34" charset="-79"/>
                        </a:rPr>
                        <a:t>– Wildlife park.</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1" i="0" dirty="0">
                          <a:latin typeface="Gill Sans" panose="020B0502020104020203" pitchFamily="34" charset="-79"/>
                          <a:cs typeface="Gill Sans" panose="020B0502020104020203" pitchFamily="34" charset="-79"/>
                        </a:rPr>
                        <a:t>Lesson 2 </a:t>
                      </a:r>
                      <a:r>
                        <a:rPr lang="en-US" sz="1600" b="0" i="0" dirty="0">
                          <a:latin typeface="Gill Sans" panose="020B0502020104020203" pitchFamily="34" charset="-79"/>
                          <a:cs typeface="Gill Sans" panose="020B0502020104020203" pitchFamily="34" charset="-79"/>
                        </a:rPr>
                        <a:t>– Reflective writing back in school ground outdoor learning classroom.</a:t>
                      </a:r>
                    </a:p>
                    <a:p>
                      <a:r>
                        <a:rPr lang="en-US" sz="1600" b="0" i="0" dirty="0">
                          <a:highlight>
                            <a:srgbClr val="00FF00"/>
                          </a:highlight>
                          <a:latin typeface="Gill Sans" panose="020B0502020104020203" pitchFamily="34" charset="-79"/>
                          <a:cs typeface="Gill Sans" panose="020B0502020104020203" pitchFamily="34" charset="-79"/>
                        </a:rPr>
                        <a:t>(Formative Assessment)</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use the local area to develop awareness of being in the outdoors. </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harness these thoughts and write them down in a reflective journal (formative assessment task).</a:t>
                      </a:r>
                    </a:p>
                    <a:p>
                      <a:endParaRPr lang="en-US" sz="1600" b="0" i="0" dirty="0">
                        <a:latin typeface="Gill Sans" panose="020B0502020104020203" pitchFamily="34" charset="-79"/>
                        <a:cs typeface="Gill Sans" panose="020B0502020104020203" pitchFamily="34" charset="-79"/>
                      </a:endParaRP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txBody>
                  <a:tcPr/>
                </a:tc>
                <a:tc>
                  <a:txBody>
                    <a:bodyPr/>
                    <a:lstStyle/>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Awareness</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Thinking</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Analyzing</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Literacy (cross-curricular theme of Welsh curriculum (Welsh Government, 2022).</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txBody>
                  <a:tcPr/>
                </a:tc>
                <a:tc>
                  <a:txBody>
                    <a:bodyPr/>
                    <a:lstStyle/>
                    <a:p>
                      <a:r>
                        <a:rPr lang="en-US" sz="1600" b="0" i="0" dirty="0">
                          <a:highlight>
                            <a:srgbClr val="FFFF00"/>
                          </a:highlight>
                          <a:latin typeface="Gill Sans" panose="020B0502020104020203" pitchFamily="34" charset="-79"/>
                          <a:cs typeface="Gill Sans" panose="020B0502020104020203" pitchFamily="34" charset="-79"/>
                        </a:rPr>
                        <a:t>Progression step 4:</a:t>
                      </a:r>
                    </a:p>
                    <a:p>
                      <a:r>
                        <a:rPr lang="en-GB" sz="1400" b="0" i="1" kern="1200" dirty="0">
                          <a:solidFill>
                            <a:schemeClr val="dk1"/>
                          </a:solidFill>
                          <a:effectLst/>
                          <a:highlight>
                            <a:srgbClr val="FFFF00"/>
                          </a:highlight>
                          <a:latin typeface="Gill Sans" panose="020B0502020104020203" pitchFamily="34" charset="-79"/>
                          <a:ea typeface="+mn-ea"/>
                          <a:cs typeface="Gill Sans" panose="020B0502020104020203" pitchFamily="34" charset="-79"/>
                        </a:rPr>
                        <a:t>“I can transfer a range of movement skills from familiar to unfamiliar and changing situations and environments, using space creatively in response to a variety of stimuli”.</a:t>
                      </a:r>
                    </a:p>
                    <a:p>
                      <a:r>
                        <a:rPr lang="en-GB" sz="1400" b="0" i="1" kern="1200" dirty="0">
                          <a:solidFill>
                            <a:schemeClr val="dk1"/>
                          </a:solidFill>
                          <a:effectLst/>
                          <a:latin typeface="Gill Sans" panose="020B0502020104020203" pitchFamily="34" charset="-79"/>
                          <a:ea typeface="+mn-ea"/>
                          <a:cs typeface="Gill Sans" panose="020B0502020104020203" pitchFamily="34" charset="-79"/>
                        </a:rPr>
                        <a:t>(Welsh Government, 2022).</a:t>
                      </a:r>
                      <a:endParaRPr lang="en-US" sz="1400" b="0" i="1"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Taking this outdoor learning and utilizing local wildlife park to problem solve different tasks. </a:t>
                      </a:r>
                    </a:p>
                    <a:p>
                      <a:r>
                        <a:rPr lang="en-US" sz="1600" b="0" i="0" dirty="0">
                          <a:latin typeface="Gill Sans" panose="020B0502020104020203" pitchFamily="34" charset="-79"/>
                          <a:cs typeface="Gill Sans" panose="020B0502020104020203" pitchFamily="34" charset="-79"/>
                        </a:rPr>
                        <a:t>And to reflect on how this links to student’s mental wellbeing. By being reflective in practice.</a:t>
                      </a:r>
                    </a:p>
                  </a:txBody>
                  <a:tcPr/>
                </a:tc>
                <a:tc>
                  <a:txBody>
                    <a:bodyPr/>
                    <a:lstStyle/>
                    <a:p>
                      <a:endParaRPr lang="en-US" dirty="0"/>
                    </a:p>
                    <a:p>
                      <a:r>
                        <a:rPr lang="en-US" sz="1600" b="0" i="0" dirty="0">
                          <a:latin typeface="Gill Sans" panose="020B0502020104020203" pitchFamily="34" charset="-79"/>
                          <a:cs typeface="Gill Sans" panose="020B0502020104020203" pitchFamily="34" charset="-79"/>
                        </a:rPr>
                        <a:t>There is an accessible, inclusive path which runs all the way through the wildlife park so there is access for all students. </a:t>
                      </a:r>
                    </a:p>
                    <a:p>
                      <a:endParaRPr lang="en-US" dirty="0"/>
                    </a:p>
                  </a:txBody>
                  <a:tcPr/>
                </a:tc>
                <a:extLst>
                  <a:ext uri="{0D108BD9-81ED-4DB2-BD59-A6C34878D82A}">
                    <a16:rowId xmlns:a16="http://schemas.microsoft.com/office/drawing/2014/main" val="2514032884"/>
                  </a:ext>
                </a:extLst>
              </a:tr>
            </a:tbl>
          </a:graphicData>
        </a:graphic>
      </p:graphicFrame>
      <p:pic>
        <p:nvPicPr>
          <p:cNvPr id="4" name="Picture 3" descr="A picture containing grass, window&#10;&#10;Description automatically generated">
            <a:extLst>
              <a:ext uri="{FF2B5EF4-FFF2-40B4-BE49-F238E27FC236}">
                <a16:creationId xmlns:a16="http://schemas.microsoft.com/office/drawing/2014/main" id="{C4CE77BF-3756-B9E6-5146-CDE8AADFBE64}"/>
              </a:ext>
            </a:extLst>
          </p:cNvPr>
          <p:cNvPicPr>
            <a:picLocks noChangeAspect="1"/>
          </p:cNvPicPr>
          <p:nvPr/>
        </p:nvPicPr>
        <p:blipFill>
          <a:blip r:embed="rId2"/>
          <a:stretch>
            <a:fillRect/>
          </a:stretch>
        </p:blipFill>
        <p:spPr>
          <a:xfrm>
            <a:off x="3485147" y="757989"/>
            <a:ext cx="3368841" cy="2526631"/>
          </a:xfrm>
          <a:prstGeom prst="rect">
            <a:avLst/>
          </a:prstGeom>
        </p:spPr>
      </p:pic>
      <p:pic>
        <p:nvPicPr>
          <p:cNvPr id="6" name="Picture 5" descr="A bridge over a body of water&#10;&#10;Description automatically generated with medium confidence">
            <a:extLst>
              <a:ext uri="{FF2B5EF4-FFF2-40B4-BE49-F238E27FC236}">
                <a16:creationId xmlns:a16="http://schemas.microsoft.com/office/drawing/2014/main" id="{DE714371-0907-6670-EA08-855CFD0B7D91}"/>
              </a:ext>
            </a:extLst>
          </p:cNvPr>
          <p:cNvPicPr>
            <a:picLocks noChangeAspect="1"/>
          </p:cNvPicPr>
          <p:nvPr/>
        </p:nvPicPr>
        <p:blipFill>
          <a:blip r:embed="rId3"/>
          <a:stretch>
            <a:fillRect/>
          </a:stretch>
        </p:blipFill>
        <p:spPr>
          <a:xfrm>
            <a:off x="4038599" y="3573381"/>
            <a:ext cx="2282991" cy="3043988"/>
          </a:xfrm>
          <a:prstGeom prst="rect">
            <a:avLst/>
          </a:prstGeom>
        </p:spPr>
      </p:pic>
    </p:spTree>
    <p:extLst>
      <p:ext uri="{BB962C8B-B14F-4D97-AF65-F5344CB8AC3E}">
        <p14:creationId xmlns:p14="http://schemas.microsoft.com/office/powerpoint/2010/main" val="1590675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8">
            <a:extLst>
              <a:ext uri="{FF2B5EF4-FFF2-40B4-BE49-F238E27FC236}">
                <a16:creationId xmlns:a16="http://schemas.microsoft.com/office/drawing/2014/main" id="{043C7DBF-617D-4D8C-117A-9648F980FB02}"/>
              </a:ext>
            </a:extLst>
          </p:cNvPr>
          <p:cNvGraphicFramePr>
            <a:graphicFrameLocks noGrp="1"/>
          </p:cNvGraphicFramePr>
          <p:nvPr>
            <p:extLst>
              <p:ext uri="{D42A27DB-BD31-4B8C-83A1-F6EECF244321}">
                <p14:modId xmlns:p14="http://schemas.microsoft.com/office/powerpoint/2010/main" val="1782602548"/>
              </p:ext>
            </p:extLst>
          </p:nvPr>
        </p:nvGraphicFramePr>
        <p:xfrm>
          <a:off x="0" y="0"/>
          <a:ext cx="12191998" cy="6858000"/>
        </p:xfrm>
        <a:graphic>
          <a:graphicData uri="http://schemas.openxmlformats.org/drawingml/2006/table">
            <a:tbl>
              <a:tblPr firstRow="1" bandRow="1">
                <a:tableStyleId>{5C22544A-7EE6-4342-B048-85BDC9FD1C3A}</a:tableStyleId>
              </a:tblPr>
              <a:tblGrid>
                <a:gridCol w="1504709">
                  <a:extLst>
                    <a:ext uri="{9D8B030D-6E8A-4147-A177-3AD203B41FA5}">
                      <a16:colId xmlns:a16="http://schemas.microsoft.com/office/drawing/2014/main" val="4131808332"/>
                    </a:ext>
                  </a:extLst>
                </a:gridCol>
                <a:gridCol w="1921397">
                  <a:extLst>
                    <a:ext uri="{9D8B030D-6E8A-4147-A177-3AD203B41FA5}">
                      <a16:colId xmlns:a16="http://schemas.microsoft.com/office/drawing/2014/main" val="2506792679"/>
                    </a:ext>
                  </a:extLst>
                </a:gridCol>
                <a:gridCol w="3472405">
                  <a:extLst>
                    <a:ext uri="{9D8B030D-6E8A-4147-A177-3AD203B41FA5}">
                      <a16:colId xmlns:a16="http://schemas.microsoft.com/office/drawing/2014/main" val="1510993318"/>
                    </a:ext>
                  </a:extLst>
                </a:gridCol>
                <a:gridCol w="1574157">
                  <a:extLst>
                    <a:ext uri="{9D8B030D-6E8A-4147-A177-3AD203B41FA5}">
                      <a16:colId xmlns:a16="http://schemas.microsoft.com/office/drawing/2014/main" val="428758709"/>
                    </a:ext>
                  </a:extLst>
                </a:gridCol>
                <a:gridCol w="1700022">
                  <a:extLst>
                    <a:ext uri="{9D8B030D-6E8A-4147-A177-3AD203B41FA5}">
                      <a16:colId xmlns:a16="http://schemas.microsoft.com/office/drawing/2014/main" val="3999875769"/>
                    </a:ext>
                  </a:extLst>
                </a:gridCol>
                <a:gridCol w="2019308">
                  <a:extLst>
                    <a:ext uri="{9D8B030D-6E8A-4147-A177-3AD203B41FA5}">
                      <a16:colId xmlns:a16="http://schemas.microsoft.com/office/drawing/2014/main" val="958942029"/>
                    </a:ext>
                  </a:extLst>
                </a:gridCol>
              </a:tblGrid>
              <a:tr h="691479">
                <a:tc>
                  <a:txBody>
                    <a:bodyPr/>
                    <a:lstStyle/>
                    <a:p>
                      <a:pPr algn="ctr"/>
                      <a:r>
                        <a:rPr lang="en-US" sz="1600" b="1" i="0" dirty="0">
                          <a:latin typeface="Gill Sans" panose="020B0502020104020203" pitchFamily="34" charset="-79"/>
                          <a:cs typeface="Gill Sans" panose="020B0502020104020203" pitchFamily="34" charset="-79"/>
                        </a:rPr>
                        <a:t>Lesson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Learning Outcome</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Teaching Activity</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Skills Developed</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Progression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Differentiation</a:t>
                      </a:r>
                    </a:p>
                  </a:txBody>
                  <a:tcPr>
                    <a:solidFill>
                      <a:srgbClr val="009193"/>
                    </a:solidFill>
                  </a:tcPr>
                </a:tc>
                <a:extLst>
                  <a:ext uri="{0D108BD9-81ED-4DB2-BD59-A6C34878D82A}">
                    <a16:rowId xmlns:a16="http://schemas.microsoft.com/office/drawing/2014/main" val="3996596901"/>
                  </a:ext>
                </a:extLst>
              </a:tr>
              <a:tr h="6166521">
                <a:tc>
                  <a:txBody>
                    <a:bodyPr/>
                    <a:lstStyle/>
                    <a:p>
                      <a:r>
                        <a:rPr lang="en-US" sz="1600" b="1" i="0" dirty="0">
                          <a:latin typeface="Gill Sans" panose="020B0502020104020203" pitchFamily="34" charset="-79"/>
                          <a:cs typeface="Gill Sans" panose="020B0502020104020203" pitchFamily="34" charset="-79"/>
                        </a:rPr>
                        <a:t>WEEK 4</a:t>
                      </a:r>
                    </a:p>
                    <a:p>
                      <a:r>
                        <a:rPr lang="en-US" sz="1600" b="0" i="0" dirty="0">
                          <a:latin typeface="Gill Sans" panose="020B0502020104020203" pitchFamily="34" charset="-79"/>
                          <a:cs typeface="Gill Sans" panose="020B0502020104020203" pitchFamily="34" charset="-79"/>
                        </a:rPr>
                        <a:t>(2 lessons)</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Introducing more team building activities and problem-solving scenarios.</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1" i="0" dirty="0">
                          <a:latin typeface="Gill Sans" panose="020B0502020104020203" pitchFamily="34" charset="-79"/>
                          <a:cs typeface="Gill Sans" panose="020B0502020104020203" pitchFamily="34" charset="-79"/>
                        </a:rPr>
                        <a:t>Lesson 1 </a:t>
                      </a:r>
                      <a:r>
                        <a:rPr lang="en-US" sz="1600" b="0" i="0" dirty="0">
                          <a:latin typeface="Gill Sans" panose="020B0502020104020203" pitchFamily="34" charset="-79"/>
                          <a:cs typeface="Gill Sans" panose="020B0502020104020203" pitchFamily="34" charset="-79"/>
                        </a:rPr>
                        <a:t>– </a:t>
                      </a:r>
                    </a:p>
                    <a:p>
                      <a:r>
                        <a:rPr lang="en-US" sz="1600" b="0" i="0" dirty="0">
                          <a:latin typeface="Gill Sans" panose="020B0502020104020203" pitchFamily="34" charset="-79"/>
                          <a:cs typeface="Gill Sans" panose="020B0502020104020203" pitchFamily="34" charset="-79"/>
                        </a:rPr>
                        <a:t>Taking part in more teambuilding games, focusing on teamwork.</a:t>
                      </a:r>
                    </a:p>
                    <a:p>
                      <a:r>
                        <a:rPr lang="en-US" sz="1600" b="1" i="0" dirty="0">
                          <a:latin typeface="Gill Sans" panose="020B0502020104020203" pitchFamily="34" charset="-79"/>
                          <a:cs typeface="Gill Sans" panose="020B0502020104020203" pitchFamily="34" charset="-79"/>
                        </a:rPr>
                        <a:t>Lesson 2 </a:t>
                      </a:r>
                      <a:r>
                        <a:rPr lang="en-US" sz="1600" b="0" i="0" dirty="0">
                          <a:latin typeface="Gill Sans" panose="020B0502020104020203" pitchFamily="34" charset="-79"/>
                          <a:cs typeface="Gill Sans" panose="020B0502020104020203" pitchFamily="34" charset="-79"/>
                        </a:rPr>
                        <a:t>– </a:t>
                      </a:r>
                    </a:p>
                    <a:p>
                      <a:r>
                        <a:rPr lang="en-US" sz="1600" b="0" i="0" dirty="0">
                          <a:latin typeface="Gill Sans" panose="020B0502020104020203" pitchFamily="34" charset="-79"/>
                          <a:cs typeface="Gill Sans" panose="020B0502020104020203" pitchFamily="34" charset="-79"/>
                        </a:rPr>
                        <a:t>Using new outdoor spaces of the school ground for more outdoor learning.</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use the outdoor learning card to successfully complete a problem-solving challenge.</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Students will take this into an outdoor learning environment.</a:t>
                      </a:r>
                    </a:p>
                  </a:txBody>
                  <a:tcPr/>
                </a:tc>
                <a:tc>
                  <a:txBody>
                    <a:bodyPr/>
                    <a:lstStyle/>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Roller Ball:</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Communication</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Leadership</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Collaboration</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Responsibility</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Thinking</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Listening</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txBody>
                  <a:tcPr/>
                </a:tc>
                <a:tc>
                  <a:txBody>
                    <a:bodyPr/>
                    <a:lstStyle/>
                    <a:p>
                      <a:endParaRPr lang="en-US" sz="1600" b="0" i="0" dirty="0">
                        <a:highlight>
                          <a:srgbClr val="FFFF00"/>
                        </a:highlight>
                        <a:latin typeface="Gill Sans" panose="020B0502020104020203" pitchFamily="34" charset="-79"/>
                        <a:cs typeface="Gill Sans" panose="020B0502020104020203" pitchFamily="34" charset="-79"/>
                      </a:endParaRPr>
                    </a:p>
                    <a:p>
                      <a:r>
                        <a:rPr lang="en-US" sz="1600" b="0" i="0" dirty="0">
                          <a:highlight>
                            <a:srgbClr val="FFFF00"/>
                          </a:highlight>
                          <a:latin typeface="Gill Sans" panose="020B0502020104020203" pitchFamily="34" charset="-79"/>
                          <a:cs typeface="Gill Sans" panose="020B0502020104020203" pitchFamily="34" charset="-79"/>
                        </a:rPr>
                        <a:t>Progression step 4</a:t>
                      </a:r>
                    </a:p>
                    <a:p>
                      <a:endParaRPr lang="en-US" sz="1600" dirty="0"/>
                    </a:p>
                  </a:txBody>
                  <a:tcPr/>
                </a:tc>
                <a:tc>
                  <a:txBody>
                    <a:bodyPr/>
                    <a:lstStyle/>
                    <a:p>
                      <a:endParaRPr lang="en-US" dirty="0"/>
                    </a:p>
                    <a:p>
                      <a:endParaRPr lang="en-US" dirty="0"/>
                    </a:p>
                    <a:p>
                      <a:r>
                        <a:rPr lang="en-US" sz="1600" b="0" i="0" dirty="0">
                          <a:latin typeface="Gill Sans" panose="020B0502020104020203" pitchFamily="34" charset="-79"/>
                          <a:cs typeface="Gill Sans" panose="020B0502020104020203" pitchFamily="34" charset="-79"/>
                        </a:rPr>
                        <a:t>Students with ALN (Additional Learning Needs) will be able to take part in an outdoors environment due to the open landscape.</a:t>
                      </a:r>
                    </a:p>
                    <a:p>
                      <a:r>
                        <a:rPr lang="en-US" sz="1600" b="0" i="0" dirty="0">
                          <a:latin typeface="Gill Sans" panose="020B0502020104020203" pitchFamily="34" charset="-79"/>
                          <a:cs typeface="Gill Sans" panose="020B0502020104020203" pitchFamily="34" charset="-79"/>
                        </a:rPr>
                        <a:t>Access for wheelchair users, unstructured classroom (no walls </a:t>
                      </a:r>
                      <a:r>
                        <a:rPr lang="en-US" sz="1600" b="0" i="0" dirty="0" err="1">
                          <a:latin typeface="Gill Sans" panose="020B0502020104020203" pitchFamily="34" charset="-79"/>
                          <a:cs typeface="Gill Sans" panose="020B0502020104020203" pitchFamily="34" charset="-79"/>
                        </a:rPr>
                        <a:t>etc</a:t>
                      </a:r>
                      <a:r>
                        <a:rPr lang="en-US" sz="1600" b="0" i="0" dirty="0">
                          <a:latin typeface="Gill Sans" panose="020B0502020104020203" pitchFamily="34" charset="-79"/>
                          <a:cs typeface="Gill Sans" panose="020B0502020104020203" pitchFamily="34" charset="-79"/>
                        </a:rPr>
                        <a:t>). </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Students can position themselves in order which is inclusive for each students and gives each student a fair and equal chance to complete the task.</a:t>
                      </a:r>
                    </a:p>
                    <a:p>
                      <a:endParaRPr lang="en-US" dirty="0"/>
                    </a:p>
                  </a:txBody>
                  <a:tcPr/>
                </a:tc>
                <a:extLst>
                  <a:ext uri="{0D108BD9-81ED-4DB2-BD59-A6C34878D82A}">
                    <a16:rowId xmlns:a16="http://schemas.microsoft.com/office/drawing/2014/main" val="2514032884"/>
                  </a:ext>
                </a:extLst>
              </a:tr>
            </a:tbl>
          </a:graphicData>
        </a:graphic>
      </p:graphicFrame>
      <p:pic>
        <p:nvPicPr>
          <p:cNvPr id="4" name="Picture 3" descr="Website&#10;&#10;Description automatically generated">
            <a:extLst>
              <a:ext uri="{FF2B5EF4-FFF2-40B4-BE49-F238E27FC236}">
                <a16:creationId xmlns:a16="http://schemas.microsoft.com/office/drawing/2014/main" id="{15EE22E4-C4A7-9FA0-8356-D9E7F3110821}"/>
              </a:ext>
            </a:extLst>
          </p:cNvPr>
          <p:cNvPicPr>
            <a:picLocks noChangeAspect="1"/>
          </p:cNvPicPr>
          <p:nvPr/>
        </p:nvPicPr>
        <p:blipFill>
          <a:blip r:embed="rId2"/>
          <a:stretch>
            <a:fillRect/>
          </a:stretch>
        </p:blipFill>
        <p:spPr>
          <a:xfrm>
            <a:off x="3488058" y="1564766"/>
            <a:ext cx="3339462" cy="3728467"/>
          </a:xfrm>
          <a:prstGeom prst="rect">
            <a:avLst/>
          </a:prstGeom>
        </p:spPr>
      </p:pic>
    </p:spTree>
    <p:extLst>
      <p:ext uri="{BB962C8B-B14F-4D97-AF65-F5344CB8AC3E}">
        <p14:creationId xmlns:p14="http://schemas.microsoft.com/office/powerpoint/2010/main" val="2466877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8">
            <a:extLst>
              <a:ext uri="{FF2B5EF4-FFF2-40B4-BE49-F238E27FC236}">
                <a16:creationId xmlns:a16="http://schemas.microsoft.com/office/drawing/2014/main" id="{1C4AEF51-7DE5-F702-44BB-4C232D263756}"/>
              </a:ext>
            </a:extLst>
          </p:cNvPr>
          <p:cNvGraphicFramePr>
            <a:graphicFrameLocks noGrp="1"/>
          </p:cNvGraphicFramePr>
          <p:nvPr>
            <p:extLst>
              <p:ext uri="{D42A27DB-BD31-4B8C-83A1-F6EECF244321}">
                <p14:modId xmlns:p14="http://schemas.microsoft.com/office/powerpoint/2010/main" val="3259739473"/>
              </p:ext>
            </p:extLst>
          </p:nvPr>
        </p:nvGraphicFramePr>
        <p:xfrm>
          <a:off x="0" y="0"/>
          <a:ext cx="12191998" cy="7305639"/>
        </p:xfrm>
        <a:graphic>
          <a:graphicData uri="http://schemas.openxmlformats.org/drawingml/2006/table">
            <a:tbl>
              <a:tblPr firstRow="1" bandRow="1">
                <a:tableStyleId>{5C22544A-7EE6-4342-B048-85BDC9FD1C3A}</a:tableStyleId>
              </a:tblPr>
              <a:tblGrid>
                <a:gridCol w="1504709">
                  <a:extLst>
                    <a:ext uri="{9D8B030D-6E8A-4147-A177-3AD203B41FA5}">
                      <a16:colId xmlns:a16="http://schemas.microsoft.com/office/drawing/2014/main" val="4131808332"/>
                    </a:ext>
                  </a:extLst>
                </a:gridCol>
                <a:gridCol w="1921397">
                  <a:extLst>
                    <a:ext uri="{9D8B030D-6E8A-4147-A177-3AD203B41FA5}">
                      <a16:colId xmlns:a16="http://schemas.microsoft.com/office/drawing/2014/main" val="2506792679"/>
                    </a:ext>
                  </a:extLst>
                </a:gridCol>
                <a:gridCol w="3472405">
                  <a:extLst>
                    <a:ext uri="{9D8B030D-6E8A-4147-A177-3AD203B41FA5}">
                      <a16:colId xmlns:a16="http://schemas.microsoft.com/office/drawing/2014/main" val="1510993318"/>
                    </a:ext>
                  </a:extLst>
                </a:gridCol>
                <a:gridCol w="1574157">
                  <a:extLst>
                    <a:ext uri="{9D8B030D-6E8A-4147-A177-3AD203B41FA5}">
                      <a16:colId xmlns:a16="http://schemas.microsoft.com/office/drawing/2014/main" val="428758709"/>
                    </a:ext>
                  </a:extLst>
                </a:gridCol>
                <a:gridCol w="1700022">
                  <a:extLst>
                    <a:ext uri="{9D8B030D-6E8A-4147-A177-3AD203B41FA5}">
                      <a16:colId xmlns:a16="http://schemas.microsoft.com/office/drawing/2014/main" val="3999875769"/>
                    </a:ext>
                  </a:extLst>
                </a:gridCol>
                <a:gridCol w="2019308">
                  <a:extLst>
                    <a:ext uri="{9D8B030D-6E8A-4147-A177-3AD203B41FA5}">
                      <a16:colId xmlns:a16="http://schemas.microsoft.com/office/drawing/2014/main" val="958942029"/>
                    </a:ext>
                  </a:extLst>
                </a:gridCol>
              </a:tblGrid>
              <a:tr h="691479">
                <a:tc>
                  <a:txBody>
                    <a:bodyPr/>
                    <a:lstStyle/>
                    <a:p>
                      <a:pPr algn="ctr"/>
                      <a:r>
                        <a:rPr lang="en-US" sz="1600" b="1" i="0" dirty="0">
                          <a:latin typeface="Gill Sans" panose="020B0502020104020203" pitchFamily="34" charset="-79"/>
                          <a:cs typeface="Gill Sans" panose="020B0502020104020203" pitchFamily="34" charset="-79"/>
                        </a:rPr>
                        <a:t>Lesson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Learning Outcome</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Teaching Activity</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Skills Developed</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Progression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Differentiation</a:t>
                      </a:r>
                    </a:p>
                  </a:txBody>
                  <a:tcPr>
                    <a:solidFill>
                      <a:srgbClr val="009193"/>
                    </a:solidFill>
                  </a:tcPr>
                </a:tc>
                <a:extLst>
                  <a:ext uri="{0D108BD9-81ED-4DB2-BD59-A6C34878D82A}">
                    <a16:rowId xmlns:a16="http://schemas.microsoft.com/office/drawing/2014/main" val="3996596901"/>
                  </a:ext>
                </a:extLst>
              </a:tr>
              <a:tr h="6166521">
                <a:tc>
                  <a:txBody>
                    <a:bodyPr/>
                    <a:lstStyle/>
                    <a:p>
                      <a:r>
                        <a:rPr lang="en-US" sz="1600" b="1" i="0" dirty="0">
                          <a:latin typeface="Gill Sans" panose="020B0502020104020203" pitchFamily="34" charset="-79"/>
                          <a:cs typeface="Gill Sans" panose="020B0502020104020203" pitchFamily="34" charset="-79"/>
                        </a:rPr>
                        <a:t>WEEK 5</a:t>
                      </a:r>
                    </a:p>
                    <a:p>
                      <a:r>
                        <a:rPr lang="en-US" sz="1600" b="0" i="0" dirty="0">
                          <a:latin typeface="Gill Sans" panose="020B0502020104020203" pitchFamily="34" charset="-79"/>
                          <a:cs typeface="Gill Sans" panose="020B0502020104020203" pitchFamily="34" charset="-79"/>
                        </a:rPr>
                        <a:t>Residential stay</a:t>
                      </a:r>
                    </a:p>
                    <a:p>
                      <a:r>
                        <a:rPr lang="en-US" sz="1600" b="0" i="0" dirty="0">
                          <a:latin typeface="Gill Sans" panose="020B0502020104020203" pitchFamily="34" charset="-79"/>
                          <a:cs typeface="Gill Sans" panose="020B0502020104020203" pitchFamily="34" charset="-79"/>
                        </a:rPr>
                        <a:t>(1 day, 1 night).</a:t>
                      </a:r>
                    </a:p>
                    <a:p>
                      <a:endParaRPr lang="en-US" sz="1600" b="0" i="0" dirty="0">
                        <a:latin typeface="Gill Sans" panose="020B0502020104020203" pitchFamily="34" charset="-79"/>
                        <a:cs typeface="Gill Sans" panose="020B0502020104020203" pitchFamily="34" charset="-79"/>
                      </a:endParaRPr>
                    </a:p>
                    <a:p>
                      <a:r>
                        <a:rPr lang="en-US" sz="1600" b="0" i="0" dirty="0" err="1">
                          <a:latin typeface="Gill Sans" panose="020B0502020104020203" pitchFamily="34" charset="-79"/>
                          <a:cs typeface="Gill Sans" panose="020B0502020104020203" pitchFamily="34" charset="-79"/>
                        </a:rPr>
                        <a:t>Gwersyll</a:t>
                      </a:r>
                      <a:r>
                        <a:rPr lang="en-US" sz="1600" b="0" i="0" dirty="0">
                          <a:latin typeface="Gill Sans" panose="020B0502020104020203" pitchFamily="34" charset="-79"/>
                          <a:cs typeface="Gill Sans" panose="020B0502020104020203" pitchFamily="34" charset="-79"/>
                        </a:rPr>
                        <a:t> </a:t>
                      </a:r>
                      <a:r>
                        <a:rPr lang="en-US" sz="1600" b="0" i="0" dirty="0" err="1">
                          <a:latin typeface="Gill Sans" panose="020B0502020104020203" pitchFamily="34" charset="-79"/>
                          <a:cs typeface="Gill Sans" panose="020B0502020104020203" pitchFamily="34" charset="-79"/>
                        </a:rPr>
                        <a:t>yr</a:t>
                      </a:r>
                      <a:r>
                        <a:rPr lang="en-US" sz="1600" b="0" i="0" dirty="0">
                          <a:latin typeface="Gill Sans" panose="020B0502020104020203" pitchFamily="34" charset="-79"/>
                          <a:cs typeface="Gill Sans" panose="020B0502020104020203" pitchFamily="34" charset="-79"/>
                        </a:rPr>
                        <a:t> URDD </a:t>
                      </a:r>
                      <a:r>
                        <a:rPr lang="en-US" sz="1600" b="0" i="0" dirty="0" err="1">
                          <a:latin typeface="Gill Sans" panose="020B0502020104020203" pitchFamily="34" charset="-79"/>
                          <a:cs typeface="Gill Sans" panose="020B0502020104020203" pitchFamily="34" charset="-79"/>
                        </a:rPr>
                        <a:t>Llangrannog</a:t>
                      </a:r>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Students in year 9 will have the chance to stay overnight at the local URDD camp where they will participate in a range of outdoor adventurous activities and teambuilding activities.</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experience being away in a different environment other than school or home. </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develop student’s confidence in challenging themselves by choice in different activities which are adventurous.</a:t>
                      </a:r>
                    </a:p>
                    <a:p>
                      <a:endParaRPr lang="en-US" sz="1600" b="0" i="0" dirty="0">
                        <a:latin typeface="Gill Sans" panose="020B0502020104020203" pitchFamily="34" charset="-79"/>
                        <a:cs typeface="Gill Sans" panose="020B0502020104020203" pitchFamily="34" charset="-79"/>
                      </a:endParaRPr>
                    </a:p>
                    <a:p>
                      <a:endParaRPr lang="en-US" sz="1600" b="0" i="0" dirty="0">
                        <a:highlight>
                          <a:srgbClr val="00FF00"/>
                        </a:highlight>
                        <a:latin typeface="Gill Sans" panose="020B0502020104020203" pitchFamily="34" charset="-79"/>
                        <a:cs typeface="Gill Sans" panose="020B0502020104020203" pitchFamily="34" charset="-79"/>
                      </a:endParaRPr>
                    </a:p>
                    <a:p>
                      <a:r>
                        <a:rPr lang="en-US" sz="1600" b="0" i="0" dirty="0">
                          <a:highlight>
                            <a:srgbClr val="00FF00"/>
                          </a:highlight>
                          <a:latin typeface="Gill Sans" panose="020B0502020104020203" pitchFamily="34" charset="-79"/>
                          <a:cs typeface="Gill Sans" panose="020B0502020104020203" pitchFamily="34" charset="-79"/>
                        </a:rPr>
                        <a:t>(Formative assessment asking students what they enjoyed the most from experience). </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Students in year 7 will experience staying overnight on a residential visit for the first time. Progression from KS2 where usually children would only go for a day’s visit.</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Activities will include: </a:t>
                      </a:r>
                    </a:p>
                    <a:p>
                      <a:endParaRPr lang="en-US" sz="1600" b="0" i="0" dirty="0">
                        <a:latin typeface="Gill Sans" panose="020B0502020104020203" pitchFamily="34" charset="-79"/>
                        <a:cs typeface="Gill Sans" panose="020B0502020104020203" pitchFamily="34" charset="-79"/>
                      </a:endParaRPr>
                    </a:p>
                    <a:p>
                      <a:pPr marL="285750" indent="-285750">
                        <a:buFont typeface="Arial" panose="020B0604020202020204" pitchFamily="34" charset="0"/>
                        <a:buChar char="•"/>
                      </a:pPr>
                      <a:r>
                        <a:rPr lang="en-US" sz="1600" b="0" i="0" dirty="0">
                          <a:latin typeface="Gill Sans" panose="020B0502020104020203" pitchFamily="34" charset="-79"/>
                          <a:cs typeface="Gill Sans" panose="020B0502020104020203" pitchFamily="34" charset="-79"/>
                        </a:rPr>
                        <a:t>Go-Karts </a:t>
                      </a:r>
                    </a:p>
                    <a:p>
                      <a:pPr marL="285750" indent="-285750">
                        <a:buFont typeface="Arial" panose="020B0604020202020204" pitchFamily="34" charset="0"/>
                        <a:buChar char="•"/>
                      </a:pPr>
                      <a:r>
                        <a:rPr lang="en-US" sz="1600" b="0" i="0" dirty="0">
                          <a:latin typeface="Gill Sans" panose="020B0502020104020203" pitchFamily="34" charset="-79"/>
                          <a:cs typeface="Gill Sans" panose="020B0502020104020203" pitchFamily="34" charset="-79"/>
                        </a:rPr>
                        <a:t>Horse riding</a:t>
                      </a:r>
                    </a:p>
                    <a:p>
                      <a:pPr marL="285750" indent="-285750">
                        <a:buFont typeface="Arial" panose="020B0604020202020204" pitchFamily="34" charset="0"/>
                        <a:buChar char="•"/>
                      </a:pPr>
                      <a:r>
                        <a:rPr lang="en-US" sz="1600" b="0" i="0" dirty="0">
                          <a:latin typeface="Gill Sans" panose="020B0502020104020203" pitchFamily="34" charset="-79"/>
                          <a:cs typeface="Gill Sans" panose="020B0502020104020203" pitchFamily="34" charset="-79"/>
                        </a:rPr>
                        <a:t>Skiing</a:t>
                      </a:r>
                    </a:p>
                    <a:p>
                      <a:pPr marL="285750" indent="-285750">
                        <a:buFont typeface="Arial" panose="020B0604020202020204" pitchFamily="34" charset="0"/>
                        <a:buChar char="•"/>
                      </a:pPr>
                      <a:r>
                        <a:rPr lang="en-US" sz="1600" b="0" i="0" dirty="0">
                          <a:latin typeface="Gill Sans" panose="020B0502020104020203" pitchFamily="34" charset="-79"/>
                          <a:cs typeface="Gill Sans" panose="020B0502020104020203" pitchFamily="34" charset="-79"/>
                        </a:rPr>
                        <a:t>Climbing</a:t>
                      </a:r>
                    </a:p>
                    <a:p>
                      <a:pPr marL="285750" indent="-285750">
                        <a:buFont typeface="Arial" panose="020B0604020202020204" pitchFamily="34" charset="0"/>
                        <a:buChar char="•"/>
                      </a:pPr>
                      <a:r>
                        <a:rPr lang="en-US" sz="1600" b="0" i="0" dirty="0">
                          <a:latin typeface="Gill Sans" panose="020B0502020104020203" pitchFamily="34" charset="-79"/>
                          <a:cs typeface="Gill Sans" panose="020B0502020104020203" pitchFamily="34" charset="-79"/>
                        </a:rPr>
                        <a:t>Mud assault course</a:t>
                      </a:r>
                    </a:p>
                    <a:p>
                      <a:pPr marL="285750" indent="-285750">
                        <a:buFont typeface="Arial" panose="020B0604020202020204" pitchFamily="34" charset="0"/>
                        <a:buChar char="•"/>
                      </a:pPr>
                      <a:r>
                        <a:rPr lang="en-US" sz="1600" b="0" i="0" dirty="0">
                          <a:latin typeface="Gill Sans" panose="020B0502020104020203" pitchFamily="34" charset="-79"/>
                          <a:cs typeface="Gill Sans" panose="020B0502020104020203" pitchFamily="34" charset="-79"/>
                        </a:rPr>
                        <a:t>Teambuilding games</a:t>
                      </a:r>
                    </a:p>
                  </a:txBody>
                  <a:tcPr/>
                </a:tc>
                <a:tc>
                  <a:txBody>
                    <a:bodyPr/>
                    <a:lstStyle/>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Responsibility of themselves.</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Self-esteem</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Awareness</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Confidence</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Communication</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Being adventurous</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Taking chances</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Challenge by choice</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txBody>
                  <a:tcPr/>
                </a:tc>
                <a:tc>
                  <a:txBody>
                    <a:bodyPr/>
                    <a:lstStyle/>
                    <a:p>
                      <a:r>
                        <a:rPr lang="en-US" sz="1600" b="0" i="0" dirty="0">
                          <a:highlight>
                            <a:srgbClr val="FFFF00"/>
                          </a:highlight>
                          <a:latin typeface="+mn-lt"/>
                          <a:cs typeface="+mn-cs"/>
                        </a:rPr>
                        <a:t>Progression step 5:</a:t>
                      </a:r>
                    </a:p>
                    <a:p>
                      <a:r>
                        <a:rPr lang="en-GB" sz="1400" b="0" i="1" kern="1200" dirty="0">
                          <a:solidFill>
                            <a:schemeClr val="dk1"/>
                          </a:solidFill>
                          <a:effectLst/>
                          <a:highlight>
                            <a:srgbClr val="FFFF00"/>
                          </a:highlight>
                          <a:latin typeface="Gill Sans" panose="020B0502020104020203" pitchFamily="34" charset="-79"/>
                          <a:ea typeface="+mn-ea"/>
                          <a:cs typeface="Gill Sans" panose="020B0502020104020203" pitchFamily="34" charset="-79"/>
                        </a:rPr>
                        <a:t>“I can independently adapt and apply movement skills across a range of activities and environments, managing space creatively in response to a variety of stimuli”.</a:t>
                      </a:r>
                    </a:p>
                    <a:p>
                      <a:r>
                        <a:rPr lang="en-GB" sz="1400" b="0" i="1" kern="1200" dirty="0">
                          <a:solidFill>
                            <a:schemeClr val="dk1"/>
                          </a:solidFill>
                          <a:effectLst/>
                          <a:latin typeface="Gill Sans" panose="020B0502020104020203" pitchFamily="34" charset="-79"/>
                          <a:ea typeface="+mn-ea"/>
                          <a:cs typeface="Gill Sans" panose="020B0502020104020203" pitchFamily="34" charset="-79"/>
                        </a:rPr>
                        <a:t>(Welsh Government, 2022)</a:t>
                      </a:r>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This progression in week 5 takes the students completely out of their comfort zone and the familiarity of the school ground environment.</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Much more student-</a:t>
                      </a:r>
                      <a:r>
                        <a:rPr lang="en-US" sz="1600" b="0" i="0" dirty="0" err="1">
                          <a:latin typeface="Gill Sans" panose="020B0502020104020203" pitchFamily="34" charset="-79"/>
                          <a:cs typeface="Gill Sans" panose="020B0502020104020203" pitchFamily="34" charset="-79"/>
                        </a:rPr>
                        <a:t>centred</a:t>
                      </a:r>
                      <a:r>
                        <a:rPr lang="en-US" sz="1600" b="0" i="0" dirty="0">
                          <a:latin typeface="Gill Sans" panose="020B0502020104020203" pitchFamily="34" charset="-79"/>
                          <a:cs typeface="Gill Sans" panose="020B0502020104020203" pitchFamily="34" charset="-79"/>
                        </a:rPr>
                        <a:t>. </a:t>
                      </a:r>
                    </a:p>
                  </a:txBody>
                  <a:tcPr/>
                </a:tc>
                <a:tc>
                  <a:txBody>
                    <a:bodyPr/>
                    <a:lstStyle/>
                    <a:p>
                      <a:endParaRPr lang="en-US" dirty="0"/>
                    </a:p>
                    <a:p>
                      <a:r>
                        <a:rPr lang="en-US" sz="1600" b="0" i="0" dirty="0">
                          <a:latin typeface="Gill Sans" panose="020B0502020104020203" pitchFamily="34" charset="-79"/>
                          <a:cs typeface="Gill Sans" panose="020B0502020104020203" pitchFamily="34" charset="-79"/>
                        </a:rPr>
                        <a:t>All activities on the residential will be inclusive and open for all students with ALN and those who have mental health problems such as anxiety. </a:t>
                      </a:r>
                    </a:p>
                    <a:p>
                      <a:endParaRPr lang="en-US" dirty="0"/>
                    </a:p>
                  </a:txBody>
                  <a:tcPr/>
                </a:tc>
                <a:extLst>
                  <a:ext uri="{0D108BD9-81ED-4DB2-BD59-A6C34878D82A}">
                    <a16:rowId xmlns:a16="http://schemas.microsoft.com/office/drawing/2014/main" val="2514032884"/>
                  </a:ext>
                </a:extLst>
              </a:tr>
            </a:tbl>
          </a:graphicData>
        </a:graphic>
      </p:graphicFrame>
      <p:pic>
        <p:nvPicPr>
          <p:cNvPr id="6" name="Picture 5" descr="A picture containing motorcycle, outdoor, sky, dirt&#10;&#10;Description automatically generated">
            <a:extLst>
              <a:ext uri="{FF2B5EF4-FFF2-40B4-BE49-F238E27FC236}">
                <a16:creationId xmlns:a16="http://schemas.microsoft.com/office/drawing/2014/main" id="{8B85AB3C-D625-5F7E-FFAE-E2D5B2239526}"/>
              </a:ext>
            </a:extLst>
          </p:cNvPr>
          <p:cNvPicPr>
            <a:picLocks noChangeAspect="1"/>
          </p:cNvPicPr>
          <p:nvPr/>
        </p:nvPicPr>
        <p:blipFill>
          <a:blip r:embed="rId2">
            <a:alphaModFix amt="50000"/>
          </a:blip>
          <a:stretch>
            <a:fillRect/>
          </a:stretch>
        </p:blipFill>
        <p:spPr>
          <a:xfrm>
            <a:off x="4915569" y="4927759"/>
            <a:ext cx="1822116" cy="1813005"/>
          </a:xfrm>
          <a:prstGeom prst="rect">
            <a:avLst/>
          </a:prstGeom>
        </p:spPr>
      </p:pic>
      <p:pic>
        <p:nvPicPr>
          <p:cNvPr id="4" name="Picture 3" descr="Text&#10;&#10;Description automatically generated with medium confidence">
            <a:extLst>
              <a:ext uri="{FF2B5EF4-FFF2-40B4-BE49-F238E27FC236}">
                <a16:creationId xmlns:a16="http://schemas.microsoft.com/office/drawing/2014/main" id="{701256CE-3108-5DE8-2666-C38F117FA7C1}"/>
              </a:ext>
            </a:extLst>
          </p:cNvPr>
          <p:cNvPicPr>
            <a:picLocks noChangeAspect="1"/>
          </p:cNvPicPr>
          <p:nvPr/>
        </p:nvPicPr>
        <p:blipFill>
          <a:blip r:embed="rId3"/>
          <a:stretch>
            <a:fillRect/>
          </a:stretch>
        </p:blipFill>
        <p:spPr>
          <a:xfrm>
            <a:off x="3551321" y="899360"/>
            <a:ext cx="3186364" cy="1030882"/>
          </a:xfrm>
          <a:prstGeom prst="rect">
            <a:avLst/>
          </a:prstGeom>
        </p:spPr>
      </p:pic>
    </p:spTree>
    <p:extLst>
      <p:ext uri="{BB962C8B-B14F-4D97-AF65-F5344CB8AC3E}">
        <p14:creationId xmlns:p14="http://schemas.microsoft.com/office/powerpoint/2010/main" val="1479952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8">
            <a:extLst>
              <a:ext uri="{FF2B5EF4-FFF2-40B4-BE49-F238E27FC236}">
                <a16:creationId xmlns:a16="http://schemas.microsoft.com/office/drawing/2014/main" id="{C2509191-0AA7-178B-D3AF-B5F70EC43864}"/>
              </a:ext>
            </a:extLst>
          </p:cNvPr>
          <p:cNvGraphicFramePr>
            <a:graphicFrameLocks noGrp="1"/>
          </p:cNvGraphicFramePr>
          <p:nvPr>
            <p:extLst>
              <p:ext uri="{D42A27DB-BD31-4B8C-83A1-F6EECF244321}">
                <p14:modId xmlns:p14="http://schemas.microsoft.com/office/powerpoint/2010/main" val="2247384998"/>
              </p:ext>
            </p:extLst>
          </p:nvPr>
        </p:nvGraphicFramePr>
        <p:xfrm>
          <a:off x="0" y="0"/>
          <a:ext cx="12191998" cy="6858000"/>
        </p:xfrm>
        <a:graphic>
          <a:graphicData uri="http://schemas.openxmlformats.org/drawingml/2006/table">
            <a:tbl>
              <a:tblPr firstRow="1" bandRow="1">
                <a:tableStyleId>{5C22544A-7EE6-4342-B048-85BDC9FD1C3A}</a:tableStyleId>
              </a:tblPr>
              <a:tblGrid>
                <a:gridCol w="1504709">
                  <a:extLst>
                    <a:ext uri="{9D8B030D-6E8A-4147-A177-3AD203B41FA5}">
                      <a16:colId xmlns:a16="http://schemas.microsoft.com/office/drawing/2014/main" val="4131808332"/>
                    </a:ext>
                  </a:extLst>
                </a:gridCol>
                <a:gridCol w="1921397">
                  <a:extLst>
                    <a:ext uri="{9D8B030D-6E8A-4147-A177-3AD203B41FA5}">
                      <a16:colId xmlns:a16="http://schemas.microsoft.com/office/drawing/2014/main" val="2506792679"/>
                    </a:ext>
                  </a:extLst>
                </a:gridCol>
                <a:gridCol w="3472405">
                  <a:extLst>
                    <a:ext uri="{9D8B030D-6E8A-4147-A177-3AD203B41FA5}">
                      <a16:colId xmlns:a16="http://schemas.microsoft.com/office/drawing/2014/main" val="1510993318"/>
                    </a:ext>
                  </a:extLst>
                </a:gridCol>
                <a:gridCol w="1574157">
                  <a:extLst>
                    <a:ext uri="{9D8B030D-6E8A-4147-A177-3AD203B41FA5}">
                      <a16:colId xmlns:a16="http://schemas.microsoft.com/office/drawing/2014/main" val="428758709"/>
                    </a:ext>
                  </a:extLst>
                </a:gridCol>
                <a:gridCol w="1700022">
                  <a:extLst>
                    <a:ext uri="{9D8B030D-6E8A-4147-A177-3AD203B41FA5}">
                      <a16:colId xmlns:a16="http://schemas.microsoft.com/office/drawing/2014/main" val="3999875769"/>
                    </a:ext>
                  </a:extLst>
                </a:gridCol>
                <a:gridCol w="2019308">
                  <a:extLst>
                    <a:ext uri="{9D8B030D-6E8A-4147-A177-3AD203B41FA5}">
                      <a16:colId xmlns:a16="http://schemas.microsoft.com/office/drawing/2014/main" val="958942029"/>
                    </a:ext>
                  </a:extLst>
                </a:gridCol>
              </a:tblGrid>
              <a:tr h="691479">
                <a:tc>
                  <a:txBody>
                    <a:bodyPr/>
                    <a:lstStyle/>
                    <a:p>
                      <a:pPr algn="ctr"/>
                      <a:r>
                        <a:rPr lang="en-US" sz="1600" b="1" i="0" dirty="0">
                          <a:latin typeface="Gill Sans" panose="020B0502020104020203" pitchFamily="34" charset="-79"/>
                          <a:cs typeface="Gill Sans" panose="020B0502020104020203" pitchFamily="34" charset="-79"/>
                        </a:rPr>
                        <a:t>Lesson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Learning Outcome</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Teaching Activity</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Skills Developed</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Progression</a:t>
                      </a:r>
                    </a:p>
                  </a:txBody>
                  <a:tcPr>
                    <a:solidFill>
                      <a:srgbClr val="009193"/>
                    </a:solidFill>
                  </a:tcPr>
                </a:tc>
                <a:tc>
                  <a:txBody>
                    <a:bodyPr/>
                    <a:lstStyle/>
                    <a:p>
                      <a:pPr algn="ctr"/>
                      <a:r>
                        <a:rPr lang="en-US" sz="1600" b="1" i="0" dirty="0">
                          <a:latin typeface="Gill Sans" panose="020B0502020104020203" pitchFamily="34" charset="-79"/>
                          <a:cs typeface="Gill Sans" panose="020B0502020104020203" pitchFamily="34" charset="-79"/>
                        </a:rPr>
                        <a:t>Differentiation</a:t>
                      </a:r>
                    </a:p>
                  </a:txBody>
                  <a:tcPr>
                    <a:solidFill>
                      <a:srgbClr val="009193"/>
                    </a:solidFill>
                  </a:tcPr>
                </a:tc>
                <a:extLst>
                  <a:ext uri="{0D108BD9-81ED-4DB2-BD59-A6C34878D82A}">
                    <a16:rowId xmlns:a16="http://schemas.microsoft.com/office/drawing/2014/main" val="3996596901"/>
                  </a:ext>
                </a:extLst>
              </a:tr>
              <a:tr h="6166521">
                <a:tc>
                  <a:txBody>
                    <a:bodyPr/>
                    <a:lstStyle/>
                    <a:p>
                      <a:r>
                        <a:rPr lang="en-US" sz="1600" b="1" i="0" dirty="0">
                          <a:latin typeface="Gill Sans" panose="020B0502020104020203" pitchFamily="34" charset="-79"/>
                          <a:cs typeface="Gill Sans" panose="020B0502020104020203" pitchFamily="34" charset="-79"/>
                        </a:rPr>
                        <a:t>WEEK 6</a:t>
                      </a:r>
                    </a:p>
                    <a:p>
                      <a:endParaRPr lang="en-US" sz="1600" b="1"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Duke of Edinburgh Expedition </a:t>
                      </a:r>
                    </a:p>
                    <a:p>
                      <a:r>
                        <a:rPr lang="en-US" sz="1600" b="0" i="0" dirty="0">
                          <a:latin typeface="Gill Sans" panose="020B0502020104020203" pitchFamily="34" charset="-79"/>
                          <a:cs typeface="Gill Sans" panose="020B0502020104020203" pitchFamily="34" charset="-79"/>
                        </a:rPr>
                        <a:t>(2 nights)</a:t>
                      </a: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Final activity of the 6 weeks is to take part in a Duke of Edinburgh bronze expedition.</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undertake an expedition which is student-led. </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To use problem-solving skills learnt in previous weeks to navigate a route together as a group.</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The teaching here will be student-</a:t>
                      </a:r>
                      <a:r>
                        <a:rPr lang="en-US" sz="1600" b="0" i="0" dirty="0" err="1">
                          <a:latin typeface="Gill Sans" panose="020B0502020104020203" pitchFamily="34" charset="-79"/>
                          <a:cs typeface="Gill Sans" panose="020B0502020104020203" pitchFamily="34" charset="-79"/>
                        </a:rPr>
                        <a:t>centred</a:t>
                      </a:r>
                      <a:r>
                        <a:rPr lang="en-US" sz="1600" b="0" i="0" dirty="0">
                          <a:latin typeface="Gill Sans" panose="020B0502020104020203" pitchFamily="34" charset="-79"/>
                          <a:cs typeface="Gill Sans" panose="020B0502020104020203" pitchFamily="34" charset="-79"/>
                        </a:rPr>
                        <a:t> and allow the students autonomy in their own collaboration with others. </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Improve their communication skills and problem-solving skills by working as a group to reach an intended target or end.</a:t>
                      </a:r>
                    </a:p>
                    <a:p>
                      <a:endParaRPr lang="en-US" sz="1600" b="0" i="0" dirty="0">
                        <a:latin typeface="Gill Sans" panose="020B0502020104020203" pitchFamily="34" charset="-79"/>
                        <a:cs typeface="Gill Sans" panose="020B0502020104020203" pitchFamily="34" charset="-79"/>
                      </a:endParaRPr>
                    </a:p>
                    <a:p>
                      <a:r>
                        <a:rPr lang="en-US" sz="1600" b="0" i="0" dirty="0">
                          <a:highlight>
                            <a:srgbClr val="00FF00"/>
                          </a:highlight>
                          <a:latin typeface="Gill Sans" panose="020B0502020104020203" pitchFamily="34" charset="-79"/>
                          <a:cs typeface="Gill Sans" panose="020B0502020104020203" pitchFamily="34" charset="-79"/>
                        </a:rPr>
                        <a:t>(Summative assessment concluding on the evaluation of the </a:t>
                      </a:r>
                      <a:r>
                        <a:rPr lang="en-US" sz="1600" b="0" i="0" dirty="0" err="1">
                          <a:highlight>
                            <a:srgbClr val="00FF00"/>
                          </a:highlight>
                          <a:latin typeface="Gill Sans" panose="020B0502020104020203" pitchFamily="34" charset="-79"/>
                          <a:cs typeface="Gill Sans" panose="020B0502020104020203" pitchFamily="34" charset="-79"/>
                        </a:rPr>
                        <a:t>programme</a:t>
                      </a:r>
                      <a:r>
                        <a:rPr lang="en-US" sz="1600" b="0" i="0" dirty="0">
                          <a:highlight>
                            <a:srgbClr val="00FF00"/>
                          </a:highlight>
                          <a:latin typeface="Gill Sans" panose="020B0502020104020203" pitchFamily="34" charset="-79"/>
                          <a:cs typeface="Gill Sans" panose="020B0502020104020203" pitchFamily="34" charset="-79"/>
                        </a:rPr>
                        <a:t>).</a:t>
                      </a:r>
                    </a:p>
                  </a:txBody>
                  <a:tcPr/>
                </a:tc>
                <a:tc>
                  <a:txBody>
                    <a:bodyPr/>
                    <a:lstStyle/>
                    <a:p>
                      <a:endParaRPr lang="en-US" sz="1600" b="0" i="0" dirty="0">
                        <a:latin typeface="Gill Sans" panose="020B0502020104020203" pitchFamily="34" charset="-79"/>
                        <a:cs typeface="Gill Sans" panose="020B0502020104020203" pitchFamily="34" charset="-79"/>
                      </a:endParaRP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Teamwork</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Confidence</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Communication</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Leadership</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Problem solving</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Empathy</a:t>
                      </a:r>
                    </a:p>
                    <a:p>
                      <a:endParaRPr lang="en-US" sz="1600" b="0" i="0" dirty="0">
                        <a:latin typeface="Gill Sans" panose="020B0502020104020203" pitchFamily="34" charset="-79"/>
                        <a:cs typeface="Gill Sans" panose="020B0502020104020203" pitchFamily="34" charset="-79"/>
                      </a:endParaRPr>
                    </a:p>
                  </a:txBody>
                  <a:tcPr/>
                </a:tc>
                <a:tc>
                  <a:txBody>
                    <a:bodyPr/>
                    <a:lstStyle/>
                    <a:p>
                      <a:endParaRPr lang="en-US" sz="1600" dirty="0">
                        <a:highlight>
                          <a:srgbClr val="FFFF00"/>
                        </a:highlight>
                      </a:endParaRPr>
                    </a:p>
                    <a:p>
                      <a:r>
                        <a:rPr lang="en-US" sz="1600" dirty="0">
                          <a:highlight>
                            <a:srgbClr val="FFFF00"/>
                          </a:highlight>
                        </a:rPr>
                        <a:t>Progression step 5</a:t>
                      </a:r>
                    </a:p>
                    <a:p>
                      <a:endParaRPr lang="en-US" sz="1600" b="0" i="0" dirty="0">
                        <a:latin typeface="Gill Sans" panose="020B0502020104020203" pitchFamily="34" charset="-79"/>
                        <a:cs typeface="Gill Sans" panose="020B0502020104020203" pitchFamily="34" charset="-79"/>
                      </a:endParaRPr>
                    </a:p>
                    <a:p>
                      <a:endParaRPr lang="en-US" sz="1600" dirty="0"/>
                    </a:p>
                    <a:p>
                      <a:r>
                        <a:rPr lang="en-US" sz="1600" b="0" i="0" dirty="0">
                          <a:latin typeface="Gill Sans" panose="020B0502020104020203" pitchFamily="34" charset="-79"/>
                          <a:cs typeface="Gill Sans" panose="020B0502020104020203" pitchFamily="34" charset="-79"/>
                        </a:rPr>
                        <a:t>The final progression asks the students to harness their problem-solving skills from weeks 1 and 2 and use these to work effectively as a team to reach their final destination of the expedition. </a:t>
                      </a:r>
                    </a:p>
                  </a:txBody>
                  <a:tcPr/>
                </a:tc>
                <a:tc>
                  <a:txBody>
                    <a:bodyPr/>
                    <a:lstStyle/>
                    <a:p>
                      <a:endParaRPr lang="en-US" dirty="0"/>
                    </a:p>
                    <a:p>
                      <a:endParaRPr lang="en-US" dirty="0"/>
                    </a:p>
                    <a:p>
                      <a:r>
                        <a:rPr lang="en-US" sz="1600" b="0" i="0" dirty="0">
                          <a:latin typeface="Gill Sans" panose="020B0502020104020203" pitchFamily="34" charset="-79"/>
                          <a:cs typeface="Gill Sans" panose="020B0502020104020203" pitchFamily="34" charset="-79"/>
                        </a:rPr>
                        <a:t>Ensuring each individual student is comfortable before embarking on expedition.</a:t>
                      </a:r>
                    </a:p>
                    <a:p>
                      <a:endParaRPr lang="en-US" sz="1600" b="0" i="0" dirty="0">
                        <a:latin typeface="Gill Sans" panose="020B0502020104020203" pitchFamily="34" charset="-79"/>
                        <a:cs typeface="Gill Sans" panose="020B0502020104020203" pitchFamily="34" charset="-79"/>
                      </a:endParaRPr>
                    </a:p>
                    <a:p>
                      <a:r>
                        <a:rPr lang="en-US" sz="1600" b="0" i="0" dirty="0">
                          <a:latin typeface="Gill Sans" panose="020B0502020104020203" pitchFamily="34" charset="-79"/>
                          <a:cs typeface="Gill Sans" panose="020B0502020104020203" pitchFamily="34" charset="-79"/>
                        </a:rPr>
                        <a:t>Creating different routs for students with ALN which are more accessible and inclusive.</a:t>
                      </a:r>
                    </a:p>
                  </a:txBody>
                  <a:tcPr/>
                </a:tc>
                <a:extLst>
                  <a:ext uri="{0D108BD9-81ED-4DB2-BD59-A6C34878D82A}">
                    <a16:rowId xmlns:a16="http://schemas.microsoft.com/office/drawing/2014/main" val="2514032884"/>
                  </a:ext>
                </a:extLst>
              </a:tr>
            </a:tbl>
          </a:graphicData>
        </a:graphic>
      </p:graphicFrame>
      <p:pic>
        <p:nvPicPr>
          <p:cNvPr id="4" name="Picture 3" descr="Icon&#10;&#10;Description automatically generated">
            <a:extLst>
              <a:ext uri="{FF2B5EF4-FFF2-40B4-BE49-F238E27FC236}">
                <a16:creationId xmlns:a16="http://schemas.microsoft.com/office/drawing/2014/main" id="{1B6BD7E9-0546-9086-B405-526F75F6F92C}"/>
              </a:ext>
            </a:extLst>
          </p:cNvPr>
          <p:cNvPicPr>
            <a:picLocks noChangeAspect="1"/>
          </p:cNvPicPr>
          <p:nvPr/>
        </p:nvPicPr>
        <p:blipFill>
          <a:blip r:embed="rId2"/>
          <a:stretch>
            <a:fillRect/>
          </a:stretch>
        </p:blipFill>
        <p:spPr>
          <a:xfrm>
            <a:off x="3455068" y="1132652"/>
            <a:ext cx="3429000" cy="1447800"/>
          </a:xfrm>
          <a:prstGeom prst="rect">
            <a:avLst/>
          </a:prstGeom>
        </p:spPr>
      </p:pic>
    </p:spTree>
    <p:extLst>
      <p:ext uri="{BB962C8B-B14F-4D97-AF65-F5344CB8AC3E}">
        <p14:creationId xmlns:p14="http://schemas.microsoft.com/office/powerpoint/2010/main" val="1493821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B309B-DB2B-72A2-59F8-1FC265FEE064}"/>
              </a:ext>
            </a:extLst>
          </p:cNvPr>
          <p:cNvSpPr>
            <a:spLocks noGrp="1"/>
          </p:cNvSpPr>
          <p:nvPr>
            <p:ph type="title"/>
          </p:nvPr>
        </p:nvSpPr>
        <p:spPr>
          <a:xfrm>
            <a:off x="330200" y="174625"/>
            <a:ext cx="2514600" cy="625475"/>
          </a:xfrm>
        </p:spPr>
        <p:txBody>
          <a:bodyPr>
            <a:normAutofit fontScale="90000"/>
          </a:bodyPr>
          <a:lstStyle/>
          <a:p>
            <a:r>
              <a:rPr lang="en-US" sz="3200" b="1" i="1" dirty="0">
                <a:latin typeface="Gill Sans SemiBold" panose="020B0502020104020203" pitchFamily="34" charset="-79"/>
                <a:cs typeface="Gill Sans SemiBold" panose="020B0502020104020203" pitchFamily="34" charset="-79"/>
              </a:rPr>
              <a:t>Reference List</a:t>
            </a:r>
          </a:p>
        </p:txBody>
      </p:sp>
      <p:sp>
        <p:nvSpPr>
          <p:cNvPr id="3" name="Content Placeholder 2">
            <a:extLst>
              <a:ext uri="{FF2B5EF4-FFF2-40B4-BE49-F238E27FC236}">
                <a16:creationId xmlns:a16="http://schemas.microsoft.com/office/drawing/2014/main" id="{37EEDD8E-75C5-0964-1264-DD4F806200EA}"/>
              </a:ext>
            </a:extLst>
          </p:cNvPr>
          <p:cNvSpPr>
            <a:spLocks noGrp="1"/>
          </p:cNvSpPr>
          <p:nvPr>
            <p:ph idx="1"/>
          </p:nvPr>
        </p:nvSpPr>
        <p:spPr>
          <a:xfrm>
            <a:off x="152400" y="835025"/>
            <a:ext cx="11887200" cy="5848350"/>
          </a:xfrm>
        </p:spPr>
        <p:txBody>
          <a:bodyPr>
            <a:normAutofit fontScale="92500" lnSpcReduction="10000"/>
          </a:bodyPr>
          <a:lstStyle/>
          <a:p>
            <a:r>
              <a:rPr lang="en-GB" sz="1400" b="0" i="0" dirty="0">
                <a:effectLst/>
                <a:latin typeface="Times New Roman" panose="02020603050405020304" pitchFamily="18" charset="0"/>
                <a:cs typeface="Times New Roman" panose="02020603050405020304" pitchFamily="18" charset="0"/>
              </a:rPr>
              <a:t>Aspirations Outdoor Adventures (2023). Outdoor Activities in Carmarthenshire. Available at: </a:t>
            </a:r>
            <a:r>
              <a:rPr lang="en-GB" sz="1400" dirty="0">
                <a:latin typeface="Times New Roman" panose="02020603050405020304" pitchFamily="18" charset="0"/>
                <a:cs typeface="Times New Roman" panose="02020603050405020304" pitchFamily="18" charset="0"/>
                <a:hlinkClick r:id="rId2"/>
              </a:rPr>
              <a:t>Aspirations Outdoor Adventures: personal trainer in Carmarthen | Do you need a trainer for outdoor activities? For a quality personal trainer in and around Carmarthen, call Aspirations Outdoor Adventures on 07817 480 386</a:t>
            </a:r>
            <a:r>
              <a:rPr lang="en-GB" sz="1400" dirty="0">
                <a:latin typeface="Times New Roman" panose="02020603050405020304" pitchFamily="18" charset="0"/>
                <a:cs typeface="Times New Roman" panose="02020603050405020304" pitchFamily="18" charset="0"/>
              </a:rPr>
              <a:t> (Accessed January 6, 2023).</a:t>
            </a:r>
            <a:endParaRPr lang="en-GB" sz="1400" b="0" i="0" dirty="0">
              <a:effectLst/>
              <a:latin typeface="Times New Roman" panose="02020603050405020304" pitchFamily="18" charset="0"/>
              <a:cs typeface="Times New Roman" panose="02020603050405020304" pitchFamily="18" charset="0"/>
            </a:endParaRPr>
          </a:p>
          <a:p>
            <a:r>
              <a:rPr lang="en-GB" sz="1400" b="0" i="0" dirty="0" err="1">
                <a:effectLst/>
                <a:latin typeface="Times New Roman" panose="02020603050405020304" pitchFamily="18" charset="0"/>
                <a:cs typeface="Times New Roman" panose="02020603050405020304" pitchFamily="18" charset="0"/>
              </a:rPr>
              <a:t>Beames</a:t>
            </a:r>
            <a:r>
              <a:rPr lang="en-GB" sz="1400" b="0" i="0" dirty="0">
                <a:effectLst/>
                <a:latin typeface="Times New Roman" panose="02020603050405020304" pitchFamily="18" charset="0"/>
                <a:cs typeface="Times New Roman" panose="02020603050405020304" pitchFamily="18" charset="0"/>
              </a:rPr>
              <a:t>, S. and Atencio, M., (2008). Building social capital through outdoor education. </a:t>
            </a:r>
            <a:r>
              <a:rPr lang="en-GB" sz="1400" b="0" i="1" dirty="0">
                <a:effectLst/>
                <a:latin typeface="Times New Roman" panose="02020603050405020304" pitchFamily="18" charset="0"/>
                <a:cs typeface="Times New Roman" panose="02020603050405020304" pitchFamily="18" charset="0"/>
              </a:rPr>
              <a:t>Journal of Adventure Education &amp; Outdoor Learning</a:t>
            </a:r>
            <a:r>
              <a:rPr lang="en-GB" sz="1400" b="0" i="0" dirty="0">
                <a:effectLst/>
                <a:latin typeface="Times New Roman" panose="02020603050405020304" pitchFamily="18" charset="0"/>
                <a:cs typeface="Times New Roman" panose="02020603050405020304" pitchFamily="18" charset="0"/>
              </a:rPr>
              <a:t>, </a:t>
            </a:r>
            <a:r>
              <a:rPr lang="en-GB" sz="1400" b="0" i="1" dirty="0">
                <a:effectLst/>
                <a:latin typeface="Times New Roman" panose="02020603050405020304" pitchFamily="18" charset="0"/>
                <a:cs typeface="Times New Roman" panose="02020603050405020304" pitchFamily="18" charset="0"/>
              </a:rPr>
              <a:t>8</a:t>
            </a:r>
            <a:r>
              <a:rPr lang="en-GB" sz="1400" b="0" i="0" dirty="0">
                <a:effectLst/>
                <a:latin typeface="Times New Roman" panose="02020603050405020304" pitchFamily="18" charset="0"/>
                <a:cs typeface="Times New Roman" panose="02020603050405020304" pitchFamily="18" charset="0"/>
              </a:rPr>
              <a:t>(2), 99-112.</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1400" dirty="0">
                <a:effectLst/>
                <a:latin typeface="Times New Roman" panose="02020603050405020304" pitchFamily="18" charset="0"/>
                <a:ea typeface="Calibri" panose="020F0502020204030204" pitchFamily="34" charset="0"/>
                <a:cs typeface="Times New Roman" panose="02020603050405020304" pitchFamily="18" charset="0"/>
              </a:rPr>
              <a:t>Christie, B;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Beames</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S; &amp; Higgins, P. (2016). Context, culture and critical thinking: Scottish secondary school teachers’ and pupils’ experiences of outdoor learning. </a:t>
            </a:r>
            <a:r>
              <a:rPr lang="en-US" sz="1400" i="1" dirty="0">
                <a:effectLst/>
                <a:latin typeface="Times New Roman" panose="02020603050405020304" pitchFamily="18" charset="0"/>
                <a:ea typeface="Calibri" panose="020F0502020204030204" pitchFamily="34" charset="0"/>
                <a:cs typeface="Times New Roman" panose="02020603050405020304" pitchFamily="18" charset="0"/>
              </a:rPr>
              <a:t>British Educational Research Journal,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42(3), 417-437. DOI: doi:10.1002/berj.3213.</a:t>
            </a:r>
          </a:p>
          <a:p>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Louv</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R. (2005). </a:t>
            </a:r>
            <a:r>
              <a:rPr lang="en-US" sz="1400" i="1" dirty="0">
                <a:effectLst/>
                <a:latin typeface="Times New Roman" panose="02020603050405020304" pitchFamily="18" charset="0"/>
                <a:ea typeface="Calibri" panose="020F0502020204030204" pitchFamily="34" charset="0"/>
                <a:cs typeface="Times New Roman" panose="02020603050405020304" pitchFamily="18" charset="0"/>
              </a:rPr>
              <a:t>Last Child in the Woods: SAVING OUR CHILDREN FROM NATURE – DEFICIT DISORDER.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London: ATLANTIC BOOKS.</a:t>
            </a:r>
          </a:p>
          <a:p>
            <a:r>
              <a:rPr lang="en-US" sz="1400" dirty="0">
                <a:effectLst/>
                <a:latin typeface="Times New Roman" panose="02020603050405020304" pitchFamily="18" charset="0"/>
                <a:ea typeface="Calibri" panose="020F0502020204030204" pitchFamily="34" charset="0"/>
                <a:cs typeface="Times New Roman" panose="02020603050405020304" pitchFamily="18" charset="0"/>
              </a:rPr>
              <a:t>Neville A, I;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Petrass</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 L; &amp; Ben, F. (2022). Cross disciplinary teaching: A pedagogical model to support teachers in the development and implementation of outdoor learning opportunities. </a:t>
            </a:r>
            <a:r>
              <a:rPr lang="en-US" sz="1400" i="1" dirty="0">
                <a:effectLst/>
                <a:latin typeface="Times New Roman" panose="02020603050405020304" pitchFamily="18" charset="0"/>
                <a:ea typeface="Calibri" panose="020F0502020204030204" pitchFamily="34" charset="0"/>
                <a:cs typeface="Times New Roman" panose="02020603050405020304" pitchFamily="18" charset="0"/>
              </a:rPr>
              <a:t>Journal of Outdoor and Environmental Education,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1-21, Springer. Retried from DOI: </a:t>
            </a:r>
            <a:r>
              <a:rPr lang="en-GB" sz="14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https://doi.org/10.1007/s42322-022-00109-x</a:t>
            </a:r>
            <a:r>
              <a:rPr lang="en-GB" sz="1400" dirty="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Shellman</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H. &amp; Hill, E. (2017). Flourishing through Resilience: The Impact of a College Outdoor Education Program. </a:t>
            </a:r>
            <a:r>
              <a:rPr lang="en-US" sz="1400" i="1" dirty="0">
                <a:effectLst/>
                <a:latin typeface="Times New Roman" panose="02020603050405020304" pitchFamily="18" charset="0"/>
                <a:ea typeface="Calibri" panose="020F0502020204030204" pitchFamily="34" charset="0"/>
                <a:cs typeface="Times New Roman" panose="02020603050405020304" pitchFamily="18" charset="0"/>
              </a:rPr>
              <a:t>Journal of Park and Recreation Administration,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35(4), 59-68. DOI: https://</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doi.org</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/10.18666/JPRA-2017-V35-I4-7779. </a:t>
            </a:r>
          </a:p>
          <a:p>
            <a:r>
              <a:rPr lang="en-GB" sz="1400" b="0" i="0" dirty="0" err="1">
                <a:solidFill>
                  <a:srgbClr val="222222"/>
                </a:solidFill>
                <a:effectLst/>
                <a:latin typeface="Times New Roman" panose="02020603050405020304" pitchFamily="18" charset="0"/>
                <a:cs typeface="Times New Roman" panose="02020603050405020304" pitchFamily="18" charset="0"/>
              </a:rPr>
              <a:t>Sibthorp</a:t>
            </a:r>
            <a:r>
              <a:rPr lang="en-GB" sz="1400" b="0" i="0" dirty="0">
                <a:solidFill>
                  <a:srgbClr val="222222"/>
                </a:solidFill>
                <a:effectLst/>
                <a:latin typeface="Times New Roman" panose="02020603050405020304" pitchFamily="18" charset="0"/>
                <a:cs typeface="Times New Roman" panose="02020603050405020304" pitchFamily="18" charset="0"/>
              </a:rPr>
              <a:t>, J., Paisley, K., Gookin, J. and Furman, N., (2008). The pedagogic value of student autonomy in adventure education. </a:t>
            </a:r>
            <a:r>
              <a:rPr lang="en-GB" sz="1400" b="0" i="1" dirty="0">
                <a:solidFill>
                  <a:srgbClr val="222222"/>
                </a:solidFill>
                <a:effectLst/>
                <a:latin typeface="Times New Roman" panose="02020603050405020304" pitchFamily="18" charset="0"/>
                <a:cs typeface="Times New Roman" panose="02020603050405020304" pitchFamily="18" charset="0"/>
              </a:rPr>
              <a:t>Journal of Experiential Education</a:t>
            </a:r>
            <a:r>
              <a:rPr lang="en-GB" sz="1400" b="0" i="0" dirty="0">
                <a:solidFill>
                  <a:srgbClr val="222222"/>
                </a:solidFill>
                <a:effectLst/>
                <a:latin typeface="Times New Roman" panose="02020603050405020304" pitchFamily="18" charset="0"/>
                <a:cs typeface="Times New Roman" panose="02020603050405020304" pitchFamily="18" charset="0"/>
              </a:rPr>
              <a:t>, </a:t>
            </a:r>
            <a:r>
              <a:rPr lang="en-GB" sz="1400" b="0" i="1" dirty="0">
                <a:solidFill>
                  <a:srgbClr val="222222"/>
                </a:solidFill>
                <a:effectLst/>
                <a:latin typeface="Times New Roman" panose="02020603050405020304" pitchFamily="18" charset="0"/>
                <a:cs typeface="Times New Roman" panose="02020603050405020304" pitchFamily="18" charset="0"/>
              </a:rPr>
              <a:t>31</a:t>
            </a:r>
            <a:r>
              <a:rPr lang="en-GB" sz="1400" b="0" i="0" dirty="0">
                <a:solidFill>
                  <a:srgbClr val="222222"/>
                </a:solidFill>
                <a:effectLst/>
                <a:latin typeface="Times New Roman" panose="02020603050405020304" pitchFamily="18" charset="0"/>
                <a:cs typeface="Times New Roman" panose="02020603050405020304" pitchFamily="18" charset="0"/>
              </a:rPr>
              <a:t>(2),136-151.</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1400" dirty="0">
                <a:latin typeface="Times New Roman" panose="02020603050405020304" pitchFamily="18" charset="0"/>
                <a:ea typeface="Calibri" panose="020F0502020204030204" pitchFamily="34" charset="0"/>
                <a:cs typeface="Times New Roman" panose="02020603050405020304" pitchFamily="18" charset="0"/>
              </a:rPr>
              <a:t>The Duke of Edinburgh’s Award (2022). DofE Expedition Skills [Online] Available at: </a:t>
            </a:r>
            <a:r>
              <a:rPr lang="en-GB" sz="1400" dirty="0">
                <a:latin typeface="Times New Roman" panose="02020603050405020304" pitchFamily="18" charset="0"/>
                <a:cs typeface="Times New Roman" panose="02020603050405020304" pitchFamily="18" charset="0"/>
                <a:hlinkClick r:id="rId4"/>
              </a:rPr>
              <a:t>DofE Expedition Skills Information - The Duke of Edinburgh's Award</a:t>
            </a:r>
            <a:r>
              <a:rPr lang="en-GB" sz="1400" dirty="0">
                <a:latin typeface="Times New Roman" panose="02020603050405020304" pitchFamily="18" charset="0"/>
                <a:cs typeface="Times New Roman" panose="02020603050405020304" pitchFamily="18" charset="0"/>
              </a:rPr>
              <a:t> (Accessed January 8, 2023).</a:t>
            </a:r>
          </a:p>
          <a:p>
            <a:r>
              <a:rPr lang="en-GB" sz="1400" dirty="0">
                <a:effectLst/>
                <a:latin typeface="Times New Roman" panose="02020603050405020304" pitchFamily="18" charset="0"/>
                <a:ea typeface="Calibri" panose="020F0502020204030204" pitchFamily="34" charset="0"/>
                <a:cs typeface="Times New Roman" panose="02020603050405020304" pitchFamily="18" charset="0"/>
              </a:rPr>
              <a:t>Urdd </a:t>
            </a:r>
            <a:r>
              <a:rPr lang="en-GB" sz="1400" dirty="0" err="1">
                <a:effectLst/>
                <a:latin typeface="Times New Roman" panose="02020603050405020304" pitchFamily="18" charset="0"/>
                <a:ea typeface="Calibri" panose="020F0502020204030204" pitchFamily="34" charset="0"/>
                <a:cs typeface="Times New Roman" panose="02020603050405020304" pitchFamily="18" charset="0"/>
              </a:rPr>
              <a:t>Gobaith</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Cymru (2023). Things To Do [Online] Available at: </a:t>
            </a:r>
            <a:r>
              <a:rPr lang="en-GB" sz="1400" dirty="0">
                <a:latin typeface="Times New Roman" panose="02020603050405020304" pitchFamily="18" charset="0"/>
                <a:cs typeface="Times New Roman" panose="02020603050405020304" pitchFamily="18" charset="0"/>
                <a:hlinkClick r:id="rId5"/>
              </a:rPr>
              <a:t>Things to do | Urdd Gobaith Cymru</a:t>
            </a:r>
            <a:r>
              <a:rPr lang="en-GB" sz="1400" dirty="0">
                <a:latin typeface="Times New Roman" panose="02020603050405020304" pitchFamily="18" charset="0"/>
                <a:cs typeface="Times New Roman" panose="02020603050405020304" pitchFamily="18" charset="0"/>
              </a:rPr>
              <a:t> (Accessed January 8, 2023). </a:t>
            </a:r>
          </a:p>
          <a:p>
            <a:r>
              <a:rPr lang="en-GB" sz="14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Varea</a:t>
            </a:r>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V., González-Calvo, G. and García-Monge, A., (2022). Exploring the changes of physical education in the age of Covid-19. </a:t>
            </a:r>
            <a:r>
              <a:rPr lang="en-GB" sz="14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Physical Education and Sport Pedagogy</a:t>
            </a:r>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4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27</a:t>
            </a:r>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 pp.32-42.</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Welsh Government (2022). </a:t>
            </a:r>
            <a:r>
              <a:rPr lang="en-GB" sz="14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Area of Learning and Experience: Health and Well-being</a:t>
            </a:r>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hlinkClick r:id="rId6"/>
              </a:rPr>
              <a:t>https://hwb.gov.wales/curriculum-for-wales/health-and-well-being/descriptions-of-learning/</a:t>
            </a:r>
            <a:endPar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endParaRPr>
          </a:p>
          <a:p>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Welsh Government (2020). </a:t>
            </a:r>
            <a:r>
              <a:rPr lang="en-GB" sz="14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Developing a vision for curriculum design.</a:t>
            </a:r>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hlinkClick r:id="rId7"/>
              </a:rPr>
              <a:t>https://hwb.gov.wales/curriculum-for-wales/designing-your-curriculum/developing-a-vision-for-curriculum-design/#curriculum-design-and-the-four-purposes</a:t>
            </a:r>
            <a:r>
              <a:rPr lang="en-GB" sz="14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t>
            </a:r>
          </a:p>
          <a:p>
            <a:r>
              <a:rPr lang="en-US" sz="1400" dirty="0">
                <a:effectLst/>
                <a:latin typeface="Times New Roman" panose="02020603050405020304" pitchFamily="18" charset="0"/>
                <a:ea typeface="Calibri" panose="020F0502020204030204" pitchFamily="34" charset="0"/>
                <a:cs typeface="Times New Roman" panose="02020603050405020304" pitchFamily="18" charset="0"/>
              </a:rPr>
              <a:t>Williams, A; &amp; Wainwright, N. (2016). A new pedagogical model for adventure in the curriculum: part one - advocating for the model. </a:t>
            </a:r>
            <a:r>
              <a:rPr lang="en-US" sz="1400" i="1" dirty="0">
                <a:effectLst/>
                <a:latin typeface="Times New Roman" panose="02020603050405020304" pitchFamily="18" charset="0"/>
                <a:ea typeface="Calibri" panose="020F0502020204030204" pitchFamily="34" charset="0"/>
                <a:cs typeface="Times New Roman" panose="02020603050405020304" pitchFamily="18" charset="0"/>
              </a:rPr>
              <a:t>Physical Education and Sport Pedagogy,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21(5), 481-500, Routledge Taylor &amp; Francis Group. Retrieved from https://</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www.tandfonline.com</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doi</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epdf</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/10.1080/17408989.2015.1048211?needAccess=</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true&amp;role</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=button. </a:t>
            </a: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4" name="Rectangle 3">
            <a:extLst>
              <a:ext uri="{FF2B5EF4-FFF2-40B4-BE49-F238E27FC236}">
                <a16:creationId xmlns:a16="http://schemas.microsoft.com/office/drawing/2014/main" id="{5E679845-79BC-2919-C443-8201EE64E611}"/>
              </a:ext>
            </a:extLst>
          </p:cNvPr>
          <p:cNvSpPr/>
          <p:nvPr/>
        </p:nvSpPr>
        <p:spPr>
          <a:xfrm>
            <a:off x="81023" y="6702471"/>
            <a:ext cx="12030921" cy="72342"/>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0765280"/>
      </p:ext>
    </p:extLst>
  </p:cSld>
  <p:clrMapOvr>
    <a:masterClrMapping/>
  </p:clrMapOvr>
</p:sld>
</file>

<file path=ppt/theme/theme1.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9384</TotalTime>
  <Words>2583</Words>
  <Application>Microsoft Macintosh PowerPoint</Application>
  <PresentationFormat>Widescreen</PresentationFormat>
  <Paragraphs>400</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Arial</vt:lpstr>
      <vt:lpstr>Calibri</vt:lpstr>
      <vt:lpstr>Calibri Light</vt:lpstr>
      <vt:lpstr>Courier New</vt:lpstr>
      <vt:lpstr>Gill Sans</vt:lpstr>
      <vt:lpstr>GILL SANS SEMIBOLD</vt:lpstr>
      <vt:lpstr>GILL SANS SEMIBOLD</vt:lpstr>
      <vt:lpstr>Times New Roman</vt:lpstr>
      <vt:lpstr>Office Theme 2013 - 2022</vt:lpstr>
      <vt:lpstr>UNIT OF WORK FOR OUTDOOR ADVENTUROUS ACTIVITIES</vt:lpstr>
      <vt:lpstr>INTRODUCTION</vt:lpstr>
      <vt:lpstr>Designing a curriculum around health and wellbeing</vt:lpstr>
      <vt:lpstr>ENVIRONMENT-BASED EDUCATION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OF WORK FOR OUTDOOR ADVENTUROUS ACTIVITIES</dc:title>
  <dc:creator>Rebecca Fountain (1900711)</dc:creator>
  <cp:lastModifiedBy>Rebecca Fountain (1900711)</cp:lastModifiedBy>
  <cp:revision>1</cp:revision>
  <dcterms:created xsi:type="dcterms:W3CDTF">2023-01-05T10:17:04Z</dcterms:created>
  <dcterms:modified xsi:type="dcterms:W3CDTF">2023-01-11T22:41:59Z</dcterms:modified>
</cp:coreProperties>
</file>