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4" r:id="rId8"/>
    <p:sldId id="265" r:id="rId9"/>
    <p:sldId id="266" r:id="rId10"/>
    <p:sldId id="267" r:id="rId11"/>
    <p:sldId id="268" r:id="rId12"/>
    <p:sldId id="269" r:id="rId13"/>
    <p:sldId id="270" r:id="rId14"/>
    <p:sldId id="271" r:id="rId15"/>
    <p:sldId id="272" r:id="rId16"/>
    <p:sldId id="273"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AFA3F35B-3F7F-4A12-9A76-510B3F59257B}" type="datetimeFigureOut">
              <a:rPr lang="en-GB" smtClean="0"/>
              <a:t>23/10/2012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76974C7-CF20-42A4-964F-B3079D60D34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FA3F35B-3F7F-4A12-9A76-510B3F59257B}"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FA3F35B-3F7F-4A12-9A76-510B3F59257B}"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FA3F35B-3F7F-4A12-9A76-510B3F59257B}" type="datetimeFigureOut">
              <a:rPr lang="en-GB" smtClean="0"/>
              <a:t>23/10/2012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FA3F35B-3F7F-4A12-9A76-510B3F59257B}" type="datetimeFigureOut">
              <a:rPr lang="en-GB" smtClean="0"/>
              <a:t>23/10/2012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FA3F35B-3F7F-4A12-9A76-510B3F59257B}" type="datetimeFigureOut">
              <a:rPr lang="en-GB" smtClean="0"/>
              <a:t>23/10/2012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A3F35B-3F7F-4A12-9A76-510B3F59257B}" type="datetimeFigureOut">
              <a:rPr lang="en-GB" smtClean="0"/>
              <a:t>23/10/2012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FA3F35B-3F7F-4A12-9A76-510B3F59257B}" type="datetimeFigureOut">
              <a:rPr lang="en-GB" smtClean="0"/>
              <a:t>23/10/2012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FA3F35B-3F7F-4A12-9A76-510B3F59257B}" type="datetimeFigureOut">
              <a:rPr lang="en-GB" smtClean="0"/>
              <a:t>23/10/2012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76974C7-CF20-42A4-964F-B3079D60D34C}"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FA3F35B-3F7F-4A12-9A76-510B3F59257B}"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FA3F35B-3F7F-4A12-9A76-510B3F59257B}" type="datetimeFigureOut">
              <a:rPr lang="en-GB" smtClean="0"/>
              <a:t>23/10/2012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FA3F35B-3F7F-4A12-9A76-510B3F59257B}" type="datetimeFigureOut">
              <a:rPr lang="en-GB" smtClean="0"/>
              <a:t>23/10/2012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76974C7-CF20-42A4-964F-B3079D60D34C}"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CLAH4005</a:t>
            </a:r>
            <a:endParaRPr lang="en-GB" dirty="0"/>
          </a:p>
        </p:txBody>
      </p:sp>
      <p:sp>
        <p:nvSpPr>
          <p:cNvPr id="3" name="Subtitle 2"/>
          <p:cNvSpPr>
            <a:spLocks noGrp="1"/>
          </p:cNvSpPr>
          <p:nvPr>
            <p:ph type="subTitle" idx="1"/>
          </p:nvPr>
        </p:nvSpPr>
        <p:spPr/>
        <p:txBody>
          <a:bodyPr/>
          <a:lstStyle/>
          <a:p>
            <a:r>
              <a:rPr lang="en-GB" dirty="0" smtClean="0"/>
              <a:t>The Peloponnesian War 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 events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marL="838200" indent="-838200" eaLnBrk="1" hangingPunct="1">
              <a:defRPr/>
            </a:pPr>
            <a:r>
              <a:rPr lang="en-GB" smtClean="0"/>
              <a:t>Athenian ambitions in the 430s</a:t>
            </a:r>
          </a:p>
        </p:txBody>
      </p:sp>
      <p:sp>
        <p:nvSpPr>
          <p:cNvPr id="9219" name="Rectangle 3"/>
          <p:cNvSpPr>
            <a:spLocks noGrp="1" noChangeArrowheads="1"/>
          </p:cNvSpPr>
          <p:nvPr>
            <p:ph type="body" idx="1"/>
          </p:nvPr>
        </p:nvSpPr>
        <p:spPr/>
        <p:txBody>
          <a:bodyPr/>
          <a:lstStyle/>
          <a:p>
            <a:pPr eaLnBrk="1" hangingPunct="1">
              <a:defRPr/>
            </a:pPr>
            <a:r>
              <a:rPr lang="en-GB" smtClean="0"/>
              <a:t>After the crushing of the Samian revolt, Athens once more started to extend its influence in mainland Greece and the Ionian Sea. </a:t>
            </a:r>
          </a:p>
          <a:p>
            <a:pPr eaLnBrk="1" hangingPunct="1">
              <a:defRPr/>
            </a:pPr>
            <a:r>
              <a:rPr lang="en-GB" smtClean="0"/>
              <a:t>By the treaty of 446 BCE, Athens was excluded from the mainland. The Aegean was agreed to be her dominion.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smtClean="0"/>
              <a:t>Actions against Corinth </a:t>
            </a:r>
          </a:p>
        </p:txBody>
      </p:sp>
      <p:sp>
        <p:nvSpPr>
          <p:cNvPr id="10243" name="Rectangle 3"/>
          <p:cNvSpPr>
            <a:spLocks noGrp="1" noChangeArrowheads="1"/>
          </p:cNvSpPr>
          <p:nvPr>
            <p:ph type="body" idx="1"/>
          </p:nvPr>
        </p:nvSpPr>
        <p:spPr>
          <a:xfrm>
            <a:off x="457200" y="1935480"/>
            <a:ext cx="4186808" cy="4389120"/>
          </a:xfrm>
        </p:spPr>
        <p:txBody>
          <a:bodyPr/>
          <a:lstStyle/>
          <a:p>
            <a:pPr eaLnBrk="1" hangingPunct="1">
              <a:defRPr/>
            </a:pPr>
            <a:r>
              <a:rPr lang="en-GB" dirty="0" smtClean="0"/>
              <a:t>The Athenians did not try encroaching upon Spartan interests directly. </a:t>
            </a:r>
          </a:p>
          <a:p>
            <a:pPr eaLnBrk="1" hangingPunct="1">
              <a:defRPr/>
            </a:pPr>
            <a:r>
              <a:rPr lang="en-GB" dirty="0" smtClean="0"/>
              <a:t>Rather they started interfering in the sphere of Corinthian influence, which covered western Greece, the Ionian Sea and Sicily and Magna Graecia. </a:t>
            </a:r>
          </a:p>
        </p:txBody>
      </p:sp>
      <p:pic>
        <p:nvPicPr>
          <p:cNvPr id="1026" name="Picture 2"/>
          <p:cNvPicPr>
            <a:picLocks noChangeAspect="1" noChangeArrowheads="1"/>
          </p:cNvPicPr>
          <p:nvPr/>
        </p:nvPicPr>
        <p:blipFill>
          <a:blip r:embed="rId2" cstate="print"/>
          <a:srcRect/>
          <a:stretch>
            <a:fillRect/>
          </a:stretch>
        </p:blipFill>
        <p:spPr bwMode="auto">
          <a:xfrm>
            <a:off x="4530573" y="1916832"/>
            <a:ext cx="4613428" cy="3096344"/>
          </a:xfrm>
          <a:prstGeom prst="rect">
            <a:avLst/>
          </a:prstGeom>
          <a:noFill/>
          <a:ln w="9525">
            <a:noFill/>
            <a:miter lim="800000"/>
            <a:headEnd/>
            <a:tailEnd/>
          </a:ln>
        </p:spPr>
      </p:pic>
      <p:sp>
        <p:nvSpPr>
          <p:cNvPr id="5" name="Rectangle 4"/>
          <p:cNvSpPr/>
          <p:nvPr/>
        </p:nvSpPr>
        <p:spPr>
          <a:xfrm>
            <a:off x="5796136" y="3212976"/>
            <a:ext cx="936104" cy="864096"/>
          </a:xfrm>
          <a:prstGeom prst="rect">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smtClean="0"/>
              <a:t>The Akarnanian Alliance</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3275856" y="3429000"/>
            <a:ext cx="5657850" cy="3200400"/>
          </a:xfrm>
          <a:prstGeom prst="rect">
            <a:avLst/>
          </a:prstGeom>
          <a:noFill/>
          <a:ln w="9525">
            <a:noFill/>
            <a:miter lim="800000"/>
            <a:headEnd/>
            <a:tailEnd/>
          </a:ln>
        </p:spPr>
      </p:pic>
      <p:sp>
        <p:nvSpPr>
          <p:cNvPr id="7" name="Rectangle 6"/>
          <p:cNvSpPr/>
          <p:nvPr/>
        </p:nvSpPr>
        <p:spPr>
          <a:xfrm>
            <a:off x="4788024" y="4797152"/>
            <a:ext cx="504056"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6602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04248" y="5373216"/>
            <a:ext cx="960904" cy="369332"/>
          </a:xfrm>
          <a:prstGeom prst="rect">
            <a:avLst/>
          </a:prstGeom>
          <a:noFill/>
        </p:spPr>
        <p:txBody>
          <a:bodyPr wrap="none" rtlCol="0">
            <a:spAutoFit/>
          </a:bodyPr>
          <a:lstStyle/>
          <a:p>
            <a:r>
              <a:rPr lang="en-GB" dirty="0" smtClean="0"/>
              <a:t>Corinth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dirty="0" smtClean="0"/>
              <a:t>Amphipolis</a:t>
            </a:r>
            <a:endParaRPr lang="en-GB" dirty="0" smtClean="0"/>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smtClean="0"/>
          </a:p>
          <a:p>
            <a:r>
              <a:rPr lang="en-GB" dirty="0" smtClean="0"/>
              <a:t>437: colonisation of Amphipolis</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4067944" y="1484784"/>
            <a:ext cx="4924425" cy="5057775"/>
          </a:xfrm>
          <a:prstGeom prst="rect">
            <a:avLst/>
          </a:prstGeom>
          <a:noFill/>
          <a:ln w="9525">
            <a:noFill/>
            <a:miter lim="800000"/>
            <a:headEnd/>
            <a:tailEnd/>
          </a:ln>
        </p:spPr>
      </p:pic>
      <p:sp>
        <p:nvSpPr>
          <p:cNvPr id="10" name="Isosceles Triangle 9"/>
          <p:cNvSpPr/>
          <p:nvPr/>
        </p:nvSpPr>
        <p:spPr>
          <a:xfrm>
            <a:off x="6732240" y="213285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p:cNvSpPr/>
          <p:nvPr/>
        </p:nvSpPr>
        <p:spPr>
          <a:xfrm>
            <a:off x="6228184"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p:cNvSpPr/>
          <p:nvPr/>
        </p:nvSpPr>
        <p:spPr>
          <a:xfrm>
            <a:off x="6372200" y="170080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48264" y="2276872"/>
            <a:ext cx="880369" cy="369332"/>
          </a:xfrm>
          <a:prstGeom prst="rect">
            <a:avLst/>
          </a:prstGeom>
          <a:noFill/>
        </p:spPr>
        <p:txBody>
          <a:bodyPr wrap="none" rtlCol="0">
            <a:spAutoFit/>
          </a:bodyPr>
          <a:lstStyle/>
          <a:p>
            <a:r>
              <a:rPr lang="en-GB" dirty="0" smtClean="0"/>
              <a:t>Thasos</a:t>
            </a:r>
            <a:endParaRPr lang="en-GB" dirty="0"/>
          </a:p>
        </p:txBody>
      </p:sp>
      <p:sp>
        <p:nvSpPr>
          <p:cNvPr id="14" name="TextBox 13"/>
          <p:cNvSpPr txBox="1"/>
          <p:nvPr/>
        </p:nvSpPr>
        <p:spPr>
          <a:xfrm>
            <a:off x="6588224" y="1700808"/>
            <a:ext cx="1346844" cy="369332"/>
          </a:xfrm>
          <a:prstGeom prst="rect">
            <a:avLst/>
          </a:prstGeom>
          <a:noFill/>
        </p:spPr>
        <p:txBody>
          <a:bodyPr wrap="none" rtlCol="0">
            <a:spAutoFit/>
          </a:bodyPr>
          <a:lstStyle/>
          <a:p>
            <a:r>
              <a:rPr lang="en-GB" dirty="0" smtClean="0"/>
              <a:t>Amphipolis</a:t>
            </a:r>
            <a:endParaRPr lang="en-GB" dirty="0"/>
          </a:p>
        </p:txBody>
      </p:sp>
      <p:sp>
        <p:nvSpPr>
          <p:cNvPr id="15" name="TextBox 14"/>
          <p:cNvSpPr txBox="1"/>
          <p:nvPr/>
        </p:nvSpPr>
        <p:spPr>
          <a:xfrm>
            <a:off x="6516216" y="5661248"/>
            <a:ext cx="893193" cy="369332"/>
          </a:xfrm>
          <a:prstGeom prst="rect">
            <a:avLst/>
          </a:prstGeom>
          <a:noFill/>
        </p:spPr>
        <p:txBody>
          <a:bodyPr wrap="none" rtlCol="0">
            <a:spAutoFit/>
          </a:bodyPr>
          <a:lstStyle/>
          <a:p>
            <a:r>
              <a:rPr lang="en-GB" dirty="0" smtClean="0"/>
              <a:t>Athens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0"/>
            <a:ext cx="8229600" cy="1143000"/>
          </a:xfrm>
        </p:spPr>
        <p:txBody>
          <a:bodyPr/>
          <a:lstStyle/>
          <a:p>
            <a:pPr marL="838200" indent="-838200" eaLnBrk="1" hangingPunct="1">
              <a:defRPr/>
            </a:pPr>
            <a:r>
              <a:rPr lang="en-GB" dirty="0" smtClean="0"/>
              <a:t>Athenian Alliances in the West</a:t>
            </a:r>
          </a:p>
        </p:txBody>
      </p:sp>
      <p:sp>
        <p:nvSpPr>
          <p:cNvPr id="12291" name="Rectangle 3"/>
          <p:cNvSpPr>
            <a:spLocks noGrp="1" noChangeArrowheads="1"/>
          </p:cNvSpPr>
          <p:nvPr>
            <p:ph sz="half" idx="1"/>
          </p:nvPr>
        </p:nvSpPr>
        <p:spPr/>
        <p:txBody>
          <a:bodyPr/>
          <a:lstStyle/>
          <a:p>
            <a:pPr eaLnBrk="1" hangingPunct="1">
              <a:defRPr/>
            </a:pPr>
            <a:r>
              <a:rPr lang="en-GB" dirty="0" smtClean="0"/>
              <a:t>In the 430s, the Athenians also concluded alliances with </a:t>
            </a:r>
            <a:r>
              <a:rPr lang="en-GB" dirty="0" err="1" smtClean="0"/>
              <a:t>Leontinoi</a:t>
            </a:r>
            <a:r>
              <a:rPr lang="en-GB" dirty="0" smtClean="0"/>
              <a:t> and </a:t>
            </a:r>
            <a:r>
              <a:rPr lang="en-GB" dirty="0" err="1" smtClean="0"/>
              <a:t>Rhegion</a:t>
            </a:r>
            <a:r>
              <a:rPr lang="en-GB" dirty="0" smtClean="0"/>
              <a:t> against Syracuse. </a:t>
            </a:r>
          </a:p>
          <a:p>
            <a:pPr eaLnBrk="1" hangingPunct="1">
              <a:defRPr/>
            </a:pPr>
            <a:r>
              <a:rPr lang="en-GB" dirty="0" smtClean="0"/>
              <a:t>Syracuse was the biggest Corinthian colony and the gateway of Corinth to the west. </a:t>
            </a:r>
          </a:p>
        </p:txBody>
      </p:sp>
      <p:pic>
        <p:nvPicPr>
          <p:cNvPr id="4098" name="Picture 2"/>
          <p:cNvPicPr>
            <a:picLocks noChangeAspect="1" noChangeArrowheads="1"/>
          </p:cNvPicPr>
          <p:nvPr/>
        </p:nvPicPr>
        <p:blipFill>
          <a:blip r:embed="rId2" cstate="print"/>
          <a:srcRect/>
          <a:stretch>
            <a:fillRect/>
          </a:stretch>
        </p:blipFill>
        <p:spPr bwMode="auto">
          <a:xfrm>
            <a:off x="4788024" y="2348880"/>
            <a:ext cx="4067175" cy="3790950"/>
          </a:xfrm>
          <a:prstGeom prst="rect">
            <a:avLst/>
          </a:prstGeom>
          <a:noFill/>
          <a:ln w="9525">
            <a:noFill/>
            <a:miter lim="800000"/>
            <a:headEnd/>
            <a:tailEnd/>
          </a:ln>
        </p:spPr>
      </p:pic>
      <p:sp>
        <p:nvSpPr>
          <p:cNvPr id="6" name="Isosceles Triangle 5"/>
          <p:cNvSpPr/>
          <p:nvPr/>
        </p:nvSpPr>
        <p:spPr>
          <a:xfrm>
            <a:off x="6948264" y="479715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444208" y="537321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732240" y="558924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36296" y="4869160"/>
            <a:ext cx="1016625" cy="369332"/>
          </a:xfrm>
          <a:prstGeom prst="rect">
            <a:avLst/>
          </a:prstGeom>
          <a:noFill/>
        </p:spPr>
        <p:txBody>
          <a:bodyPr wrap="none" rtlCol="0">
            <a:spAutoFit/>
          </a:bodyPr>
          <a:lstStyle/>
          <a:p>
            <a:r>
              <a:rPr lang="en-GB" dirty="0" err="1" smtClean="0"/>
              <a:t>Rhegion</a:t>
            </a:r>
            <a:endParaRPr lang="en-GB" dirty="0"/>
          </a:p>
        </p:txBody>
      </p:sp>
      <p:sp>
        <p:nvSpPr>
          <p:cNvPr id="10" name="TextBox 9"/>
          <p:cNvSpPr txBox="1"/>
          <p:nvPr/>
        </p:nvSpPr>
        <p:spPr>
          <a:xfrm>
            <a:off x="6588224" y="5301208"/>
            <a:ext cx="1158907" cy="369332"/>
          </a:xfrm>
          <a:prstGeom prst="rect">
            <a:avLst/>
          </a:prstGeom>
          <a:noFill/>
        </p:spPr>
        <p:txBody>
          <a:bodyPr wrap="none" rtlCol="0">
            <a:spAutoFit/>
          </a:bodyPr>
          <a:lstStyle/>
          <a:p>
            <a:r>
              <a:rPr lang="en-GB" dirty="0" err="1" smtClean="0"/>
              <a:t>Leontinoi</a:t>
            </a:r>
            <a:endParaRPr lang="en-GB" dirty="0"/>
          </a:p>
        </p:txBody>
      </p:sp>
      <p:sp>
        <p:nvSpPr>
          <p:cNvPr id="11" name="TextBox 10"/>
          <p:cNvSpPr txBox="1"/>
          <p:nvPr/>
        </p:nvSpPr>
        <p:spPr>
          <a:xfrm>
            <a:off x="6948264" y="5805264"/>
            <a:ext cx="1042850" cy="369332"/>
          </a:xfrm>
          <a:prstGeom prst="rect">
            <a:avLst/>
          </a:prstGeom>
          <a:noFill/>
        </p:spPr>
        <p:txBody>
          <a:bodyPr wrap="none" rtlCol="0">
            <a:spAutoFit/>
          </a:bodyPr>
          <a:lstStyle/>
          <a:p>
            <a:r>
              <a:rPr lang="en-GB" dirty="0" smtClean="0"/>
              <a:t>Syracuse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smtClean="0"/>
              <a:t>Epidamnos</a:t>
            </a:r>
          </a:p>
        </p:txBody>
      </p:sp>
      <p:sp>
        <p:nvSpPr>
          <p:cNvPr id="13315" name="Rectangle 3"/>
          <p:cNvSpPr>
            <a:spLocks noGrp="1" noChangeArrowheads="1"/>
          </p:cNvSpPr>
          <p:nvPr>
            <p:ph sz="half" idx="1"/>
          </p:nvPr>
        </p:nvSpPr>
        <p:spPr/>
        <p:txBody>
          <a:bodyPr>
            <a:normAutofit fontScale="92500"/>
          </a:bodyPr>
          <a:lstStyle/>
          <a:p>
            <a:pPr eaLnBrk="1" hangingPunct="1">
              <a:defRPr/>
            </a:pPr>
            <a:r>
              <a:rPr lang="en-GB" smtClean="0"/>
              <a:t>Epidamnos was a Corcyraean colony but its oikistes was from Corinth.</a:t>
            </a:r>
          </a:p>
          <a:p>
            <a:pPr eaLnBrk="1" hangingPunct="1">
              <a:defRPr/>
            </a:pPr>
            <a:r>
              <a:rPr lang="en-GB" smtClean="0"/>
              <a:t>When Epidamnos was in war with the native populations in the 430s, they asked for help from Corcyra. </a:t>
            </a:r>
          </a:p>
          <a:p>
            <a:pPr eaLnBrk="1" hangingPunct="1">
              <a:defRPr/>
            </a:pPr>
            <a:r>
              <a:rPr lang="en-GB" smtClean="0"/>
              <a:t>The Corcyraeans refused. So the Epidamnians turned to Corinth. </a:t>
            </a:r>
          </a:p>
        </p:txBody>
      </p:sp>
      <p:pic>
        <p:nvPicPr>
          <p:cNvPr id="5122" name="Picture 2"/>
          <p:cNvPicPr>
            <a:picLocks noChangeAspect="1" noChangeArrowheads="1"/>
          </p:cNvPicPr>
          <p:nvPr/>
        </p:nvPicPr>
        <p:blipFill>
          <a:blip r:embed="rId2" cstate="print"/>
          <a:srcRect/>
          <a:stretch>
            <a:fillRect/>
          </a:stretch>
        </p:blipFill>
        <p:spPr bwMode="auto">
          <a:xfrm>
            <a:off x="4562475" y="1772816"/>
            <a:ext cx="4581525" cy="4419600"/>
          </a:xfrm>
          <a:prstGeom prst="rect">
            <a:avLst/>
          </a:prstGeom>
          <a:noFill/>
          <a:ln w="9525">
            <a:noFill/>
            <a:miter lim="800000"/>
            <a:headEnd/>
            <a:tailEnd/>
          </a:ln>
        </p:spPr>
      </p:pic>
      <p:sp>
        <p:nvSpPr>
          <p:cNvPr id="6" name="Isosceles Triangle 5"/>
          <p:cNvSpPr/>
          <p:nvPr/>
        </p:nvSpPr>
        <p:spPr>
          <a:xfrm>
            <a:off x="5076056" y="220486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292080" y="41490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7812360"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84604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292080" y="2276872"/>
            <a:ext cx="1309974" cy="369332"/>
          </a:xfrm>
          <a:prstGeom prst="rect">
            <a:avLst/>
          </a:prstGeom>
          <a:noFill/>
        </p:spPr>
        <p:txBody>
          <a:bodyPr wrap="none" rtlCol="0">
            <a:spAutoFit/>
          </a:bodyPr>
          <a:lstStyle/>
          <a:p>
            <a:r>
              <a:rPr lang="en-GB" dirty="0" smtClean="0"/>
              <a:t>Epidamnos</a:t>
            </a:r>
            <a:endParaRPr lang="en-GB" dirty="0"/>
          </a:p>
        </p:txBody>
      </p:sp>
      <p:sp>
        <p:nvSpPr>
          <p:cNvPr id="11" name="TextBox 10"/>
          <p:cNvSpPr txBox="1"/>
          <p:nvPr/>
        </p:nvSpPr>
        <p:spPr>
          <a:xfrm>
            <a:off x="5508104" y="4077072"/>
            <a:ext cx="955774" cy="369332"/>
          </a:xfrm>
          <a:prstGeom prst="rect">
            <a:avLst/>
          </a:prstGeom>
          <a:noFill/>
        </p:spPr>
        <p:txBody>
          <a:bodyPr wrap="none" rtlCol="0">
            <a:spAutoFit/>
          </a:bodyPr>
          <a:lstStyle/>
          <a:p>
            <a:r>
              <a:rPr lang="en-GB" dirty="0" smtClean="0"/>
              <a:t>Corcyra</a:t>
            </a:r>
            <a:endParaRPr lang="en-GB" dirty="0"/>
          </a:p>
        </p:txBody>
      </p:sp>
      <p:sp>
        <p:nvSpPr>
          <p:cNvPr id="12" name="TextBox 11"/>
          <p:cNvSpPr txBox="1"/>
          <p:nvPr/>
        </p:nvSpPr>
        <p:spPr>
          <a:xfrm>
            <a:off x="7596336" y="5877272"/>
            <a:ext cx="960904" cy="369332"/>
          </a:xfrm>
          <a:prstGeom prst="rect">
            <a:avLst/>
          </a:prstGeom>
          <a:noFill/>
        </p:spPr>
        <p:txBody>
          <a:bodyPr wrap="none" rtlCol="0">
            <a:spAutoFit/>
          </a:bodyPr>
          <a:lstStyle/>
          <a:p>
            <a:r>
              <a:rPr lang="en-GB" dirty="0" smtClean="0"/>
              <a:t>Corinth</a:t>
            </a:r>
            <a:endParaRPr lang="en-GB" dirty="0"/>
          </a:p>
        </p:txBody>
      </p:sp>
      <p:sp>
        <p:nvSpPr>
          <p:cNvPr id="13" name="TextBox 12"/>
          <p:cNvSpPr txBox="1"/>
          <p:nvPr/>
        </p:nvSpPr>
        <p:spPr>
          <a:xfrm>
            <a:off x="8100392" y="5085184"/>
            <a:ext cx="893193" cy="369332"/>
          </a:xfrm>
          <a:prstGeom prst="rect">
            <a:avLst/>
          </a:prstGeom>
          <a:noFill/>
        </p:spPr>
        <p:txBody>
          <a:bodyPr wrap="none" rtlCol="0">
            <a:spAutoFit/>
          </a:bodyPr>
          <a:lstStyle/>
          <a:p>
            <a:r>
              <a:rPr lang="en-GB" dirty="0" smtClean="0"/>
              <a:t>Athens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Corinth vs. Corcyra</a:t>
            </a:r>
            <a:endParaRPr lang="en-GB" dirty="0"/>
          </a:p>
        </p:txBody>
      </p:sp>
      <p:sp>
        <p:nvSpPr>
          <p:cNvPr id="3" name="Content Placeholder 2"/>
          <p:cNvSpPr>
            <a:spLocks noGrp="1"/>
          </p:cNvSpPr>
          <p:nvPr>
            <p:ph sz="half" idx="1"/>
          </p:nvPr>
        </p:nvSpPr>
        <p:spPr>
          <a:xfrm>
            <a:off x="0" y="1268760"/>
            <a:ext cx="3995936" cy="5400600"/>
          </a:xfrm>
        </p:spPr>
        <p:txBody>
          <a:bodyPr>
            <a:normAutofit fontScale="62500" lnSpcReduction="20000"/>
          </a:bodyPr>
          <a:lstStyle/>
          <a:p>
            <a:r>
              <a:rPr lang="en-US" sz="2800" dirty="0" smtClean="0"/>
              <a:t>This the Corinthians consented to do. Believing the colony to belong as much to themselves as to the </a:t>
            </a:r>
            <a:r>
              <a:rPr lang="en-US" sz="2800" dirty="0" err="1" smtClean="0"/>
              <a:t>Corcyraeans</a:t>
            </a:r>
            <a:r>
              <a:rPr lang="en-US" sz="2800" dirty="0" smtClean="0"/>
              <a:t>, </a:t>
            </a:r>
            <a:r>
              <a:rPr lang="en-US" sz="2800" b="1" dirty="0" smtClean="0"/>
              <a:t>they felt it to be a kind of duty to undertake their protection. </a:t>
            </a:r>
            <a:r>
              <a:rPr lang="en-US" sz="2800" dirty="0" smtClean="0"/>
              <a:t>Besides, </a:t>
            </a:r>
            <a:r>
              <a:rPr lang="en-US" sz="2800" b="1" dirty="0" smtClean="0"/>
              <a:t>they hated the </a:t>
            </a:r>
            <a:r>
              <a:rPr lang="en-US" sz="2800" b="1" dirty="0" err="1" smtClean="0"/>
              <a:t>Corcyraeans</a:t>
            </a:r>
            <a:r>
              <a:rPr lang="en-US" sz="2800" b="1" dirty="0" smtClean="0"/>
              <a:t> for their contempt of the mother country. </a:t>
            </a:r>
            <a:r>
              <a:rPr lang="en-US" sz="2800" dirty="0" smtClean="0"/>
              <a:t>[4] Instead of meeting with the usual honors accorded to the parent city by every other colony at public assemblies, such as precedence at sacrifices, Corinth found herself treated with contempt by a power, which in point of wealth could stand comparison with any even of the richest communities in </a:t>
            </a:r>
            <a:r>
              <a:rPr lang="en-US" sz="2800" dirty="0" smtClean="0"/>
              <a:t>Hellas… </a:t>
            </a:r>
            <a:r>
              <a:rPr lang="en-US" sz="2800" dirty="0" smtClean="0"/>
              <a:t>All these grievances made Corinth eager to send the promised aid to </a:t>
            </a:r>
            <a:r>
              <a:rPr lang="en-US" sz="2800" dirty="0" err="1" smtClean="0"/>
              <a:t>Epidamnus</a:t>
            </a:r>
            <a:r>
              <a:rPr lang="en-US" sz="2800" dirty="0" smtClean="0"/>
              <a:t>. </a:t>
            </a:r>
            <a:r>
              <a:rPr lang="en-US" sz="2800" b="1" dirty="0" smtClean="0"/>
              <a:t>Advertisement was made for volunteer settlers, and a force of </a:t>
            </a:r>
            <a:r>
              <a:rPr lang="en-US" sz="2800" b="1" dirty="0" err="1" smtClean="0"/>
              <a:t>Ambraciots</a:t>
            </a:r>
            <a:r>
              <a:rPr lang="en-US" sz="2800" b="1" dirty="0" smtClean="0"/>
              <a:t>, </a:t>
            </a:r>
            <a:r>
              <a:rPr lang="en-US" sz="2800" b="1" dirty="0" err="1" smtClean="0"/>
              <a:t>Leucadians</a:t>
            </a:r>
            <a:r>
              <a:rPr lang="en-US" sz="2800" b="1" dirty="0" smtClean="0"/>
              <a:t>, and Corinthians was </a:t>
            </a:r>
            <a:r>
              <a:rPr lang="en-US" sz="2800" b="1" dirty="0" err="1" smtClean="0"/>
              <a:t>despatched</a:t>
            </a:r>
            <a:r>
              <a:rPr lang="en-US" sz="2800" dirty="0" smtClean="0"/>
              <a:t>. Thucydides 1.25-6</a:t>
            </a:r>
            <a:endParaRPr lang="en-GB" sz="2800" dirty="0" smtClean="0"/>
          </a:p>
          <a:p>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4152900" y="1196752"/>
            <a:ext cx="4991100" cy="5381625"/>
          </a:xfrm>
          <a:prstGeom prst="rect">
            <a:avLst/>
          </a:prstGeom>
          <a:noFill/>
          <a:ln w="9525">
            <a:noFill/>
            <a:miter lim="800000"/>
            <a:headEnd/>
            <a:tailEnd/>
          </a:ln>
        </p:spPr>
      </p:pic>
      <p:sp>
        <p:nvSpPr>
          <p:cNvPr id="7" name="Oval 6"/>
          <p:cNvSpPr/>
          <p:nvPr/>
        </p:nvSpPr>
        <p:spPr>
          <a:xfrm>
            <a:off x="4283968" y="1340768"/>
            <a:ext cx="864096"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652120" y="4437112"/>
            <a:ext cx="1440160" cy="10081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716016" y="4221088"/>
            <a:ext cx="1368152" cy="936104"/>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067944" y="1412776"/>
            <a:ext cx="1368152" cy="1944216"/>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0"/>
            <a:ext cx="8229600" cy="1143000"/>
          </a:xfrm>
        </p:spPr>
        <p:txBody>
          <a:bodyPr/>
          <a:lstStyle/>
          <a:p>
            <a:pPr marL="838200" indent="-838200" eaLnBrk="1" hangingPunct="1">
              <a:defRPr/>
            </a:pPr>
            <a:r>
              <a:rPr lang="en-GB" dirty="0" smtClean="0"/>
              <a:t>The Athenian Involvement</a:t>
            </a:r>
          </a:p>
        </p:txBody>
      </p:sp>
      <p:sp>
        <p:nvSpPr>
          <p:cNvPr id="15363" name="Rectangle 3"/>
          <p:cNvSpPr>
            <a:spLocks noGrp="1" noChangeArrowheads="1"/>
          </p:cNvSpPr>
          <p:nvPr>
            <p:ph sz="half" idx="1"/>
          </p:nvPr>
        </p:nvSpPr>
        <p:spPr/>
        <p:txBody>
          <a:bodyPr>
            <a:normAutofit fontScale="92500"/>
          </a:bodyPr>
          <a:lstStyle/>
          <a:p>
            <a:pPr eaLnBrk="1" hangingPunct="1">
              <a:defRPr/>
            </a:pPr>
            <a:r>
              <a:rPr lang="en-GB" smtClean="0"/>
              <a:t>The Corinthians were defeated by the Corcyraeans in Action. </a:t>
            </a:r>
          </a:p>
          <a:p>
            <a:pPr eaLnBrk="1" hangingPunct="1">
              <a:defRPr/>
            </a:pPr>
            <a:r>
              <a:rPr lang="en-GB" smtClean="0"/>
              <a:t>In turn, they built a bigger fleet and tried to take the war a step further. </a:t>
            </a:r>
          </a:p>
          <a:p>
            <a:pPr eaLnBrk="1" hangingPunct="1">
              <a:defRPr/>
            </a:pPr>
            <a:r>
              <a:rPr lang="en-GB" smtClean="0"/>
              <a:t>Corcyra turned to Athens, who eagerly accepted an alliance although it would immediately mean war with Corinth. </a:t>
            </a:r>
          </a:p>
        </p:txBody>
      </p:sp>
      <p:pic>
        <p:nvPicPr>
          <p:cNvPr id="7170" name="Picture 2"/>
          <p:cNvPicPr>
            <a:picLocks noChangeAspect="1" noChangeArrowheads="1"/>
          </p:cNvPicPr>
          <p:nvPr/>
        </p:nvPicPr>
        <p:blipFill>
          <a:blip r:embed="rId2" cstate="print"/>
          <a:srcRect/>
          <a:stretch>
            <a:fillRect/>
          </a:stretch>
        </p:blipFill>
        <p:spPr bwMode="auto">
          <a:xfrm>
            <a:off x="4284760" y="2636912"/>
            <a:ext cx="4711008" cy="3029694"/>
          </a:xfrm>
          <a:prstGeom prst="rect">
            <a:avLst/>
          </a:prstGeom>
          <a:noFill/>
          <a:ln w="9525">
            <a:noFill/>
            <a:miter lim="800000"/>
            <a:headEnd/>
            <a:tailEnd/>
          </a:ln>
        </p:spPr>
      </p:pic>
      <p:cxnSp>
        <p:nvCxnSpPr>
          <p:cNvPr id="7" name="Straight Arrow Connector 6"/>
          <p:cNvCxnSpPr/>
          <p:nvPr/>
        </p:nvCxnSpPr>
        <p:spPr>
          <a:xfrm flipH="1">
            <a:off x="5868144" y="3861048"/>
            <a:ext cx="1224136" cy="72008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3933056"/>
            <a:ext cx="504056" cy="50405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668344" y="4365104"/>
            <a:ext cx="504056" cy="21602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0"/>
            <a:ext cx="8229600" cy="792088"/>
          </a:xfrm>
        </p:spPr>
        <p:txBody>
          <a:bodyPr>
            <a:normAutofit fontScale="90000"/>
          </a:bodyPr>
          <a:lstStyle/>
          <a:p>
            <a:pPr marL="838200" indent="-838200" eaLnBrk="1" hangingPunct="1">
              <a:defRPr/>
            </a:pPr>
            <a:r>
              <a:rPr lang="en-GB" dirty="0" smtClean="0"/>
              <a:t>Potidaea</a:t>
            </a:r>
          </a:p>
        </p:txBody>
      </p:sp>
      <p:sp>
        <p:nvSpPr>
          <p:cNvPr id="16387" name="Rectangle 3"/>
          <p:cNvSpPr>
            <a:spLocks noGrp="1" noChangeArrowheads="1"/>
          </p:cNvSpPr>
          <p:nvPr>
            <p:ph type="body" idx="1"/>
          </p:nvPr>
        </p:nvSpPr>
        <p:spPr>
          <a:xfrm>
            <a:off x="0" y="908050"/>
            <a:ext cx="4355976" cy="5949950"/>
          </a:xfrm>
        </p:spPr>
        <p:txBody>
          <a:bodyPr>
            <a:normAutofit lnSpcReduction="10000"/>
          </a:bodyPr>
          <a:lstStyle/>
          <a:p>
            <a:pPr eaLnBrk="1" hangingPunct="1">
              <a:lnSpc>
                <a:spcPct val="80000"/>
              </a:lnSpc>
              <a:defRPr/>
            </a:pPr>
            <a:r>
              <a:rPr lang="en-US" sz="1800" dirty="0" smtClean="0"/>
              <a:t> </a:t>
            </a:r>
            <a:r>
              <a:rPr lang="en-US" sz="1800" b="1" dirty="0" smtClean="0"/>
              <a:t>Corinth was forming schemes for retaliation, and Athens suspected her hostility. </a:t>
            </a:r>
            <a:r>
              <a:rPr lang="en-US" sz="1800" dirty="0" smtClean="0"/>
              <a:t>The </a:t>
            </a:r>
            <a:r>
              <a:rPr lang="en-US" sz="1800" b="1" dirty="0" err="1" smtClean="0"/>
              <a:t>Potidaeans</a:t>
            </a:r>
            <a:r>
              <a:rPr lang="en-US" sz="1800" dirty="0" smtClean="0"/>
              <a:t>, who inhabit the isthmus of </a:t>
            </a:r>
            <a:r>
              <a:rPr lang="en-US" sz="1800" dirty="0" err="1" smtClean="0"/>
              <a:t>Pallene</a:t>
            </a:r>
            <a:r>
              <a:rPr lang="en-US" sz="1800" dirty="0" smtClean="0"/>
              <a:t>, being a Corinthian colony, but tributary allies of Athens, were ordered </a:t>
            </a:r>
            <a:r>
              <a:rPr lang="en-US" sz="1800" b="1" dirty="0" smtClean="0"/>
              <a:t>to raze the wall </a:t>
            </a:r>
            <a:r>
              <a:rPr lang="en-US" sz="1800" dirty="0" smtClean="0"/>
              <a:t>looking towards </a:t>
            </a:r>
            <a:r>
              <a:rPr lang="en-US" sz="1800" dirty="0" err="1" smtClean="0"/>
              <a:t>Pallene</a:t>
            </a:r>
            <a:r>
              <a:rPr lang="en-US" sz="1800" dirty="0" smtClean="0"/>
              <a:t>, to give </a:t>
            </a:r>
            <a:r>
              <a:rPr lang="en-US" sz="1800" b="1" dirty="0" smtClean="0"/>
              <a:t>hostages</a:t>
            </a:r>
            <a:r>
              <a:rPr lang="en-US" sz="1800" dirty="0" smtClean="0"/>
              <a:t>, to </a:t>
            </a:r>
            <a:r>
              <a:rPr lang="en-US" sz="1800" b="1" dirty="0" smtClean="0"/>
              <a:t>dismiss the Corinthian magistrates</a:t>
            </a:r>
            <a:r>
              <a:rPr lang="en-US" sz="1800" dirty="0" smtClean="0"/>
              <a:t>, and in future not to receive the persons sent from Corinth annually to succeed them. It was feared that they might be </a:t>
            </a:r>
            <a:r>
              <a:rPr lang="en-US" sz="1800" b="1" dirty="0" smtClean="0"/>
              <a:t>persuaded by </a:t>
            </a:r>
            <a:r>
              <a:rPr lang="en-US" sz="1800" b="1" dirty="0" err="1" smtClean="0"/>
              <a:t>Perdiccas</a:t>
            </a:r>
            <a:r>
              <a:rPr lang="en-US" sz="1800" b="1" dirty="0" smtClean="0"/>
              <a:t> and the Corinthians to revolt</a:t>
            </a:r>
            <a:r>
              <a:rPr lang="en-US" sz="1800" dirty="0" smtClean="0"/>
              <a:t>, and might draw the rest of the allies in the direction of Thrace to revolt with them. </a:t>
            </a:r>
            <a:r>
              <a:rPr lang="en-US" sz="1800" dirty="0" smtClean="0"/>
              <a:t>…[</a:t>
            </a:r>
            <a:r>
              <a:rPr lang="en-US" sz="1800" dirty="0" smtClean="0"/>
              <a:t>6] Alive to all this, and wishing to anticipate the revolt of the cities, the Athenians acted as follows. They were just then sending off thirty ships and a thousand heavy infantry for his country under the command of </a:t>
            </a:r>
            <a:r>
              <a:rPr lang="en-US" sz="1800" dirty="0" err="1" smtClean="0"/>
              <a:t>Archestratus</a:t>
            </a:r>
            <a:r>
              <a:rPr lang="en-US" sz="1800" dirty="0" smtClean="0"/>
              <a:t>, son of </a:t>
            </a:r>
            <a:r>
              <a:rPr lang="en-US" sz="1800" dirty="0" err="1" smtClean="0"/>
              <a:t>Lycomedes</a:t>
            </a:r>
            <a:r>
              <a:rPr lang="en-US" sz="1800" dirty="0" smtClean="0"/>
              <a:t>, with four colleagues. They instructed the captains to take hostages of the </a:t>
            </a:r>
            <a:r>
              <a:rPr lang="en-US" sz="1800" dirty="0" err="1" smtClean="0"/>
              <a:t>Potidaeans</a:t>
            </a:r>
            <a:r>
              <a:rPr lang="en-US" sz="1800" dirty="0" smtClean="0"/>
              <a:t>, to raze the wall, and to be on their guard against the revolt of the neighboring cities. Thucydides 1.56-7</a:t>
            </a:r>
            <a:endParaRPr lang="en-GB" sz="1800" dirty="0" smtClean="0"/>
          </a:p>
        </p:txBody>
      </p:sp>
      <p:pic>
        <p:nvPicPr>
          <p:cNvPr id="8194" name="Picture 2"/>
          <p:cNvPicPr>
            <a:picLocks noChangeAspect="1" noChangeArrowheads="1"/>
          </p:cNvPicPr>
          <p:nvPr/>
        </p:nvPicPr>
        <p:blipFill>
          <a:blip r:embed="rId2" cstate="print"/>
          <a:srcRect/>
          <a:stretch>
            <a:fillRect/>
          </a:stretch>
        </p:blipFill>
        <p:spPr bwMode="auto">
          <a:xfrm>
            <a:off x="4499992" y="1484784"/>
            <a:ext cx="4479801" cy="3789203"/>
          </a:xfrm>
          <a:prstGeom prst="rect">
            <a:avLst/>
          </a:prstGeom>
          <a:noFill/>
          <a:ln w="9525">
            <a:noFill/>
            <a:miter lim="800000"/>
            <a:headEnd/>
            <a:tailEnd/>
          </a:ln>
        </p:spPr>
      </p:pic>
      <p:sp>
        <p:nvSpPr>
          <p:cNvPr id="5" name="Isosceles Triangle 4"/>
          <p:cNvSpPr/>
          <p:nvPr/>
        </p:nvSpPr>
        <p:spPr>
          <a:xfrm>
            <a:off x="6228184" y="23488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6084168" y="458112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732240" y="443711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932040" y="1556792"/>
            <a:ext cx="936104" cy="6480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076056" y="1772816"/>
            <a:ext cx="1105046" cy="369332"/>
          </a:xfrm>
          <a:prstGeom prst="rect">
            <a:avLst/>
          </a:prstGeom>
          <a:noFill/>
        </p:spPr>
        <p:txBody>
          <a:bodyPr wrap="none" rtlCol="0">
            <a:spAutoFit/>
          </a:bodyPr>
          <a:lstStyle/>
          <a:p>
            <a:r>
              <a:rPr lang="en-GB" dirty="0" smtClean="0"/>
              <a:t>Macedon</a:t>
            </a:r>
            <a:endParaRPr lang="en-GB" dirty="0"/>
          </a:p>
        </p:txBody>
      </p:sp>
      <p:sp>
        <p:nvSpPr>
          <p:cNvPr id="10" name="TextBox 9"/>
          <p:cNvSpPr txBox="1"/>
          <p:nvPr/>
        </p:nvSpPr>
        <p:spPr>
          <a:xfrm>
            <a:off x="6444208" y="2420888"/>
            <a:ext cx="1048364" cy="369332"/>
          </a:xfrm>
          <a:prstGeom prst="rect">
            <a:avLst/>
          </a:prstGeom>
          <a:noFill/>
        </p:spPr>
        <p:txBody>
          <a:bodyPr wrap="none" rtlCol="0">
            <a:spAutoFit/>
          </a:bodyPr>
          <a:lstStyle/>
          <a:p>
            <a:r>
              <a:rPr lang="en-GB" dirty="0" smtClean="0"/>
              <a:t>Potidaea</a:t>
            </a:r>
            <a:endParaRPr lang="en-GB" dirty="0"/>
          </a:p>
        </p:txBody>
      </p:sp>
      <p:sp>
        <p:nvSpPr>
          <p:cNvPr id="11" name="TextBox 10"/>
          <p:cNvSpPr txBox="1"/>
          <p:nvPr/>
        </p:nvSpPr>
        <p:spPr>
          <a:xfrm>
            <a:off x="6948264" y="4581128"/>
            <a:ext cx="893193" cy="369332"/>
          </a:xfrm>
          <a:prstGeom prst="rect">
            <a:avLst/>
          </a:prstGeom>
          <a:noFill/>
        </p:spPr>
        <p:txBody>
          <a:bodyPr wrap="none" rtlCol="0">
            <a:spAutoFit/>
          </a:bodyPr>
          <a:lstStyle/>
          <a:p>
            <a:r>
              <a:rPr lang="en-GB" dirty="0" smtClean="0"/>
              <a:t>Athens</a:t>
            </a:r>
            <a:endParaRPr lang="en-GB" dirty="0"/>
          </a:p>
        </p:txBody>
      </p:sp>
      <p:sp>
        <p:nvSpPr>
          <p:cNvPr id="12" name="TextBox 11"/>
          <p:cNvSpPr txBox="1"/>
          <p:nvPr/>
        </p:nvSpPr>
        <p:spPr>
          <a:xfrm>
            <a:off x="5076056" y="4797152"/>
            <a:ext cx="960904" cy="369332"/>
          </a:xfrm>
          <a:prstGeom prst="rect">
            <a:avLst/>
          </a:prstGeom>
          <a:noFill/>
        </p:spPr>
        <p:txBody>
          <a:bodyPr wrap="none" rtlCol="0">
            <a:spAutoFit/>
          </a:bodyPr>
          <a:lstStyle/>
          <a:p>
            <a:r>
              <a:rPr lang="en-GB" dirty="0" smtClean="0"/>
              <a:t>Corinth</a:t>
            </a:r>
            <a:endParaRPr lang="en-GB" dirty="0"/>
          </a:p>
        </p:txBody>
      </p:sp>
      <p:cxnSp>
        <p:nvCxnSpPr>
          <p:cNvPr id="14" name="Straight Arrow Connector 13"/>
          <p:cNvCxnSpPr/>
          <p:nvPr/>
        </p:nvCxnSpPr>
        <p:spPr>
          <a:xfrm flipV="1">
            <a:off x="6372200" y="2204864"/>
            <a:ext cx="2016224" cy="21602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084168" y="1484784"/>
            <a:ext cx="1368152" cy="122413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a:t>
            </a:r>
            <a:r>
              <a:rPr lang="en-GB" dirty="0" err="1" smtClean="0"/>
              <a:t>Megarian</a:t>
            </a:r>
            <a:r>
              <a:rPr lang="en-GB" dirty="0" smtClean="0"/>
              <a:t> Decree</a:t>
            </a:r>
          </a:p>
        </p:txBody>
      </p:sp>
      <p:sp>
        <p:nvSpPr>
          <p:cNvPr id="17411" name="Rectangle 3"/>
          <p:cNvSpPr>
            <a:spLocks noGrp="1" noChangeArrowheads="1"/>
          </p:cNvSpPr>
          <p:nvPr>
            <p:ph type="body" idx="1"/>
          </p:nvPr>
        </p:nvSpPr>
        <p:spPr>
          <a:xfrm>
            <a:off x="0" y="1196752"/>
            <a:ext cx="4258816" cy="5127848"/>
          </a:xfrm>
        </p:spPr>
        <p:txBody>
          <a:bodyPr>
            <a:normAutofit fontScale="85000" lnSpcReduction="20000"/>
          </a:bodyPr>
          <a:lstStyle/>
          <a:p>
            <a:pPr eaLnBrk="1" hangingPunct="1">
              <a:lnSpc>
                <a:spcPct val="90000"/>
              </a:lnSpc>
              <a:defRPr/>
            </a:pPr>
            <a:r>
              <a:rPr lang="en-US" sz="2400" dirty="0" smtClean="0"/>
              <a:t>When the Athenians </a:t>
            </a:r>
            <a:r>
              <a:rPr lang="en-US" sz="2400" b="1" dirty="0" smtClean="0"/>
              <a:t>voted to exclude the </a:t>
            </a:r>
            <a:r>
              <a:rPr lang="en-US" sz="2400" b="1" dirty="0" err="1" smtClean="0"/>
              <a:t>Megarians</a:t>
            </a:r>
            <a:r>
              <a:rPr lang="en-US" sz="2400" b="1" dirty="0" smtClean="0"/>
              <a:t> from both their market and harbors</a:t>
            </a:r>
            <a:r>
              <a:rPr lang="en-US" sz="2400" dirty="0" smtClean="0"/>
              <a:t>, the </a:t>
            </a:r>
            <a:r>
              <a:rPr lang="en-US" sz="2400" dirty="0" err="1" smtClean="0"/>
              <a:t>Megarians</a:t>
            </a:r>
            <a:r>
              <a:rPr lang="en-US" sz="2400" dirty="0" smtClean="0"/>
              <a:t> turned to the Spartans for aid. And the Spartans [...] dispatched ambassadors [...], ordering the Athenians to rescind the action against the </a:t>
            </a:r>
            <a:r>
              <a:rPr lang="en-US" sz="2400" dirty="0" err="1" smtClean="0"/>
              <a:t>Megarians</a:t>
            </a:r>
            <a:r>
              <a:rPr lang="en-US" sz="2400" dirty="0" smtClean="0"/>
              <a:t> and threatening, if they did not accede, to wage war upon them together with the forces of their allies. When the [Athenian] Assembly convened to consider the matter, </a:t>
            </a:r>
            <a:r>
              <a:rPr lang="en-US" sz="2400" b="1" dirty="0" smtClean="0"/>
              <a:t>Pericles, who far excelled all his fellow citizens in skill of oratory, persuaded the Athenians not to rescind the action, saying that for them to accede to the demands of the Spartans, contrary to their own interests, would be the first step toward slavery</a:t>
            </a:r>
            <a:r>
              <a:rPr lang="en-US" sz="2400" dirty="0" smtClean="0"/>
              <a:t>. Diodoros 12.39.4-5</a:t>
            </a:r>
            <a:endParaRPr lang="en-GB" sz="2400" dirty="0" smtClean="0"/>
          </a:p>
        </p:txBody>
      </p:sp>
      <p:pic>
        <p:nvPicPr>
          <p:cNvPr id="9218" name="Picture 2"/>
          <p:cNvPicPr>
            <a:picLocks noChangeAspect="1" noChangeArrowheads="1"/>
          </p:cNvPicPr>
          <p:nvPr/>
        </p:nvPicPr>
        <p:blipFill>
          <a:blip r:embed="rId2" cstate="print"/>
          <a:srcRect/>
          <a:stretch>
            <a:fillRect/>
          </a:stretch>
        </p:blipFill>
        <p:spPr bwMode="auto">
          <a:xfrm>
            <a:off x="4211961" y="1556792"/>
            <a:ext cx="4932040" cy="3788379"/>
          </a:xfrm>
          <a:prstGeom prst="rect">
            <a:avLst/>
          </a:prstGeom>
          <a:noFill/>
          <a:ln w="9525">
            <a:noFill/>
            <a:miter lim="800000"/>
            <a:headEnd/>
            <a:tailEnd/>
          </a:ln>
        </p:spPr>
      </p:pic>
      <p:sp>
        <p:nvSpPr>
          <p:cNvPr id="5" name="Isosceles Triangle 4"/>
          <p:cNvSpPr/>
          <p:nvPr/>
        </p:nvSpPr>
        <p:spPr>
          <a:xfrm>
            <a:off x="6300192" y="342900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7380312" y="306896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516216" y="1844824"/>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444208" y="3501008"/>
            <a:ext cx="1268296" cy="369332"/>
          </a:xfrm>
          <a:prstGeom prst="rect">
            <a:avLst/>
          </a:prstGeom>
          <a:noFill/>
        </p:spPr>
        <p:txBody>
          <a:bodyPr wrap="none" rtlCol="0">
            <a:spAutoFit/>
          </a:bodyPr>
          <a:lstStyle/>
          <a:p>
            <a:r>
              <a:rPr lang="en-GB" dirty="0" smtClean="0"/>
              <a:t>Byzantium</a:t>
            </a:r>
            <a:endParaRPr lang="en-GB" dirty="0"/>
          </a:p>
        </p:txBody>
      </p:sp>
      <p:sp>
        <p:nvSpPr>
          <p:cNvPr id="9" name="TextBox 8"/>
          <p:cNvSpPr txBox="1"/>
          <p:nvPr/>
        </p:nvSpPr>
        <p:spPr>
          <a:xfrm>
            <a:off x="6660232" y="1844824"/>
            <a:ext cx="739305" cy="369332"/>
          </a:xfrm>
          <a:prstGeom prst="rect">
            <a:avLst/>
          </a:prstGeom>
          <a:noFill/>
        </p:spPr>
        <p:txBody>
          <a:bodyPr wrap="none" rtlCol="0">
            <a:spAutoFit/>
          </a:bodyPr>
          <a:lstStyle/>
          <a:p>
            <a:r>
              <a:rPr lang="en-GB" dirty="0" err="1" smtClean="0"/>
              <a:t>Olbia</a:t>
            </a:r>
            <a:endParaRPr lang="en-GB" dirty="0"/>
          </a:p>
        </p:txBody>
      </p:sp>
      <p:sp>
        <p:nvSpPr>
          <p:cNvPr id="10" name="TextBox 9"/>
          <p:cNvSpPr txBox="1"/>
          <p:nvPr/>
        </p:nvSpPr>
        <p:spPr>
          <a:xfrm>
            <a:off x="7524328" y="3212976"/>
            <a:ext cx="1142813" cy="646331"/>
          </a:xfrm>
          <a:prstGeom prst="rect">
            <a:avLst/>
          </a:prstGeom>
          <a:noFill/>
        </p:spPr>
        <p:txBody>
          <a:bodyPr wrap="none" rtlCol="0">
            <a:spAutoFit/>
          </a:bodyPr>
          <a:lstStyle/>
          <a:p>
            <a:r>
              <a:rPr lang="en-GB" dirty="0" err="1" smtClean="0"/>
              <a:t>Herakleia</a:t>
            </a:r>
            <a:endParaRPr lang="en-GB" dirty="0" smtClean="0"/>
          </a:p>
          <a:p>
            <a:r>
              <a:rPr lang="en-GB" dirty="0" err="1" smtClean="0"/>
              <a:t>Pontike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eaLnBrk="1" hangingPunct="1">
              <a:defRPr/>
            </a:pPr>
            <a:r>
              <a:rPr lang="en-GB" smtClean="0"/>
              <a:t>The Beginning of the War</a:t>
            </a:r>
          </a:p>
        </p:txBody>
      </p:sp>
      <p:sp>
        <p:nvSpPr>
          <p:cNvPr id="18435" name="Rectangle 3"/>
          <p:cNvSpPr>
            <a:spLocks noGrp="1" noChangeArrowheads="1"/>
          </p:cNvSpPr>
          <p:nvPr>
            <p:ph type="body" idx="1"/>
          </p:nvPr>
        </p:nvSpPr>
        <p:spPr/>
        <p:txBody>
          <a:bodyPr/>
          <a:lstStyle/>
          <a:p>
            <a:pPr eaLnBrk="1" hangingPunct="1">
              <a:defRPr/>
            </a:pPr>
            <a:r>
              <a:rPr lang="en-GB" smtClean="0"/>
              <a:t>The allies of Sparta were insistent on Sparta putting a check on Athenian interference in their interests.</a:t>
            </a:r>
          </a:p>
          <a:p>
            <a:pPr eaLnBrk="1" hangingPunct="1">
              <a:defRPr/>
            </a:pPr>
            <a:r>
              <a:rPr lang="en-GB" smtClean="0"/>
              <a:t>Sparta sent embassies to Athens but her demands for Athens to back off were refused.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Sparta Convinced</a:t>
            </a:r>
          </a:p>
        </p:txBody>
      </p:sp>
      <p:sp>
        <p:nvSpPr>
          <p:cNvPr id="19459" name="Rectangle 3"/>
          <p:cNvSpPr>
            <a:spLocks noGrp="1" noChangeArrowheads="1"/>
          </p:cNvSpPr>
          <p:nvPr>
            <p:ph type="body" idx="1"/>
          </p:nvPr>
        </p:nvSpPr>
        <p:spPr>
          <a:xfrm>
            <a:off x="0" y="908050"/>
            <a:ext cx="9144000" cy="5949950"/>
          </a:xfrm>
        </p:spPr>
        <p:txBody>
          <a:bodyPr/>
          <a:lstStyle/>
          <a:p>
            <a:pPr eaLnBrk="1" hangingPunct="1">
              <a:lnSpc>
                <a:spcPct val="80000"/>
              </a:lnSpc>
              <a:defRPr/>
            </a:pPr>
            <a:r>
              <a:rPr lang="en-US" sz="2000" dirty="0" smtClean="0"/>
              <a:t>All </a:t>
            </a:r>
            <a:r>
              <a:rPr lang="en-US" sz="2000" dirty="0" smtClean="0"/>
              <a:t>these actions of the Hellenes against each other and the barbarian occurred in the fifty years' interval between the retreat of Xerxes and the beginning of the present war. </a:t>
            </a:r>
            <a:r>
              <a:rPr lang="en-US" sz="2000" b="1" dirty="0" smtClean="0"/>
              <a:t>During this interval the Athenians succeeded in placing their empire on a firmer basis, and advanced their own home power to a very great height.</a:t>
            </a:r>
            <a:r>
              <a:rPr lang="en-US" sz="2000" dirty="0" smtClean="0"/>
              <a:t> </a:t>
            </a:r>
            <a:r>
              <a:rPr lang="en-US" sz="2000" b="1" dirty="0" smtClean="0"/>
              <a:t>The </a:t>
            </a:r>
            <a:r>
              <a:rPr lang="en-US" sz="2000" b="1" dirty="0" err="1" smtClean="0"/>
              <a:t>Lacedaemonians</a:t>
            </a:r>
            <a:r>
              <a:rPr lang="en-US" sz="2000" b="1" dirty="0" smtClean="0"/>
              <a:t>, though fully aware of it, opposed it only for a little while, but remained inactive during most of the period, being of old slow to go to war except under the pressure of necessity, and in the present instance being hampered by wars at home</a:t>
            </a:r>
            <a:r>
              <a:rPr lang="en-US" sz="2000" dirty="0" smtClean="0"/>
              <a:t>; until the growth of the Athenian power could be no longer ignored, and their own confederacy became the object of its encroachments. They then felt that they could endure it no longer, but that the time had come for them to throw themselves heart and soul upon the hostile power, and break it, if they could, by commencing the present war. [3] </a:t>
            </a:r>
            <a:r>
              <a:rPr lang="en-US" sz="2000" b="1" dirty="0" smtClean="0"/>
              <a:t>And though the </a:t>
            </a:r>
            <a:r>
              <a:rPr lang="en-US" sz="2000" b="1" dirty="0" err="1" smtClean="0"/>
              <a:t>Lacedaemonians</a:t>
            </a:r>
            <a:r>
              <a:rPr lang="en-US" sz="2000" b="1" dirty="0" smtClean="0"/>
              <a:t> had made up their own minds on the fact of the breach of the treaty and the guilt of the Athenians, yet they sent to Delphi and inquired of the god whether it would be well with them if they went to war; and, as it is reported, received from him the answer that if they put their whole strength into the war, victory would be theirs, and the promise that he himself would be with them, whether invoked or </a:t>
            </a:r>
            <a:r>
              <a:rPr lang="en-US" sz="2000" b="1" dirty="0" err="1" smtClean="0"/>
              <a:t>uninvoked</a:t>
            </a:r>
            <a:r>
              <a:rPr lang="en-US" sz="2000" b="1" dirty="0" smtClean="0"/>
              <a:t>.</a:t>
            </a:r>
            <a:r>
              <a:rPr lang="en-US" sz="2000" dirty="0" smtClean="0"/>
              <a:t> Thucydides 1.118</a:t>
            </a:r>
            <a:endParaRPr lang="en-GB" sz="2000"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Two Sides</a:t>
            </a:r>
          </a:p>
        </p:txBody>
      </p:sp>
      <p:sp>
        <p:nvSpPr>
          <p:cNvPr id="20483" name="Rectangle 3"/>
          <p:cNvSpPr>
            <a:spLocks noGrp="1" noChangeArrowheads="1"/>
          </p:cNvSpPr>
          <p:nvPr>
            <p:ph type="body" idx="1"/>
          </p:nvPr>
        </p:nvSpPr>
        <p:spPr>
          <a:xfrm>
            <a:off x="457200" y="1600200"/>
            <a:ext cx="8229600" cy="5257800"/>
          </a:xfrm>
        </p:spPr>
        <p:txBody>
          <a:bodyPr/>
          <a:lstStyle/>
          <a:p>
            <a:pPr eaLnBrk="1" hangingPunct="1">
              <a:lnSpc>
                <a:spcPct val="80000"/>
              </a:lnSpc>
              <a:defRPr/>
            </a:pPr>
            <a:r>
              <a:rPr lang="en-US" sz="2000" dirty="0" smtClean="0"/>
              <a:t>The allies of the two belligerents were the following. [2] These were the allies of Lacedaemon: </a:t>
            </a:r>
            <a:r>
              <a:rPr lang="en-US" sz="2000" b="1" dirty="0" smtClean="0"/>
              <a:t>all the Peloponnesians within the Isthmus except the </a:t>
            </a:r>
            <a:r>
              <a:rPr lang="en-US" sz="2000" b="1" dirty="0" err="1" smtClean="0"/>
              <a:t>Argives</a:t>
            </a:r>
            <a:r>
              <a:rPr lang="en-US" sz="2000" b="1" dirty="0" smtClean="0"/>
              <a:t> and Achaeans, who were neutra</a:t>
            </a:r>
            <a:r>
              <a:rPr lang="en-US" sz="2000" dirty="0" smtClean="0"/>
              <a:t>l; </a:t>
            </a:r>
            <a:r>
              <a:rPr lang="en-US" sz="2000" dirty="0" err="1" smtClean="0"/>
              <a:t>Pellene</a:t>
            </a:r>
            <a:r>
              <a:rPr lang="en-US" sz="2000" dirty="0" smtClean="0"/>
              <a:t> being the only Achaean city that first joined in the war, though her example was afterwards followed by the rest. </a:t>
            </a:r>
            <a:r>
              <a:rPr lang="en-US" sz="2000" b="1" dirty="0" smtClean="0"/>
              <a:t>Outside Peloponnese the </a:t>
            </a:r>
            <a:r>
              <a:rPr lang="en-US" sz="2000" b="1" dirty="0" err="1" smtClean="0"/>
              <a:t>Megarians</a:t>
            </a:r>
            <a:r>
              <a:rPr lang="en-US" sz="2000" b="1" dirty="0" smtClean="0"/>
              <a:t>, </a:t>
            </a:r>
            <a:r>
              <a:rPr lang="en-US" sz="2000" b="1" dirty="0" err="1" smtClean="0"/>
              <a:t>Locrians</a:t>
            </a:r>
            <a:r>
              <a:rPr lang="en-US" sz="2000" b="1" dirty="0" smtClean="0"/>
              <a:t>, </a:t>
            </a:r>
            <a:r>
              <a:rPr lang="en-US" sz="2000" b="1" dirty="0" err="1" smtClean="0"/>
              <a:t>Boeotians</a:t>
            </a:r>
            <a:r>
              <a:rPr lang="en-US" sz="2000" b="1" dirty="0" smtClean="0"/>
              <a:t>, </a:t>
            </a:r>
            <a:r>
              <a:rPr lang="en-US" sz="2000" b="1" dirty="0" err="1" smtClean="0"/>
              <a:t>Phocians</a:t>
            </a:r>
            <a:r>
              <a:rPr lang="en-US" sz="2000" b="1" dirty="0" smtClean="0"/>
              <a:t>, </a:t>
            </a:r>
            <a:r>
              <a:rPr lang="en-US" sz="2000" b="1" dirty="0" err="1" smtClean="0"/>
              <a:t>Ambraciots</a:t>
            </a:r>
            <a:r>
              <a:rPr lang="en-US" sz="2000" b="1" dirty="0" smtClean="0"/>
              <a:t>, </a:t>
            </a:r>
            <a:r>
              <a:rPr lang="en-US" sz="2000" b="1" dirty="0" err="1" smtClean="0"/>
              <a:t>Leucadians</a:t>
            </a:r>
            <a:r>
              <a:rPr lang="en-US" sz="2000" b="1" dirty="0" smtClean="0"/>
              <a:t>, and </a:t>
            </a:r>
            <a:r>
              <a:rPr lang="en-US" sz="2000" b="1" dirty="0" err="1" smtClean="0"/>
              <a:t>Anactorians</a:t>
            </a:r>
            <a:r>
              <a:rPr lang="en-US" sz="2000" dirty="0" smtClean="0"/>
              <a:t>. [3] Of these, ships were furnished by the Corinthians, </a:t>
            </a:r>
            <a:r>
              <a:rPr lang="en-US" sz="2000" dirty="0" err="1" smtClean="0"/>
              <a:t>Megarians</a:t>
            </a:r>
            <a:r>
              <a:rPr lang="en-US" sz="2000" dirty="0" smtClean="0"/>
              <a:t>, </a:t>
            </a:r>
            <a:r>
              <a:rPr lang="en-US" sz="2000" dirty="0" err="1" smtClean="0"/>
              <a:t>Sycyonians</a:t>
            </a:r>
            <a:r>
              <a:rPr lang="en-US" sz="2000" dirty="0" smtClean="0"/>
              <a:t>, </a:t>
            </a:r>
            <a:r>
              <a:rPr lang="en-US" sz="2000" dirty="0" err="1" smtClean="0"/>
              <a:t>Pellenians</a:t>
            </a:r>
            <a:r>
              <a:rPr lang="en-US" sz="2000" dirty="0" smtClean="0"/>
              <a:t>, </a:t>
            </a:r>
            <a:r>
              <a:rPr lang="en-US" sz="2000" dirty="0" err="1" smtClean="0"/>
              <a:t>Eleans</a:t>
            </a:r>
            <a:r>
              <a:rPr lang="en-US" sz="2000" dirty="0" smtClean="0"/>
              <a:t>, </a:t>
            </a:r>
            <a:r>
              <a:rPr lang="en-US" sz="2000" dirty="0" err="1" smtClean="0"/>
              <a:t>Ambraciots</a:t>
            </a:r>
            <a:r>
              <a:rPr lang="en-US" sz="2000" dirty="0" smtClean="0"/>
              <a:t>, and </a:t>
            </a:r>
            <a:r>
              <a:rPr lang="en-US" sz="2000" dirty="0" err="1" smtClean="0"/>
              <a:t>Leucadians</a:t>
            </a:r>
            <a:r>
              <a:rPr lang="en-US" sz="2000" dirty="0" smtClean="0"/>
              <a:t>; and cavalry by the </a:t>
            </a:r>
            <a:r>
              <a:rPr lang="en-US" sz="2000" dirty="0" err="1" smtClean="0"/>
              <a:t>Boeotians</a:t>
            </a:r>
            <a:r>
              <a:rPr lang="en-US" sz="2000" dirty="0" smtClean="0"/>
              <a:t>, </a:t>
            </a:r>
            <a:r>
              <a:rPr lang="en-US" sz="2000" dirty="0" err="1" smtClean="0"/>
              <a:t>Phocians</a:t>
            </a:r>
            <a:r>
              <a:rPr lang="en-US" sz="2000" dirty="0" smtClean="0"/>
              <a:t>, and </a:t>
            </a:r>
            <a:r>
              <a:rPr lang="en-US" sz="2000" dirty="0" err="1" smtClean="0"/>
              <a:t>Locrians</a:t>
            </a:r>
            <a:r>
              <a:rPr lang="en-US" sz="2000" dirty="0" smtClean="0"/>
              <a:t>. The other states sent infantry. This was the </a:t>
            </a:r>
            <a:r>
              <a:rPr lang="en-US" sz="2000" dirty="0" err="1" smtClean="0"/>
              <a:t>Lacedaemonian</a:t>
            </a:r>
            <a:r>
              <a:rPr lang="en-US" sz="2000" dirty="0" smtClean="0"/>
              <a:t> confederacy. [4] </a:t>
            </a:r>
            <a:r>
              <a:rPr lang="en-US" sz="2000" b="1" dirty="0" smtClean="0"/>
              <a:t>That of Athens comprised the </a:t>
            </a:r>
            <a:r>
              <a:rPr lang="en-US" sz="2000" b="1" dirty="0" err="1" smtClean="0"/>
              <a:t>Chians</a:t>
            </a:r>
            <a:r>
              <a:rPr lang="en-US" sz="2000" b="1" dirty="0" smtClean="0"/>
              <a:t>, Lesbians, </a:t>
            </a:r>
            <a:r>
              <a:rPr lang="en-US" sz="2000" b="1" dirty="0" err="1" smtClean="0"/>
              <a:t>Plateans</a:t>
            </a:r>
            <a:r>
              <a:rPr lang="en-US" sz="2000" b="1" dirty="0" smtClean="0"/>
              <a:t>, the </a:t>
            </a:r>
            <a:r>
              <a:rPr lang="en-US" sz="2000" b="1" dirty="0" err="1" smtClean="0"/>
              <a:t>Messenians</a:t>
            </a:r>
            <a:r>
              <a:rPr lang="en-US" sz="2000" b="1" dirty="0" smtClean="0"/>
              <a:t> in </a:t>
            </a:r>
            <a:r>
              <a:rPr lang="en-US" sz="2000" b="1" dirty="0" err="1" smtClean="0"/>
              <a:t>Naupactus</a:t>
            </a:r>
            <a:r>
              <a:rPr lang="en-US" sz="2000" b="1" dirty="0" smtClean="0"/>
              <a:t>, most of the </a:t>
            </a:r>
            <a:r>
              <a:rPr lang="en-US" sz="2000" b="1" dirty="0" err="1" smtClean="0"/>
              <a:t>Acarnanians</a:t>
            </a:r>
            <a:r>
              <a:rPr lang="en-US" sz="2000" b="1" dirty="0" smtClean="0"/>
              <a:t>, the </a:t>
            </a:r>
            <a:r>
              <a:rPr lang="en-US" sz="2000" b="1" dirty="0" err="1" smtClean="0"/>
              <a:t>Corcyraeans</a:t>
            </a:r>
            <a:r>
              <a:rPr lang="en-US" sz="2000" b="1" dirty="0" smtClean="0"/>
              <a:t>, </a:t>
            </a:r>
            <a:r>
              <a:rPr lang="en-US" sz="2000" b="1" dirty="0" err="1" smtClean="0"/>
              <a:t>Zacynthians</a:t>
            </a:r>
            <a:r>
              <a:rPr lang="en-US" sz="2000" b="1" dirty="0" smtClean="0"/>
              <a:t>, and some tributary cities in the following countries, viz., Caria upon the sea with her Dorian neighbors, Ionia, the Hellespont, the Thracian towns, the islands lying between Peloponnese and Crete towards the east, and all the Cyclades except Melos and </a:t>
            </a:r>
            <a:r>
              <a:rPr lang="en-US" sz="2000" b="1" dirty="0" err="1" smtClean="0"/>
              <a:t>Thera</a:t>
            </a:r>
            <a:r>
              <a:rPr lang="en-US" sz="2000" dirty="0" smtClean="0"/>
              <a:t>. [5] Of these, ships were furnished by Chios, Lesbos, and Corcyra, infantry and money by the rest. [6] Such were the allies of either party and their resources for the war. Thucydides 2.9</a:t>
            </a:r>
            <a:endParaRPr lang="en-GB" sz="2000"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683568" y="548680"/>
            <a:ext cx="7863830" cy="629106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Follow-up on Moodle</a:t>
            </a:r>
            <a:endParaRPr lang="en-GB"/>
          </a:p>
        </p:txBody>
      </p:sp>
      <p:sp>
        <p:nvSpPr>
          <p:cNvPr id="3" name="Text Placeholder 2"/>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82</TotalTime>
  <Words>700</Words>
  <Application>Microsoft Office PowerPoint</Application>
  <PresentationFormat>On-screen Show (4:3)</PresentationFormat>
  <Paragraphs>58</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CLAH4005</vt:lpstr>
      <vt:lpstr>Basic events</vt:lpstr>
      <vt:lpstr>Athenian ambitions in the 430s</vt:lpstr>
      <vt:lpstr>Actions against Corinth </vt:lpstr>
      <vt:lpstr>The Akarnanian Alliance</vt:lpstr>
      <vt:lpstr>Amphipolis</vt:lpstr>
      <vt:lpstr>Athenian Alliances in the West</vt:lpstr>
      <vt:lpstr>Epidamnos</vt:lpstr>
      <vt:lpstr>Corinth vs. Corcyra</vt:lpstr>
      <vt:lpstr>The Athenian Involvement</vt:lpstr>
      <vt:lpstr>Potidaea</vt:lpstr>
      <vt:lpstr>The Megarian Decree</vt:lpstr>
      <vt:lpstr>The Beginning of the War</vt:lpstr>
      <vt:lpstr>Sparta Convinced</vt:lpstr>
      <vt:lpstr>The Two Sides</vt:lpstr>
      <vt:lpstr>Slide 16</vt:lpstr>
      <vt:lpstr>Follow-up on Moodle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27</cp:revision>
  <dcterms:created xsi:type="dcterms:W3CDTF">2012-10-23T08:56:33Z</dcterms:created>
  <dcterms:modified xsi:type="dcterms:W3CDTF">2012-10-23T10:18:57Z</dcterms:modified>
</cp:coreProperties>
</file>