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3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140" y="10207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		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LAURENTIU BULAI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2518083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FAIZU EDU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503" y="668460"/>
            <a:ext cx="10910994" cy="832488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8" y="1901952"/>
            <a:ext cx="9458123" cy="4092448"/>
          </a:xfrm>
        </p:spPr>
        <p:txBody>
          <a:bodyPr>
            <a:normAutofit/>
          </a:bodyPr>
          <a:lstStyle/>
          <a:p>
            <a:r>
              <a:rPr lang="en-GB" sz="2800" b="1" dirty="0"/>
              <a:t>Introduction </a:t>
            </a:r>
          </a:p>
          <a:p>
            <a:r>
              <a:rPr lang="en-GB" sz="2800" b="1" dirty="0"/>
              <a:t>Company background</a:t>
            </a:r>
          </a:p>
          <a:p>
            <a:r>
              <a:rPr lang="en-GB" sz="2800" b="1" dirty="0"/>
              <a:t>Problem: nature and scope</a:t>
            </a:r>
          </a:p>
          <a:p>
            <a:r>
              <a:rPr lang="en-GB" sz="2800" b="1" dirty="0"/>
              <a:t>PESTLE ANALYSIS: Green Haven Florists</a:t>
            </a:r>
          </a:p>
          <a:p>
            <a:r>
              <a:rPr lang="en-GB" sz="2800" b="1" dirty="0"/>
              <a:t>Cause and effect analysis: Fishbone diagram</a:t>
            </a:r>
          </a:p>
          <a:p>
            <a:r>
              <a:rPr lang="en-GB" sz="2800" b="1" dirty="0"/>
              <a:t>Conclusion</a:t>
            </a:r>
          </a:p>
          <a:p>
            <a:r>
              <a:rPr lang="en-GB" sz="2800" b="1" dirty="0"/>
              <a:t>References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801510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                    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5856" y="2218580"/>
            <a:ext cx="9134882" cy="3559018"/>
          </a:xfrm>
        </p:spPr>
        <p:txBody>
          <a:bodyPr>
            <a:noAutofit/>
          </a:bodyPr>
          <a:lstStyle/>
          <a:p>
            <a:r>
              <a:rPr lang="en-GB" sz="2800" b="1" dirty="0">
                <a:effectLst/>
              </a:rPr>
              <a:t>Drop in Sales: "Decrease in the amount sold or revenue generated between two periods" (Calculator Ultra, 2025).</a:t>
            </a:r>
            <a:br>
              <a:rPr lang="en-GB" sz="2800" b="1" dirty="0"/>
            </a:br>
            <a:r>
              <a:rPr lang="en-GB" sz="2800" b="1" dirty="0">
                <a:effectLst/>
              </a:rPr>
              <a:t>​Context: Green Haven Florists is facing a decline in profitability with 30% and customer footfall over the last year due to increased local competition.</a:t>
            </a:r>
            <a:br>
              <a:rPr lang="en-GB" sz="2800" b="1" dirty="0"/>
            </a:br>
            <a:r>
              <a:rPr lang="en-GB" sz="2800" b="1" dirty="0">
                <a:effectLst/>
              </a:rPr>
              <a:t>​</a:t>
            </a:r>
            <a:endParaRPr lang="en-GB" sz="28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465" y="634305"/>
            <a:ext cx="5975070" cy="710402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2933" y="1964525"/>
            <a:ext cx="9090595" cy="4078224"/>
          </a:xfrm>
        </p:spPr>
        <p:txBody>
          <a:bodyPr/>
          <a:lstStyle/>
          <a:p>
            <a:r>
              <a:rPr lang="en-GB" sz="2800" b="1" dirty="0">
                <a:solidFill>
                  <a:schemeClr val="tx1"/>
                </a:solidFill>
              </a:rPr>
              <a:t>Green Haven Florists</a:t>
            </a:r>
            <a:endParaRPr lang="en-GB" sz="28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800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dirty="0"/>
              <a:t>Owners: Liam and </a:t>
            </a:r>
            <a:r>
              <a:rPr lang="en-GB" sz="2800" dirty="0" err="1"/>
              <a:t>Priya</a:t>
            </a:r>
            <a:r>
              <a:rPr lang="en-GB" sz="2800" dirty="0"/>
              <a:t>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dirty="0"/>
              <a:t>Sells custom floral arrangements, indoor plants, and workshops.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dirty="0">
                <a:ea typeface="+mn-lt"/>
                <a:cs typeface="+mn-lt"/>
              </a:rPr>
              <a:t>Strong community ties, reputation for quality, and personalized service.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336" y="544845"/>
            <a:ext cx="6925328" cy="63153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30" y="1174376"/>
            <a:ext cx="9285889" cy="4509247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                              5W2H</a:t>
            </a:r>
          </a:p>
          <a:p>
            <a:endParaRPr lang="en-GB" sz="32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Who:</a:t>
            </a:r>
            <a:r>
              <a:rPr lang="en-GB" sz="2800" dirty="0">
                <a:solidFill>
                  <a:schemeClr val="tx1"/>
                </a:solidFill>
              </a:rPr>
              <a:t>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What: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>
                <a:effectLst/>
              </a:rPr>
              <a:t>Significant drop in sales and loss of market share.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Where: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>
                <a:effectLst/>
              </a:rPr>
              <a:t>Norwich local market.</a:t>
            </a:r>
          </a:p>
          <a:p>
            <a:r>
              <a:rPr lang="en-GB" sz="2800" b="1" dirty="0">
                <a:solidFill>
                  <a:schemeClr val="tx1"/>
                </a:solidFill>
                <a:effectLst/>
              </a:rPr>
              <a:t>When:</a:t>
            </a:r>
            <a:r>
              <a:rPr lang="en-GB" sz="2800" b="1" dirty="0">
                <a:effectLst/>
              </a:rPr>
              <a:t> </a:t>
            </a:r>
            <a:r>
              <a:rPr lang="en-GB" sz="2800" dirty="0">
                <a:effectLst/>
              </a:rPr>
              <a:t>Last 12 months.</a:t>
            </a:r>
          </a:p>
          <a:p>
            <a:r>
              <a:rPr lang="en-GB" sz="2800" b="1" dirty="0">
                <a:solidFill>
                  <a:schemeClr val="tx1"/>
                </a:solidFill>
                <a:effectLst/>
              </a:rPr>
              <a:t>Why:</a:t>
            </a:r>
            <a:r>
              <a:rPr lang="en-GB" sz="2800" dirty="0">
                <a:effectLst/>
              </a:rPr>
              <a:t> Competition from a new trendy online-focused boutique and a large national supermarket chain.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0373" y="573742"/>
            <a:ext cx="8563048" cy="108771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7233" y="1780649"/>
            <a:ext cx="9409329" cy="462381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effectLst/>
              </a:rPr>
              <a:t>Political:</a:t>
            </a:r>
            <a:r>
              <a:rPr lang="en-GB" sz="2800" dirty="0">
                <a:effectLst/>
              </a:rPr>
              <a:t> Local trade regulations in Norwich; post-Brexit import rules affecting flower supply chains.</a:t>
            </a:r>
          </a:p>
          <a:p>
            <a:br>
              <a:rPr lang="en-GB" sz="2800" dirty="0"/>
            </a:br>
            <a:r>
              <a:rPr lang="en-GB" sz="2800" dirty="0">
                <a:effectLst/>
              </a:rPr>
              <a:t>​</a:t>
            </a:r>
            <a:r>
              <a:rPr lang="en-GB" sz="2800" b="1" dirty="0">
                <a:solidFill>
                  <a:schemeClr val="tx1"/>
                </a:solidFill>
                <a:effectLst/>
              </a:rPr>
              <a:t>Economic:</a:t>
            </a:r>
            <a:r>
              <a:rPr lang="en-GB" sz="2800" dirty="0">
                <a:effectLst/>
              </a:rPr>
              <a:t> High inflation reducing consumer disposable income; rising utility and operational costs for the physical shop.</a:t>
            </a:r>
          </a:p>
          <a:p>
            <a:br>
              <a:rPr lang="en-GB" sz="2800" dirty="0"/>
            </a:br>
            <a:r>
              <a:rPr lang="en-GB" sz="2800" dirty="0">
                <a:effectLst/>
              </a:rPr>
              <a:t>​</a:t>
            </a:r>
            <a:r>
              <a:rPr lang="en-GB" sz="2800" b="1" dirty="0">
                <a:solidFill>
                  <a:schemeClr val="tx1"/>
                </a:solidFill>
                <a:effectLst/>
              </a:rPr>
              <a:t>Social:</a:t>
            </a:r>
            <a:r>
              <a:rPr lang="en-GB" sz="2800" b="1" dirty="0">
                <a:effectLst/>
              </a:rPr>
              <a:t> </a:t>
            </a:r>
            <a:r>
              <a:rPr lang="en-GB" sz="2800" dirty="0">
                <a:effectLst/>
              </a:rPr>
              <a:t>Shift in consumer behavior toward online convenience; younger demographics preferring "Instagrammable" floral designs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101" y="424248"/>
            <a:ext cx="8548012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911" y="1340572"/>
            <a:ext cx="9188392" cy="52156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  <a:effectLst/>
              </a:rPr>
              <a:t>Technological:</a:t>
            </a:r>
            <a:r>
              <a:rPr lang="en-GB" sz="2800" dirty="0">
                <a:effectLst/>
              </a:rPr>
              <a:t> Growing importance of </a:t>
            </a:r>
            <a:r>
              <a:rPr lang="en-GB" sz="2800" dirty="0"/>
              <a:t>                     </a:t>
            </a:r>
            <a:r>
              <a:rPr lang="en-GB" sz="2800" dirty="0">
                <a:effectLst/>
              </a:rPr>
              <a:t>e-commerce and social media marketing; need for an automated booking system for workshops.</a:t>
            </a:r>
          </a:p>
          <a:p>
            <a:pPr marL="0" indent="0">
              <a:buNone/>
            </a:pPr>
            <a:br>
              <a:rPr lang="en-GB" sz="2800" dirty="0"/>
            </a:br>
            <a:r>
              <a:rPr lang="en-GB" sz="2800" dirty="0">
                <a:effectLst/>
              </a:rPr>
              <a:t>​</a:t>
            </a:r>
            <a:r>
              <a:rPr lang="en-GB" sz="2800" b="1" dirty="0">
                <a:solidFill>
                  <a:schemeClr val="tx1"/>
                </a:solidFill>
                <a:effectLst/>
              </a:rPr>
              <a:t>Legal:</a:t>
            </a:r>
            <a:r>
              <a:rPr lang="en-GB" sz="2800" dirty="0">
                <a:effectLst/>
              </a:rPr>
              <a:t> Compliance with UK consumer protection laws; health and safety regulations for the physical workspace.</a:t>
            </a:r>
          </a:p>
          <a:p>
            <a:pPr marL="0" indent="0">
              <a:buNone/>
            </a:pPr>
            <a:br>
              <a:rPr lang="en-GB" sz="2800" dirty="0"/>
            </a:br>
            <a:r>
              <a:rPr lang="en-GB" sz="2800" b="1" dirty="0">
                <a:effectLst/>
              </a:rPr>
              <a:t>​</a:t>
            </a:r>
            <a:r>
              <a:rPr lang="en-GB" sz="2800" b="1" dirty="0">
                <a:solidFill>
                  <a:schemeClr val="tx1"/>
                </a:solidFill>
                <a:effectLst/>
              </a:rPr>
              <a:t>Environmental:</a:t>
            </a:r>
            <a:r>
              <a:rPr lang="en-GB" sz="2800" dirty="0">
                <a:effectLst/>
              </a:rPr>
              <a:t> Increasing demand for sustainable/locally sourced flowers; consumer pressure to eliminate plastic packaging.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146" y="521743"/>
            <a:ext cx="9254187" cy="1185216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66CA89-F316-0E5F-1AD4-3CA701053D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990" y="1305043"/>
            <a:ext cx="9653679" cy="50312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479B6-97BA-35F9-9ECF-0562E5324619}"/>
              </a:ext>
            </a:extLst>
          </p:cNvPr>
          <p:cNvSpPr txBox="1"/>
          <p:nvPr/>
        </p:nvSpPr>
        <p:spPr>
          <a:xfrm>
            <a:off x="9671928" y="3683054"/>
            <a:ext cx="182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Marketing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CB4389-6B33-376C-5ABB-1F18A23BBBD7}"/>
              </a:ext>
            </a:extLst>
          </p:cNvPr>
          <p:cNvSpPr txBox="1"/>
          <p:nvPr/>
        </p:nvSpPr>
        <p:spPr>
          <a:xfrm>
            <a:off x="6687306" y="155902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Location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ACE7E5-C048-54CC-8D89-0C89849FAB97}"/>
              </a:ext>
            </a:extLst>
          </p:cNvPr>
          <p:cNvSpPr txBox="1"/>
          <p:nvPr/>
        </p:nvSpPr>
        <p:spPr>
          <a:xfrm>
            <a:off x="5937630" y="580050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DD4C89-81E5-D5AC-3B17-BBEE988F0BC6}"/>
              </a:ext>
            </a:extLst>
          </p:cNvPr>
          <p:cNvSpPr txBox="1"/>
          <p:nvPr/>
        </p:nvSpPr>
        <p:spPr>
          <a:xfrm>
            <a:off x="5178612" y="2519082"/>
            <a:ext cx="1757082" cy="546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2F3545-8B4F-3CCF-5ED5-CD842F238EDD}"/>
              </a:ext>
            </a:extLst>
          </p:cNvPr>
          <p:cNvSpPr txBox="1"/>
          <p:nvPr/>
        </p:nvSpPr>
        <p:spPr>
          <a:xfrm>
            <a:off x="6335379" y="4068426"/>
            <a:ext cx="146354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Biodegradable wrapping</a:t>
            </a:r>
          </a:p>
          <a:p>
            <a:pPr algn="ctr"/>
            <a:endParaRPr lang="en-US" sz="11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8F71465-3902-7D8D-4E18-BBE882182C20}"/>
              </a:ext>
            </a:extLst>
          </p:cNvPr>
          <p:cNvSpPr txBox="1"/>
          <p:nvPr/>
        </p:nvSpPr>
        <p:spPr>
          <a:xfrm>
            <a:off x="5961528" y="4606729"/>
            <a:ext cx="1210235" cy="461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Sourced blooms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730127-02E1-EC1E-A0BE-CC2487FF990B}"/>
              </a:ext>
            </a:extLst>
          </p:cNvPr>
          <p:cNvSpPr txBox="1"/>
          <p:nvPr/>
        </p:nvSpPr>
        <p:spPr>
          <a:xfrm>
            <a:off x="6357470" y="2209354"/>
            <a:ext cx="1156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Norwich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1C701E-7C7D-8864-EE33-F515BF882202}"/>
              </a:ext>
            </a:extLst>
          </p:cNvPr>
          <p:cNvSpPr txBox="1"/>
          <p:nvPr/>
        </p:nvSpPr>
        <p:spPr>
          <a:xfrm>
            <a:off x="6923739" y="2830602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High street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0CFC67-0D27-4725-C0EE-BF93C117B86D}"/>
              </a:ext>
            </a:extLst>
          </p:cNvPr>
          <p:cNvSpPr txBox="1"/>
          <p:nvPr/>
        </p:nvSpPr>
        <p:spPr>
          <a:xfrm>
            <a:off x="7431741" y="3326240"/>
            <a:ext cx="111461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Other businesses</a:t>
            </a:r>
            <a:endParaRPr lang="en-US" sz="11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CB46A0-C7EE-AFE8-32A5-1B7A672F3E54}"/>
              </a:ext>
            </a:extLst>
          </p:cNvPr>
          <p:cNvSpPr txBox="1"/>
          <p:nvPr/>
        </p:nvSpPr>
        <p:spPr>
          <a:xfrm>
            <a:off x="5562600" y="518362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Inflation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277E037-1D17-D55D-49B3-3DA3CE4B6CFC}"/>
              </a:ext>
            </a:extLst>
          </p:cNvPr>
          <p:cNvSpPr txBox="1"/>
          <p:nvPr/>
        </p:nvSpPr>
        <p:spPr>
          <a:xfrm>
            <a:off x="4879790" y="1573225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dirty="0"/>
              <a:t>Customers</a:t>
            </a:r>
            <a:endParaRPr lang="en-US" sz="1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B28281-8731-A665-5747-9DA35DAAB2AD}"/>
              </a:ext>
            </a:extLst>
          </p:cNvPr>
          <p:cNvSpPr txBox="1"/>
          <p:nvPr/>
        </p:nvSpPr>
        <p:spPr>
          <a:xfrm>
            <a:off x="2240532" y="153511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Political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4B106EC-6A95-B7C2-A61E-8FAF2B46658F}"/>
              </a:ext>
            </a:extLst>
          </p:cNvPr>
          <p:cNvSpPr txBox="1"/>
          <p:nvPr/>
        </p:nvSpPr>
        <p:spPr>
          <a:xfrm>
            <a:off x="3056699" y="5079999"/>
            <a:ext cx="1353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Disposable materials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11F5D9-3376-BF1D-D647-B42D8E7D115C}"/>
              </a:ext>
            </a:extLst>
          </p:cNvPr>
          <p:cNvSpPr txBox="1"/>
          <p:nvPr/>
        </p:nvSpPr>
        <p:spPr>
          <a:xfrm>
            <a:off x="5178612" y="251908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AD2C7C-BA8B-5FAC-A07A-8CA3D7B70486}"/>
              </a:ext>
            </a:extLst>
          </p:cNvPr>
          <p:cNvSpPr txBox="1"/>
          <p:nvPr/>
        </p:nvSpPr>
        <p:spPr>
          <a:xfrm>
            <a:off x="3552380" y="5800461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Environment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7CC82A7-257C-09EA-77AA-494CAA237E8C}"/>
              </a:ext>
            </a:extLst>
          </p:cNvPr>
          <p:cNvSpPr txBox="1"/>
          <p:nvPr/>
        </p:nvSpPr>
        <p:spPr>
          <a:xfrm>
            <a:off x="3526981" y="4559111"/>
            <a:ext cx="1383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Economic downturn</a:t>
            </a:r>
            <a:endParaRPr lang="en-US" sz="12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0091D55-0E63-C31A-5FDD-A10395974162}"/>
              </a:ext>
            </a:extLst>
          </p:cNvPr>
          <p:cNvSpPr txBox="1"/>
          <p:nvPr/>
        </p:nvSpPr>
        <p:spPr>
          <a:xfrm>
            <a:off x="3863808" y="2142571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Weak digital presence</a:t>
            </a:r>
            <a:endParaRPr lang="en-US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D47333F-9FF3-E4D2-01F9-E19AB2947C27}"/>
              </a:ext>
            </a:extLst>
          </p:cNvPr>
          <p:cNvSpPr txBox="1"/>
          <p:nvPr/>
        </p:nvSpPr>
        <p:spPr>
          <a:xfrm>
            <a:off x="4580971" y="2740210"/>
            <a:ext cx="140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Lack of on online shop</a:t>
            </a:r>
            <a:endParaRPr lang="en-US" sz="12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9C6BFED-E1B8-60CC-FA84-BEE109EED0C1}"/>
              </a:ext>
            </a:extLst>
          </p:cNvPr>
          <p:cNvSpPr txBox="1"/>
          <p:nvPr/>
        </p:nvSpPr>
        <p:spPr>
          <a:xfrm>
            <a:off x="5166660" y="3278083"/>
            <a:ext cx="1320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Supermarket prices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AAF96E-CDEE-C5B9-F272-C5479EB298A1}"/>
              </a:ext>
            </a:extLst>
          </p:cNvPr>
          <p:cNvSpPr txBox="1"/>
          <p:nvPr/>
        </p:nvSpPr>
        <p:spPr>
          <a:xfrm>
            <a:off x="1872166" y="2122997"/>
            <a:ext cx="1226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Post-</a:t>
            </a:r>
            <a:r>
              <a:rPr lang="en-GB" sz="1200" dirty="0" err="1"/>
              <a:t>Brexit</a:t>
            </a:r>
            <a:r>
              <a:rPr lang="en-GB" sz="1200" dirty="0"/>
              <a:t> taxes</a:t>
            </a:r>
            <a:endParaRPr lang="en-US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2CC55-01D4-8054-A201-45E0CE78E4F4}"/>
              </a:ext>
            </a:extLst>
          </p:cNvPr>
          <p:cNvSpPr txBox="1"/>
          <p:nvPr/>
        </p:nvSpPr>
        <p:spPr>
          <a:xfrm>
            <a:off x="2547921" y="2680302"/>
            <a:ext cx="1020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Income taxes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D5588-ABB9-6BE0-E557-056DB0FE7534}"/>
              </a:ext>
            </a:extLst>
          </p:cNvPr>
          <p:cNvSpPr txBox="1"/>
          <p:nvPr/>
        </p:nvSpPr>
        <p:spPr>
          <a:xfrm>
            <a:off x="3738291" y="3995262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Increasing sustainability</a:t>
            </a:r>
            <a:endParaRPr lang="en-US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498CDF-B8B2-FE10-9ADB-3149D4971DE7}"/>
              </a:ext>
            </a:extLst>
          </p:cNvPr>
          <p:cNvSpPr txBox="1"/>
          <p:nvPr/>
        </p:nvSpPr>
        <p:spPr>
          <a:xfrm>
            <a:off x="2716308" y="3266139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Local trade regulation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220" y="724943"/>
            <a:ext cx="3022281" cy="63171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1660" y="2411219"/>
            <a:ext cx="8915399" cy="4160520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</a:rPr>
              <a:t>In conclusion, Green Haven Florists must modernize its business model to include a robust online presence.</a:t>
            </a:r>
            <a:br>
              <a:rPr lang="en-GB" sz="2800" dirty="0"/>
            </a:br>
            <a:r>
              <a:rPr lang="en-GB" sz="2800" dirty="0">
                <a:effectLst/>
              </a:rPr>
              <a:t>​Adapting to sustainable trends and targeting younger demographics through social media is essential for recovery.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4635" y="848265"/>
            <a:ext cx="2942730" cy="60401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9076" y="1627175"/>
            <a:ext cx="8907560" cy="4517136"/>
          </a:xfrm>
        </p:spPr>
        <p:txBody>
          <a:bodyPr anchor="t">
            <a:normAutofit fontScale="92500" lnSpcReduction="20000"/>
          </a:bodyPr>
          <a:lstStyle/>
          <a:p>
            <a:endParaRPr lang="en-GB" sz="1600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r>
              <a:rPr lang="en-GB" sz="1600" b="1" dirty="0">
                <a:effectLst/>
              </a:rPr>
              <a:t>Calculator Ultra (2025) Find More Calculator Available at: Drop in Sales Calculator &amp; Formula Online (Accessed: 6 October 2025).</a:t>
            </a:r>
          </a:p>
          <a:p>
            <a:endParaRPr lang="en-GB" sz="1600" b="1" dirty="0">
              <a:effectLst/>
            </a:endParaRPr>
          </a:p>
          <a:p>
            <a:r>
              <a:rPr lang="en-GB" sz="1600" b="1" dirty="0">
                <a:effectLst/>
              </a:rPr>
              <a:t>University of Wales Trinity Saint David (2026) LCLM4004 Module Specification: Green Haven Florists Case Study.</a:t>
            </a:r>
          </a:p>
          <a:p>
            <a:endParaRPr lang="en-GB" sz="1600" b="1" dirty="0">
              <a:latin typeface="Arial"/>
              <a:ea typeface="Roboto"/>
              <a:cs typeface="Roboto"/>
            </a:endParaRPr>
          </a:p>
          <a:p>
            <a:r>
              <a:rPr lang="en-GB" sz="1600" b="1" dirty="0">
                <a:latin typeface="Arial"/>
                <a:ea typeface="Roboto"/>
                <a:cs typeface="Roboto"/>
              </a:rPr>
              <a:t>Spradlin, D. (2012). Are you solving the right problem? Harvard Business Review: https://hbr.org/2012/09/are-you-solving-the-right-problem - free to access.</a:t>
            </a:r>
          </a:p>
          <a:p>
            <a:endParaRPr lang="en-GB" sz="1600" b="1" dirty="0">
              <a:latin typeface="Arial"/>
              <a:ea typeface="Roboto"/>
              <a:cs typeface="Roboto"/>
            </a:endParaRPr>
          </a:p>
          <a:p>
            <a:r>
              <a:rPr lang="en-GB" sz="1600" b="1" dirty="0">
                <a:latin typeface="Arial"/>
                <a:ea typeface="Roboto"/>
                <a:cs typeface="Roboto"/>
              </a:rPr>
              <a:t>A 5-minute Youtube video on the nature of problems: https://www.youtube.com/watch?v=AvjBMwwkwCQ</a:t>
            </a:r>
          </a:p>
          <a:p>
            <a:endParaRPr lang="en-GB" sz="1600" b="1" dirty="0">
              <a:latin typeface="Arial"/>
              <a:ea typeface="Roboto"/>
              <a:cs typeface="Roboto"/>
            </a:endParaRPr>
          </a:p>
          <a:p>
            <a:r>
              <a:rPr lang="en-GB" sz="1600" b="1" dirty="0">
                <a:latin typeface="Arial"/>
                <a:ea typeface="Roboto"/>
                <a:cs typeface="Roboto"/>
              </a:rPr>
              <a:t>Office for National Statistics (2022) Challenges business face:</a:t>
            </a:r>
          </a:p>
          <a:p>
            <a:r>
              <a:rPr lang="en-GB" sz="1600" b="1" dirty="0">
                <a:latin typeface="Arial"/>
                <a:ea typeface="Roboto"/>
                <a:cs typeface="Roboto"/>
              </a:rPr>
              <a:t>https://www.ons.gov.uk/businessindustryandtrade/business/businessservices/bulletins/businessinsightsandimpactontheukeconomy/, last accessed 14-1-23 </a:t>
            </a:r>
            <a:endParaRPr lang="en-GB" sz="16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0057" y="-706159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PROBLEM SOLVING AND DECISION MAKING   MODULE CODE: LCLM4004_LON STUDENT NAME: LAURENTIU BULAI  STUDENT ID: 2518083 LECTURER: FAIZU EDU Assignment 1: Presentation</vt:lpstr>
      <vt:lpstr>OVERVIEW</vt:lpstr>
      <vt:lpstr>                    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Laurentiu Bulai (2518083)</cp:lastModifiedBy>
  <cp:revision>100</cp:revision>
  <dcterms:created xsi:type="dcterms:W3CDTF">2024-10-08T15:58:04Z</dcterms:created>
  <dcterms:modified xsi:type="dcterms:W3CDTF">2026-03-15T10:21:18Z</dcterms:modified>
</cp:coreProperties>
</file>