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26"/>
  </p:notesMasterIdLst>
  <p:sldIdLst>
    <p:sldId id="256" r:id="rId2"/>
    <p:sldId id="278" r:id="rId3"/>
    <p:sldId id="269" r:id="rId4"/>
    <p:sldId id="270" r:id="rId5"/>
    <p:sldId id="259" r:id="rId6"/>
    <p:sldId id="260" r:id="rId7"/>
    <p:sldId id="261" r:id="rId8"/>
    <p:sldId id="290" r:id="rId9"/>
    <p:sldId id="291" r:id="rId10"/>
    <p:sldId id="262" r:id="rId11"/>
    <p:sldId id="263" r:id="rId12"/>
    <p:sldId id="264" r:id="rId13"/>
    <p:sldId id="268" r:id="rId14"/>
    <p:sldId id="265" r:id="rId15"/>
    <p:sldId id="287" r:id="rId16"/>
    <p:sldId id="274" r:id="rId17"/>
    <p:sldId id="275" r:id="rId18"/>
    <p:sldId id="276" r:id="rId19"/>
    <p:sldId id="267" r:id="rId20"/>
    <p:sldId id="288" r:id="rId21"/>
    <p:sldId id="266" r:id="rId22"/>
    <p:sldId id="293" r:id="rId23"/>
    <p:sldId id="292" r:id="rId24"/>
    <p:sldId id="28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025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3" autoAdjust="0"/>
    <p:restoredTop sz="94660"/>
  </p:normalViewPr>
  <p:slideViewPr>
    <p:cSldViewPr snapToGrid="0">
      <p:cViewPr varScale="1">
        <p:scale>
          <a:sx n="98" d="100"/>
          <a:sy n="98" d="100"/>
        </p:scale>
        <p:origin x="702" y="84"/>
      </p:cViewPr>
      <p:guideLst/>
    </p:cSldViewPr>
  </p:slideViewPr>
  <p:notesTextViewPr>
    <p:cViewPr>
      <p:scale>
        <a:sx n="1" d="1"/>
        <a:sy n="1" d="1"/>
      </p:scale>
      <p:origin x="0" y="0"/>
    </p:cViewPr>
  </p:notesTextViewPr>
  <p:notesViewPr>
    <p:cSldViewPr snapToGrid="0">
      <p:cViewPr>
        <p:scale>
          <a:sx n="154" d="100"/>
          <a:sy n="154" d="100"/>
        </p:scale>
        <p:origin x="2322" y="-42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3E9DF4-8E7A-4189-8830-D3808D6531D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85F4937-F77D-4B89-9DE9-CC75AD07D618}">
      <dgm:prSet/>
      <dgm:spPr/>
      <dgm:t>
        <a:bodyPr/>
        <a:lstStyle/>
        <a:p>
          <a:r>
            <a:rPr lang="en-GB" b="1"/>
            <a:t>Receptivity</a:t>
          </a:r>
          <a:endParaRPr lang="en-US"/>
        </a:p>
      </dgm:t>
    </dgm:pt>
    <dgm:pt modelId="{268FB8A6-1E80-4A89-9C45-4ACAD0ABEFFB}" type="parTrans" cxnId="{F9D7C498-F14C-4ADC-B373-F6A80103EB86}">
      <dgm:prSet/>
      <dgm:spPr/>
      <dgm:t>
        <a:bodyPr/>
        <a:lstStyle/>
        <a:p>
          <a:endParaRPr lang="en-US"/>
        </a:p>
      </dgm:t>
    </dgm:pt>
    <dgm:pt modelId="{973A8567-9DF8-4CFC-B7C7-7CB651F6C2F4}" type="sibTrans" cxnId="{F9D7C498-F14C-4ADC-B373-F6A80103EB86}">
      <dgm:prSet/>
      <dgm:spPr/>
      <dgm:t>
        <a:bodyPr/>
        <a:lstStyle/>
        <a:p>
          <a:endParaRPr lang="en-US"/>
        </a:p>
      </dgm:t>
    </dgm:pt>
    <dgm:pt modelId="{2F86E247-853A-41DD-9CC8-A3248FD54FF8}">
      <dgm:prSet/>
      <dgm:spPr/>
      <dgm:t>
        <a:bodyPr/>
        <a:lstStyle/>
        <a:p>
          <a:endParaRPr lang="en-US" dirty="0"/>
        </a:p>
      </dgm:t>
    </dgm:pt>
    <dgm:pt modelId="{BC7D293A-A5E3-4FEB-B4A8-E86271490792}" type="parTrans" cxnId="{4E361116-8191-4285-B927-9AEFB689B237}">
      <dgm:prSet/>
      <dgm:spPr/>
      <dgm:t>
        <a:bodyPr/>
        <a:lstStyle/>
        <a:p>
          <a:endParaRPr lang="en-US"/>
        </a:p>
      </dgm:t>
    </dgm:pt>
    <dgm:pt modelId="{B64AE1BF-64C5-42D6-A12C-9FC88BDAC3DA}" type="sibTrans" cxnId="{4E361116-8191-4285-B927-9AEFB689B237}">
      <dgm:prSet/>
      <dgm:spPr/>
      <dgm:t>
        <a:bodyPr/>
        <a:lstStyle/>
        <a:p>
          <a:endParaRPr lang="en-US"/>
        </a:p>
      </dgm:t>
    </dgm:pt>
    <dgm:pt modelId="{4FD2D322-958E-4C23-85C6-6DBE3B9C131E}" type="pres">
      <dgm:prSet presAssocID="{393E9DF4-8E7A-4189-8830-D3808D6531DB}" presName="linear" presStyleCnt="0">
        <dgm:presLayoutVars>
          <dgm:animLvl val="lvl"/>
          <dgm:resizeHandles val="exact"/>
        </dgm:presLayoutVars>
      </dgm:prSet>
      <dgm:spPr/>
    </dgm:pt>
    <dgm:pt modelId="{40769821-A663-4EAC-98A0-0DA2F312EEBE}" type="pres">
      <dgm:prSet presAssocID="{E85F4937-F77D-4B89-9DE9-CC75AD07D618}" presName="parentText" presStyleLbl="node1" presStyleIdx="0" presStyleCnt="1">
        <dgm:presLayoutVars>
          <dgm:chMax val="0"/>
          <dgm:bulletEnabled val="1"/>
        </dgm:presLayoutVars>
      </dgm:prSet>
      <dgm:spPr/>
    </dgm:pt>
    <dgm:pt modelId="{E5F80EB9-599F-4AA7-BBB5-B374761EE34B}" type="pres">
      <dgm:prSet presAssocID="{E85F4937-F77D-4B89-9DE9-CC75AD07D618}" presName="childText" presStyleLbl="revTx" presStyleIdx="0" presStyleCnt="1">
        <dgm:presLayoutVars>
          <dgm:bulletEnabled val="1"/>
        </dgm:presLayoutVars>
      </dgm:prSet>
      <dgm:spPr/>
    </dgm:pt>
  </dgm:ptLst>
  <dgm:cxnLst>
    <dgm:cxn modelId="{4E361116-8191-4285-B927-9AEFB689B237}" srcId="{E85F4937-F77D-4B89-9DE9-CC75AD07D618}" destId="{2F86E247-853A-41DD-9CC8-A3248FD54FF8}" srcOrd="0" destOrd="0" parTransId="{BC7D293A-A5E3-4FEB-B4A8-E86271490792}" sibTransId="{B64AE1BF-64C5-42D6-A12C-9FC88BDAC3DA}"/>
    <dgm:cxn modelId="{DFA02888-955B-4860-BEF0-77588343D3C6}" type="presOf" srcId="{2F86E247-853A-41DD-9CC8-A3248FD54FF8}" destId="{E5F80EB9-599F-4AA7-BBB5-B374761EE34B}" srcOrd="0" destOrd="0" presId="urn:microsoft.com/office/officeart/2005/8/layout/vList2"/>
    <dgm:cxn modelId="{F9D7C498-F14C-4ADC-B373-F6A80103EB86}" srcId="{393E9DF4-8E7A-4189-8830-D3808D6531DB}" destId="{E85F4937-F77D-4B89-9DE9-CC75AD07D618}" srcOrd="0" destOrd="0" parTransId="{268FB8A6-1E80-4A89-9C45-4ACAD0ABEFFB}" sibTransId="{973A8567-9DF8-4CFC-B7C7-7CB651F6C2F4}"/>
    <dgm:cxn modelId="{214CA7BF-4124-4078-BBCE-33F14F6C0CEC}" type="presOf" srcId="{393E9DF4-8E7A-4189-8830-D3808D6531DB}" destId="{4FD2D322-958E-4C23-85C6-6DBE3B9C131E}" srcOrd="0" destOrd="0" presId="urn:microsoft.com/office/officeart/2005/8/layout/vList2"/>
    <dgm:cxn modelId="{0843ADD5-2157-4E73-8185-58DBA7494E72}" type="presOf" srcId="{E85F4937-F77D-4B89-9DE9-CC75AD07D618}" destId="{40769821-A663-4EAC-98A0-0DA2F312EEBE}" srcOrd="0" destOrd="0" presId="urn:microsoft.com/office/officeart/2005/8/layout/vList2"/>
    <dgm:cxn modelId="{4424AB24-9835-4E28-8D9A-3772877832E8}" type="presParOf" srcId="{4FD2D322-958E-4C23-85C6-6DBE3B9C131E}" destId="{40769821-A663-4EAC-98A0-0DA2F312EEBE}" srcOrd="0" destOrd="0" presId="urn:microsoft.com/office/officeart/2005/8/layout/vList2"/>
    <dgm:cxn modelId="{B53C6E2D-1B6E-43C9-B3CF-7695C0132ECF}" type="presParOf" srcId="{4FD2D322-958E-4C23-85C6-6DBE3B9C131E}" destId="{E5F80EB9-599F-4AA7-BBB5-B374761EE34B}" srcOrd="1"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6ED957-3699-480A-A6B4-E2A4CCA0340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75198BA-0B32-498E-8950-4E42377C57C3}">
      <dgm:prSet/>
      <dgm:spPr/>
      <dgm:t>
        <a:bodyPr/>
        <a:lstStyle/>
        <a:p>
          <a:r>
            <a:rPr lang="en-GB" b="1"/>
            <a:t>Inwardly Attending</a:t>
          </a:r>
          <a:endParaRPr lang="en-US"/>
        </a:p>
      </dgm:t>
    </dgm:pt>
    <dgm:pt modelId="{30AC0587-A054-4F2E-A58C-4D3567AEDCB9}" type="parTrans" cxnId="{F2534834-FCD2-4F05-BBA8-182068A4FE07}">
      <dgm:prSet/>
      <dgm:spPr/>
      <dgm:t>
        <a:bodyPr/>
        <a:lstStyle/>
        <a:p>
          <a:endParaRPr lang="en-US"/>
        </a:p>
      </dgm:t>
    </dgm:pt>
    <dgm:pt modelId="{3231AB5E-94F7-4417-87E1-52932A4DC098}" type="sibTrans" cxnId="{F2534834-FCD2-4F05-BBA8-182068A4FE07}">
      <dgm:prSet/>
      <dgm:spPr/>
      <dgm:t>
        <a:bodyPr/>
        <a:lstStyle/>
        <a:p>
          <a:endParaRPr lang="en-US"/>
        </a:p>
      </dgm:t>
    </dgm:pt>
    <dgm:pt modelId="{F2296997-60A2-4727-88C4-3F60D08D7944}">
      <dgm:prSet/>
      <dgm:spPr/>
      <dgm:t>
        <a:bodyPr/>
        <a:lstStyle/>
        <a:p>
          <a:endParaRPr lang="en-US" dirty="0"/>
        </a:p>
      </dgm:t>
    </dgm:pt>
    <dgm:pt modelId="{9B722470-341E-4E58-99F4-D64750B501EF}" type="parTrans" cxnId="{48FF00F4-3D05-4A5F-8073-5AB27F3ECDC3}">
      <dgm:prSet/>
      <dgm:spPr/>
      <dgm:t>
        <a:bodyPr/>
        <a:lstStyle/>
        <a:p>
          <a:endParaRPr lang="en-US"/>
        </a:p>
      </dgm:t>
    </dgm:pt>
    <dgm:pt modelId="{FF585626-292D-47F4-BA28-5CA1E20C7B6D}" type="sibTrans" cxnId="{48FF00F4-3D05-4A5F-8073-5AB27F3ECDC3}">
      <dgm:prSet/>
      <dgm:spPr/>
      <dgm:t>
        <a:bodyPr/>
        <a:lstStyle/>
        <a:p>
          <a:endParaRPr lang="en-US"/>
        </a:p>
      </dgm:t>
    </dgm:pt>
    <dgm:pt modelId="{5D8F50FA-5974-4619-B0AE-B64B22668E18}" type="pres">
      <dgm:prSet presAssocID="{5E6ED957-3699-480A-A6B4-E2A4CCA0340A}" presName="linear" presStyleCnt="0">
        <dgm:presLayoutVars>
          <dgm:animLvl val="lvl"/>
          <dgm:resizeHandles val="exact"/>
        </dgm:presLayoutVars>
      </dgm:prSet>
      <dgm:spPr/>
    </dgm:pt>
    <dgm:pt modelId="{A8DFBCD0-0718-4612-B174-03036F7F8F52}" type="pres">
      <dgm:prSet presAssocID="{775198BA-0B32-498E-8950-4E42377C57C3}" presName="parentText" presStyleLbl="node1" presStyleIdx="0" presStyleCnt="1">
        <dgm:presLayoutVars>
          <dgm:chMax val="0"/>
          <dgm:bulletEnabled val="1"/>
        </dgm:presLayoutVars>
      </dgm:prSet>
      <dgm:spPr/>
    </dgm:pt>
    <dgm:pt modelId="{E504DC7F-C2BC-4075-934E-66FB43E367A0}" type="pres">
      <dgm:prSet presAssocID="{775198BA-0B32-498E-8950-4E42377C57C3}" presName="childText" presStyleLbl="revTx" presStyleIdx="0" presStyleCnt="1">
        <dgm:presLayoutVars>
          <dgm:bulletEnabled val="1"/>
        </dgm:presLayoutVars>
      </dgm:prSet>
      <dgm:spPr/>
    </dgm:pt>
  </dgm:ptLst>
  <dgm:cxnLst>
    <dgm:cxn modelId="{F2534834-FCD2-4F05-BBA8-182068A4FE07}" srcId="{5E6ED957-3699-480A-A6B4-E2A4CCA0340A}" destId="{775198BA-0B32-498E-8950-4E42377C57C3}" srcOrd="0" destOrd="0" parTransId="{30AC0587-A054-4F2E-A58C-4D3567AEDCB9}" sibTransId="{3231AB5E-94F7-4417-87E1-52932A4DC098}"/>
    <dgm:cxn modelId="{3EA00091-AB6C-466A-AAC8-A298B778E853}" type="presOf" srcId="{5E6ED957-3699-480A-A6B4-E2A4CCA0340A}" destId="{5D8F50FA-5974-4619-B0AE-B64B22668E18}" srcOrd="0" destOrd="0" presId="urn:microsoft.com/office/officeart/2005/8/layout/vList2"/>
    <dgm:cxn modelId="{D81CBD91-A793-4088-A44A-CFD3FA46CB34}" type="presOf" srcId="{F2296997-60A2-4727-88C4-3F60D08D7944}" destId="{E504DC7F-C2BC-4075-934E-66FB43E367A0}" srcOrd="0" destOrd="0" presId="urn:microsoft.com/office/officeart/2005/8/layout/vList2"/>
    <dgm:cxn modelId="{8794F4AB-0E6B-4EEF-B278-AD7E5752AE38}" type="presOf" srcId="{775198BA-0B32-498E-8950-4E42377C57C3}" destId="{A8DFBCD0-0718-4612-B174-03036F7F8F52}" srcOrd="0" destOrd="0" presId="urn:microsoft.com/office/officeart/2005/8/layout/vList2"/>
    <dgm:cxn modelId="{48FF00F4-3D05-4A5F-8073-5AB27F3ECDC3}" srcId="{775198BA-0B32-498E-8950-4E42377C57C3}" destId="{F2296997-60A2-4727-88C4-3F60D08D7944}" srcOrd="0" destOrd="0" parTransId="{9B722470-341E-4E58-99F4-D64750B501EF}" sibTransId="{FF585626-292D-47F4-BA28-5CA1E20C7B6D}"/>
    <dgm:cxn modelId="{B1E92C88-B091-416B-9B5D-CAC12ABD678E}" type="presParOf" srcId="{5D8F50FA-5974-4619-B0AE-B64B22668E18}" destId="{A8DFBCD0-0718-4612-B174-03036F7F8F52}" srcOrd="0" destOrd="0" presId="urn:microsoft.com/office/officeart/2005/8/layout/vList2"/>
    <dgm:cxn modelId="{1228910F-A296-4114-A84F-3F9A7ED23028}" type="presParOf" srcId="{5D8F50FA-5974-4619-B0AE-B64B22668E18}" destId="{E504DC7F-C2BC-4075-934E-66FB43E367A0}" srcOrd="1"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769821-A663-4EAC-98A0-0DA2F312EEBE}">
      <dsp:nvSpPr>
        <dsp:cNvPr id="0" name=""/>
        <dsp:cNvSpPr/>
      </dsp:nvSpPr>
      <dsp:spPr>
        <a:xfrm>
          <a:off x="0" y="957401"/>
          <a:ext cx="8915400" cy="15590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b="1" kern="1200"/>
            <a:t>Receptivity</a:t>
          </a:r>
          <a:endParaRPr lang="en-US" sz="6500" kern="1200"/>
        </a:p>
      </dsp:txBody>
      <dsp:txXfrm>
        <a:off x="76105" y="1033506"/>
        <a:ext cx="8763190" cy="1406815"/>
      </dsp:txXfrm>
    </dsp:sp>
    <dsp:sp modelId="{E5F80EB9-599F-4AA7-BBB5-B374761EE34B}">
      <dsp:nvSpPr>
        <dsp:cNvPr id="0" name=""/>
        <dsp:cNvSpPr/>
      </dsp:nvSpPr>
      <dsp:spPr>
        <a:xfrm>
          <a:off x="0" y="2516427"/>
          <a:ext cx="8915400" cy="1076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064" tIns="82550" rIns="462280" bIns="82550" numCol="1" spcCol="1270" anchor="t" anchorCtr="0">
          <a:noAutofit/>
        </a:bodyPr>
        <a:lstStyle/>
        <a:p>
          <a:pPr marL="285750" lvl="1" indent="-285750" algn="l" defTabSz="2266950">
            <a:lnSpc>
              <a:spcPct val="90000"/>
            </a:lnSpc>
            <a:spcBef>
              <a:spcPct val="0"/>
            </a:spcBef>
            <a:spcAft>
              <a:spcPct val="20000"/>
            </a:spcAft>
            <a:buChar char="•"/>
          </a:pPr>
          <a:endParaRPr lang="en-US" sz="5100" kern="1200" dirty="0"/>
        </a:p>
      </dsp:txBody>
      <dsp:txXfrm>
        <a:off x="0" y="2516427"/>
        <a:ext cx="8915400" cy="10764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DFBCD0-0718-4612-B174-03036F7F8F52}">
      <dsp:nvSpPr>
        <dsp:cNvPr id="0" name=""/>
        <dsp:cNvSpPr/>
      </dsp:nvSpPr>
      <dsp:spPr>
        <a:xfrm>
          <a:off x="0" y="1028075"/>
          <a:ext cx="8754378" cy="15590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b="1" kern="1200"/>
            <a:t>Inwardly Attending</a:t>
          </a:r>
          <a:endParaRPr lang="en-US" sz="6500" kern="1200"/>
        </a:p>
      </dsp:txBody>
      <dsp:txXfrm>
        <a:off x="76105" y="1104180"/>
        <a:ext cx="8602168" cy="1406815"/>
      </dsp:txXfrm>
    </dsp:sp>
    <dsp:sp modelId="{E504DC7F-C2BC-4075-934E-66FB43E367A0}">
      <dsp:nvSpPr>
        <dsp:cNvPr id="0" name=""/>
        <dsp:cNvSpPr/>
      </dsp:nvSpPr>
      <dsp:spPr>
        <a:xfrm>
          <a:off x="0" y="2587100"/>
          <a:ext cx="8754378" cy="1076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7952" tIns="82550" rIns="462280" bIns="82550" numCol="1" spcCol="1270" anchor="t" anchorCtr="0">
          <a:noAutofit/>
        </a:bodyPr>
        <a:lstStyle/>
        <a:p>
          <a:pPr marL="285750" lvl="1" indent="-285750" algn="l" defTabSz="2266950">
            <a:lnSpc>
              <a:spcPct val="90000"/>
            </a:lnSpc>
            <a:spcBef>
              <a:spcPct val="0"/>
            </a:spcBef>
            <a:spcAft>
              <a:spcPct val="20000"/>
            </a:spcAft>
            <a:buChar char="•"/>
          </a:pPr>
          <a:endParaRPr lang="en-US" sz="5100" kern="1200" dirty="0"/>
        </a:p>
      </dsp:txBody>
      <dsp:txXfrm>
        <a:off x="0" y="2587100"/>
        <a:ext cx="8754378" cy="10764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52D0BE-96F4-4316-A7AE-2F258CBA45C4}" type="datetimeFigureOut">
              <a:rPr lang="en-GB" smtClean="0"/>
              <a:t>04/01/2021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961F05-5377-4146-90B9-8F9A096586A0}" type="slidenum">
              <a:rPr lang="en-GB" smtClean="0"/>
              <a:t>‹#›</a:t>
            </a:fld>
            <a:endParaRPr lang="en-GB"/>
          </a:p>
        </p:txBody>
      </p:sp>
    </p:spTree>
    <p:extLst>
      <p:ext uri="{BB962C8B-B14F-4D97-AF65-F5344CB8AC3E}">
        <p14:creationId xmlns:p14="http://schemas.microsoft.com/office/powerpoint/2010/main" val="3585119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8D961F05-5377-4146-90B9-8F9A096586A0}" type="slidenum">
              <a:rPr lang="en-GB" smtClean="0"/>
              <a:t>1</a:t>
            </a:fld>
            <a:endParaRPr lang="en-GB"/>
          </a:p>
        </p:txBody>
      </p:sp>
    </p:spTree>
    <p:extLst>
      <p:ext uri="{BB962C8B-B14F-4D97-AF65-F5344CB8AC3E}">
        <p14:creationId xmlns:p14="http://schemas.microsoft.com/office/powerpoint/2010/main" val="2413029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8D961F05-5377-4146-90B9-8F9A096586A0}" type="slidenum">
              <a:rPr lang="en-GB" smtClean="0"/>
              <a:t>2</a:t>
            </a:fld>
            <a:endParaRPr lang="en-GB"/>
          </a:p>
        </p:txBody>
      </p:sp>
    </p:spTree>
    <p:extLst>
      <p:ext uri="{BB962C8B-B14F-4D97-AF65-F5344CB8AC3E}">
        <p14:creationId xmlns:p14="http://schemas.microsoft.com/office/powerpoint/2010/main" val="366642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2">
                    <a:lumMod val="25000"/>
                  </a:schemeClr>
                </a:solidFill>
              </a:rPr>
              <a:t> </a:t>
            </a:r>
          </a:p>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3</a:t>
            </a:fld>
            <a:endParaRPr lang="en-GB"/>
          </a:p>
        </p:txBody>
      </p:sp>
    </p:spTree>
    <p:extLst>
      <p:ext uri="{BB962C8B-B14F-4D97-AF65-F5344CB8AC3E}">
        <p14:creationId xmlns:p14="http://schemas.microsoft.com/office/powerpoint/2010/main" val="770039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bg2">
                    <a:lumMod val="25000"/>
                  </a:schemeClr>
                </a:solidFill>
              </a:rPr>
              <a:t> </a:t>
            </a:r>
          </a:p>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4</a:t>
            </a:fld>
            <a:endParaRPr lang="en-GB"/>
          </a:p>
        </p:txBody>
      </p:sp>
    </p:spTree>
    <p:extLst>
      <p:ext uri="{BB962C8B-B14F-4D97-AF65-F5344CB8AC3E}">
        <p14:creationId xmlns:p14="http://schemas.microsoft.com/office/powerpoint/2010/main" val="2060427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8D961F05-5377-4146-90B9-8F9A096586A0}" type="slidenum">
              <a:rPr lang="en-GB" smtClean="0"/>
              <a:t>5</a:t>
            </a:fld>
            <a:endParaRPr lang="en-GB"/>
          </a:p>
        </p:txBody>
      </p:sp>
    </p:spTree>
    <p:extLst>
      <p:ext uri="{BB962C8B-B14F-4D97-AF65-F5344CB8AC3E}">
        <p14:creationId xmlns:p14="http://schemas.microsoft.com/office/powerpoint/2010/main" val="2756578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8D961F05-5377-4146-90B9-8F9A096586A0}" type="slidenum">
              <a:rPr lang="en-GB" smtClean="0"/>
              <a:t>6</a:t>
            </a:fld>
            <a:endParaRPr lang="en-GB"/>
          </a:p>
        </p:txBody>
      </p:sp>
    </p:spTree>
    <p:extLst>
      <p:ext uri="{BB962C8B-B14F-4D97-AF65-F5344CB8AC3E}">
        <p14:creationId xmlns:p14="http://schemas.microsoft.com/office/powerpoint/2010/main" val="856876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8D961F05-5377-4146-90B9-8F9A096586A0}" type="slidenum">
              <a:rPr lang="en-GB" smtClean="0"/>
              <a:t>7</a:t>
            </a:fld>
            <a:endParaRPr lang="en-GB"/>
          </a:p>
        </p:txBody>
      </p:sp>
    </p:spTree>
    <p:extLst>
      <p:ext uri="{BB962C8B-B14F-4D97-AF65-F5344CB8AC3E}">
        <p14:creationId xmlns:p14="http://schemas.microsoft.com/office/powerpoint/2010/main" val="42814234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bg2">
                    <a:lumMod val="25000"/>
                  </a:schemeClr>
                </a:solidFill>
              </a:rPr>
              <a:t> </a:t>
            </a:r>
          </a:p>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8</a:t>
            </a:fld>
            <a:endParaRPr lang="en-GB"/>
          </a:p>
        </p:txBody>
      </p:sp>
    </p:spTree>
    <p:extLst>
      <p:ext uri="{BB962C8B-B14F-4D97-AF65-F5344CB8AC3E}">
        <p14:creationId xmlns:p14="http://schemas.microsoft.com/office/powerpoint/2010/main" val="759647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GB" sz="1200" dirty="0"/>
          </a:p>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9</a:t>
            </a:fld>
            <a:endParaRPr lang="en-GB"/>
          </a:p>
        </p:txBody>
      </p:sp>
    </p:spTree>
    <p:extLst>
      <p:ext uri="{BB962C8B-B14F-4D97-AF65-F5344CB8AC3E}">
        <p14:creationId xmlns:p14="http://schemas.microsoft.com/office/powerpoint/2010/main" val="7893920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8D961F05-5377-4146-90B9-8F9A096586A0}" type="slidenum">
              <a:rPr lang="en-GB" smtClean="0"/>
              <a:t>10</a:t>
            </a:fld>
            <a:endParaRPr lang="en-GB"/>
          </a:p>
        </p:txBody>
      </p:sp>
    </p:spTree>
    <p:extLst>
      <p:ext uri="{BB962C8B-B14F-4D97-AF65-F5344CB8AC3E}">
        <p14:creationId xmlns:p14="http://schemas.microsoft.com/office/powerpoint/2010/main" val="4244515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bg2">
                    <a:lumMod val="25000"/>
                  </a:schemeClr>
                </a:solidFill>
              </a:rPr>
              <a:t> </a:t>
            </a:r>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11</a:t>
            </a:fld>
            <a:endParaRPr lang="en-GB"/>
          </a:p>
        </p:txBody>
      </p:sp>
    </p:spTree>
    <p:extLst>
      <p:ext uri="{BB962C8B-B14F-4D97-AF65-F5344CB8AC3E}">
        <p14:creationId xmlns:p14="http://schemas.microsoft.com/office/powerpoint/2010/main" val="14517339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bg2">
                    <a:lumMod val="25000"/>
                  </a:schemeClr>
                </a:solidFill>
              </a:rPr>
              <a:t> </a:t>
            </a:r>
          </a:p>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12</a:t>
            </a:fld>
            <a:endParaRPr lang="en-GB"/>
          </a:p>
        </p:txBody>
      </p:sp>
    </p:spTree>
    <p:extLst>
      <p:ext uri="{BB962C8B-B14F-4D97-AF65-F5344CB8AC3E}">
        <p14:creationId xmlns:p14="http://schemas.microsoft.com/office/powerpoint/2010/main" val="2929017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2">
                    <a:lumMod val="25000"/>
                  </a:schemeClr>
                </a:solidFill>
              </a:rPr>
              <a:t> </a:t>
            </a:r>
          </a:p>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13</a:t>
            </a:fld>
            <a:endParaRPr lang="en-GB"/>
          </a:p>
        </p:txBody>
      </p:sp>
    </p:spTree>
    <p:extLst>
      <p:ext uri="{BB962C8B-B14F-4D97-AF65-F5344CB8AC3E}">
        <p14:creationId xmlns:p14="http://schemas.microsoft.com/office/powerpoint/2010/main" val="34034425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90000"/>
              </a:lnSpc>
              <a:buClr>
                <a:srgbClr val="8BED00"/>
              </a:buClr>
              <a:buNone/>
            </a:pPr>
            <a:r>
              <a:rPr lang="en-GB" dirty="0"/>
              <a:t> </a:t>
            </a:r>
            <a:endParaRPr lang="en-GB" sz="1200" dirty="0"/>
          </a:p>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14</a:t>
            </a:fld>
            <a:endParaRPr lang="en-GB"/>
          </a:p>
        </p:txBody>
      </p:sp>
    </p:spTree>
    <p:extLst>
      <p:ext uri="{BB962C8B-B14F-4D97-AF65-F5344CB8AC3E}">
        <p14:creationId xmlns:p14="http://schemas.microsoft.com/office/powerpoint/2010/main" val="637168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dirty="0">
                <a:solidFill>
                  <a:schemeClr val="bg2">
                    <a:lumMod val="25000"/>
                  </a:schemeClr>
                </a:solidFill>
              </a:rPr>
              <a:t> </a:t>
            </a:r>
            <a:endParaRPr lang="en-GB" sz="1200" dirty="0">
              <a:solidFill>
                <a:schemeClr val="bg2">
                  <a:lumMod val="25000"/>
                </a:schemeClr>
              </a:solidFill>
            </a:endParaRPr>
          </a:p>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15</a:t>
            </a:fld>
            <a:endParaRPr lang="en-GB"/>
          </a:p>
        </p:txBody>
      </p:sp>
    </p:spTree>
    <p:extLst>
      <p:ext uri="{BB962C8B-B14F-4D97-AF65-F5344CB8AC3E}">
        <p14:creationId xmlns:p14="http://schemas.microsoft.com/office/powerpoint/2010/main" val="38397483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 </a:t>
            </a:r>
            <a:endParaRPr lang="en-US" dirty="0"/>
          </a:p>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16</a:t>
            </a:fld>
            <a:endParaRPr lang="en-GB"/>
          </a:p>
        </p:txBody>
      </p:sp>
    </p:spTree>
    <p:extLst>
      <p:ext uri="{BB962C8B-B14F-4D97-AF65-F5344CB8AC3E}">
        <p14:creationId xmlns:p14="http://schemas.microsoft.com/office/powerpoint/2010/main" val="19036871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 </a:t>
            </a:r>
            <a:endParaRPr lang="en-US" dirty="0"/>
          </a:p>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17</a:t>
            </a:fld>
            <a:endParaRPr lang="en-GB"/>
          </a:p>
        </p:txBody>
      </p:sp>
    </p:spTree>
    <p:extLst>
      <p:ext uri="{BB962C8B-B14F-4D97-AF65-F5344CB8AC3E}">
        <p14:creationId xmlns:p14="http://schemas.microsoft.com/office/powerpoint/2010/main" val="12390216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GB" sz="1200" dirty="0">
              <a:solidFill>
                <a:schemeClr val="tx1">
                  <a:lumMod val="95000"/>
                  <a:lumOff val="5000"/>
                </a:schemeClr>
              </a:solidFill>
            </a:endParaRPr>
          </a:p>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18</a:t>
            </a:fld>
            <a:endParaRPr lang="en-GB"/>
          </a:p>
        </p:txBody>
      </p:sp>
    </p:spTree>
    <p:extLst>
      <p:ext uri="{BB962C8B-B14F-4D97-AF65-F5344CB8AC3E}">
        <p14:creationId xmlns:p14="http://schemas.microsoft.com/office/powerpoint/2010/main" val="20070482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8D961F05-5377-4146-90B9-8F9A096586A0}" type="slidenum">
              <a:rPr lang="en-GB" smtClean="0"/>
              <a:t>19</a:t>
            </a:fld>
            <a:endParaRPr lang="en-GB"/>
          </a:p>
        </p:txBody>
      </p:sp>
    </p:spTree>
    <p:extLst>
      <p:ext uri="{BB962C8B-B14F-4D97-AF65-F5344CB8AC3E}">
        <p14:creationId xmlns:p14="http://schemas.microsoft.com/office/powerpoint/2010/main" val="26302383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br>
              <a:rPr lang="en-US" sz="1050" dirty="0"/>
            </a:br>
            <a:endParaRPr lang="en-US" sz="1050" dirty="0"/>
          </a:p>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20</a:t>
            </a:fld>
            <a:endParaRPr lang="en-GB"/>
          </a:p>
        </p:txBody>
      </p:sp>
    </p:spTree>
    <p:extLst>
      <p:ext uri="{BB962C8B-B14F-4D97-AF65-F5344CB8AC3E}">
        <p14:creationId xmlns:p14="http://schemas.microsoft.com/office/powerpoint/2010/main" val="40867270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8D961F05-5377-4146-90B9-8F9A096586A0}" type="slidenum">
              <a:rPr lang="en-GB" smtClean="0"/>
              <a:t>21</a:t>
            </a:fld>
            <a:endParaRPr lang="en-GB"/>
          </a:p>
        </p:txBody>
      </p:sp>
    </p:spTree>
    <p:extLst>
      <p:ext uri="{BB962C8B-B14F-4D97-AF65-F5344CB8AC3E}">
        <p14:creationId xmlns:p14="http://schemas.microsoft.com/office/powerpoint/2010/main" val="14826194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22</a:t>
            </a:fld>
            <a:endParaRPr lang="en-GB"/>
          </a:p>
        </p:txBody>
      </p:sp>
    </p:spTree>
    <p:extLst>
      <p:ext uri="{BB962C8B-B14F-4D97-AF65-F5344CB8AC3E}">
        <p14:creationId xmlns:p14="http://schemas.microsoft.com/office/powerpoint/2010/main" val="20479001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D961F05-5377-4146-90B9-8F9A096586A0}" type="slidenum">
              <a:rPr lang="en-GB" smtClean="0"/>
              <a:t>23</a:t>
            </a:fld>
            <a:endParaRPr lang="en-GB"/>
          </a:p>
        </p:txBody>
      </p:sp>
    </p:spTree>
    <p:extLst>
      <p:ext uri="{BB962C8B-B14F-4D97-AF65-F5344CB8AC3E}">
        <p14:creationId xmlns:p14="http://schemas.microsoft.com/office/powerpoint/2010/main" val="38371379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961F05-5377-4146-90B9-8F9A096586A0}" type="slidenum">
              <a:rPr lang="en-GB" smtClean="0"/>
              <a:t>24</a:t>
            </a:fld>
            <a:endParaRPr lang="en-GB"/>
          </a:p>
        </p:txBody>
      </p:sp>
    </p:spTree>
    <p:extLst>
      <p:ext uri="{BB962C8B-B14F-4D97-AF65-F5344CB8AC3E}">
        <p14:creationId xmlns:p14="http://schemas.microsoft.com/office/powerpoint/2010/main" val="3323700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45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3787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60439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8142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84835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08399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35646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1613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04121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3494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84921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18116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326788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24030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36229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4267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1/4/2021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21296349"/>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5.jp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6.xml"/><Relationship Id="rId9" Type="http://schemas.microsoft.com/office/2007/relationships/diagramDrawing" Target="../diagrams/drawing1.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17.xml"/><Relationship Id="rId9" Type="http://schemas.microsoft.com/office/2007/relationships/diagramDrawing" Target="../diagrams/drawing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12.gif"/><Relationship Id="rId4"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B04C4B-AC68-4DAC-B6E9-4BA106EEA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3B8F510-7BD8-444A-82C8-5DA7E5E2A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rgbClr val="8D5D50">
              <a:alpha val="90000"/>
            </a:srgb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40279" y="967417"/>
            <a:ext cx="5280460" cy="3943250"/>
          </a:xfrm>
        </p:spPr>
        <p:txBody>
          <a:bodyPr>
            <a:normAutofit/>
          </a:bodyPr>
          <a:lstStyle/>
          <a:p>
            <a:r>
              <a:rPr lang="en-GB" sz="4400" dirty="0">
                <a:solidFill>
                  <a:srgbClr val="FEFFFF"/>
                </a:solidFill>
              </a:rPr>
              <a:t>Refining the concepts of Carl </a:t>
            </a:r>
            <a:r>
              <a:rPr lang="en-GB" sz="4400" dirty="0" err="1">
                <a:solidFill>
                  <a:srgbClr val="FEFFFF"/>
                </a:solidFill>
              </a:rPr>
              <a:t>Rogers,Therapeutic</a:t>
            </a:r>
            <a:r>
              <a:rPr lang="en-GB" sz="4400" dirty="0">
                <a:solidFill>
                  <a:srgbClr val="FEFFFF"/>
                </a:solidFill>
              </a:rPr>
              <a:t> Presence and relational depth</a:t>
            </a:r>
          </a:p>
        </p:txBody>
      </p:sp>
      <p:pic>
        <p:nvPicPr>
          <p:cNvPr id="5" name="Picture 4">
            <a:extLst>
              <a:ext uri="{FF2B5EF4-FFF2-40B4-BE49-F238E27FC236}">
                <a16:creationId xmlns:a16="http://schemas.microsoft.com/office/drawing/2014/main" id="{7A81DCC8-CF24-4772-8C41-5AEEB50B1B5D}"/>
              </a:ext>
            </a:extLst>
          </p:cNvPr>
          <p:cNvPicPr>
            <a:picLocks noChangeAspect="1"/>
          </p:cNvPicPr>
          <p:nvPr/>
        </p:nvPicPr>
        <p:blipFill rotWithShape="1">
          <a:blip r:embed="rId5"/>
          <a:srcRect l="14776" r="26261"/>
          <a:stretch/>
        </p:blipFill>
        <p:spPr>
          <a:xfrm>
            <a:off x="6111242" y="10"/>
            <a:ext cx="6080758" cy="6857990"/>
          </a:xfrm>
          <a:prstGeom prst="rect">
            <a:avLst/>
          </a:prstGeom>
        </p:spPr>
      </p:pic>
      <p:sp>
        <p:nvSpPr>
          <p:cNvPr id="13" name="Freeform 27">
            <a:extLst>
              <a:ext uri="{FF2B5EF4-FFF2-40B4-BE49-F238E27FC236}">
                <a16:creationId xmlns:a16="http://schemas.microsoft.com/office/drawing/2014/main" id="{760B9607-D73D-493B-848E-23B932717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 name="Subtitle 2"/>
          <p:cNvSpPr>
            <a:spLocks noGrp="1"/>
          </p:cNvSpPr>
          <p:nvPr>
            <p:ph type="subTitle" idx="1"/>
          </p:nvPr>
        </p:nvSpPr>
        <p:spPr>
          <a:xfrm>
            <a:off x="540279" y="5189400"/>
            <a:ext cx="5280460" cy="544260"/>
          </a:xfrm>
        </p:spPr>
        <p:txBody>
          <a:bodyPr anchor="ctr">
            <a:normAutofit/>
          </a:bodyPr>
          <a:lstStyle/>
          <a:p>
            <a:r>
              <a:rPr lang="en-GB" sz="1600" dirty="0">
                <a:solidFill>
                  <a:srgbClr val="FEFFFF"/>
                </a:solidFill>
              </a:rPr>
              <a:t> </a:t>
            </a:r>
            <a:r>
              <a:rPr lang="en-GB" sz="2400" dirty="0">
                <a:solidFill>
                  <a:srgbClr val="FEFFFF"/>
                </a:solidFill>
              </a:rPr>
              <a:t>Dr Beverly Cole</a:t>
            </a:r>
          </a:p>
        </p:txBody>
      </p:sp>
      <p:pic>
        <p:nvPicPr>
          <p:cNvPr id="16" name="Audio 15">
            <a:hlinkClick r:id="" action="ppaction://media"/>
            <a:extLst>
              <a:ext uri="{FF2B5EF4-FFF2-40B4-BE49-F238E27FC236}">
                <a16:creationId xmlns:a16="http://schemas.microsoft.com/office/drawing/2014/main" id="{DFB740E0-CC12-453D-8EFE-821F9A35F74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56512588"/>
      </p:ext>
    </p:extLst>
  </p:cSld>
  <p:clrMapOvr>
    <a:masterClrMapping/>
  </p:clrMapOvr>
  <mc:AlternateContent xmlns:mc="http://schemas.openxmlformats.org/markup-compatibility/2006">
    <mc:Choice xmlns:p14="http://schemas.microsoft.com/office/powerpoint/2010/main" Requires="p14">
      <p:transition spd="slow" p14:dur="2000" advTm="14158"/>
    </mc:Choice>
    <mc:Fallback>
      <p:transition spd="slow" advTm="14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901534" y="1047404"/>
            <a:ext cx="9287397" cy="4189614"/>
          </a:xfrm>
          <a:prstGeom prst="cloudCallou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chemeClr val="bg2">
                    <a:lumMod val="10000"/>
                  </a:schemeClr>
                </a:solidFill>
              </a:rPr>
              <a:t>Activity One: </a:t>
            </a:r>
            <a:r>
              <a:rPr lang="en-GB" sz="4000" dirty="0">
                <a:solidFill>
                  <a:schemeClr val="bg2">
                    <a:lumMod val="10000"/>
                  </a:schemeClr>
                </a:solidFill>
              </a:rPr>
              <a:t>What makes for a successful therapeutic Relationship?</a:t>
            </a:r>
          </a:p>
        </p:txBody>
      </p:sp>
      <p:pic>
        <p:nvPicPr>
          <p:cNvPr id="6" name="Audio 5">
            <a:hlinkClick r:id="" action="ppaction://media"/>
            <a:extLst>
              <a:ext uri="{FF2B5EF4-FFF2-40B4-BE49-F238E27FC236}">
                <a16:creationId xmlns:a16="http://schemas.microsoft.com/office/drawing/2014/main" id="{31AD3E21-1D45-4E41-B500-59052E84E6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35405338"/>
      </p:ext>
    </p:extLst>
  </p:cSld>
  <p:clrMapOvr>
    <a:masterClrMapping/>
  </p:clrMapOvr>
  <mc:AlternateContent xmlns:mc="http://schemas.openxmlformats.org/markup-compatibility/2006">
    <mc:Choice xmlns:p14="http://schemas.microsoft.com/office/powerpoint/2010/main" Requires="p14">
      <p:transition spd="slow" p14:dur="2000" advTm="11019"/>
    </mc:Choice>
    <mc:Fallback>
      <p:transition spd="slow" advTm="11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2">
                    <a:lumMod val="25000"/>
                  </a:schemeClr>
                </a:solidFill>
              </a:rPr>
              <a:t>Therapeutic Presence</a:t>
            </a:r>
          </a:p>
        </p:txBody>
      </p:sp>
      <p:sp>
        <p:nvSpPr>
          <p:cNvPr id="4" name="Content Placeholder 3"/>
          <p:cNvSpPr>
            <a:spLocks noGrp="1"/>
          </p:cNvSpPr>
          <p:nvPr>
            <p:ph sz="half" idx="2"/>
          </p:nvPr>
        </p:nvSpPr>
        <p:spPr>
          <a:xfrm>
            <a:off x="1668088" y="1501833"/>
            <a:ext cx="5264018" cy="5164973"/>
          </a:xfrm>
        </p:spPr>
        <p:txBody>
          <a:bodyPr>
            <a:noAutofit/>
          </a:bodyPr>
          <a:lstStyle/>
          <a:p>
            <a:endParaRPr lang="en-GB" sz="2800" dirty="0">
              <a:solidFill>
                <a:schemeClr val="bg2">
                  <a:lumMod val="25000"/>
                </a:schemeClr>
              </a:solidFill>
            </a:endParaRPr>
          </a:p>
          <a:p>
            <a:endParaRPr lang="en-GB" sz="2800" dirty="0">
              <a:solidFill>
                <a:schemeClr val="bg2">
                  <a:lumMod val="25000"/>
                </a:schemeClr>
              </a:solidFill>
            </a:endParaRPr>
          </a:p>
          <a:p>
            <a:r>
              <a:rPr lang="en-GB" sz="4000" dirty="0">
                <a:solidFill>
                  <a:schemeClr val="bg2">
                    <a:lumMod val="25000"/>
                  </a:schemeClr>
                </a:solidFill>
              </a:rPr>
              <a:t>What is it?</a:t>
            </a:r>
          </a:p>
          <a:p>
            <a:r>
              <a:rPr lang="en-GB" sz="4000" dirty="0">
                <a:solidFill>
                  <a:schemeClr val="bg2">
                    <a:lumMod val="25000"/>
                  </a:schemeClr>
                </a:solidFill>
              </a:rPr>
              <a:t>How is it defined?</a:t>
            </a:r>
          </a:p>
        </p:txBody>
      </p:sp>
      <p:pic>
        <p:nvPicPr>
          <p:cNvPr id="3" name="Content Placeholder 2"/>
          <p:cNvPicPr>
            <a:picLocks noGrp="1" noChangeAspect="1"/>
          </p:cNvPicPr>
          <p:nvPr>
            <p:ph sz="quarter" idx="4"/>
          </p:nvPr>
        </p:nvPicPr>
        <p:blipFill>
          <a:blip r:embed="rId5">
            <a:extLst>
              <a:ext uri="{28A0092B-C50C-407E-A947-70E740481C1C}">
                <a14:useLocalDpi xmlns:a14="http://schemas.microsoft.com/office/drawing/2010/main" val="0"/>
              </a:ext>
            </a:extLst>
          </a:blip>
          <a:stretch>
            <a:fillRect/>
          </a:stretch>
        </p:blipFill>
        <p:spPr>
          <a:xfrm>
            <a:off x="7167563" y="2231430"/>
            <a:ext cx="4338637" cy="3253977"/>
          </a:xfrm>
        </p:spPr>
      </p:pic>
      <p:pic>
        <p:nvPicPr>
          <p:cNvPr id="6" name="Audio 5">
            <a:hlinkClick r:id="" action="ppaction://media"/>
            <a:extLst>
              <a:ext uri="{FF2B5EF4-FFF2-40B4-BE49-F238E27FC236}">
                <a16:creationId xmlns:a16="http://schemas.microsoft.com/office/drawing/2014/main" id="{FAE90B04-F8E8-4BE6-989D-ED77B3CD224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02357710"/>
      </p:ext>
    </p:extLst>
  </p:cSld>
  <p:clrMapOvr>
    <a:masterClrMapping/>
  </p:clrMapOvr>
  <mc:AlternateContent xmlns:mc="http://schemas.openxmlformats.org/markup-compatibility/2006">
    <mc:Choice xmlns:p14="http://schemas.microsoft.com/office/powerpoint/2010/main" Requires="p14">
      <p:transition spd="slow" p14:dur="2000" advTm="24939"/>
    </mc:Choice>
    <mc:Fallback>
      <p:transition spd="slow" advTm="24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b="1" dirty="0">
                <a:solidFill>
                  <a:schemeClr val="bg2">
                    <a:lumMod val="25000"/>
                  </a:schemeClr>
                </a:solidFill>
              </a:rPr>
              <a:t>Theoretically, presence has been deemed the groundwork for good therapy</a:t>
            </a:r>
          </a:p>
        </p:txBody>
      </p:sp>
      <p:sp>
        <p:nvSpPr>
          <p:cNvPr id="8" name="Content Placeholder 7"/>
          <p:cNvSpPr>
            <a:spLocks noGrp="1"/>
          </p:cNvSpPr>
          <p:nvPr>
            <p:ph idx="1"/>
          </p:nvPr>
        </p:nvSpPr>
        <p:spPr>
          <a:xfrm>
            <a:off x="1688123" y="1905000"/>
            <a:ext cx="10378831" cy="4745892"/>
          </a:xfrm>
        </p:spPr>
        <p:txBody>
          <a:bodyPr>
            <a:normAutofit/>
          </a:bodyPr>
          <a:lstStyle/>
          <a:p>
            <a:endParaRPr lang="en-GB" sz="4400" dirty="0">
              <a:solidFill>
                <a:schemeClr val="bg2">
                  <a:lumMod val="25000"/>
                </a:schemeClr>
              </a:solidFill>
            </a:endParaRPr>
          </a:p>
          <a:p>
            <a:r>
              <a:rPr lang="en-GB" sz="4400" dirty="0">
                <a:solidFill>
                  <a:schemeClr val="bg2">
                    <a:lumMod val="25000"/>
                  </a:schemeClr>
                </a:solidFill>
              </a:rPr>
              <a:t>Therapists are seen as using the essence of themselves as an instrument in understanding and responding to their client (Clarkson, 1997)</a:t>
            </a:r>
          </a:p>
          <a:p>
            <a:pPr marL="0" indent="0">
              <a:buNone/>
            </a:pPr>
            <a:endParaRPr lang="en-GB" sz="2400" dirty="0">
              <a:solidFill>
                <a:schemeClr val="bg2">
                  <a:lumMod val="25000"/>
                </a:schemeClr>
              </a:solidFill>
            </a:endParaRPr>
          </a:p>
        </p:txBody>
      </p:sp>
      <p:pic>
        <p:nvPicPr>
          <p:cNvPr id="4" name="Audio 3">
            <a:hlinkClick r:id="" action="ppaction://media"/>
            <a:extLst>
              <a:ext uri="{FF2B5EF4-FFF2-40B4-BE49-F238E27FC236}">
                <a16:creationId xmlns:a16="http://schemas.microsoft.com/office/drawing/2014/main" id="{D5032685-1ECD-407B-A73F-95C101D499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43107223"/>
      </p:ext>
    </p:extLst>
  </p:cSld>
  <p:clrMapOvr>
    <a:masterClrMapping/>
  </p:clrMapOvr>
  <mc:AlternateContent xmlns:mc="http://schemas.openxmlformats.org/markup-compatibility/2006">
    <mc:Choice xmlns:p14="http://schemas.microsoft.com/office/powerpoint/2010/main" Requires="p14">
      <p:transition spd="slow" p14:dur="2000" advTm="47752"/>
    </mc:Choice>
    <mc:Fallback>
      <p:transition spd="slow" advTm="47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6019" y="942108"/>
            <a:ext cx="3256550" cy="4969113"/>
          </a:xfrm>
        </p:spPr>
        <p:txBody>
          <a:bodyPr anchor="ctr">
            <a:normAutofit/>
          </a:bodyPr>
          <a:lstStyle/>
          <a:p>
            <a:r>
              <a:rPr lang="en-GB">
                <a:solidFill>
                  <a:schemeClr val="tx2">
                    <a:lumMod val="75000"/>
                  </a:schemeClr>
                </a:solidFill>
              </a:rPr>
              <a:t>What makes for a successful therapeutic Relationship?</a:t>
            </a:r>
            <a:br>
              <a:rPr lang="en-GB">
                <a:solidFill>
                  <a:schemeClr val="tx2">
                    <a:lumMod val="75000"/>
                  </a:schemeClr>
                </a:solidFill>
              </a:rPr>
            </a:br>
            <a:endParaRPr lang="en-GB">
              <a:solidFill>
                <a:schemeClr val="tx2">
                  <a:lumMod val="75000"/>
                </a:schemeClr>
              </a:solidFill>
            </a:endParaRPr>
          </a:p>
        </p:txBody>
      </p:sp>
      <p:sp>
        <p:nvSpPr>
          <p:cNvPr id="32" name="Rectangle 31">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34" name="Straight Connector 33">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36" name="Group 35">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37"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8"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39"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0"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1"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2"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3"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44"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5"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46"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47"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48"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p:cNvSpPr>
            <a:spLocks noGrp="1"/>
          </p:cNvSpPr>
          <p:nvPr>
            <p:ph idx="1"/>
          </p:nvPr>
        </p:nvSpPr>
        <p:spPr>
          <a:xfrm>
            <a:off x="5049062" y="0"/>
            <a:ext cx="6636254" cy="6858000"/>
          </a:xfrm>
        </p:spPr>
        <p:txBody>
          <a:bodyPr anchor="ctr">
            <a:noAutofit/>
          </a:bodyPr>
          <a:lstStyle/>
          <a:p>
            <a:endParaRPr lang="en-GB" sz="3200" dirty="0">
              <a:solidFill>
                <a:schemeClr val="tx2">
                  <a:lumMod val="75000"/>
                </a:schemeClr>
              </a:solidFill>
            </a:endParaRPr>
          </a:p>
          <a:p>
            <a:r>
              <a:rPr lang="en-GB" sz="3200" dirty="0">
                <a:solidFill>
                  <a:schemeClr val="tx2">
                    <a:lumMod val="75000"/>
                  </a:schemeClr>
                </a:solidFill>
              </a:rPr>
              <a:t>Essence</a:t>
            </a:r>
          </a:p>
          <a:p>
            <a:r>
              <a:rPr lang="en-GB" sz="3200" dirty="0">
                <a:solidFill>
                  <a:schemeClr val="tx2">
                    <a:lumMod val="75000"/>
                  </a:schemeClr>
                </a:solidFill>
              </a:rPr>
              <a:t>Empathic </a:t>
            </a:r>
            <a:r>
              <a:rPr lang="en-GB" sz="3200" dirty="0" err="1">
                <a:solidFill>
                  <a:schemeClr val="tx2">
                    <a:lumMod val="75000"/>
                  </a:schemeClr>
                </a:solidFill>
              </a:rPr>
              <a:t>Attunement</a:t>
            </a:r>
            <a:endParaRPr lang="en-GB" sz="3200" dirty="0">
              <a:solidFill>
                <a:schemeClr val="tx2">
                  <a:lumMod val="75000"/>
                </a:schemeClr>
              </a:solidFill>
            </a:endParaRPr>
          </a:p>
          <a:p>
            <a:r>
              <a:rPr lang="en-GB" sz="3200" dirty="0">
                <a:solidFill>
                  <a:schemeClr val="tx2">
                    <a:lumMod val="75000"/>
                  </a:schemeClr>
                </a:solidFill>
              </a:rPr>
              <a:t>Phrasing</a:t>
            </a:r>
          </a:p>
          <a:p>
            <a:r>
              <a:rPr lang="en-GB" sz="3200" dirty="0">
                <a:solidFill>
                  <a:schemeClr val="tx2">
                    <a:lumMod val="75000"/>
                  </a:schemeClr>
                </a:solidFill>
              </a:rPr>
              <a:t>Bracketing</a:t>
            </a:r>
          </a:p>
          <a:p>
            <a:r>
              <a:rPr lang="en-GB" sz="3200" dirty="0">
                <a:solidFill>
                  <a:schemeClr val="tx2">
                    <a:lumMod val="75000"/>
                  </a:schemeClr>
                </a:solidFill>
              </a:rPr>
              <a:t>Connection</a:t>
            </a:r>
          </a:p>
          <a:p>
            <a:r>
              <a:rPr lang="en-GB" sz="3200" dirty="0">
                <a:solidFill>
                  <a:schemeClr val="tx2">
                    <a:lumMod val="75000"/>
                  </a:schemeClr>
                </a:solidFill>
              </a:rPr>
              <a:t>Phenomenological Noticing          </a:t>
            </a:r>
          </a:p>
          <a:p>
            <a:r>
              <a:rPr lang="en-GB" sz="3200" dirty="0">
                <a:solidFill>
                  <a:schemeClr val="tx2">
                    <a:lumMod val="75000"/>
                  </a:schemeClr>
                </a:solidFill>
              </a:rPr>
              <a:t>Trust</a:t>
            </a:r>
          </a:p>
          <a:p>
            <a:r>
              <a:rPr lang="en-GB" sz="3200" dirty="0">
                <a:solidFill>
                  <a:schemeClr val="tx2">
                    <a:lumMod val="75000"/>
                  </a:schemeClr>
                </a:solidFill>
              </a:rPr>
              <a:t>A safe space</a:t>
            </a:r>
          </a:p>
          <a:p>
            <a:r>
              <a:rPr lang="en-GB" sz="3200" dirty="0">
                <a:solidFill>
                  <a:schemeClr val="tx2">
                    <a:lumMod val="75000"/>
                  </a:schemeClr>
                </a:solidFill>
              </a:rPr>
              <a:t>Transparency</a:t>
            </a:r>
          </a:p>
          <a:p>
            <a:r>
              <a:rPr lang="en-GB" sz="3200" dirty="0">
                <a:solidFill>
                  <a:schemeClr val="tx2">
                    <a:lumMod val="75000"/>
                  </a:schemeClr>
                </a:solidFill>
              </a:rPr>
              <a:t>Honesty</a:t>
            </a:r>
          </a:p>
          <a:p>
            <a:r>
              <a:rPr lang="en-GB" sz="3200" dirty="0">
                <a:solidFill>
                  <a:schemeClr val="tx2">
                    <a:lumMod val="75000"/>
                  </a:schemeClr>
                </a:solidFill>
              </a:rPr>
              <a:t>Understanding</a:t>
            </a:r>
          </a:p>
          <a:p>
            <a:pPr marL="0" indent="0">
              <a:buNone/>
            </a:pPr>
            <a:endParaRPr lang="en-GB" sz="2800" dirty="0">
              <a:solidFill>
                <a:schemeClr val="tx2">
                  <a:lumMod val="75000"/>
                </a:schemeClr>
              </a:solidFill>
            </a:endParaRPr>
          </a:p>
        </p:txBody>
      </p:sp>
      <p:pic>
        <p:nvPicPr>
          <p:cNvPr id="8" name="Audio 7">
            <a:hlinkClick r:id="" action="ppaction://media"/>
            <a:extLst>
              <a:ext uri="{FF2B5EF4-FFF2-40B4-BE49-F238E27FC236}">
                <a16:creationId xmlns:a16="http://schemas.microsoft.com/office/drawing/2014/main" id="{4FC85B72-482D-4646-A1C3-1BC31A611D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99368516"/>
      </p:ext>
    </p:extLst>
  </p:cSld>
  <p:clrMapOvr>
    <a:masterClrMapping/>
  </p:clrMapOvr>
  <mc:AlternateContent xmlns:mc="http://schemas.openxmlformats.org/markup-compatibility/2006">
    <mc:Choice xmlns:p14="http://schemas.microsoft.com/office/powerpoint/2010/main" Requires="p14">
      <p:transition spd="slow" p14:dur="2000" advTm="55076"/>
    </mc:Choice>
    <mc:Fallback>
      <p:transition spd="slow" advTm="55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4E9F44E-02E7-4A97-B7DB-1DB0F1F4EB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3F22DE9C-F188-48E2-A82C-4434A8EEE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6A10670B-6568-4038-91D8-392C78C0C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62163DB6-3EE7-474C-8726-1A05F7DE4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loud Callout 3"/>
          <p:cNvSpPr/>
          <p:nvPr/>
        </p:nvSpPr>
        <p:spPr>
          <a:xfrm>
            <a:off x="3285125" y="751350"/>
            <a:ext cx="8131550" cy="4677538"/>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3600" b="1" dirty="0">
                <a:solidFill>
                  <a:schemeClr val="bg1"/>
                </a:solidFill>
                <a:latin typeface="+mj-lt"/>
                <a:ea typeface="+mj-ea"/>
                <a:cs typeface="+mj-cs"/>
              </a:rPr>
              <a:t>Activity Two</a:t>
            </a:r>
            <a:r>
              <a:rPr lang="en-US" sz="3600" dirty="0">
                <a:solidFill>
                  <a:schemeClr val="bg1"/>
                </a:solidFill>
                <a:latin typeface="+mj-lt"/>
                <a:ea typeface="+mj-ea"/>
                <a:cs typeface="+mj-cs"/>
              </a:rPr>
              <a:t>: How can therapists cultivate the qualities that lead to successful Therapeutic Relationships?</a:t>
            </a:r>
          </a:p>
        </p:txBody>
      </p:sp>
      <p:sp>
        <p:nvSpPr>
          <p:cNvPr id="43" name="Rectangle 42">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7"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8"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9"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50"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51"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2"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3"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4"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5"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6"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7"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59" name="Group 58">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61"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62"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63"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64"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65"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66"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67"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68"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69"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70"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71"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3"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pic>
        <p:nvPicPr>
          <p:cNvPr id="2" name="Audio 1">
            <a:hlinkClick r:id="" action="ppaction://media"/>
            <a:extLst>
              <a:ext uri="{FF2B5EF4-FFF2-40B4-BE49-F238E27FC236}">
                <a16:creationId xmlns:a16="http://schemas.microsoft.com/office/drawing/2014/main" id="{5B22374D-A5A2-49B7-80A5-F8B60001AE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16306257"/>
      </p:ext>
    </p:extLst>
  </p:cSld>
  <p:clrMapOvr>
    <a:masterClrMapping/>
  </p:clrMapOvr>
  <mc:AlternateContent xmlns:mc="http://schemas.openxmlformats.org/markup-compatibility/2006">
    <mc:Choice xmlns:p14="http://schemas.microsoft.com/office/powerpoint/2010/main" Requires="p14">
      <p:transition spd="slow" p14:dur="2000" advTm="12850"/>
    </mc:Choice>
    <mc:Fallback>
      <p:transition spd="slow" advTm="12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93262980-E907-4930-9E6E-3DC2025C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00594" y="290500"/>
            <a:ext cx="6196149" cy="1167581"/>
          </a:xfrm>
        </p:spPr>
        <p:txBody>
          <a:bodyPr>
            <a:noAutofit/>
          </a:bodyPr>
          <a:lstStyle/>
          <a:p>
            <a:pPr>
              <a:lnSpc>
                <a:spcPct val="90000"/>
              </a:lnSpc>
            </a:pPr>
            <a:r>
              <a:rPr lang="en-GB" sz="3200" dirty="0">
                <a:solidFill>
                  <a:srgbClr val="592012"/>
                </a:solidFill>
              </a:rPr>
              <a:t>What makes for a successful Therapeutic Relationship</a:t>
            </a:r>
            <a:r>
              <a:rPr lang="en-GB" sz="2800" dirty="0">
                <a:solidFill>
                  <a:srgbClr val="592012"/>
                </a:solidFill>
              </a:rPr>
              <a:t>?</a:t>
            </a:r>
          </a:p>
        </p:txBody>
      </p:sp>
      <p:sp>
        <p:nvSpPr>
          <p:cNvPr id="11" name="Rectangle 10">
            <a:extLst>
              <a:ext uri="{FF2B5EF4-FFF2-40B4-BE49-F238E27FC236}">
                <a16:creationId xmlns:a16="http://schemas.microsoft.com/office/drawing/2014/main" id="{AFD53EBD-B361-45AD-8ABF-9270B20B4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59201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52441" y="1237556"/>
            <a:ext cx="6453159" cy="4818919"/>
          </a:xfrm>
        </p:spPr>
        <p:txBody>
          <a:bodyPr>
            <a:noAutofit/>
          </a:bodyPr>
          <a:lstStyle/>
          <a:p>
            <a:pPr>
              <a:buClr>
                <a:srgbClr val="FEF8A1"/>
              </a:buClr>
            </a:pPr>
            <a:r>
              <a:rPr lang="en-GB" sz="3200" dirty="0"/>
              <a:t>Rogers focused on certain attributes, termed Therapist-Offered Conditions, to provide a facilitative and growth-enhancing environment</a:t>
            </a:r>
          </a:p>
          <a:p>
            <a:pPr>
              <a:buClr>
                <a:srgbClr val="FEF8A1"/>
              </a:buClr>
            </a:pPr>
            <a:r>
              <a:rPr lang="en-GB" sz="3200" dirty="0"/>
              <a:t>Empathy</a:t>
            </a:r>
          </a:p>
          <a:p>
            <a:pPr>
              <a:buClr>
                <a:srgbClr val="FEF8A1"/>
              </a:buClr>
            </a:pPr>
            <a:r>
              <a:rPr lang="en-GB" sz="3200" dirty="0"/>
              <a:t>Unconditional Positive Regard</a:t>
            </a:r>
          </a:p>
          <a:p>
            <a:pPr>
              <a:buClr>
                <a:srgbClr val="FEF8A1"/>
              </a:buClr>
            </a:pPr>
            <a:r>
              <a:rPr lang="en-GB" sz="3200" dirty="0"/>
              <a:t>Congruence</a:t>
            </a:r>
          </a:p>
        </p:txBody>
      </p:sp>
      <p:sp>
        <p:nvSpPr>
          <p:cNvPr id="13" name="Freeform 11">
            <a:extLst>
              <a:ext uri="{FF2B5EF4-FFF2-40B4-BE49-F238E27FC236}">
                <a16:creationId xmlns:a16="http://schemas.microsoft.com/office/drawing/2014/main" id="{DA1A4CE7-6399-4B37-ACE2-CFC4B4077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a:extLst>
              <a:ext uri="{FF2B5EF4-FFF2-40B4-BE49-F238E27FC236}">
                <a16:creationId xmlns:a16="http://schemas.microsoft.com/office/drawing/2014/main" id="{51F0B0DE-3662-4A7B-B972-BF7395B224FB}"/>
              </a:ext>
            </a:extLst>
          </p:cNvPr>
          <p:cNvPicPr>
            <a:picLocks noChangeAspect="1"/>
          </p:cNvPicPr>
          <p:nvPr/>
        </p:nvPicPr>
        <p:blipFill rotWithShape="1">
          <a:blip r:embed="rId5"/>
          <a:srcRect r="26246" b="2"/>
          <a:stretch/>
        </p:blipFill>
        <p:spPr>
          <a:xfrm>
            <a:off x="6814457" y="10"/>
            <a:ext cx="5377543" cy="6853242"/>
          </a:xfrm>
          <a:prstGeom prst="rect">
            <a:avLst/>
          </a:prstGeom>
        </p:spPr>
      </p:pic>
      <p:pic>
        <p:nvPicPr>
          <p:cNvPr id="7" name="Audio 6">
            <a:hlinkClick r:id="" action="ppaction://media"/>
            <a:extLst>
              <a:ext uri="{FF2B5EF4-FFF2-40B4-BE49-F238E27FC236}">
                <a16:creationId xmlns:a16="http://schemas.microsoft.com/office/drawing/2014/main" id="{7EDA5860-85CC-41AD-8A2E-569510A15E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12489561"/>
      </p:ext>
    </p:extLst>
  </p:cSld>
  <p:clrMapOvr>
    <a:masterClrMapping/>
  </p:clrMapOvr>
  <mc:AlternateContent xmlns:mc="http://schemas.openxmlformats.org/markup-compatibility/2006">
    <mc:Choice xmlns:p14="http://schemas.microsoft.com/office/powerpoint/2010/main" Requires="p14">
      <p:transition spd="slow" p14:dur="2000" advTm="37966"/>
    </mc:Choice>
    <mc:Fallback>
      <p:transition spd="slow" advTm="37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bg2">
                    <a:lumMod val="25000"/>
                  </a:schemeClr>
                </a:solidFill>
              </a:rPr>
              <a:t>Roger’s Relationship Conditions</a:t>
            </a:r>
            <a:br>
              <a:rPr lang="en-GB" dirty="0">
                <a:solidFill>
                  <a:schemeClr val="bg2">
                    <a:lumMod val="25000"/>
                  </a:schemeClr>
                </a:solidFill>
              </a:rPr>
            </a:br>
            <a:r>
              <a:rPr lang="en-GB" dirty="0">
                <a:solidFill>
                  <a:schemeClr val="bg2">
                    <a:lumMod val="25000"/>
                  </a:schemeClr>
                </a:solidFill>
              </a:rPr>
              <a:t>Presence as an Underlying Condition</a:t>
            </a:r>
          </a:p>
        </p:txBody>
      </p:sp>
      <p:sp>
        <p:nvSpPr>
          <p:cNvPr id="3" name="Content Placeholder 2"/>
          <p:cNvSpPr>
            <a:spLocks noGrp="1"/>
          </p:cNvSpPr>
          <p:nvPr>
            <p:ph idx="1"/>
          </p:nvPr>
        </p:nvSpPr>
        <p:spPr>
          <a:xfrm>
            <a:off x="2188308" y="1905000"/>
            <a:ext cx="9316304" cy="4625454"/>
          </a:xfrm>
        </p:spPr>
        <p:txBody>
          <a:bodyPr>
            <a:noAutofit/>
          </a:bodyPr>
          <a:lstStyle/>
          <a:p>
            <a:r>
              <a:rPr lang="en-GB" sz="3600" dirty="0">
                <a:solidFill>
                  <a:schemeClr val="bg2">
                    <a:lumMod val="25000"/>
                  </a:schemeClr>
                </a:solidFill>
              </a:rPr>
              <a:t>Therapist-offered conditions (TOCS) relate to the ability to be congruent, unconditionally positive, accepting and empathic and Rogers believed that these conditions are necessary and sufficient for psychotherapeutic change.</a:t>
            </a:r>
          </a:p>
          <a:p>
            <a:pPr marL="0" indent="0">
              <a:buNone/>
            </a:pPr>
            <a:endParaRPr lang="en-GB" sz="3600" dirty="0">
              <a:solidFill>
                <a:schemeClr val="bg2">
                  <a:lumMod val="25000"/>
                </a:schemeClr>
              </a:solidFill>
            </a:endParaRPr>
          </a:p>
          <a:p>
            <a:pPr marL="0" indent="0">
              <a:buNone/>
            </a:pPr>
            <a:r>
              <a:rPr lang="en-GB" sz="3600" dirty="0">
                <a:solidFill>
                  <a:schemeClr val="bg2">
                    <a:lumMod val="25000"/>
                  </a:schemeClr>
                </a:solidFill>
              </a:rPr>
              <a:t> </a:t>
            </a:r>
          </a:p>
        </p:txBody>
      </p:sp>
      <p:pic>
        <p:nvPicPr>
          <p:cNvPr id="9" name="Audio 8">
            <a:hlinkClick r:id="" action="ppaction://media"/>
            <a:extLst>
              <a:ext uri="{FF2B5EF4-FFF2-40B4-BE49-F238E27FC236}">
                <a16:creationId xmlns:a16="http://schemas.microsoft.com/office/drawing/2014/main" id="{F92FA056-AC91-4D7D-94C0-1CA5EBAA7E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51383114"/>
      </p:ext>
    </p:extLst>
  </p:cSld>
  <p:clrMapOvr>
    <a:masterClrMapping/>
  </p:clrMapOvr>
  <mc:AlternateContent xmlns:mc="http://schemas.openxmlformats.org/markup-compatibility/2006">
    <mc:Choice xmlns:p14="http://schemas.microsoft.com/office/powerpoint/2010/main" Requires="p14">
      <p:transition spd="slow" p14:dur="2000" advTm="75390"/>
    </mc:Choice>
    <mc:Fallback>
      <p:transition spd="slow" advTm="75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2">
                    <a:lumMod val="25000"/>
                  </a:schemeClr>
                </a:solidFill>
              </a:rPr>
              <a:t>Relational Depth (Cooper, 2005)</a:t>
            </a:r>
          </a:p>
        </p:txBody>
      </p:sp>
      <p:sp>
        <p:nvSpPr>
          <p:cNvPr id="3" name="Content Placeholder 2"/>
          <p:cNvSpPr>
            <a:spLocks noGrp="1"/>
          </p:cNvSpPr>
          <p:nvPr>
            <p:ph idx="1"/>
          </p:nvPr>
        </p:nvSpPr>
        <p:spPr>
          <a:xfrm>
            <a:off x="2196123" y="1672492"/>
            <a:ext cx="9308489" cy="4908062"/>
          </a:xfrm>
        </p:spPr>
        <p:txBody>
          <a:bodyPr>
            <a:noAutofit/>
          </a:bodyPr>
          <a:lstStyle/>
          <a:p>
            <a:r>
              <a:rPr lang="en-GB" sz="4400" dirty="0"/>
              <a:t>A profound and consistent level of empathy and acceptance toward the client, and the client’s  consistent acknowledgement as such.</a:t>
            </a:r>
          </a:p>
          <a:p>
            <a:pPr marL="0" indent="0">
              <a:buNone/>
            </a:pPr>
            <a:endParaRPr lang="en-GB" sz="2800" dirty="0"/>
          </a:p>
        </p:txBody>
      </p:sp>
      <p:pic>
        <p:nvPicPr>
          <p:cNvPr id="13" name="Audio 12">
            <a:hlinkClick r:id="" action="ppaction://media"/>
            <a:extLst>
              <a:ext uri="{FF2B5EF4-FFF2-40B4-BE49-F238E27FC236}">
                <a16:creationId xmlns:a16="http://schemas.microsoft.com/office/drawing/2014/main" id="{DD8EA35E-E9C4-4F50-84B6-76E085C8E61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16986128"/>
      </p:ext>
    </p:extLst>
  </p:cSld>
  <p:clrMapOvr>
    <a:masterClrMapping/>
  </p:clrMapOvr>
  <mc:AlternateContent xmlns:mc="http://schemas.openxmlformats.org/markup-compatibility/2006">
    <mc:Choice xmlns:p14="http://schemas.microsoft.com/office/powerpoint/2010/main" Requires="p14">
      <p:transition spd="slow" p14:dur="2000" advTm="60146"/>
    </mc:Choice>
    <mc:Fallback>
      <p:transition spd="slow" advTm="60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55527" y="685800"/>
            <a:ext cx="3649085" cy="5225422"/>
          </a:xfrm>
        </p:spPr>
        <p:txBody>
          <a:bodyPr anchor="ctr">
            <a:normAutofit/>
          </a:bodyPr>
          <a:lstStyle/>
          <a:p>
            <a:r>
              <a:rPr lang="en-GB" b="1"/>
              <a:t>Therapeutic Presence </a:t>
            </a:r>
            <a:br>
              <a:rPr lang="en-GB" b="1"/>
            </a:br>
            <a:r>
              <a:rPr lang="en-GB" b="1"/>
              <a:t>(Rogers, 1980, p 129)</a:t>
            </a:r>
          </a:p>
        </p:txBody>
      </p:sp>
      <p:sp>
        <p:nvSpPr>
          <p:cNvPr id="10" name="Rectangle 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1101554" y="0"/>
            <a:ext cx="5970162" cy="6858000"/>
          </a:xfrm>
        </p:spPr>
        <p:txBody>
          <a:bodyPr anchor="ctr">
            <a:normAutofit fontScale="92500" lnSpcReduction="20000"/>
          </a:bodyPr>
          <a:lstStyle/>
          <a:p>
            <a:r>
              <a:rPr lang="en-GB" sz="3600" i="1" dirty="0"/>
              <a:t>‘ I am inclined to think that in my writing, I have stressed too much the three basic conditions(congruence, unconditional Positive regard and empathic understanding).  Perhaps it is something around the edges of those conditions that is really the most important element of therapy – when myself is very clearly, obviously present’ (Baldwin, 2000, p30</a:t>
            </a:r>
            <a:r>
              <a:rPr lang="en-GB" i="1" dirty="0"/>
              <a:t>)</a:t>
            </a:r>
          </a:p>
        </p:txBody>
      </p:sp>
      <p:cxnSp>
        <p:nvCxnSpPr>
          <p:cNvPr id="12" name="Straight Connector 1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pic>
        <p:nvPicPr>
          <p:cNvPr id="28" name="Audio 27">
            <a:hlinkClick r:id="" action="ppaction://media"/>
            <a:extLst>
              <a:ext uri="{FF2B5EF4-FFF2-40B4-BE49-F238E27FC236}">
                <a16:creationId xmlns:a16="http://schemas.microsoft.com/office/drawing/2014/main" id="{201297F5-FD3C-4AE4-A18D-E078A4F28C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75288817"/>
      </p:ext>
    </p:extLst>
  </p:cSld>
  <p:clrMapOvr>
    <a:masterClrMapping/>
  </p:clrMapOvr>
  <mc:AlternateContent xmlns:mc="http://schemas.openxmlformats.org/markup-compatibility/2006">
    <mc:Choice xmlns:p14="http://schemas.microsoft.com/office/powerpoint/2010/main" Requires="p14">
      <p:transition spd="slow" p14:dur="2000" advTm="44928"/>
    </mc:Choice>
    <mc:Fallback>
      <p:transition spd="slow" advTm="44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2">
                    <a:lumMod val="25000"/>
                  </a:schemeClr>
                </a:solidFill>
              </a:rPr>
              <a:t>Therapeutic Presence</a:t>
            </a:r>
          </a:p>
        </p:txBody>
      </p:sp>
      <p:sp>
        <p:nvSpPr>
          <p:cNvPr id="3" name="Content Placeholder 2"/>
          <p:cNvSpPr>
            <a:spLocks noGrp="1"/>
          </p:cNvSpPr>
          <p:nvPr>
            <p:ph idx="1"/>
          </p:nvPr>
        </p:nvSpPr>
        <p:spPr>
          <a:xfrm>
            <a:off x="2589212" y="1533525"/>
            <a:ext cx="8915400" cy="4377697"/>
          </a:xfrm>
        </p:spPr>
        <p:txBody>
          <a:bodyPr>
            <a:noAutofit/>
          </a:bodyPr>
          <a:lstStyle/>
          <a:p>
            <a:r>
              <a:rPr lang="en-GB" sz="3200" dirty="0">
                <a:solidFill>
                  <a:schemeClr val="bg2">
                    <a:lumMod val="25000"/>
                  </a:schemeClr>
                </a:solidFill>
              </a:rPr>
              <a:t>Buber, in his theory of the I-Thou Relationship emphasised the characteristics of presence (</a:t>
            </a:r>
            <a:r>
              <a:rPr lang="en-GB" sz="3200" dirty="0" err="1">
                <a:solidFill>
                  <a:schemeClr val="bg2">
                    <a:lumMod val="25000"/>
                  </a:schemeClr>
                </a:solidFill>
              </a:rPr>
              <a:t>Bugental</a:t>
            </a:r>
            <a:r>
              <a:rPr lang="en-GB" sz="3200" dirty="0">
                <a:solidFill>
                  <a:schemeClr val="bg2">
                    <a:lumMod val="25000"/>
                  </a:schemeClr>
                </a:solidFill>
              </a:rPr>
              <a:t>, 1987; </a:t>
            </a:r>
            <a:r>
              <a:rPr lang="en-GB" sz="3200" dirty="0" err="1">
                <a:solidFill>
                  <a:schemeClr val="bg2">
                    <a:lumMod val="25000"/>
                  </a:schemeClr>
                </a:solidFill>
              </a:rPr>
              <a:t>Hycner</a:t>
            </a:r>
            <a:r>
              <a:rPr lang="en-GB" sz="3200" dirty="0">
                <a:solidFill>
                  <a:schemeClr val="bg2">
                    <a:lumMod val="25000"/>
                  </a:schemeClr>
                </a:solidFill>
              </a:rPr>
              <a:t> &amp; Jacobs, 1995; Schneider &amp; May, 1995; Thorne, 1992)</a:t>
            </a:r>
          </a:p>
          <a:p>
            <a:r>
              <a:rPr lang="en-GB" sz="3200" dirty="0">
                <a:solidFill>
                  <a:schemeClr val="bg2">
                    <a:lumMod val="25000"/>
                  </a:schemeClr>
                </a:solidFill>
              </a:rPr>
              <a:t>Therapeutic Presence is central to the therapeutic relationship ( Geller &amp; Greenberg, 2002; Geller &amp; Greenberg &amp; Watson, 2010)</a:t>
            </a:r>
          </a:p>
        </p:txBody>
      </p:sp>
      <p:pic>
        <p:nvPicPr>
          <p:cNvPr id="10" name="Audio 9">
            <a:hlinkClick r:id="" action="ppaction://media"/>
            <a:extLst>
              <a:ext uri="{FF2B5EF4-FFF2-40B4-BE49-F238E27FC236}">
                <a16:creationId xmlns:a16="http://schemas.microsoft.com/office/drawing/2014/main" id="{2A48946A-2FBC-4E24-903F-AC8340F925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261809"/>
      </p:ext>
    </p:extLst>
  </p:cSld>
  <p:clrMapOvr>
    <a:masterClrMapping/>
  </p:clrMapOvr>
  <mc:AlternateContent xmlns:mc="http://schemas.openxmlformats.org/markup-compatibility/2006">
    <mc:Choice xmlns:p14="http://schemas.microsoft.com/office/powerpoint/2010/main" Requires="p14">
      <p:transition spd="slow" p14:dur="2000" advTm="19379"/>
    </mc:Choice>
    <mc:Fallback>
      <p:transition spd="slow" advTm="19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 of Therapeutic Presence</a:t>
            </a:r>
          </a:p>
        </p:txBody>
      </p:sp>
      <p:sp>
        <p:nvSpPr>
          <p:cNvPr id="3" name="Content Placeholder 2"/>
          <p:cNvSpPr>
            <a:spLocks noGrp="1"/>
          </p:cNvSpPr>
          <p:nvPr>
            <p:ph idx="1"/>
          </p:nvPr>
        </p:nvSpPr>
        <p:spPr>
          <a:xfrm>
            <a:off x="1458686" y="1698170"/>
            <a:ext cx="10733314" cy="5159829"/>
          </a:xfrm>
        </p:spPr>
        <p:txBody>
          <a:bodyPr>
            <a:noAutofit/>
          </a:bodyPr>
          <a:lstStyle/>
          <a:p>
            <a:r>
              <a:rPr lang="en-GB" sz="4800" dirty="0">
                <a:solidFill>
                  <a:schemeClr val="bg2">
                    <a:lumMod val="25000"/>
                  </a:schemeClr>
                </a:solidFill>
              </a:rPr>
              <a:t>Geller &amp; Greenberg, (2002) developed a working model explaining three aspects of therapeutic presence</a:t>
            </a:r>
          </a:p>
          <a:p>
            <a:pPr marL="544513" indent="-544513">
              <a:buNone/>
            </a:pPr>
            <a:endParaRPr lang="en-GB" sz="4000" dirty="0">
              <a:solidFill>
                <a:schemeClr val="bg2">
                  <a:lumMod val="25000"/>
                </a:schemeClr>
              </a:solidFill>
            </a:endParaRPr>
          </a:p>
        </p:txBody>
      </p:sp>
      <p:pic>
        <p:nvPicPr>
          <p:cNvPr id="9" name="Audio 8">
            <a:hlinkClick r:id="" action="ppaction://media"/>
            <a:extLst>
              <a:ext uri="{FF2B5EF4-FFF2-40B4-BE49-F238E27FC236}">
                <a16:creationId xmlns:a16="http://schemas.microsoft.com/office/drawing/2014/main" id="{09DA2C4C-515E-4CBA-82B6-9EC0308ED76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52465641"/>
      </p:ext>
    </p:extLst>
  </p:cSld>
  <p:clrMapOvr>
    <a:masterClrMapping/>
  </p:clrMapOvr>
  <mc:AlternateContent xmlns:mc="http://schemas.openxmlformats.org/markup-compatibility/2006">
    <mc:Choice xmlns:p14="http://schemas.microsoft.com/office/powerpoint/2010/main" Requires="p14">
      <p:transition spd="slow" p14:dur="2000" advTm="28550"/>
    </mc:Choice>
    <mc:Fallback>
      <p:transition spd="slow" advTm="28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sz="half" idx="2"/>
          </p:nvPr>
        </p:nvSpPr>
        <p:spPr>
          <a:xfrm>
            <a:off x="2145102" y="1621766"/>
            <a:ext cx="4787003" cy="4281260"/>
          </a:xfrm>
        </p:spPr>
        <p:txBody>
          <a:bodyPr>
            <a:noAutofit/>
          </a:bodyPr>
          <a:lstStyle/>
          <a:p>
            <a:pPr marL="0" indent="0" algn="ctr">
              <a:buNone/>
            </a:pPr>
            <a:r>
              <a:rPr lang="en-GB" sz="3200" dirty="0">
                <a:solidFill>
                  <a:schemeClr val="bg2">
                    <a:lumMod val="25000"/>
                  </a:schemeClr>
                </a:solidFill>
              </a:rPr>
              <a:t>“Our true home is not in the past.  </a:t>
            </a:r>
          </a:p>
          <a:p>
            <a:pPr marL="0" indent="0" algn="ctr">
              <a:buNone/>
            </a:pPr>
            <a:r>
              <a:rPr lang="en-GB" sz="3200" dirty="0">
                <a:solidFill>
                  <a:schemeClr val="bg2">
                    <a:lumMod val="25000"/>
                  </a:schemeClr>
                </a:solidFill>
              </a:rPr>
              <a:t>Our true home is not in the future.</a:t>
            </a:r>
          </a:p>
          <a:p>
            <a:pPr marL="0" indent="0" algn="ctr">
              <a:buNone/>
            </a:pPr>
            <a:r>
              <a:rPr lang="en-GB" sz="3200" dirty="0">
                <a:solidFill>
                  <a:schemeClr val="bg2">
                    <a:lumMod val="25000"/>
                  </a:schemeClr>
                </a:solidFill>
              </a:rPr>
              <a:t>Our true home is in the here and now”</a:t>
            </a:r>
          </a:p>
          <a:p>
            <a:pPr marL="0" indent="0" algn="ctr">
              <a:buNone/>
            </a:pPr>
            <a:r>
              <a:rPr lang="en-GB" sz="2400" dirty="0">
                <a:solidFill>
                  <a:schemeClr val="bg2">
                    <a:lumMod val="25000"/>
                  </a:schemeClr>
                </a:solidFill>
              </a:rPr>
              <a:t>Thich </a:t>
            </a:r>
            <a:r>
              <a:rPr lang="en-GB" sz="2400" dirty="0" err="1">
                <a:solidFill>
                  <a:schemeClr val="bg2">
                    <a:lumMod val="25000"/>
                  </a:schemeClr>
                </a:solidFill>
              </a:rPr>
              <a:t>Nhat</a:t>
            </a:r>
            <a:r>
              <a:rPr lang="en-GB" sz="2400" dirty="0">
                <a:solidFill>
                  <a:schemeClr val="bg2">
                    <a:lumMod val="25000"/>
                  </a:schemeClr>
                </a:solidFill>
              </a:rPr>
              <a:t> </a:t>
            </a:r>
            <a:r>
              <a:rPr lang="en-GB" sz="2400" dirty="0" err="1">
                <a:solidFill>
                  <a:schemeClr val="bg2">
                    <a:lumMod val="25000"/>
                  </a:schemeClr>
                </a:solidFill>
              </a:rPr>
              <a:t>Hanh</a:t>
            </a:r>
            <a:r>
              <a:rPr lang="en-GB" sz="2400" dirty="0">
                <a:solidFill>
                  <a:schemeClr val="bg2">
                    <a:lumMod val="25000"/>
                  </a:schemeClr>
                </a:solidFill>
              </a:rPr>
              <a:t> ( 2011, p.65)</a:t>
            </a:r>
          </a:p>
          <a:p>
            <a:pPr algn="ctr"/>
            <a:endParaRPr lang="en-GB" sz="2400" dirty="0">
              <a:solidFill>
                <a:schemeClr val="bg2">
                  <a:lumMod val="25000"/>
                </a:schemeClr>
              </a:solidFill>
            </a:endParaRPr>
          </a:p>
        </p:txBody>
      </p:sp>
      <p:pic>
        <p:nvPicPr>
          <p:cNvPr id="11" name="Content Placeholder 10"/>
          <p:cNvPicPr>
            <a:picLocks noGrp="1" noChangeAspect="1"/>
          </p:cNvPicPr>
          <p:nvPr>
            <p:ph sz="quarter" idx="4"/>
          </p:nvPr>
        </p:nvPicPr>
        <p:blipFill>
          <a:blip r:embed="rId5">
            <a:extLst>
              <a:ext uri="{28A0092B-C50C-407E-A947-70E740481C1C}">
                <a14:useLocalDpi xmlns:a14="http://schemas.microsoft.com/office/drawing/2010/main" val="0"/>
              </a:ext>
            </a:extLst>
          </a:blip>
          <a:stretch>
            <a:fillRect/>
          </a:stretch>
        </p:blipFill>
        <p:spPr>
          <a:xfrm>
            <a:off x="7656393" y="1833335"/>
            <a:ext cx="3949011" cy="3858121"/>
          </a:xfrm>
        </p:spPr>
      </p:pic>
      <p:pic>
        <p:nvPicPr>
          <p:cNvPr id="2" name="Audio 1">
            <a:hlinkClick r:id="" action="ppaction://media"/>
            <a:extLst>
              <a:ext uri="{FF2B5EF4-FFF2-40B4-BE49-F238E27FC236}">
                <a16:creationId xmlns:a16="http://schemas.microsoft.com/office/drawing/2014/main" id="{1CC03143-40BC-438E-A1F0-522D2C17AEB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87542481"/>
      </p:ext>
    </p:extLst>
  </p:cSld>
  <p:clrMapOvr>
    <a:masterClrMapping/>
  </p:clrMapOvr>
  <mc:AlternateContent xmlns:mc="http://schemas.openxmlformats.org/markup-compatibility/2006">
    <mc:Choice xmlns:p14="http://schemas.microsoft.com/office/powerpoint/2010/main" Requires="p14">
      <p:transition spd="slow" p14:dur="2000" advTm="16217"/>
    </mc:Choice>
    <mc:Fallback>
      <p:transition spd="slow" advTm="16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262980-E907-4930-9E6E-3DC2025C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38035" y="290500"/>
            <a:ext cx="3650279" cy="1259894"/>
          </a:xfrm>
        </p:spPr>
        <p:txBody>
          <a:bodyPr>
            <a:normAutofit/>
          </a:bodyPr>
          <a:lstStyle/>
          <a:p>
            <a:pPr>
              <a:lnSpc>
                <a:spcPct val="90000"/>
              </a:lnSpc>
            </a:pPr>
            <a:r>
              <a:rPr lang="en-GB" sz="2800" dirty="0">
                <a:solidFill>
                  <a:srgbClr val="645049"/>
                </a:solidFill>
              </a:rPr>
              <a:t>Preparing the ground for Presence …</a:t>
            </a:r>
          </a:p>
        </p:txBody>
      </p:sp>
      <p:sp>
        <p:nvSpPr>
          <p:cNvPr id="11" name="Rectangle 10">
            <a:extLst>
              <a:ext uri="{FF2B5EF4-FFF2-40B4-BE49-F238E27FC236}">
                <a16:creationId xmlns:a16="http://schemas.microsoft.com/office/drawing/2014/main" id="{AFD53EBD-B361-45AD-8ABF-9270B20B4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64504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49224" y="1550394"/>
            <a:ext cx="5446775" cy="5017106"/>
          </a:xfrm>
        </p:spPr>
        <p:txBody>
          <a:bodyPr>
            <a:normAutofit/>
          </a:bodyPr>
          <a:lstStyle/>
          <a:p>
            <a:pPr marL="0" indent="0">
              <a:lnSpc>
                <a:spcPct val="90000"/>
              </a:lnSpc>
              <a:buClr>
                <a:srgbClr val="8BED00"/>
              </a:buClr>
              <a:buNone/>
            </a:pPr>
            <a:endParaRPr lang="en-GB" dirty="0"/>
          </a:p>
          <a:p>
            <a:pPr marL="0" indent="0">
              <a:lnSpc>
                <a:spcPct val="90000"/>
              </a:lnSpc>
              <a:buClr>
                <a:srgbClr val="8BED00"/>
              </a:buClr>
              <a:buNone/>
            </a:pPr>
            <a:endParaRPr lang="en-GB" dirty="0"/>
          </a:p>
          <a:p>
            <a:pPr marL="0" indent="0">
              <a:lnSpc>
                <a:spcPct val="90000"/>
              </a:lnSpc>
              <a:buClr>
                <a:srgbClr val="8BED00"/>
              </a:buClr>
              <a:buNone/>
            </a:pPr>
            <a:endParaRPr lang="en-GB" dirty="0"/>
          </a:p>
          <a:p>
            <a:pPr>
              <a:lnSpc>
                <a:spcPct val="90000"/>
              </a:lnSpc>
              <a:buClr>
                <a:srgbClr val="8BED00"/>
              </a:buClr>
              <a:buFont typeface="Wingdings" panose="05000000000000000000" pitchFamily="2" charset="2"/>
              <a:buChar char="q"/>
            </a:pPr>
            <a:r>
              <a:rPr lang="en-GB" sz="4000" dirty="0"/>
              <a:t>In life:</a:t>
            </a:r>
          </a:p>
          <a:p>
            <a:pPr>
              <a:lnSpc>
                <a:spcPct val="90000"/>
              </a:lnSpc>
              <a:buClr>
                <a:srgbClr val="8BED00"/>
              </a:buClr>
              <a:buFont typeface="Wingdings" panose="05000000000000000000" pitchFamily="2" charset="2"/>
              <a:buChar char="q"/>
            </a:pPr>
            <a:r>
              <a:rPr lang="en-GB" sz="4000" dirty="0">
                <a:solidFill>
                  <a:schemeClr val="bg1">
                    <a:lumMod val="85000"/>
                  </a:schemeClr>
                </a:solidFill>
              </a:rPr>
              <a:t>In counselling sessions</a:t>
            </a:r>
          </a:p>
          <a:p>
            <a:pPr marL="0" indent="0">
              <a:lnSpc>
                <a:spcPct val="90000"/>
              </a:lnSpc>
              <a:buClr>
                <a:srgbClr val="8BED00"/>
              </a:buClr>
              <a:buNone/>
            </a:pPr>
            <a:endParaRPr lang="en-GB" dirty="0"/>
          </a:p>
          <a:p>
            <a:pPr marL="0" indent="0">
              <a:lnSpc>
                <a:spcPct val="90000"/>
              </a:lnSpc>
              <a:buClr>
                <a:srgbClr val="8BED00"/>
              </a:buClr>
              <a:buNone/>
            </a:pPr>
            <a:endParaRPr lang="en-GB" dirty="0"/>
          </a:p>
        </p:txBody>
      </p:sp>
      <p:sp>
        <p:nvSpPr>
          <p:cNvPr id="13" name="Freeform 11">
            <a:extLst>
              <a:ext uri="{FF2B5EF4-FFF2-40B4-BE49-F238E27FC236}">
                <a16:creationId xmlns:a16="http://schemas.microsoft.com/office/drawing/2014/main" id="{DA1A4CE7-6399-4B37-ACE2-CFC4B4077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0A50557-5826-4EFB-A777-AC10D545B65A}"/>
              </a:ext>
            </a:extLst>
          </p:cNvPr>
          <p:cNvPicPr>
            <a:picLocks noChangeAspect="1"/>
          </p:cNvPicPr>
          <p:nvPr/>
        </p:nvPicPr>
        <p:blipFill rotWithShape="1">
          <a:blip r:embed="rId5"/>
          <a:srcRect l="3805" r="22441" b="2"/>
          <a:stretch/>
        </p:blipFill>
        <p:spPr>
          <a:xfrm>
            <a:off x="6770914" y="-125871"/>
            <a:ext cx="5421086" cy="6853242"/>
          </a:xfrm>
          <a:prstGeom prst="rect">
            <a:avLst/>
          </a:prstGeom>
        </p:spPr>
      </p:pic>
      <p:pic>
        <p:nvPicPr>
          <p:cNvPr id="10" name="Audio 9">
            <a:hlinkClick r:id="" action="ppaction://media"/>
            <a:extLst>
              <a:ext uri="{FF2B5EF4-FFF2-40B4-BE49-F238E27FC236}">
                <a16:creationId xmlns:a16="http://schemas.microsoft.com/office/drawing/2014/main" id="{BA49098E-1399-486D-ABAA-BAA3543BD3A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40831380"/>
      </p:ext>
    </p:extLst>
  </p:cSld>
  <p:clrMapOvr>
    <a:masterClrMapping/>
  </p:clrMapOvr>
  <mc:AlternateContent xmlns:mc="http://schemas.openxmlformats.org/markup-compatibility/2006">
    <mc:Choice xmlns:p14="http://schemas.microsoft.com/office/powerpoint/2010/main" Requires="p14">
      <p:transition spd="slow" p14:dur="2000" advTm="43082"/>
    </mc:Choice>
    <mc:Fallback>
      <p:transition spd="slow" advTm="43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C41B6-44F9-48F9-8B3B-5DE7B5273E22}"/>
              </a:ext>
            </a:extLst>
          </p:cNvPr>
          <p:cNvSpPr>
            <a:spLocks noGrp="1"/>
          </p:cNvSpPr>
          <p:nvPr>
            <p:ph type="title"/>
          </p:nvPr>
        </p:nvSpPr>
        <p:spPr/>
        <p:txBody>
          <a:bodyPr/>
          <a:lstStyle/>
          <a:p>
            <a:r>
              <a:rPr lang="en-GB" dirty="0"/>
              <a:t>Preparing the ground for Presence</a:t>
            </a:r>
          </a:p>
        </p:txBody>
      </p:sp>
      <p:sp>
        <p:nvSpPr>
          <p:cNvPr id="3" name="Content Placeholder 2">
            <a:extLst>
              <a:ext uri="{FF2B5EF4-FFF2-40B4-BE49-F238E27FC236}">
                <a16:creationId xmlns:a16="http://schemas.microsoft.com/office/drawing/2014/main" id="{BD8106ED-121C-4F0F-A236-EEF21F20F80B}"/>
              </a:ext>
            </a:extLst>
          </p:cNvPr>
          <p:cNvSpPr>
            <a:spLocks noGrp="1"/>
          </p:cNvSpPr>
          <p:nvPr>
            <p:ph idx="1"/>
          </p:nvPr>
        </p:nvSpPr>
        <p:spPr>
          <a:xfrm>
            <a:off x="201478" y="1565329"/>
            <a:ext cx="11303134" cy="4974955"/>
          </a:xfrm>
        </p:spPr>
        <p:txBody>
          <a:bodyPr>
            <a:normAutofit/>
          </a:bodyPr>
          <a:lstStyle/>
          <a:p>
            <a:pPr>
              <a:lnSpc>
                <a:spcPct val="90000"/>
              </a:lnSpc>
              <a:buClr>
                <a:srgbClr val="8BED00"/>
              </a:buClr>
              <a:buFont typeface="Wingdings" panose="05000000000000000000" pitchFamily="2" charset="2"/>
              <a:buChar char="q"/>
            </a:pPr>
            <a:endParaRPr lang="en-GB" sz="4400" dirty="0">
              <a:solidFill>
                <a:schemeClr val="bg1">
                  <a:lumMod val="95000"/>
                </a:schemeClr>
              </a:solidFill>
            </a:endParaRPr>
          </a:p>
          <a:p>
            <a:pPr>
              <a:lnSpc>
                <a:spcPct val="90000"/>
              </a:lnSpc>
              <a:buClr>
                <a:srgbClr val="8BED00"/>
              </a:buClr>
              <a:buFont typeface="Wingdings" panose="05000000000000000000" pitchFamily="2" charset="2"/>
              <a:buChar char="q"/>
            </a:pPr>
            <a:endParaRPr lang="en-GB" sz="4400" dirty="0">
              <a:solidFill>
                <a:schemeClr val="bg1">
                  <a:lumMod val="95000"/>
                </a:schemeClr>
              </a:solidFill>
            </a:endParaRPr>
          </a:p>
          <a:p>
            <a:pPr>
              <a:lnSpc>
                <a:spcPct val="90000"/>
              </a:lnSpc>
              <a:buClr>
                <a:srgbClr val="8BED00"/>
              </a:buClr>
              <a:buFont typeface="Wingdings" panose="05000000000000000000" pitchFamily="2" charset="2"/>
              <a:buChar char="q"/>
            </a:pPr>
            <a:r>
              <a:rPr lang="en-GB" sz="4400" dirty="0">
                <a:solidFill>
                  <a:schemeClr val="bg1">
                    <a:lumMod val="95000"/>
                  </a:schemeClr>
                </a:solidFill>
              </a:rPr>
              <a:t>In life:</a:t>
            </a:r>
          </a:p>
          <a:p>
            <a:pPr>
              <a:lnSpc>
                <a:spcPct val="90000"/>
              </a:lnSpc>
              <a:buClr>
                <a:srgbClr val="8BED00"/>
              </a:buClr>
              <a:buFont typeface="Wingdings" panose="05000000000000000000" pitchFamily="2" charset="2"/>
              <a:buChar char="q"/>
            </a:pPr>
            <a:r>
              <a:rPr lang="en-GB" sz="4400" dirty="0">
                <a:solidFill>
                  <a:schemeClr val="tx1"/>
                </a:solidFill>
              </a:rPr>
              <a:t>In counselling sessions</a:t>
            </a:r>
          </a:p>
          <a:p>
            <a:endParaRPr lang="en-GB" dirty="0"/>
          </a:p>
        </p:txBody>
      </p:sp>
      <p:pic>
        <p:nvPicPr>
          <p:cNvPr id="8" name="Picture 7" descr="See the source image">
            <a:extLst>
              <a:ext uri="{FF2B5EF4-FFF2-40B4-BE49-F238E27FC236}">
                <a16:creationId xmlns:a16="http://schemas.microsoft.com/office/drawing/2014/main" id="{C90C40E5-33AA-455C-B05E-E0368638C25D}"/>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8286069" y="1438274"/>
            <a:ext cx="3218543" cy="1990725"/>
          </a:xfrm>
          <a:prstGeom prst="rect">
            <a:avLst/>
          </a:prstGeom>
          <a:noFill/>
          <a:ln>
            <a:noFill/>
          </a:ln>
        </p:spPr>
      </p:pic>
      <p:pic>
        <p:nvPicPr>
          <p:cNvPr id="4" name="Audio 3">
            <a:hlinkClick r:id="" action="ppaction://media"/>
            <a:extLst>
              <a:ext uri="{FF2B5EF4-FFF2-40B4-BE49-F238E27FC236}">
                <a16:creationId xmlns:a16="http://schemas.microsoft.com/office/drawing/2014/main" id="{98454766-DF87-40B2-9F7D-9A2C9C3179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8138187"/>
      </p:ext>
    </p:extLst>
  </p:cSld>
  <p:clrMapOvr>
    <a:masterClrMapping/>
  </p:clrMapOvr>
  <mc:AlternateContent xmlns:mc="http://schemas.openxmlformats.org/markup-compatibility/2006">
    <mc:Choice xmlns:p14="http://schemas.microsoft.com/office/powerpoint/2010/main" Requires="p14">
      <p:transition spd="slow" p14:dur="2000" advTm="38071"/>
    </mc:Choice>
    <mc:Fallback>
      <p:transition spd="slow" advTm="38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2">
                    <a:lumMod val="25000"/>
                  </a:schemeClr>
                </a:solidFill>
              </a:rPr>
              <a:t>Process of Presence …</a:t>
            </a:r>
          </a:p>
        </p:txBody>
      </p:sp>
      <p:graphicFrame>
        <p:nvGraphicFramePr>
          <p:cNvPr id="5" name="Content Placeholder 2">
            <a:extLst>
              <a:ext uri="{FF2B5EF4-FFF2-40B4-BE49-F238E27FC236}">
                <a16:creationId xmlns:a16="http://schemas.microsoft.com/office/drawing/2014/main" id="{F70708F9-DBC0-4F09-BC08-A18ED08483FD}"/>
              </a:ext>
            </a:extLst>
          </p:cNvPr>
          <p:cNvGraphicFramePr>
            <a:graphicFrameLocks noGrp="1"/>
          </p:cNvGraphicFramePr>
          <p:nvPr>
            <p:ph idx="1"/>
            <p:extLst>
              <p:ext uri="{D42A27DB-BD31-4B8C-83A1-F6EECF244321}">
                <p14:modId xmlns:p14="http://schemas.microsoft.com/office/powerpoint/2010/main" val="3415192096"/>
              </p:ext>
            </p:extLst>
          </p:nvPr>
        </p:nvGraphicFramePr>
        <p:xfrm>
          <a:off x="2589212" y="2133599"/>
          <a:ext cx="8915400" cy="45502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3" name="Audio 12">
            <a:hlinkClick r:id="" action="ppaction://media"/>
            <a:extLst>
              <a:ext uri="{FF2B5EF4-FFF2-40B4-BE49-F238E27FC236}">
                <a16:creationId xmlns:a16="http://schemas.microsoft.com/office/drawing/2014/main" id="{A5B7C000-CEBE-4561-8070-FD57D37A372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75074588"/>
      </p:ext>
    </p:extLst>
  </p:cSld>
  <p:clrMapOvr>
    <a:masterClrMapping/>
  </p:clrMapOvr>
  <mc:AlternateContent xmlns:mc="http://schemas.openxmlformats.org/markup-compatibility/2006">
    <mc:Choice xmlns:p14="http://schemas.microsoft.com/office/powerpoint/2010/main" Requires="p14">
      <p:transition spd="slow" p14:dur="2000" advTm="38515"/>
    </mc:Choice>
    <mc:Fallback>
      <p:transition spd="slow" advTm="38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of Presence …</a:t>
            </a:r>
          </a:p>
        </p:txBody>
      </p:sp>
      <p:graphicFrame>
        <p:nvGraphicFramePr>
          <p:cNvPr id="5" name="Content Placeholder 2">
            <a:extLst>
              <a:ext uri="{FF2B5EF4-FFF2-40B4-BE49-F238E27FC236}">
                <a16:creationId xmlns:a16="http://schemas.microsoft.com/office/drawing/2014/main" id="{4E79B4E6-0814-4AC1-8CC7-837BD4C67FE5}"/>
              </a:ext>
            </a:extLst>
          </p:cNvPr>
          <p:cNvGraphicFramePr>
            <a:graphicFrameLocks noGrp="1"/>
          </p:cNvGraphicFramePr>
          <p:nvPr>
            <p:ph idx="1"/>
            <p:extLst>
              <p:ext uri="{D42A27DB-BD31-4B8C-83A1-F6EECF244321}">
                <p14:modId xmlns:p14="http://schemas.microsoft.com/office/powerpoint/2010/main" val="2399507866"/>
              </p:ext>
            </p:extLst>
          </p:nvPr>
        </p:nvGraphicFramePr>
        <p:xfrm>
          <a:off x="2750234" y="2166425"/>
          <a:ext cx="8754378" cy="46915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85D1CB69-80AB-416C-903B-7AE54A659B6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28628508"/>
      </p:ext>
    </p:extLst>
  </p:cSld>
  <p:clrMapOvr>
    <a:masterClrMapping/>
  </p:clrMapOvr>
  <mc:AlternateContent xmlns:mc="http://schemas.openxmlformats.org/markup-compatibility/2006">
    <mc:Choice xmlns:p14="http://schemas.microsoft.com/office/powerpoint/2010/main" Requires="p14">
      <p:transition spd="slow" p14:dur="2000" advTm="34955"/>
    </mc:Choice>
    <mc:Fallback>
      <p:transition spd="slow" advTm="349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BC82167E-289A-412D-B9B3-BEE2EA0C4353}"/>
              </a:ext>
            </a:extLst>
          </p:cNvPr>
          <p:cNvPicPr>
            <a:picLocks noChangeAspect="1"/>
          </p:cNvPicPr>
          <p:nvPr/>
        </p:nvPicPr>
        <p:blipFill rotWithShape="1">
          <a:blip r:embed="rId5"/>
          <a:srcRect l="4692" r="18823"/>
          <a:stretch/>
        </p:blipFill>
        <p:spPr>
          <a:xfrm>
            <a:off x="1" y="10"/>
            <a:ext cx="7574440" cy="6857990"/>
          </a:xfrm>
          <a:prstGeom prst="rect">
            <a:avLst/>
          </a:prstGeom>
        </p:spPr>
      </p:pic>
      <p:sp>
        <p:nvSpPr>
          <p:cNvPr id="11"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541867" y="787400"/>
            <a:ext cx="7145866" cy="778933"/>
          </a:xfrm>
        </p:spPr>
        <p:txBody>
          <a:bodyPr anchor="ctr">
            <a:normAutofit/>
          </a:bodyPr>
          <a:lstStyle/>
          <a:p>
            <a:r>
              <a:rPr lang="en-GB" sz="3200">
                <a:solidFill>
                  <a:srgbClr val="FEFFFF"/>
                </a:solidFill>
              </a:rPr>
              <a:t>Process of Presence …</a:t>
            </a:r>
          </a:p>
        </p:txBody>
      </p:sp>
      <p:sp>
        <p:nvSpPr>
          <p:cNvPr id="3" name="Content Placeholder 2"/>
          <p:cNvSpPr>
            <a:spLocks noGrp="1"/>
          </p:cNvSpPr>
          <p:nvPr>
            <p:ph idx="1"/>
          </p:nvPr>
        </p:nvSpPr>
        <p:spPr>
          <a:xfrm>
            <a:off x="7860770" y="2017668"/>
            <a:ext cx="4150416" cy="4840332"/>
          </a:xfrm>
        </p:spPr>
        <p:txBody>
          <a:bodyPr>
            <a:noAutofit/>
          </a:bodyPr>
          <a:lstStyle/>
          <a:p>
            <a:pPr marL="0" indent="0">
              <a:buNone/>
            </a:pPr>
            <a:endParaRPr lang="en-GB" sz="3200" b="1" dirty="0">
              <a:solidFill>
                <a:schemeClr val="tx1">
                  <a:lumMod val="95000"/>
                  <a:lumOff val="5000"/>
                </a:schemeClr>
              </a:solidFill>
            </a:endParaRPr>
          </a:p>
          <a:p>
            <a:pPr marL="0" indent="0">
              <a:buNone/>
            </a:pPr>
            <a:endParaRPr lang="en-GB" sz="3200" b="1" dirty="0">
              <a:solidFill>
                <a:schemeClr val="tx1">
                  <a:lumMod val="95000"/>
                  <a:lumOff val="5000"/>
                </a:schemeClr>
              </a:solidFill>
            </a:endParaRPr>
          </a:p>
          <a:p>
            <a:pPr marL="0" indent="0">
              <a:buNone/>
            </a:pPr>
            <a:endParaRPr lang="en-GB" sz="3200" b="1" dirty="0">
              <a:solidFill>
                <a:schemeClr val="tx1">
                  <a:lumMod val="95000"/>
                  <a:lumOff val="5000"/>
                </a:schemeClr>
              </a:solidFill>
            </a:endParaRPr>
          </a:p>
          <a:p>
            <a:pPr marL="0" indent="0">
              <a:buNone/>
            </a:pPr>
            <a:r>
              <a:rPr lang="en-GB" sz="4000" dirty="0">
                <a:solidFill>
                  <a:schemeClr val="tx1">
                    <a:lumMod val="95000"/>
                    <a:lumOff val="5000"/>
                  </a:schemeClr>
                </a:solidFill>
              </a:rPr>
              <a:t>Extending</a:t>
            </a:r>
          </a:p>
          <a:p>
            <a:pPr marL="0" indent="0">
              <a:buNone/>
            </a:pPr>
            <a:endParaRPr lang="en-GB" sz="3200" b="1" dirty="0">
              <a:solidFill>
                <a:schemeClr val="tx1">
                  <a:lumMod val="95000"/>
                  <a:lumOff val="5000"/>
                </a:schemeClr>
              </a:solidFill>
            </a:endParaRPr>
          </a:p>
        </p:txBody>
      </p:sp>
      <p:pic>
        <p:nvPicPr>
          <p:cNvPr id="12" name="Audio 11">
            <a:hlinkClick r:id="" action="ppaction://media"/>
            <a:extLst>
              <a:ext uri="{FF2B5EF4-FFF2-40B4-BE49-F238E27FC236}">
                <a16:creationId xmlns:a16="http://schemas.microsoft.com/office/drawing/2014/main" id="{BCB255FA-21CE-4F04-9E08-D4827B009F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52789339"/>
      </p:ext>
    </p:extLst>
  </p:cSld>
  <p:clrMapOvr>
    <a:masterClrMapping/>
  </p:clrMapOvr>
  <mc:AlternateContent xmlns:mc="http://schemas.openxmlformats.org/markup-compatibility/2006">
    <mc:Choice xmlns:p14="http://schemas.microsoft.com/office/powerpoint/2010/main" Requires="p14">
      <p:transition spd="slow" p14:dur="2000" advTm="29543"/>
    </mc:Choice>
    <mc:Fallback>
      <p:transition spd="slow" advTm="29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7494" y="0"/>
            <a:ext cx="8911687" cy="898902"/>
          </a:xfrm>
        </p:spPr>
        <p:txBody>
          <a:bodyPr>
            <a:normAutofit/>
          </a:bodyPr>
          <a:lstStyle/>
          <a:p>
            <a:r>
              <a:rPr lang="en-GB" dirty="0"/>
              <a:t>Theory to Practice …</a:t>
            </a:r>
          </a:p>
        </p:txBody>
      </p:sp>
      <p:sp>
        <p:nvSpPr>
          <p:cNvPr id="3" name="Content Placeholder 2"/>
          <p:cNvSpPr>
            <a:spLocks noGrp="1"/>
          </p:cNvSpPr>
          <p:nvPr>
            <p:ph idx="1"/>
          </p:nvPr>
        </p:nvSpPr>
        <p:spPr>
          <a:xfrm>
            <a:off x="195944" y="1480457"/>
            <a:ext cx="11996056" cy="5377542"/>
          </a:xfrm>
        </p:spPr>
        <p:txBody>
          <a:bodyPr>
            <a:normAutofit/>
          </a:bodyPr>
          <a:lstStyle/>
          <a:p>
            <a:pPr marL="0" indent="0" algn="ctr">
              <a:lnSpc>
                <a:spcPct val="90000"/>
              </a:lnSpc>
              <a:buNone/>
            </a:pPr>
            <a:endParaRPr lang="en-GB" sz="5400" b="1" dirty="0"/>
          </a:p>
          <a:p>
            <a:pPr marL="0" indent="0" algn="ctr">
              <a:lnSpc>
                <a:spcPct val="90000"/>
              </a:lnSpc>
              <a:buNone/>
            </a:pPr>
            <a:r>
              <a:rPr lang="en-GB" sz="5400" b="1" dirty="0"/>
              <a:t>Practice in triads:</a:t>
            </a:r>
          </a:p>
          <a:p>
            <a:pPr marL="0" indent="0" algn="ctr">
              <a:lnSpc>
                <a:spcPct val="90000"/>
              </a:lnSpc>
              <a:buNone/>
            </a:pPr>
            <a:endParaRPr lang="en-GB" sz="5400" b="1" dirty="0"/>
          </a:p>
          <a:p>
            <a:pPr algn="ctr">
              <a:lnSpc>
                <a:spcPct val="90000"/>
              </a:lnSpc>
            </a:pPr>
            <a:r>
              <a:rPr lang="en-GB" sz="5400" dirty="0"/>
              <a:t>Clear a space</a:t>
            </a:r>
          </a:p>
          <a:p>
            <a:pPr>
              <a:lnSpc>
                <a:spcPct val="90000"/>
              </a:lnSpc>
            </a:pPr>
            <a:endParaRPr lang="en-GB" sz="1300" dirty="0"/>
          </a:p>
        </p:txBody>
      </p:sp>
      <p:pic>
        <p:nvPicPr>
          <p:cNvPr id="62" name="Graphic 36" descr="Connections">
            <a:extLst>
              <a:ext uri="{FF2B5EF4-FFF2-40B4-BE49-F238E27FC236}">
                <a16:creationId xmlns:a16="http://schemas.microsoft.com/office/drawing/2014/main" id="{5EA9D744-441F-48E9-B4A8-2680AB1734C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318841" y="1"/>
            <a:ext cx="2873159" cy="1905000"/>
          </a:xfrm>
          <a:prstGeom prst="rect">
            <a:avLst/>
          </a:prstGeom>
        </p:spPr>
      </p:pic>
      <p:pic>
        <p:nvPicPr>
          <p:cNvPr id="5" name="Audio 4">
            <a:hlinkClick r:id="" action="ppaction://media"/>
            <a:extLst>
              <a:ext uri="{FF2B5EF4-FFF2-40B4-BE49-F238E27FC236}">
                <a16:creationId xmlns:a16="http://schemas.microsoft.com/office/drawing/2014/main" id="{A2685FD9-F7A4-49F7-A3A7-85F9E9F1D13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94603854"/>
      </p:ext>
    </p:extLst>
  </p:cSld>
  <p:clrMapOvr>
    <a:masterClrMapping/>
  </p:clrMapOvr>
  <mc:AlternateContent xmlns:mc="http://schemas.openxmlformats.org/markup-compatibility/2006">
    <mc:Choice xmlns:p14="http://schemas.microsoft.com/office/powerpoint/2010/main" Requires="p14">
      <p:transition spd="slow" p14:dur="2000" advTm="18260"/>
    </mc:Choice>
    <mc:Fallback>
      <p:transition spd="slow" advTm="18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C000"/>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 name="Title 6">
            <a:extLst>
              <a:ext uri="{FF2B5EF4-FFF2-40B4-BE49-F238E27FC236}">
                <a16:creationId xmlns:a16="http://schemas.microsoft.com/office/drawing/2014/main" id="{08F03453-4FF8-478C-AC22-D2700ED656CF}"/>
              </a:ext>
            </a:extLst>
          </p:cNvPr>
          <p:cNvSpPr>
            <a:spLocks noGrp="1"/>
          </p:cNvSpPr>
          <p:nvPr>
            <p:ph type="title"/>
          </p:nvPr>
        </p:nvSpPr>
        <p:spPr>
          <a:xfrm>
            <a:off x="378372" y="1"/>
            <a:ext cx="10848427" cy="946778"/>
          </a:xfrm>
        </p:spPr>
        <p:txBody>
          <a:bodyPr vert="horz" lIns="91440" tIns="45720" rIns="91440" bIns="45720" rtlCol="0">
            <a:normAutofit fontScale="90000"/>
          </a:bodyPr>
          <a:lstStyle/>
          <a:p>
            <a:pPr>
              <a:lnSpc>
                <a:spcPct val="90000"/>
              </a:lnSpc>
            </a:pPr>
            <a:br>
              <a:rPr lang="en-US" sz="2800" dirty="0">
                <a:solidFill>
                  <a:schemeClr val="bg1"/>
                </a:solidFill>
              </a:rPr>
            </a:br>
            <a:br>
              <a:rPr lang="en-US" sz="2800" dirty="0">
                <a:solidFill>
                  <a:schemeClr val="bg1"/>
                </a:solidFill>
              </a:rPr>
            </a:br>
            <a:endParaRPr lang="en-US" sz="2800" dirty="0">
              <a:solidFill>
                <a:schemeClr val="bg1"/>
              </a:solidFill>
            </a:endParaRPr>
          </a:p>
        </p:txBody>
      </p:sp>
      <p:sp>
        <p:nvSpPr>
          <p:cNvPr id="19"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8" name="Text Placeholder 7">
            <a:extLst>
              <a:ext uri="{FF2B5EF4-FFF2-40B4-BE49-F238E27FC236}">
                <a16:creationId xmlns:a16="http://schemas.microsoft.com/office/drawing/2014/main" id="{027D4C26-88ED-4C12-9CEF-10DEA4DE28B5}"/>
              </a:ext>
            </a:extLst>
          </p:cNvPr>
          <p:cNvSpPr>
            <a:spLocks noGrp="1"/>
          </p:cNvSpPr>
          <p:nvPr>
            <p:ph idx="1"/>
          </p:nvPr>
        </p:nvSpPr>
        <p:spPr>
          <a:xfrm>
            <a:off x="-1" y="2623930"/>
            <a:ext cx="12191999" cy="4234070"/>
          </a:xfrm>
        </p:spPr>
        <p:txBody>
          <a:bodyPr vert="horz" lIns="91440" tIns="45720" rIns="91440" bIns="45720" rtlCol="0">
            <a:normAutofit/>
          </a:bodyPr>
          <a:lstStyle/>
          <a:p>
            <a:pPr>
              <a:lnSpc>
                <a:spcPct val="90000"/>
              </a:lnSpc>
              <a:buFont typeface="Wingdings" panose="05000000000000000000" pitchFamily="2" charset="2"/>
              <a:buChar char="q"/>
            </a:pPr>
            <a:r>
              <a:rPr lang="en-US" sz="2400" dirty="0"/>
              <a:t>Energy</a:t>
            </a:r>
          </a:p>
          <a:p>
            <a:pPr>
              <a:lnSpc>
                <a:spcPct val="90000"/>
              </a:lnSpc>
              <a:buFont typeface="Wingdings" panose="05000000000000000000" pitchFamily="2" charset="2"/>
              <a:buChar char="q"/>
            </a:pPr>
            <a:r>
              <a:rPr lang="en-US" sz="2400" dirty="0"/>
              <a:t>Preoccupying thoughts</a:t>
            </a:r>
          </a:p>
          <a:p>
            <a:pPr>
              <a:lnSpc>
                <a:spcPct val="90000"/>
              </a:lnSpc>
              <a:buFont typeface="Wingdings" panose="05000000000000000000" pitchFamily="2" charset="2"/>
              <a:buChar char="q"/>
            </a:pPr>
            <a:r>
              <a:rPr lang="en-US" sz="2400" dirty="0"/>
              <a:t>Technique or skills </a:t>
            </a:r>
          </a:p>
          <a:p>
            <a:pPr>
              <a:lnSpc>
                <a:spcPct val="90000"/>
              </a:lnSpc>
              <a:buFont typeface="Wingdings" panose="05000000000000000000" pitchFamily="2" charset="2"/>
              <a:buChar char="q"/>
            </a:pPr>
            <a:r>
              <a:rPr lang="en-US" sz="2400" dirty="0"/>
              <a:t>Perceptions</a:t>
            </a:r>
          </a:p>
          <a:p>
            <a:pPr>
              <a:lnSpc>
                <a:spcPct val="90000"/>
              </a:lnSpc>
              <a:buFont typeface="Wingdings" panose="05000000000000000000" pitchFamily="2" charset="2"/>
              <a:buChar char="q"/>
            </a:pPr>
            <a:r>
              <a:rPr lang="en-US" sz="2400" dirty="0"/>
              <a:t>Intentions </a:t>
            </a:r>
          </a:p>
          <a:p>
            <a:pPr>
              <a:lnSpc>
                <a:spcPct val="90000"/>
              </a:lnSpc>
              <a:buFont typeface="Wingdings" panose="05000000000000000000" pitchFamily="2" charset="2"/>
              <a:buChar char="q"/>
            </a:pPr>
            <a:r>
              <a:rPr lang="en-US" sz="2400" dirty="0"/>
              <a:t>Body language</a:t>
            </a:r>
          </a:p>
          <a:p>
            <a:pPr>
              <a:lnSpc>
                <a:spcPct val="90000"/>
              </a:lnSpc>
              <a:buFont typeface="Wingdings" panose="05000000000000000000" pitchFamily="2" charset="2"/>
              <a:buChar char="q"/>
            </a:pPr>
            <a:r>
              <a:rPr lang="en-US" sz="2400" dirty="0"/>
              <a:t>Judgments or assumptions</a:t>
            </a:r>
          </a:p>
          <a:p>
            <a:pPr>
              <a:lnSpc>
                <a:spcPct val="90000"/>
              </a:lnSpc>
              <a:buFont typeface="Wingdings" panose="05000000000000000000" pitchFamily="2" charset="2"/>
              <a:buChar char="q"/>
            </a:pPr>
            <a:r>
              <a:rPr lang="en-US" sz="2400" dirty="0"/>
              <a:t>Bracketing  </a:t>
            </a:r>
            <a:endParaRPr lang="en-US" sz="1700" dirty="0"/>
          </a:p>
        </p:txBody>
      </p:sp>
      <p:pic>
        <p:nvPicPr>
          <p:cNvPr id="10" name="Picture 9">
            <a:extLst>
              <a:ext uri="{FF2B5EF4-FFF2-40B4-BE49-F238E27FC236}">
                <a16:creationId xmlns:a16="http://schemas.microsoft.com/office/drawing/2014/main" id="{83AAC91E-9EF9-4EAF-B7D5-C91EEFAAF8AA}"/>
              </a:ext>
            </a:extLst>
          </p:cNvPr>
          <p:cNvPicPr>
            <a:picLocks noChangeAspect="1"/>
          </p:cNvPicPr>
          <p:nvPr/>
        </p:nvPicPr>
        <p:blipFill rotWithShape="1">
          <a:blip r:embed="rId5"/>
          <a:srcRect l="23209" r="10291"/>
          <a:stretch/>
        </p:blipFill>
        <p:spPr>
          <a:xfrm>
            <a:off x="11335406" y="10"/>
            <a:ext cx="856593" cy="6857990"/>
          </a:xfrm>
          <a:prstGeom prst="rect">
            <a:avLst/>
          </a:prstGeom>
        </p:spPr>
      </p:pic>
      <p:sp>
        <p:nvSpPr>
          <p:cNvPr id="9" name="Rectangle 8">
            <a:extLst>
              <a:ext uri="{FF2B5EF4-FFF2-40B4-BE49-F238E27FC236}">
                <a16:creationId xmlns:a16="http://schemas.microsoft.com/office/drawing/2014/main" id="{54BBE796-4041-47D9-8A02-4AA0BD2F28FC}"/>
              </a:ext>
            </a:extLst>
          </p:cNvPr>
          <p:cNvSpPr/>
          <p:nvPr/>
        </p:nvSpPr>
        <p:spPr>
          <a:xfrm>
            <a:off x="1082040" y="439482"/>
            <a:ext cx="8077200" cy="584775"/>
          </a:xfrm>
          <a:prstGeom prst="rect">
            <a:avLst/>
          </a:prstGeom>
        </p:spPr>
        <p:txBody>
          <a:bodyPr wrap="square">
            <a:spAutoFit/>
          </a:bodyPr>
          <a:lstStyle/>
          <a:p>
            <a:pPr>
              <a:spcAft>
                <a:spcPts val="600"/>
              </a:spcAft>
            </a:pPr>
            <a:r>
              <a:rPr lang="en-US" sz="3200" b="1" dirty="0">
                <a:solidFill>
                  <a:schemeClr val="bg1"/>
                </a:solidFill>
              </a:rPr>
              <a:t>Phenomenological  noticing …</a:t>
            </a:r>
            <a:r>
              <a:rPr lang="en-US" sz="3200" b="1" dirty="0">
                <a:solidFill>
                  <a:schemeClr val="tx2">
                    <a:lumMod val="75000"/>
                  </a:schemeClr>
                </a:solidFill>
              </a:rPr>
              <a:t>:</a:t>
            </a:r>
            <a:endParaRPr lang="en-GB" sz="3200" dirty="0"/>
          </a:p>
        </p:txBody>
      </p:sp>
      <p:pic>
        <p:nvPicPr>
          <p:cNvPr id="3" name="Audio 2">
            <a:hlinkClick r:id="" action="ppaction://media"/>
            <a:extLst>
              <a:ext uri="{FF2B5EF4-FFF2-40B4-BE49-F238E27FC236}">
                <a16:creationId xmlns:a16="http://schemas.microsoft.com/office/drawing/2014/main" id="{F986E079-6176-4DF6-A206-1EEBF02A6E1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04329908"/>
      </p:ext>
    </p:extLst>
  </p:cSld>
  <p:clrMapOvr>
    <a:masterClrMapping/>
  </p:clrMapOvr>
  <mc:AlternateContent xmlns:mc="http://schemas.openxmlformats.org/markup-compatibility/2006">
    <mc:Choice xmlns:p14="http://schemas.microsoft.com/office/powerpoint/2010/main" Requires="p14">
      <p:transition spd="slow" p14:dur="2000" advTm="55400"/>
    </mc:Choice>
    <mc:Fallback>
      <p:transition spd="slow" advTm="55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04E9F44E-02E7-4A97-B7DB-1DB0F1F4EB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2"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3"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4"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5"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6"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7"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8"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9"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0"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1"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2"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3"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75" name="Group 74">
            <a:extLst>
              <a:ext uri="{FF2B5EF4-FFF2-40B4-BE49-F238E27FC236}">
                <a16:creationId xmlns:a16="http://schemas.microsoft.com/office/drawing/2014/main" id="{3F22DE9C-F188-48E2-A82C-4434A8EEE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76"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7"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8"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9"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0"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1"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2"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3"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4"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5"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6"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7"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9" name="Rectangle 88">
            <a:extLst>
              <a:ext uri="{FF2B5EF4-FFF2-40B4-BE49-F238E27FC236}">
                <a16:creationId xmlns:a16="http://schemas.microsoft.com/office/drawing/2014/main" id="{6A10670B-6568-4038-91D8-392C78C0C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1" name="Freeform 6">
            <a:extLst>
              <a:ext uri="{FF2B5EF4-FFF2-40B4-BE49-F238E27FC236}">
                <a16:creationId xmlns:a16="http://schemas.microsoft.com/office/drawing/2014/main" id="{62163DB6-3EE7-474C-8726-1A05F7DE4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93" name="Rectangle 92">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96"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97"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98"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99"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00"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01"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02"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03"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04"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05"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06"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07"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109"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p>
      <p:sp>
        <p:nvSpPr>
          <p:cNvPr id="2" name="Title 1"/>
          <p:cNvSpPr>
            <a:spLocks noGrp="1"/>
          </p:cNvSpPr>
          <p:nvPr>
            <p:ph type="title"/>
          </p:nvPr>
        </p:nvSpPr>
        <p:spPr>
          <a:xfrm>
            <a:off x="987215" y="1318591"/>
            <a:ext cx="5102159" cy="4220820"/>
          </a:xfrm>
        </p:spPr>
        <p:txBody>
          <a:bodyPr vert="horz" lIns="91440" tIns="45720" rIns="91440" bIns="45720" rtlCol="0" anchor="ctr">
            <a:normAutofit/>
          </a:bodyPr>
          <a:lstStyle/>
          <a:p>
            <a:r>
              <a:rPr lang="en-US" sz="5400" b="1" dirty="0">
                <a:solidFill>
                  <a:srgbClr val="FFFFFF"/>
                </a:solidFill>
              </a:rPr>
              <a:t> </a:t>
            </a:r>
            <a:r>
              <a:rPr lang="en-US" sz="5400" dirty="0">
                <a:solidFill>
                  <a:srgbClr val="FFFFFF"/>
                </a:solidFill>
              </a:rPr>
              <a:t>Reading:</a:t>
            </a:r>
          </a:p>
        </p:txBody>
      </p:sp>
      <p:sp>
        <p:nvSpPr>
          <p:cNvPr id="3" name="Content Placeholder 2"/>
          <p:cNvSpPr>
            <a:spLocks noGrp="1"/>
          </p:cNvSpPr>
          <p:nvPr>
            <p:ph idx="1"/>
          </p:nvPr>
        </p:nvSpPr>
        <p:spPr>
          <a:xfrm>
            <a:off x="7712032" y="804334"/>
            <a:ext cx="3675634" cy="5249332"/>
          </a:xfrm>
        </p:spPr>
        <p:txBody>
          <a:bodyPr vert="horz" lIns="91440" tIns="45720" rIns="91440" bIns="45720" rtlCol="0" anchor="ctr">
            <a:normAutofit/>
          </a:bodyPr>
          <a:lstStyle/>
          <a:p>
            <a:pPr marL="0" indent="0">
              <a:buNone/>
            </a:pPr>
            <a:r>
              <a:rPr lang="en-US" sz="3200" dirty="0">
                <a:solidFill>
                  <a:schemeClr val="tx1"/>
                </a:solidFill>
              </a:rPr>
              <a:t>Geller &amp; Greenberg (2012) Washington DC: American Psychological Association p 3-6 Chapter 4</a:t>
            </a:r>
          </a:p>
        </p:txBody>
      </p:sp>
      <p:pic>
        <p:nvPicPr>
          <p:cNvPr id="11" name="Audio 10">
            <a:hlinkClick r:id="" action="ppaction://media"/>
            <a:extLst>
              <a:ext uri="{FF2B5EF4-FFF2-40B4-BE49-F238E27FC236}">
                <a16:creationId xmlns:a16="http://schemas.microsoft.com/office/drawing/2014/main" id="{B054E5CB-7DFE-4D2E-960A-FACCBA9288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39685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656"/>
    </mc:Choice>
    <mc:Fallback>
      <p:transition spd="slow" advTm="8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AFD431-09B7-42CA-BF39-9FE5DBE5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solidFill>
            <a:schemeClr val="tx2"/>
          </a:solid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711C96E-3D2D-48C8-AAB9-C1CB02D1D5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tx2">
              <a:lumMod val="90000"/>
            </a:schemeClr>
          </a:solidFill>
        </p:grpSpPr>
        <p:sp>
          <p:nvSpPr>
            <p:cNvPr id="11" name="Freeform 11">
              <a:extLst>
                <a:ext uri="{FF2B5EF4-FFF2-40B4-BE49-F238E27FC236}">
                  <a16:creationId xmlns:a16="http://schemas.microsoft.com/office/drawing/2014/main" id="{0D18AF42-7CD5-4754-91D4-1BE53B5D1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2" name="Freeform 12">
              <a:extLst>
                <a:ext uri="{FF2B5EF4-FFF2-40B4-BE49-F238E27FC236}">
                  <a16:creationId xmlns:a16="http://schemas.microsoft.com/office/drawing/2014/main" id="{A28C8F1A-9407-4D67-8250-D8923BC6D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3" name="Freeform 13">
              <a:extLst>
                <a:ext uri="{FF2B5EF4-FFF2-40B4-BE49-F238E27FC236}">
                  <a16:creationId xmlns:a16="http://schemas.microsoft.com/office/drawing/2014/main" id="{5CE0A2B0-F7F1-442C-A287-CD6F729E2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4" name="Freeform 14">
              <a:extLst>
                <a:ext uri="{FF2B5EF4-FFF2-40B4-BE49-F238E27FC236}">
                  <a16:creationId xmlns:a16="http://schemas.microsoft.com/office/drawing/2014/main" id="{9E69CFA3-AE12-4EAF-A3A1-564BEEFEF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5" name="Freeform 15">
              <a:extLst>
                <a:ext uri="{FF2B5EF4-FFF2-40B4-BE49-F238E27FC236}">
                  <a16:creationId xmlns:a16="http://schemas.microsoft.com/office/drawing/2014/main" id="{ECB64037-2AE8-4CA9-AD8E-7ACC8618F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6" name="Freeform 16">
              <a:extLst>
                <a:ext uri="{FF2B5EF4-FFF2-40B4-BE49-F238E27FC236}">
                  <a16:creationId xmlns:a16="http://schemas.microsoft.com/office/drawing/2014/main" id="{8D319B10-EE8E-453F-A137-D7EEFA208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7" name="Freeform 17">
              <a:extLst>
                <a:ext uri="{FF2B5EF4-FFF2-40B4-BE49-F238E27FC236}">
                  <a16:creationId xmlns:a16="http://schemas.microsoft.com/office/drawing/2014/main" id="{3283F486-509C-4A42-8EED-794A991D2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8" name="Freeform 18">
              <a:extLst>
                <a:ext uri="{FF2B5EF4-FFF2-40B4-BE49-F238E27FC236}">
                  <a16:creationId xmlns:a16="http://schemas.microsoft.com/office/drawing/2014/main" id="{EBBFBB12-E756-4386-9C17-CA5743838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9" name="Freeform 19">
              <a:extLst>
                <a:ext uri="{FF2B5EF4-FFF2-40B4-BE49-F238E27FC236}">
                  <a16:creationId xmlns:a16="http://schemas.microsoft.com/office/drawing/2014/main" id="{7ADD0E7E-F4A6-4B3F-8A2F-BCBFAFBA23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0" name="Freeform 20">
              <a:extLst>
                <a:ext uri="{FF2B5EF4-FFF2-40B4-BE49-F238E27FC236}">
                  <a16:creationId xmlns:a16="http://schemas.microsoft.com/office/drawing/2014/main" id="{C19FCFB7-5E71-4197-8EC7-2ACB6DB02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1" name="Freeform 21">
              <a:extLst>
                <a:ext uri="{FF2B5EF4-FFF2-40B4-BE49-F238E27FC236}">
                  <a16:creationId xmlns:a16="http://schemas.microsoft.com/office/drawing/2014/main" id="{EAA533FE-4903-48DD-A921-421A9C44AF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2" name="Freeform 22">
              <a:extLst>
                <a:ext uri="{FF2B5EF4-FFF2-40B4-BE49-F238E27FC236}">
                  <a16:creationId xmlns:a16="http://schemas.microsoft.com/office/drawing/2014/main" id="{54CC5D8E-0D6C-4021-B84E-5D6182C0E1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 name="Title 1"/>
          <p:cNvSpPr>
            <a:spLocks noGrp="1"/>
          </p:cNvSpPr>
          <p:nvPr>
            <p:ph type="title"/>
          </p:nvPr>
        </p:nvSpPr>
        <p:spPr>
          <a:xfrm>
            <a:off x="7839756" y="1159566"/>
            <a:ext cx="3662939" cy="4568264"/>
          </a:xfrm>
        </p:spPr>
        <p:txBody>
          <a:bodyPr anchor="ctr">
            <a:normAutofit/>
          </a:bodyPr>
          <a:lstStyle/>
          <a:p>
            <a:r>
              <a:rPr lang="en-GB" b="1" dirty="0">
                <a:solidFill>
                  <a:schemeClr val="bg1">
                    <a:lumMod val="95000"/>
                    <a:lumOff val="5000"/>
                  </a:schemeClr>
                </a:solidFill>
              </a:rPr>
              <a:t>Top up</a:t>
            </a:r>
            <a:r>
              <a:rPr lang="en-GB" dirty="0">
                <a:solidFill>
                  <a:schemeClr val="bg1">
                    <a:lumMod val="95000"/>
                    <a:lumOff val="5000"/>
                  </a:schemeClr>
                </a:solidFill>
              </a:rPr>
              <a:t>: Further reading:</a:t>
            </a:r>
          </a:p>
        </p:txBody>
      </p:sp>
      <p:sp>
        <p:nvSpPr>
          <p:cNvPr id="24" name="Freeform 6">
            <a:extLst>
              <a:ext uri="{FF2B5EF4-FFF2-40B4-BE49-F238E27FC236}">
                <a16:creationId xmlns:a16="http://schemas.microsoft.com/office/drawing/2014/main" id="{E7D63BAB-D0DB-4F66-92F9-4D2E0A2E5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43468"/>
            <a:ext cx="7560245" cy="5571066"/>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p>
      <p:sp>
        <p:nvSpPr>
          <p:cNvPr id="3" name="Content Placeholder 2"/>
          <p:cNvSpPr>
            <a:spLocks noGrp="1"/>
          </p:cNvSpPr>
          <p:nvPr>
            <p:ph idx="1"/>
          </p:nvPr>
        </p:nvSpPr>
        <p:spPr>
          <a:xfrm>
            <a:off x="637310" y="1286934"/>
            <a:ext cx="5292436" cy="4284134"/>
          </a:xfrm>
        </p:spPr>
        <p:txBody>
          <a:bodyPr anchor="ctr">
            <a:normAutofit/>
          </a:bodyPr>
          <a:lstStyle/>
          <a:p>
            <a:r>
              <a:rPr lang="en-GB">
                <a:solidFill>
                  <a:srgbClr val="FFFFFF"/>
                </a:solidFill>
              </a:rPr>
              <a:t>Jones-Smith, E (2016) Theories of Counselling and Psychotherapy: An Integrative Approach. 2</a:t>
            </a:r>
            <a:r>
              <a:rPr lang="en-GB" baseline="30000">
                <a:solidFill>
                  <a:srgbClr val="FFFFFF"/>
                </a:solidFill>
              </a:rPr>
              <a:t>nd</a:t>
            </a:r>
            <a:r>
              <a:rPr lang="en-GB">
                <a:solidFill>
                  <a:srgbClr val="FFFFFF"/>
                </a:solidFill>
              </a:rPr>
              <a:t> Edn. London: Sage</a:t>
            </a:r>
          </a:p>
          <a:p>
            <a:r>
              <a:rPr lang="en-GB">
                <a:solidFill>
                  <a:srgbClr val="FFFFFF"/>
                </a:solidFill>
              </a:rPr>
              <a:t>Geller, S.M. and L.S. Greenberg (2012) Therapeutic Presence: A Mindful Approach to Effective Therapy. Washington DC: American Psychological Association. Chapter 1 &amp; 2</a:t>
            </a:r>
          </a:p>
        </p:txBody>
      </p:sp>
      <p:pic>
        <p:nvPicPr>
          <p:cNvPr id="6" name="Audio 5">
            <a:hlinkClick r:id="" action="ppaction://media"/>
            <a:extLst>
              <a:ext uri="{FF2B5EF4-FFF2-40B4-BE49-F238E27FC236}">
                <a16:creationId xmlns:a16="http://schemas.microsoft.com/office/drawing/2014/main" id="{5D0A0142-7D46-42D8-ABDB-AD3FAD8104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546634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061"/>
    </mc:Choice>
    <mc:Fallback>
      <p:transition spd="slow" advTm="7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F1A96-BD09-4D51-AE84-78E0B2A211EA}"/>
              </a:ext>
            </a:extLst>
          </p:cNvPr>
          <p:cNvSpPr>
            <a:spLocks noGrp="1"/>
          </p:cNvSpPr>
          <p:nvPr>
            <p:ph type="title"/>
          </p:nvPr>
        </p:nvSpPr>
        <p:spPr>
          <a:xfrm>
            <a:off x="2592925" y="624110"/>
            <a:ext cx="8911687" cy="976090"/>
          </a:xfrm>
        </p:spPr>
        <p:txBody>
          <a:bodyPr/>
          <a:lstStyle/>
          <a:p>
            <a:r>
              <a:rPr lang="en-GB" dirty="0"/>
              <a:t>Check out your learning:</a:t>
            </a:r>
          </a:p>
        </p:txBody>
      </p:sp>
      <p:sp>
        <p:nvSpPr>
          <p:cNvPr id="3" name="Content Placeholder 2">
            <a:extLst>
              <a:ext uri="{FF2B5EF4-FFF2-40B4-BE49-F238E27FC236}">
                <a16:creationId xmlns:a16="http://schemas.microsoft.com/office/drawing/2014/main" id="{800A663C-13E6-461F-B9D4-FDC1B6A98D33}"/>
              </a:ext>
            </a:extLst>
          </p:cNvPr>
          <p:cNvSpPr>
            <a:spLocks noGrp="1"/>
          </p:cNvSpPr>
          <p:nvPr>
            <p:ph idx="1"/>
          </p:nvPr>
        </p:nvSpPr>
        <p:spPr/>
        <p:txBody>
          <a:bodyPr>
            <a:normAutofit fontScale="92500" lnSpcReduction="20000"/>
          </a:bodyPr>
          <a:lstStyle/>
          <a:p>
            <a:pPr marL="0" indent="0">
              <a:buNone/>
            </a:pPr>
            <a:r>
              <a:rPr lang="en-GB" sz="2800" dirty="0"/>
              <a:t>This lesson addressed the refining concepts of person centred therapy, therapeutic presence and working at relational depth.</a:t>
            </a:r>
          </a:p>
          <a:p>
            <a:pPr marL="0" indent="0">
              <a:buNone/>
            </a:pPr>
            <a:r>
              <a:rPr lang="en-GB" sz="2800" dirty="0"/>
              <a:t>Consider your learning:</a:t>
            </a:r>
          </a:p>
          <a:p>
            <a:pPr marL="1158875" indent="-533400">
              <a:buFont typeface="Wingdings" panose="05000000000000000000" pitchFamily="2" charset="2"/>
              <a:buChar char="Ø"/>
            </a:pPr>
            <a:r>
              <a:rPr lang="en-GB" sz="2800" dirty="0"/>
              <a:t>How this lesson might apply to your assignments</a:t>
            </a:r>
          </a:p>
          <a:p>
            <a:pPr marL="1158875" indent="-533400">
              <a:buFont typeface="Wingdings" panose="05000000000000000000" pitchFamily="2" charset="2"/>
              <a:buChar char="Ø"/>
            </a:pPr>
            <a:r>
              <a:rPr lang="en-GB" sz="2800" dirty="0"/>
              <a:t>What elements of this learning you can use in your triad work </a:t>
            </a:r>
          </a:p>
          <a:p>
            <a:pPr marL="1158875" indent="-533400">
              <a:buFont typeface="Wingdings" panose="05000000000000000000" pitchFamily="2" charset="2"/>
              <a:buChar char="Ø"/>
            </a:pPr>
            <a:r>
              <a:rPr lang="en-GB" sz="2800" dirty="0"/>
              <a:t>Bring any questions to our Wednesday workshop</a:t>
            </a:r>
          </a:p>
          <a:p>
            <a:pPr marL="0" indent="0">
              <a:buNone/>
            </a:pPr>
            <a:endParaRPr lang="en-GB" dirty="0"/>
          </a:p>
        </p:txBody>
      </p:sp>
      <p:pic>
        <p:nvPicPr>
          <p:cNvPr id="6" name="Audio 5">
            <a:hlinkClick r:id="" action="ppaction://media"/>
            <a:extLst>
              <a:ext uri="{FF2B5EF4-FFF2-40B4-BE49-F238E27FC236}">
                <a16:creationId xmlns:a16="http://schemas.microsoft.com/office/drawing/2014/main" id="{925E814B-179D-4854-B832-1468C21D8EA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69410037"/>
      </p:ext>
    </p:extLst>
  </p:cSld>
  <p:clrMapOvr>
    <a:masterClrMapping/>
  </p:clrMapOvr>
  <mc:AlternateContent xmlns:mc="http://schemas.openxmlformats.org/markup-compatibility/2006">
    <mc:Choice xmlns:p14="http://schemas.microsoft.com/office/powerpoint/2010/main" Requires="p14">
      <p:transition spd="slow" p14:dur="2000" advTm="16388"/>
    </mc:Choice>
    <mc:Fallback>
      <p:transition spd="slow" advTm="16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FD4F-0D09-4105-9863-FF34E12320C5}"/>
              </a:ext>
            </a:extLst>
          </p:cNvPr>
          <p:cNvSpPr>
            <a:spLocks noGrp="1"/>
          </p:cNvSpPr>
          <p:nvPr>
            <p:ph type="title"/>
          </p:nvPr>
        </p:nvSpPr>
        <p:spPr>
          <a:xfrm>
            <a:off x="2592925" y="624110"/>
            <a:ext cx="9245637" cy="1280890"/>
          </a:xfrm>
        </p:spPr>
        <p:txBody>
          <a:bodyPr>
            <a:normAutofit fontScale="90000"/>
          </a:bodyPr>
          <a:lstStyle/>
          <a:p>
            <a:r>
              <a:rPr lang="en-GB" dirty="0"/>
              <a:t>Now is a good time to take a short screen break before moving on to the next section…</a:t>
            </a:r>
          </a:p>
        </p:txBody>
      </p:sp>
      <p:pic>
        <p:nvPicPr>
          <p:cNvPr id="1026" name="Picture 2" descr="Image result for image of taking a break">
            <a:extLst>
              <a:ext uri="{FF2B5EF4-FFF2-40B4-BE49-F238E27FC236}">
                <a16:creationId xmlns:a16="http://schemas.microsoft.com/office/drawing/2014/main" id="{30A3802B-8844-4A2D-8B83-80498D801E40}"/>
              </a:ext>
            </a:extLst>
          </p:cNvPr>
          <p:cNvPicPr>
            <a:picLocks noGrp="1" noChangeAspect="1" noChangeArrowheads="1" noCrop="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2592925" y="2365375"/>
            <a:ext cx="8658171" cy="3617982"/>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ED3DD4D4-7630-4D4E-AB43-2E0A752E02E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86212132"/>
      </p:ext>
    </p:extLst>
  </p:cSld>
  <p:clrMapOvr>
    <a:masterClrMapping/>
  </p:clrMapOvr>
  <mc:AlternateContent xmlns:mc="http://schemas.openxmlformats.org/markup-compatibility/2006">
    <mc:Choice xmlns:p14="http://schemas.microsoft.com/office/powerpoint/2010/main" Requires="p14">
      <p:transition spd="slow" p14:dur="2000" advTm="7742"/>
    </mc:Choice>
    <mc:Fallback>
      <p:transition spd="slow" advTm="7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226</TotalTime>
  <Words>682</Words>
  <Application>Microsoft Office PowerPoint</Application>
  <PresentationFormat>Widescreen</PresentationFormat>
  <Paragraphs>139</Paragraphs>
  <Slides>24</Slides>
  <Notes>24</Notes>
  <HiddenSlides>0</HiddenSlides>
  <MMClips>24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Century Gothic</vt:lpstr>
      <vt:lpstr>Wingdings</vt:lpstr>
      <vt:lpstr>Wingdings 3</vt:lpstr>
      <vt:lpstr>Wisp</vt:lpstr>
      <vt:lpstr>Refining the concepts of Carl Rogers,Therapeutic Presence and relational depth</vt:lpstr>
      <vt:lpstr>PowerPoint Presentation</vt:lpstr>
      <vt:lpstr>Therapeutic Presence</vt:lpstr>
      <vt:lpstr>Theoretically, presence has been deemed the groundwork for good therapy</vt:lpstr>
      <vt:lpstr>What makes for a successful therapeutic Relationship? </vt:lpstr>
      <vt:lpstr>PowerPoint Presentation</vt:lpstr>
      <vt:lpstr>What makes for a successful Therapeutic Relationship?</vt:lpstr>
      <vt:lpstr>Roger’s Relationship Conditions Presence as an Underlying Condition</vt:lpstr>
      <vt:lpstr>Relational Depth (Cooper, 2005)</vt:lpstr>
      <vt:lpstr>Therapeutic Presence  (Rogers, 1980, p 129)</vt:lpstr>
      <vt:lpstr>Therapeutic Presence</vt:lpstr>
      <vt:lpstr>Model of Therapeutic Presence</vt:lpstr>
      <vt:lpstr>PowerPoint Presentation</vt:lpstr>
      <vt:lpstr>Preparing the ground for Presence …</vt:lpstr>
      <vt:lpstr>Preparing the ground for Presence</vt:lpstr>
      <vt:lpstr>Process of Presence …</vt:lpstr>
      <vt:lpstr>Process of Presence …</vt:lpstr>
      <vt:lpstr>Process of Presence …</vt:lpstr>
      <vt:lpstr>Theory to Practice …</vt:lpstr>
      <vt:lpstr>  </vt:lpstr>
      <vt:lpstr> Reading:</vt:lpstr>
      <vt:lpstr>Top up: Further reading:</vt:lpstr>
      <vt:lpstr>Check out your learning:</vt:lpstr>
      <vt:lpstr>Now is a good time to take a short screen break before moving on to the next section…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Presence</dc:title>
  <dc:creator>Beverly Cole</dc:creator>
  <cp:lastModifiedBy>Beverly Cole</cp:lastModifiedBy>
  <cp:revision>14</cp:revision>
  <dcterms:created xsi:type="dcterms:W3CDTF">2020-12-23T13:21:26Z</dcterms:created>
  <dcterms:modified xsi:type="dcterms:W3CDTF">2021-01-04T10:03:15Z</dcterms:modified>
</cp:coreProperties>
</file>