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media/image13.svg" ContentType="image/svg+xml"/>
  <Override PartName="/ppt/media/image20.svg" ContentType="image/svg+xml"/>
  <Override PartName="/ppt/media/image22.svg" ContentType="image/svg+xml"/>
  <Override PartName="/ppt/media/image24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  <p:sldId id="275" r:id="rId4"/>
    <p:sldId id="297" r:id="rId5"/>
    <p:sldId id="291" r:id="rId6"/>
    <p:sldId id="285" r:id="rId7"/>
    <p:sldId id="258" r:id="rId8"/>
    <p:sldId id="266" r:id="rId9"/>
    <p:sldId id="262" r:id="rId10"/>
    <p:sldId id="270" r:id="rId11"/>
    <p:sldId id="298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519A"/>
    <a:srgbClr val="2C8EF0"/>
    <a:srgbClr val="0E6B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>
        <p:scale>
          <a:sx n="66" d="100"/>
          <a:sy n="66" d="100"/>
        </p:scale>
        <p:origin x="1506" y="8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commentAuthors" Target="commentAuthors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7E2C7-EA54-4CA5-AE2E-1403FA1498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3E7B6-AE9C-4B9C-AE39-563965FD6C7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hyperlink" Target="mailto:1915468@student.uwtsd.ac.uk" TargetMode="External"/><Relationship Id="rId2" Type="http://schemas.openxmlformats.org/officeDocument/2006/relationships/tags" Target="../tags/tag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.jpeg"/><Relationship Id="rId6" Type="http://schemas.openxmlformats.org/officeDocument/2006/relationships/tags" Target="../tags/tag5.xml"/><Relationship Id="rId5" Type="http://schemas.openxmlformats.org/officeDocument/2006/relationships/image" Target="../media/image3.jpeg"/><Relationship Id="rId4" Type="http://schemas.openxmlformats.org/officeDocument/2006/relationships/tags" Target="../tags/tag4.xml"/><Relationship Id="rId3" Type="http://schemas.openxmlformats.org/officeDocument/2006/relationships/image" Target="../media/image2.jpeg"/><Relationship Id="rId2" Type="http://schemas.openxmlformats.org/officeDocument/2006/relationships/tags" Target="../tags/tag3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8.jpeg"/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6.png"/><Relationship Id="rId2" Type="http://schemas.openxmlformats.org/officeDocument/2006/relationships/tags" Target="../tags/tag10.xml"/><Relationship Id="rId1" Type="http://schemas.openxmlformats.org/officeDocument/2006/relationships/tags" Target="../tags/tag9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4.svg"/><Relationship Id="rId8" Type="http://schemas.openxmlformats.org/officeDocument/2006/relationships/image" Target="../media/image23.png"/><Relationship Id="rId7" Type="http://schemas.openxmlformats.org/officeDocument/2006/relationships/image" Target="../media/image22.svg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0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2.xml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.xml"/><Relationship Id="rId2" Type="http://schemas.openxmlformats.org/officeDocument/2006/relationships/image" Target="../media/image1.png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图片包含 游戏机, 窗户, 房间&#10;&#10;描述已自动生成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3" t="15523" b="50000"/>
          <a:stretch>
            <a:fillRect/>
          </a:stretch>
        </p:blipFill>
        <p:spPr>
          <a:xfrm>
            <a:off x="0" y="0"/>
            <a:ext cx="2974340" cy="3258820"/>
          </a:xfrm>
          <a:prstGeom prst="rect">
            <a:avLst/>
          </a:prstGeom>
        </p:spPr>
      </p:pic>
      <p:pic>
        <p:nvPicPr>
          <p:cNvPr id="3" name="图片 2" descr="图片包含 游戏机, 窗户, 房间&#10;&#10;描述已自动生成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r="23354" b="75000"/>
          <a:stretch>
            <a:fillRect/>
          </a:stretch>
        </p:blipFill>
        <p:spPr>
          <a:xfrm>
            <a:off x="10341373" y="4857750"/>
            <a:ext cx="1850628" cy="200025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743710" y="2318385"/>
            <a:ext cx="8784590" cy="1804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4800">
                <a:solidFill>
                  <a:srgbClr val="0B519A"/>
                </a:solidFill>
                <a:latin typeface="Arial Regular" panose="020B0604020202020204" charset="0"/>
                <a:cs typeface="Arial Regular" panose="020B0604020202020204" charset="0"/>
              </a:rPr>
              <a:t>How can I prove that I am a contemporary researcher?</a:t>
            </a:r>
            <a:endParaRPr lang="en-US" altLang="zh-CN" sz="4800">
              <a:solidFill>
                <a:srgbClr val="0B519A"/>
              </a:solidFill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6" name="副标题 4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-1713865" y="4122420"/>
            <a:ext cx="13568045" cy="1655445"/>
          </a:xfrm>
        </p:spPr>
        <p:txBody>
          <a:bodyPr>
            <a:normAutofit lnSpcReduction="20000"/>
          </a:bodyPr>
          <a:p>
            <a:pPr algn="r"/>
            <a:b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Name: </a:t>
            </a:r>
            <a:r>
              <a:rPr lang="en-GB" altLang="zh-CN" sz="1800" b="1" dirty="0" err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Xuanjing</a:t>
            </a:r>
            <a: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Zhu</a:t>
            </a:r>
            <a:b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b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Email: </a:t>
            </a:r>
            <a: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  <a:hlinkClick r:id="rId3"/>
              </a:rPr>
              <a:t>1915468@student.uwtsd.ac.uk</a:t>
            </a:r>
            <a:b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b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r>
              <a:rPr lang="en-GB" altLang="zh-CN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Course Title: </a:t>
            </a:r>
            <a:r>
              <a:rPr lang="en-US" altLang="en-GB" sz="1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ADAD7014 Approaches to Art &amp; Design Research and Academic Communication</a:t>
            </a:r>
            <a:endParaRPr lang="en-US" altLang="en-GB" sz="1800" b="1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What is contemporary?  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5" name="图片 4" descr="v2-e628120b0ac61c37c0c83a938c979068_720w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28065" y="963930"/>
            <a:ext cx="3285490" cy="4253865"/>
          </a:xfrm>
          <a:prstGeom prst="rect">
            <a:avLst/>
          </a:prstGeom>
        </p:spPr>
      </p:pic>
      <p:pic>
        <p:nvPicPr>
          <p:cNvPr id="6" name="图片 5" descr="aedc39492cfd9fc9aa2704fd6b73ff2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511675" y="963930"/>
            <a:ext cx="3197860" cy="4253865"/>
          </a:xfrm>
          <a:prstGeom prst="rect">
            <a:avLst/>
          </a:prstGeom>
        </p:spPr>
      </p:pic>
      <p:pic>
        <p:nvPicPr>
          <p:cNvPr id="7" name="图片 6" descr="33e8ae3717f940dd6be351a00c3edcb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907655" y="963930"/>
            <a:ext cx="3198495" cy="426593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323975" y="5448935"/>
            <a:ext cx="954341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 i="1">
                <a:latin typeface="Arial Bold Italic" panose="020B0604020202020204" charset="0"/>
                <a:cs typeface="Arial Bold Italic" panose="020B0604020202020204" charset="0"/>
              </a:rPr>
              <a:t>Successful brand design must find a balance between tradition and innovation, which is an important characteristic of contemporary design.</a:t>
            </a: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-- Keller(2020)</a:t>
            </a:r>
            <a:r>
              <a:rPr lang="en-US" altLang="zh-CN" sz="2400" i="1">
                <a:latin typeface="Arial Italic" panose="020B0604020202020204" charset="0"/>
                <a:cs typeface="Arial Italic" panose="020B0604020202020204" charset="0"/>
              </a:rPr>
              <a:t>Strategic Brand Management</a:t>
            </a:r>
            <a:endParaRPr lang="en-US" altLang="zh-CN" sz="2400" i="1">
              <a:latin typeface="Arial Italic" panose="020B0604020202020204" charset="0"/>
              <a:cs typeface="Arial Italic" panose="020B060402020202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Why choose blue-and-white porcelain?  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5" name="图片 4" descr="/private/var/folders/fy/_g_v39112pj574x0d501p41m0000gn/T/com.kingsoft.wpsoffice.mac/picturecompress_20241207180229/output_1.pngoutput_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670" y="1960245"/>
            <a:ext cx="3145155" cy="3497580"/>
          </a:xfrm>
          <a:prstGeom prst="rect">
            <a:avLst/>
          </a:prstGeom>
        </p:spPr>
      </p:pic>
      <p:sp>
        <p:nvSpPr>
          <p:cNvPr id="6" name="左大括号 5"/>
          <p:cNvSpPr/>
          <p:nvPr/>
        </p:nvSpPr>
        <p:spPr>
          <a:xfrm>
            <a:off x="5306060" y="1256030"/>
            <a:ext cx="554990" cy="482346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470650" y="1431290"/>
            <a:ext cx="406400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chinese culture</a:t>
            </a:r>
            <a:endParaRPr lang="en-US" altLang="zh-CN" sz="2400">
              <a:latin typeface="Arial Regular" panose="020B0604020202020204" charset="0"/>
              <a:cs typeface="Arial Regular" panose="020B060402020202020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pattern &amp; color</a:t>
            </a:r>
            <a:endParaRPr lang="en-US" altLang="zh-CN" sz="2400">
              <a:latin typeface="Arial Regular" panose="020B0604020202020204" charset="0"/>
              <a:cs typeface="Arial Regular" panose="020B060402020202020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philosophical &amp; aesthetic</a:t>
            </a:r>
            <a:endParaRPr lang="en-US" altLang="zh-CN" sz="2400">
              <a:latin typeface="Arial Regular" panose="020B0604020202020204" charset="0"/>
              <a:cs typeface="Arial Regular" panose="020B060402020202020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elegance</a:t>
            </a:r>
            <a:endParaRPr lang="en-US" altLang="zh-CN" sz="2400">
              <a:latin typeface="Arial Regular" panose="020B0604020202020204" charset="0"/>
              <a:cs typeface="Arial Regular" panose="020B060402020202020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>
                <a:latin typeface="Arial Regular" panose="020B0604020202020204" charset="0"/>
                <a:cs typeface="Arial Regular" panose="020B0604020202020204" charset="0"/>
              </a:rPr>
              <a:t>cilture depth</a:t>
            </a:r>
            <a:endParaRPr lang="en-US" altLang="zh-CN" sz="24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8" name="下箭头 7"/>
          <p:cNvSpPr/>
          <p:nvPr/>
        </p:nvSpPr>
        <p:spPr>
          <a:xfrm>
            <a:off x="7675245" y="4474210"/>
            <a:ext cx="380365" cy="549275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5882005" y="5261610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contemporary design</a:t>
            </a:r>
            <a:endParaRPr lang="en-US" altLang="zh-CN" sz="2800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Balancing tradition and innovation  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6" name="图片 5" descr="d6f5d21dff921fbe8744e32e2850a2f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245" y="1255395"/>
            <a:ext cx="2438400" cy="24384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21640" y="4283710"/>
            <a:ext cx="3230245" cy="15068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ea typeface="宋体" panose="02010600030101010101" pitchFamily="2" charset="-122"/>
                <a:cs typeface="Arial Regular" panose="020B0604020202020204" charset="0"/>
              </a:rPr>
              <a:t>V</a:t>
            </a:r>
            <a:r>
              <a:rPr lang="zh-CN" altLang="en-US" sz="2000">
                <a:latin typeface="Arial Regular" panose="020B0604020202020204" charset="0"/>
                <a:ea typeface="宋体" panose="02010600030101010101" pitchFamily="2" charset="-122"/>
                <a:cs typeface="Arial Regular" panose="020B0604020202020204" charset="0"/>
              </a:rPr>
              <a:t>isual symbols</a:t>
            </a:r>
            <a:endParaRPr lang="zh-CN" altLang="en-US" sz="2000">
              <a:latin typeface="Arial Regular" panose="020B0604020202020204" charset="0"/>
              <a:ea typeface="宋体" panose="02010600030101010101" pitchFamily="2" charset="-122"/>
              <a:cs typeface="Arial Regular" panose="020B0604020202020204" charset="0"/>
            </a:endParaRPr>
          </a:p>
          <a:p>
            <a:pPr algn="just"/>
            <a:r>
              <a:rPr lang="zh-CN" altLang="en-US">
                <a:latin typeface="Arial Regular" panose="020B0604020202020204" charset="0"/>
                <a:ea typeface="宋体" panose="02010600030101010101" pitchFamily="2" charset="-122"/>
                <a:cs typeface="Arial Regular" panose="020B0604020202020204" charset="0"/>
              </a:rPr>
              <a:t>The blue and white color scheme and simple and elegant patterns of blue and white porcelain</a:t>
            </a:r>
            <a:endParaRPr lang="zh-CN" altLang="en-US">
              <a:latin typeface="Arial Regular" panose="020B0604020202020204" charset="0"/>
              <a:ea typeface="宋体" panose="02010600030101010101" pitchFamily="2" charset="-122"/>
              <a:cs typeface="Arial Regular" panose="020B0604020202020204" charset="0"/>
            </a:endParaRPr>
          </a:p>
        </p:txBody>
      </p:sp>
      <p:pic>
        <p:nvPicPr>
          <p:cNvPr id="8" name="图片 7" descr="6427ef19f6e563b49d57060459359ec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6565" y="982345"/>
            <a:ext cx="2437765" cy="325691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4266565" y="4363085"/>
            <a:ext cx="267398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Pattern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  <a:p>
            <a:pPr algn="l"/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Profound philosophical and cultural significance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10" name="图片 9" descr="70a464b017a8f35b1bb1e1551181ecc7"/>
          <p:cNvPicPr>
            <a:picLocks noChangeAspect="1"/>
          </p:cNvPicPr>
          <p:nvPr/>
        </p:nvPicPr>
        <p:blipFill>
          <a:blip r:embed="rId4"/>
          <a:srcRect b="9929"/>
          <a:stretch>
            <a:fillRect/>
          </a:stretch>
        </p:blipFill>
        <p:spPr>
          <a:xfrm>
            <a:off x="7051675" y="1411605"/>
            <a:ext cx="4594225" cy="274828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7417435" y="4342765"/>
            <a:ext cx="3860800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Brand </a:t>
            </a:r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design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  <a:p>
            <a:pPr algn="just"/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Integrate with various design fields such as city brands, cultural and creative products and digital media to form a dialogue between tradition and modernity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Research status 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4" name="图片 3" descr="aeedf61c199882150c875aff30fe67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4405" y="1225550"/>
            <a:ext cx="2672715" cy="3509010"/>
          </a:xfrm>
          <a:prstGeom prst="rect">
            <a:avLst/>
          </a:prstGeom>
        </p:spPr>
      </p:pic>
      <p:pic>
        <p:nvPicPr>
          <p:cNvPr id="5" name="图片 4" descr="/private/var/folders/fy/_g_v39112pj574x0d501p41m0000gn/T/com.kingsoft.wpsoffice.mac/picturecompress_20241129191343/output_1.pngoutput_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230" y="1392555"/>
            <a:ext cx="4871085" cy="317563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82115" y="4932680"/>
            <a:ext cx="406400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Cultural Heritage</a:t>
            </a:r>
            <a:endParaRPr lang="zh-CN" altLang="en-US">
              <a:latin typeface="Arial Regular" panose="020B0604020202020204" charset="0"/>
              <a:cs typeface="Arial Regular" panose="020B060402020202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Cultural protection, but mostly focused on history or art, lacking in-depth exploration of modern design applications</a:t>
            </a:r>
            <a:endParaRPr lang="zh-CN" altLang="en-US">
              <a:latin typeface="Arial Regular" panose="020B0604020202020204" charset="0"/>
              <a:cs typeface="Arial Regular" panose="020B060402020202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Museum-static 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protection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887845" y="4932680"/>
            <a:ext cx="406400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>
              <a:buNone/>
            </a:pP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Brand 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design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Using decorative elements from traditional symbols as design, ignoring the deeper cultural meaning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Research </a:t>
            </a:r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aim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8" name="图片 7" descr="屏幕快照 2024-11-24 下午5.51.36"/>
          <p:cNvPicPr>
            <a:picLocks noChangeAspect="1"/>
          </p:cNvPicPr>
          <p:nvPr/>
        </p:nvPicPr>
        <p:blipFill>
          <a:blip r:embed="rId1"/>
          <a:srcRect l="3827" r="2391" b="1722"/>
          <a:stretch>
            <a:fillRect/>
          </a:stretch>
        </p:blipFill>
        <p:spPr>
          <a:xfrm>
            <a:off x="786765" y="1942465"/>
            <a:ext cx="2703830" cy="268033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608330" y="4722495"/>
            <a:ext cx="4064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Ming Jiajing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-</a:t>
            </a:r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Large 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b</a:t>
            </a:r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lue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-</a:t>
            </a:r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and</a:t>
            </a:r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-w</a:t>
            </a:r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hite Plate with Crane and Cloud Pattern</a:t>
            </a:r>
            <a:endParaRPr lang="zh-CN" altLang="en-US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736455" y="4568825"/>
            <a:ext cx="200533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latin typeface="Arial Regular" panose="020B0604020202020204" charset="0"/>
                <a:cs typeface="Arial Regular" panose="020B0604020202020204" charset="0"/>
              </a:rPr>
              <a:t>Local urban cultural innovation brand design</a:t>
            </a:r>
            <a:endParaRPr lang="en-US" altLang="zh-CN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16" name="图片 15" descr="20140443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8115" y="2797810"/>
            <a:ext cx="1262380" cy="1262380"/>
          </a:xfrm>
          <a:prstGeom prst="rect">
            <a:avLst/>
          </a:prstGeom>
        </p:spPr>
      </p:pic>
      <p:pic>
        <p:nvPicPr>
          <p:cNvPr id="2" name="图片 1" descr="屏幕快照 2024-11-29 下午7.19.09"/>
          <p:cNvPicPr>
            <a:picLocks noChangeAspect="1"/>
          </p:cNvPicPr>
          <p:nvPr/>
        </p:nvPicPr>
        <p:blipFill>
          <a:blip r:embed="rId4"/>
          <a:srcRect l="4798" t="8603" r="5623" b="6372"/>
          <a:stretch>
            <a:fillRect/>
          </a:stretch>
        </p:blipFill>
        <p:spPr>
          <a:xfrm>
            <a:off x="2574925" y="1113155"/>
            <a:ext cx="2226310" cy="2315845"/>
          </a:xfrm>
          <a:prstGeom prst="rect">
            <a:avLst/>
          </a:prstGeom>
        </p:spPr>
      </p:pic>
      <p:pic>
        <p:nvPicPr>
          <p:cNvPr id="3" name="图片 2" descr="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2765" y="1484630"/>
            <a:ext cx="3559175" cy="3190875"/>
          </a:xfrm>
          <a:prstGeom prst="rect">
            <a:avLst/>
          </a:prstGeom>
        </p:spPr>
      </p:pic>
      <p:sp>
        <p:nvSpPr>
          <p:cNvPr id="4" name="加号 3"/>
          <p:cNvSpPr/>
          <p:nvPr/>
        </p:nvSpPr>
        <p:spPr>
          <a:xfrm>
            <a:off x="4556125" y="3286760"/>
            <a:ext cx="712470" cy="746125"/>
          </a:xfrm>
          <a:prstGeom prst="mathPlus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等于号 5"/>
          <p:cNvSpPr/>
          <p:nvPr/>
        </p:nvSpPr>
        <p:spPr>
          <a:xfrm>
            <a:off x="9429750" y="3353435"/>
            <a:ext cx="596900" cy="530860"/>
          </a:xfrm>
          <a:prstGeom prst="mathEqual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268595" y="490474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latin typeface="Arial Regular" panose="020B0604020202020204" charset="0"/>
                <a:cs typeface="Arial Regular" panose="020B0604020202020204" charset="0"/>
              </a:rPr>
              <a:t>Jingdezhen City</a:t>
            </a:r>
            <a:endParaRPr lang="zh-CN" altLang="en-US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49960" y="5975985"/>
            <a:ext cx="106305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2000" b="1">
                <a:latin typeface="Arial Bold" panose="020B0604020202020204" charset="0"/>
                <a:cs typeface="Arial Bold" panose="020B0604020202020204" charset="0"/>
              </a:rPr>
              <a:t>My research not only focuses on the inheritance of cultural symbols, but also gives them new commercial and cultural value through contemporary design.</a:t>
            </a:r>
            <a:endParaRPr lang="zh-CN" altLang="en-US" sz="2000" b="1">
              <a:latin typeface="Arial Bold" panose="020B0604020202020204" charset="0"/>
              <a:cs typeface="Arial Bold" panose="020B060402020202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Potential Problems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68705" y="1486535"/>
            <a:ext cx="985012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buFont typeface="Wingdings" panose="05000000000000000000" charset="0"/>
              <a:buChar char=""/>
            </a:pPr>
            <a:r>
              <a:rPr lang="zh-CN" altLang="en-US" sz="2400">
                <a:latin typeface="Arial Regular" panose="020B0604020202020204" charset="0"/>
                <a:cs typeface="Arial Regular" panose="020B0604020202020204" charset="0"/>
              </a:rPr>
              <a:t>Design may be biased towards business and weaken cultural depth</a:t>
            </a:r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r>
              <a:rPr lang="zh-CN" altLang="en-US" sz="2400">
                <a:latin typeface="Arial Regular" panose="020B0604020202020204" charset="0"/>
                <a:cs typeface="Arial Regular" panose="020B0604020202020204" charset="0"/>
              </a:rPr>
              <a:t>Ensure a balance between authenticity and innovation in cultural heritage</a:t>
            </a:r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pPr marL="342900" indent="-342900">
              <a:buFont typeface="Wingdings" panose="05000000000000000000" charset="0"/>
              <a:buChar char=""/>
            </a:pPr>
            <a:r>
              <a:rPr lang="zh-CN" altLang="en-US" sz="2400">
                <a:latin typeface="Arial Regular" panose="020B0604020202020204" charset="0"/>
                <a:cs typeface="Arial Regular" panose="020B0604020202020204" charset="0"/>
              </a:rPr>
              <a:t>The singularity of symbolic interpretation</a:t>
            </a:r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  <a:p>
            <a:r>
              <a:rPr lang="zh-CN" altLang="en-US" sz="2400">
                <a:latin typeface="Arial Regular" panose="020B0604020202020204" charset="0"/>
                <a:cs typeface="Arial Regular" panose="020B0604020202020204" charset="0"/>
              </a:rPr>
              <a:t>Through comprehensive analysis from multidisciplinary perspectives (semiotics, history, and design), the depth of the interpretation of the symbolic context is ensured.</a:t>
            </a:r>
            <a:endParaRPr lang="zh-CN" altLang="en-US" sz="24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35" r="21688" b="27446"/>
          <a:stretch>
            <a:fillRect/>
          </a:stretch>
        </p:blipFill>
        <p:spPr>
          <a:xfrm>
            <a:off x="10650300" y="4225679"/>
            <a:ext cx="1541699" cy="26311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文本框 25"/>
          <p:cNvSpPr txBox="1"/>
          <p:nvPr>
            <p:custDataLst>
              <p:tags r:id="rId1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Contemporary and unique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pic>
        <p:nvPicPr>
          <p:cNvPr id="33" name="图片 32" descr="589b5a70ca2f4e6e2da2439414d3c0e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230" y="1046480"/>
            <a:ext cx="2670810" cy="2002155"/>
          </a:xfrm>
          <a:prstGeom prst="rect">
            <a:avLst/>
          </a:prstGeom>
        </p:spPr>
      </p:pic>
      <p:pic>
        <p:nvPicPr>
          <p:cNvPr id="34" name="图片 33" descr="493a6c99fbad3e42c1173f70d7ecd9d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555" y="648335"/>
            <a:ext cx="2848610" cy="2848610"/>
          </a:xfrm>
          <a:prstGeom prst="rect">
            <a:avLst/>
          </a:prstGeom>
        </p:spPr>
      </p:pic>
      <p:pic>
        <p:nvPicPr>
          <p:cNvPr id="4" name="图片 3" descr="21547080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53490" y="3684270"/>
            <a:ext cx="2369820" cy="2369820"/>
          </a:xfrm>
          <a:prstGeom prst="rect">
            <a:avLst/>
          </a:prstGeom>
        </p:spPr>
      </p:pic>
      <p:pic>
        <p:nvPicPr>
          <p:cNvPr id="5" name="图片 4" descr="21555346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33975" y="4039235"/>
            <a:ext cx="2014220" cy="2014220"/>
          </a:xfrm>
          <a:prstGeom prst="rect">
            <a:avLst/>
          </a:prstGeom>
        </p:spPr>
      </p:pic>
      <p:pic>
        <p:nvPicPr>
          <p:cNvPr id="16" name="图片 15" descr="21544299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58860" y="3684270"/>
            <a:ext cx="2369820" cy="236982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1253490" y="3286125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Tiktok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737860" y="3300730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Media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16865" y="6231255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Questionnaire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811770" y="6241415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Design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064000" y="6231255"/>
            <a:ext cx="4064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Arial Regular" panose="020B0604020202020204" charset="0"/>
                <a:cs typeface="Arial Regular" panose="020B0604020202020204" charset="0"/>
              </a:rPr>
              <a:t>Interview</a:t>
            </a:r>
            <a:endParaRPr lang="en-US" altLang="zh-CN" sz="2000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图片 21" descr="图片包含 游戏机, 窗户, 房间&#10;&#10;描述已自动生成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81" t="48845"/>
          <a:stretch>
            <a:fillRect/>
          </a:stretch>
        </p:blipFill>
        <p:spPr>
          <a:xfrm>
            <a:off x="8973185" y="3561080"/>
            <a:ext cx="3000375" cy="3472815"/>
          </a:xfrm>
          <a:prstGeom prst="rect">
            <a:avLst/>
          </a:prstGeom>
        </p:spPr>
      </p:pic>
      <p:sp>
        <p:nvSpPr>
          <p:cNvPr id="26" name="文本框 25"/>
          <p:cNvSpPr txBox="1"/>
          <p:nvPr>
            <p:custDataLst>
              <p:tags r:id="rId2"/>
            </p:custDataLst>
          </p:nvPr>
        </p:nvSpPr>
        <p:spPr>
          <a:xfrm>
            <a:off x="316865" y="295275"/>
            <a:ext cx="79895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Summary and Future</a:t>
            </a:r>
            <a:endParaRPr lang="en-US" altLang="zh-CN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977390" y="1224915"/>
            <a:ext cx="82378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Arial Regular" panose="020B0604020202020204" charset="0"/>
                <a:cs typeface="Arial Regular" panose="020B0604020202020204" charset="0"/>
              </a:rPr>
              <a:t>Cultural inheritance </a:t>
            </a:r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+</a:t>
            </a:r>
            <a:r>
              <a:rPr lang="zh-CN" altLang="en-US" sz="3200">
                <a:latin typeface="Arial Regular" panose="020B0604020202020204" charset="0"/>
                <a:cs typeface="Arial Regular" panose="020B0604020202020204" charset="0"/>
              </a:rPr>
              <a:t> </a:t>
            </a:r>
            <a:r>
              <a:rPr lang="en-US" altLang="zh-CN" sz="3200">
                <a:latin typeface="Arial Regular" panose="020B0604020202020204" charset="0"/>
                <a:cs typeface="Arial Regular" panose="020B0604020202020204" charset="0"/>
              </a:rPr>
              <a:t>D</a:t>
            </a:r>
            <a:r>
              <a:rPr lang="zh-CN" altLang="en-US" sz="3200">
                <a:latin typeface="Arial Regular" panose="020B0604020202020204" charset="0"/>
                <a:cs typeface="Arial Regular" panose="020B0604020202020204" charset="0"/>
              </a:rPr>
              <a:t>esign innovation</a:t>
            </a:r>
            <a:endParaRPr lang="zh-CN" altLang="en-US" sz="3200">
              <a:latin typeface="Arial Regular" panose="020B0604020202020204" charset="0"/>
              <a:cs typeface="Arial Regular" panose="020B06040202020202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469515" y="3067685"/>
            <a:ext cx="7072630" cy="4845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Storytelling         </a:t>
            </a:r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Brand  </a:t>
            </a:r>
            <a:r>
              <a:rPr lang="zh-CN" altLang="en-US" sz="2800">
                <a:latin typeface="Arial Regular" panose="020B0604020202020204" charset="0"/>
                <a:cs typeface="Arial Regular" panose="020B0604020202020204" charset="0"/>
              </a:rPr>
              <a:t> </a:t>
            </a:r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      B</a:t>
            </a:r>
            <a:r>
              <a:rPr lang="zh-CN" altLang="en-US" sz="2800">
                <a:latin typeface="Arial Regular" panose="020B0604020202020204" charset="0"/>
                <a:cs typeface="Arial Regular" panose="020B0604020202020204" charset="0"/>
              </a:rPr>
              <a:t>usiness value</a:t>
            </a:r>
            <a:endParaRPr lang="zh-CN" altLang="en-US" sz="2800">
              <a:latin typeface="Arial Regular" panose="020B0604020202020204" charset="0"/>
              <a:cs typeface="Arial Regular" panose="020B0604020202020204" charset="0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3834130" y="1998980"/>
            <a:ext cx="849630" cy="774700"/>
          </a:xfrm>
          <a:prstGeom prst="line">
            <a:avLst/>
          </a:prstGeom>
          <a:ln w="3810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H="1">
            <a:off x="6650990" y="1986915"/>
            <a:ext cx="745490" cy="786765"/>
          </a:xfrm>
          <a:prstGeom prst="line">
            <a:avLst/>
          </a:prstGeom>
          <a:ln w="3810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5" name="文本框 24"/>
          <p:cNvSpPr txBox="1"/>
          <p:nvPr/>
        </p:nvSpPr>
        <p:spPr>
          <a:xfrm>
            <a:off x="3954145" y="4509135"/>
            <a:ext cx="38614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Cross-culture research</a:t>
            </a:r>
            <a:endParaRPr lang="en-US" altLang="zh-CN" sz="2800">
              <a:latin typeface="Arial Regular" panose="020B0604020202020204" charset="0"/>
              <a:cs typeface="Arial Regular" panose="020B0604020202020204" charset="0"/>
            </a:endParaRPr>
          </a:p>
        </p:txBody>
      </p:sp>
      <p:cxnSp>
        <p:nvCxnSpPr>
          <p:cNvPr id="27" name="直接连接符 26"/>
          <p:cNvCxnSpPr/>
          <p:nvPr/>
        </p:nvCxnSpPr>
        <p:spPr>
          <a:xfrm>
            <a:off x="5885180" y="3764280"/>
            <a:ext cx="0" cy="64770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" name="直接连接符 1"/>
          <p:cNvCxnSpPr/>
          <p:nvPr/>
        </p:nvCxnSpPr>
        <p:spPr>
          <a:xfrm>
            <a:off x="5885180" y="5128260"/>
            <a:ext cx="0" cy="662305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3582670" y="6021070"/>
            <a:ext cx="46653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>
                <a:latin typeface="Arial Regular" panose="020B0604020202020204" charset="0"/>
                <a:cs typeface="Arial Regular" panose="020B0604020202020204" charset="0"/>
              </a:rPr>
              <a:t>Contemporary designer</a:t>
            </a:r>
            <a:endParaRPr lang="en-US" altLang="zh-CN" sz="2800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图片包含 游戏机, 窗户, 房间&#10;&#10;描述已自动生成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3" t="15523" b="50000"/>
          <a:stretch>
            <a:fillRect/>
          </a:stretch>
        </p:blipFill>
        <p:spPr>
          <a:xfrm>
            <a:off x="0" y="0"/>
            <a:ext cx="2974340" cy="3258820"/>
          </a:xfrm>
          <a:prstGeom prst="rect">
            <a:avLst/>
          </a:prstGeom>
        </p:spPr>
      </p:pic>
      <p:pic>
        <p:nvPicPr>
          <p:cNvPr id="5" name="图片 4" descr="图片包含 游戏机, 窗户, 房间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r="23354" b="75000"/>
          <a:stretch>
            <a:fillRect/>
          </a:stretch>
        </p:blipFill>
        <p:spPr>
          <a:xfrm>
            <a:off x="10341373" y="4857750"/>
            <a:ext cx="1850628" cy="200025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474085" y="2783840"/>
            <a:ext cx="52431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000">
                <a:latin typeface="Arial Regular" panose="020B0604020202020204" charset="0"/>
                <a:cs typeface="Arial Regular" panose="020B0604020202020204" charset="0"/>
              </a:rPr>
              <a:t>Thanks for watching!</a:t>
            </a:r>
            <a:endParaRPr lang="en-US" altLang="zh-CN" sz="4000">
              <a:latin typeface="Arial Regular" panose="020B0604020202020204" charset="0"/>
              <a:cs typeface="Arial Regular" panose="020B060402020202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2064</Words>
  <Application>WPS 演示</Application>
  <PresentationFormat>宽屏</PresentationFormat>
  <Paragraphs>83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6" baseType="lpstr">
      <vt:lpstr>Arial</vt:lpstr>
      <vt:lpstr>宋体</vt:lpstr>
      <vt:lpstr>Wingdings</vt:lpstr>
      <vt:lpstr>Arial Regular</vt:lpstr>
      <vt:lpstr>Arial Bold Italic</vt:lpstr>
      <vt:lpstr>Arial Italic</vt:lpstr>
      <vt:lpstr>Arial Bold</vt:lpstr>
      <vt:lpstr>Wingdings</vt:lpstr>
      <vt:lpstr>微软雅黑</vt:lpstr>
      <vt:lpstr>Arial Unicode MS</vt:lpstr>
      <vt:lpstr>等线 Light</vt:lpstr>
      <vt:lpstr>汉仪中等线KW</vt:lpstr>
      <vt:lpstr>等线</vt:lpstr>
      <vt:lpstr>Calibri</vt:lpstr>
      <vt:lpstr>Helvetica Neue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Ivy_Chen</cp:lastModifiedBy>
  <cp:revision>59</cp:revision>
  <dcterms:created xsi:type="dcterms:W3CDTF">2024-12-07T18:14:24Z</dcterms:created>
  <dcterms:modified xsi:type="dcterms:W3CDTF">2024-12-07T18:14:24Z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2052-6.5.2.8766</vt:lpwstr>
  </property>
  <property fmtid="{D5CDD505-2E9C-101B-9397-08002B2CF9AE}" pid="3" name="KSOTemplateUUID">
    <vt:lpwstr>v1.0_mb_kuqBrQN+MlSG/Rn6iw9oNQ==</vt:lpwstr>
  </property>
  <property fmtid="{D5CDD505-2E9C-101B-9397-08002B2CF9AE}" pid="4" name="ICV">
    <vt:lpwstr>6C8E5438EBB1A9E26D5B4367BA9C0D4D_41</vt:lpwstr>
  </property>
</Properties>
</file>