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7"/>
  </p:notesMasterIdLst>
  <p:sldIdLst>
    <p:sldId id="257" r:id="rId2"/>
    <p:sldId id="258" r:id="rId3"/>
    <p:sldId id="260" r:id="rId4"/>
    <p:sldId id="261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mma Morris" initials="JM" lastIdx="1" clrIdx="0">
    <p:extLst>
      <p:ext uri="{19B8F6BF-5375-455C-9EA6-DF929625EA0E}">
        <p15:presenceInfo xmlns:p15="http://schemas.microsoft.com/office/powerpoint/2012/main" userId="078fc4bea0d3436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33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46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F326A9-5840-438D-953D-28E27AC74C0D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E0C8FD-A563-4D41-9152-AB8BC1442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0096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EB93-25A0-44AC-82A8-8E958AEFD101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97235-D31B-4E44-B98F-7290F0F463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904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EB93-25A0-44AC-82A8-8E958AEFD101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97235-D31B-4E44-B98F-7290F0F463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834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EB93-25A0-44AC-82A8-8E958AEFD101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97235-D31B-4E44-B98F-7290F0F463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209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EB93-25A0-44AC-82A8-8E958AEFD101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97235-D31B-4E44-B98F-7290F0F463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323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EB93-25A0-44AC-82A8-8E958AEFD101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97235-D31B-4E44-B98F-7290F0F463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362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EB93-25A0-44AC-82A8-8E958AEFD101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97235-D31B-4E44-B98F-7290F0F463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394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EB93-25A0-44AC-82A8-8E958AEFD101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97235-D31B-4E44-B98F-7290F0F463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6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EB93-25A0-44AC-82A8-8E958AEFD101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97235-D31B-4E44-B98F-7290F0F463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275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EB93-25A0-44AC-82A8-8E958AEFD101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97235-D31B-4E44-B98F-7290F0F463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833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EB93-25A0-44AC-82A8-8E958AEFD101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97235-D31B-4E44-B98F-7290F0F463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831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EB93-25A0-44AC-82A8-8E958AEFD101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97235-D31B-4E44-B98F-7290F0F463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792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4EB93-25A0-44AC-82A8-8E958AEFD101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C97235-D31B-4E44-B98F-7290F0F463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620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ing.nspcc.org.uk/child-health-development/child-mental-health" TargetMode="External"/><Relationship Id="rId3" Type="http://schemas.openxmlformats.org/officeDocument/2006/relationships/hyperlink" Target="https://www.childcomwales.org.uk/uncrc-childrens-rights/uncrc/" TargetMode="External"/><Relationship Id="rId7" Type="http://schemas.openxmlformats.org/officeDocument/2006/relationships/hyperlink" Target="https://www.simplypsychology.org/maslow.html#gsc.tab=0" TargetMode="External"/><Relationship Id="rId2" Type="http://schemas.openxmlformats.org/officeDocument/2006/relationships/hyperlink" Target="https://clipart-library.com/lady-crying-cliparts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futuregenerations.wales/about-us/future-generations-act/" TargetMode="External"/><Relationship Id="rId5" Type="http://schemas.openxmlformats.org/officeDocument/2006/relationships/hyperlink" Target="https://cdn10.bigcommerce.com/s-npe4l/products/1354/images/1867/M-AW-KSS---HIGH__53879.1526323835.380.380.jpg?c=2" TargetMode="External"/><Relationship Id="rId4" Type="http://schemas.openxmlformats.org/officeDocument/2006/relationships/hyperlink" Target="https://www.walesonline.co.uk/news/uk-news/lockdown-could-catastrophic-mental-health-18508442" TargetMode="External"/><Relationship Id="rId9" Type="http://schemas.openxmlformats.org/officeDocument/2006/relationships/hyperlink" Target="https://www.walesonline.co.uk/news/news-opinion/devastating-effect-coronavirus-lockdown-mental-179815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B8D484E8-19A6-45E9-BEB6-D045370244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050781-CF08-4C70-AAE6-11A3A2B1308F}"/>
              </a:ext>
            </a:extLst>
          </p:cNvPr>
          <p:cNvSpPr txBox="1"/>
          <p:nvPr/>
        </p:nvSpPr>
        <p:spPr>
          <a:xfrm>
            <a:off x="10495721" y="6351105"/>
            <a:ext cx="38696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Jemma Morris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75547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4611809-87AD-47CE-A2CF-DD5D71893A89}"/>
              </a:ext>
            </a:extLst>
          </p:cNvPr>
          <p:cNvSpPr txBox="1"/>
          <p:nvPr/>
        </p:nvSpPr>
        <p:spPr>
          <a:xfrm>
            <a:off x="2976651" y="114936"/>
            <a:ext cx="96785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 dirty="0"/>
              <a:t>Safety During the Coronavirus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6E06582-456C-4D5F-BD72-6F67810B1E18}"/>
              </a:ext>
            </a:extLst>
          </p:cNvPr>
          <p:cNvSpPr txBox="1"/>
          <p:nvPr/>
        </p:nvSpPr>
        <p:spPr>
          <a:xfrm>
            <a:off x="521838" y="860133"/>
            <a:ext cx="11520106" cy="830997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‘’Mental Health is as important to a child's safety and wellbeing as their physical health. It can impact on all aspects of their life, including their educational attainment, relationships and physical wellbeing. ‘’ (NSPCC, 2020)</a:t>
            </a:r>
          </a:p>
          <a:p>
            <a:pPr algn="ctr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9" name="Picture 28" descr="See the source image">
            <a:extLst>
              <a:ext uri="{FF2B5EF4-FFF2-40B4-BE49-F238E27FC236}">
                <a16:creationId xmlns:a16="http://schemas.microsoft.com/office/drawing/2014/main" id="{758AAEF8-13C8-4947-800A-2E0E0F93F09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045" y="3819530"/>
            <a:ext cx="2038130" cy="2961249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Thought Bubble: Cloud 29">
            <a:extLst>
              <a:ext uri="{FF2B5EF4-FFF2-40B4-BE49-F238E27FC236}">
                <a16:creationId xmlns:a16="http://schemas.microsoft.com/office/drawing/2014/main" id="{6ACFD1BB-1106-416B-AA35-0CA3D5AD525C}"/>
              </a:ext>
            </a:extLst>
          </p:cNvPr>
          <p:cNvSpPr/>
          <p:nvPr/>
        </p:nvSpPr>
        <p:spPr>
          <a:xfrm rot="581446">
            <a:off x="1824831" y="2170468"/>
            <a:ext cx="5327346" cy="2244176"/>
          </a:xfrm>
          <a:prstGeom prst="cloudCallout">
            <a:avLst>
              <a:gd name="adj1" fmla="val -42430"/>
              <a:gd name="adj2" fmla="val 64497"/>
            </a:avLst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4EF073D-3619-47C1-AB5D-DB348E8EB5F8}"/>
              </a:ext>
            </a:extLst>
          </p:cNvPr>
          <p:cNvSpPr txBox="1"/>
          <p:nvPr/>
        </p:nvSpPr>
        <p:spPr>
          <a:xfrm>
            <a:off x="3609273" y="2768707"/>
            <a:ext cx="1758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Lonely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C54D74C-4670-454A-911D-1A8429EC278E}"/>
              </a:ext>
            </a:extLst>
          </p:cNvPr>
          <p:cNvSpPr txBox="1"/>
          <p:nvPr/>
        </p:nvSpPr>
        <p:spPr>
          <a:xfrm>
            <a:off x="3893446" y="3977171"/>
            <a:ext cx="1758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Worried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AD7B957-6597-46A6-97EC-026EC505A26C}"/>
              </a:ext>
            </a:extLst>
          </p:cNvPr>
          <p:cNvSpPr txBox="1"/>
          <p:nvPr/>
        </p:nvSpPr>
        <p:spPr>
          <a:xfrm>
            <a:off x="2730042" y="2339919"/>
            <a:ext cx="1758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Unsettled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42E42DE-1056-4C04-9CE0-67B4E6F600E9}"/>
              </a:ext>
            </a:extLst>
          </p:cNvPr>
          <p:cNvSpPr txBox="1"/>
          <p:nvPr/>
        </p:nvSpPr>
        <p:spPr>
          <a:xfrm>
            <a:off x="2097421" y="2768707"/>
            <a:ext cx="1758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Anxious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C691391-2600-412D-87E9-CB96FB7B8D89}"/>
              </a:ext>
            </a:extLst>
          </p:cNvPr>
          <p:cNvSpPr txBox="1"/>
          <p:nvPr/>
        </p:nvSpPr>
        <p:spPr>
          <a:xfrm>
            <a:off x="2563446" y="3450198"/>
            <a:ext cx="1758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Poverty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5C09AFAC-1A34-47E2-96D7-B8C3C2C44394}"/>
              </a:ext>
            </a:extLst>
          </p:cNvPr>
          <p:cNvSpPr txBox="1"/>
          <p:nvPr/>
        </p:nvSpPr>
        <p:spPr>
          <a:xfrm>
            <a:off x="4785650" y="2571069"/>
            <a:ext cx="21436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33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 Domestic Abuse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69C25F50-658C-4AD2-9A0A-878E9FF33A73}"/>
              </a:ext>
            </a:extLst>
          </p:cNvPr>
          <p:cNvSpPr txBox="1"/>
          <p:nvPr/>
        </p:nvSpPr>
        <p:spPr>
          <a:xfrm>
            <a:off x="4340355" y="3513721"/>
            <a:ext cx="1758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33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EDFF5D5-767E-46EC-85C2-AA55ED31D7A8}"/>
              </a:ext>
            </a:extLst>
          </p:cNvPr>
          <p:cNvSpPr txBox="1"/>
          <p:nvPr/>
        </p:nvSpPr>
        <p:spPr>
          <a:xfrm>
            <a:off x="7433599" y="2137765"/>
            <a:ext cx="4559707" cy="2000548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Increased Childline Calls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British Survey between 8-24 years old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Loneliness (41%)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Worried (38%)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Sadness (37%)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Stress (34%)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(Crew and Hughes, 2020)</a:t>
            </a:r>
          </a:p>
          <a:p>
            <a:pPr algn="ctr"/>
            <a:endParaRPr lang="en-GB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55A3159-0016-4F81-939F-E8263C9E88FE}"/>
              </a:ext>
            </a:extLst>
          </p:cNvPr>
          <p:cNvSpPr txBox="1"/>
          <p:nvPr/>
        </p:nvSpPr>
        <p:spPr>
          <a:xfrm>
            <a:off x="783655" y="6519169"/>
            <a:ext cx="26275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(Clipart, Date Unknown)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9F233F49-D6AF-4100-9029-9AB946CB7DFF}"/>
              </a:ext>
            </a:extLst>
          </p:cNvPr>
          <p:cNvCxnSpPr>
            <a:cxnSpLocks/>
          </p:cNvCxnSpPr>
          <p:nvPr/>
        </p:nvCxnSpPr>
        <p:spPr>
          <a:xfrm>
            <a:off x="8750105" y="4847010"/>
            <a:ext cx="0" cy="188406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6795D83A-6E78-49DC-B340-AA2452A4602E}"/>
              </a:ext>
            </a:extLst>
          </p:cNvPr>
          <p:cNvCxnSpPr>
            <a:cxnSpLocks/>
          </p:cNvCxnSpPr>
          <p:nvPr/>
        </p:nvCxnSpPr>
        <p:spPr>
          <a:xfrm>
            <a:off x="6274191" y="4847010"/>
            <a:ext cx="534806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:a16="http://schemas.microsoft.com/office/drawing/2014/main" id="{640CF01C-B14E-464F-8390-A8DED9922719}"/>
              </a:ext>
            </a:extLst>
          </p:cNvPr>
          <p:cNvSpPr txBox="1"/>
          <p:nvPr/>
        </p:nvSpPr>
        <p:spPr>
          <a:xfrm>
            <a:off x="6933479" y="4491098"/>
            <a:ext cx="47906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Example of how </a:t>
            </a:r>
            <a:r>
              <a:rPr lang="en-GB" b="1" dirty="0" err="1"/>
              <a:t>Covid</a:t>
            </a:r>
            <a:r>
              <a:rPr lang="en-GB" b="1" dirty="0"/>
              <a:t> has effected children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9461A995-121F-4419-B377-8017B302ECA9}"/>
              </a:ext>
            </a:extLst>
          </p:cNvPr>
          <p:cNvSpPr txBox="1"/>
          <p:nvPr/>
        </p:nvSpPr>
        <p:spPr>
          <a:xfrm>
            <a:off x="7212968" y="4862758"/>
            <a:ext cx="1002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Child A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BEED59EF-8C5E-417C-97F5-2F2B62868E1F}"/>
              </a:ext>
            </a:extLst>
          </p:cNvPr>
          <p:cNvSpPr txBox="1"/>
          <p:nvPr/>
        </p:nvSpPr>
        <p:spPr>
          <a:xfrm>
            <a:off x="9735989" y="4843883"/>
            <a:ext cx="1002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Child B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5CC7B085-5113-4F41-9FE0-E652F987BB93}"/>
              </a:ext>
            </a:extLst>
          </p:cNvPr>
          <p:cNvSpPr txBox="1"/>
          <p:nvPr/>
        </p:nvSpPr>
        <p:spPr>
          <a:xfrm>
            <a:off x="6346001" y="5180341"/>
            <a:ext cx="2629583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“School is my safe, happy place and no matter how bad things at home got it was almost always somewhere I could trust to be safe or, at least, safer than home.”</a:t>
            </a:r>
          </a:p>
          <a:p>
            <a:pPr lvl="0">
              <a:defRPr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(Wales online, 2020)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DC52450C-D0CB-4A83-B68F-C8F29A723B3D}"/>
              </a:ext>
            </a:extLst>
          </p:cNvPr>
          <p:cNvSpPr/>
          <p:nvPr/>
        </p:nvSpPr>
        <p:spPr>
          <a:xfrm>
            <a:off x="9060304" y="5290869"/>
            <a:ext cx="214295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“This virus has brought my anxiety up more than anything else in my life.” (Wales Online, 2020)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86EF5B18-19E5-44D9-8C55-136D84869924}"/>
              </a:ext>
            </a:extLst>
          </p:cNvPr>
          <p:cNvSpPr txBox="1"/>
          <p:nvPr/>
        </p:nvSpPr>
        <p:spPr>
          <a:xfrm>
            <a:off x="2829830" y="4906466"/>
            <a:ext cx="324872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School A implies- </a:t>
            </a:r>
          </a:p>
          <a:p>
            <a:r>
              <a:rPr lang="en-GB" dirty="0"/>
              <a:t>The Wellbeing of Future Generations Act 2015 promotes safety, good mental health and wellbeing.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92D257F3-2177-4298-B6DF-455E8725052E}"/>
              </a:ext>
            </a:extLst>
          </p:cNvPr>
          <p:cNvSpPr txBox="1"/>
          <p:nvPr/>
        </p:nvSpPr>
        <p:spPr>
          <a:xfrm>
            <a:off x="11472203" y="6465308"/>
            <a:ext cx="569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JM</a:t>
            </a:r>
          </a:p>
        </p:txBody>
      </p:sp>
    </p:spTree>
    <p:extLst>
      <p:ext uri="{BB962C8B-B14F-4D97-AF65-F5344CB8AC3E}">
        <p14:creationId xmlns:p14="http://schemas.microsoft.com/office/powerpoint/2010/main" val="2636591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4" name="Picture 8" descr="See the source image">
            <a:extLst>
              <a:ext uri="{FF2B5EF4-FFF2-40B4-BE49-F238E27FC236}">
                <a16:creationId xmlns:a16="http://schemas.microsoft.com/office/drawing/2014/main" id="{647417D8-7495-483D-86BF-839C6E2DB2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0" r="2229" b="1"/>
          <a:stretch/>
        </p:blipFill>
        <p:spPr bwMode="auto">
          <a:xfrm>
            <a:off x="634926" y="567147"/>
            <a:ext cx="3248715" cy="337592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AF5C994-567E-4655-BDC3-728651267F6C}"/>
              </a:ext>
            </a:extLst>
          </p:cNvPr>
          <p:cNvSpPr txBox="1"/>
          <p:nvPr/>
        </p:nvSpPr>
        <p:spPr>
          <a:xfrm>
            <a:off x="4618172" y="652673"/>
            <a:ext cx="5314543" cy="337592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Doors must be kept open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entering schools wear face covering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Alcohol Hand gels are now used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PPE equipment is out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Parents must wear face coverings on premises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face to face contact with parents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Appointments only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 essential visitors to the school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lockdown not seeing children to ensure good mental health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6A30BF0-C227-458B-AE69-8837DAFD6587}"/>
              </a:ext>
            </a:extLst>
          </p:cNvPr>
          <p:cNvSpPr txBox="1"/>
          <p:nvPr/>
        </p:nvSpPr>
        <p:spPr>
          <a:xfrm>
            <a:off x="2910627" y="228593"/>
            <a:ext cx="6370745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Safeguarding has changed during </a:t>
            </a:r>
            <a:r>
              <a:rPr lang="en-US" sz="2000" b="1" u="sng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Covid</a:t>
            </a:r>
            <a:endParaRPr lang="en-US" sz="20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142754A-2838-4A34-9516-E2A5AE7FA366}"/>
              </a:ext>
            </a:extLst>
          </p:cNvPr>
          <p:cNvSpPr txBox="1"/>
          <p:nvPr/>
        </p:nvSpPr>
        <p:spPr>
          <a:xfrm>
            <a:off x="7114641" y="4186812"/>
            <a:ext cx="4333461" cy="92333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School A’s safeguarding policy states that ‘’ The health and safety of all children is of paramount importance’’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(School A, 2020)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C4F7C41-67DB-4603-BA4D-51A81767532D}"/>
              </a:ext>
            </a:extLst>
          </p:cNvPr>
          <p:cNvSpPr txBox="1"/>
          <p:nvPr/>
        </p:nvSpPr>
        <p:spPr>
          <a:xfrm>
            <a:off x="11472203" y="6465308"/>
            <a:ext cx="569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JM</a:t>
            </a:r>
          </a:p>
        </p:txBody>
      </p:sp>
      <p:graphicFrame>
        <p:nvGraphicFramePr>
          <p:cNvPr id="8" name="Table 34">
            <a:extLst>
              <a:ext uri="{FF2B5EF4-FFF2-40B4-BE49-F238E27FC236}">
                <a16:creationId xmlns:a16="http://schemas.microsoft.com/office/drawing/2014/main" id="{4363A35B-5AB0-4E7A-B112-5DB7683CE09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6508422"/>
              </p:ext>
            </p:extLst>
          </p:nvPr>
        </p:nvGraphicFramePr>
        <p:xfrm>
          <a:off x="368363" y="4996256"/>
          <a:ext cx="5760704" cy="16331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52">
                  <a:extLst>
                    <a:ext uri="{9D8B030D-6E8A-4147-A177-3AD203B41FA5}">
                      <a16:colId xmlns:a16="http://schemas.microsoft.com/office/drawing/2014/main" val="3453367272"/>
                    </a:ext>
                  </a:extLst>
                </a:gridCol>
                <a:gridCol w="2880352">
                  <a:extLst>
                    <a:ext uri="{9D8B030D-6E8A-4147-A177-3AD203B41FA5}">
                      <a16:colId xmlns:a16="http://schemas.microsoft.com/office/drawing/2014/main" val="694941991"/>
                    </a:ext>
                  </a:extLst>
                </a:gridCol>
              </a:tblGrid>
              <a:tr h="27101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School A (Rural)</a:t>
                      </a:r>
                    </a:p>
                  </a:txBody>
                  <a:tcPr marL="70698" marR="70698" marT="35349" marB="35349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School B (Urban)</a:t>
                      </a:r>
                    </a:p>
                  </a:txBody>
                  <a:tcPr marL="70698" marR="70698" marT="35349" marB="35349">
                    <a:solidFill>
                      <a:schemeClr val="tx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3762886"/>
                  </a:ext>
                </a:extLst>
              </a:tr>
              <a:tr h="27101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Wealthy Area</a:t>
                      </a:r>
                    </a:p>
                  </a:txBody>
                  <a:tcPr marL="70698" marR="70698" marT="35349" marB="35349"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Deprived</a:t>
                      </a:r>
                    </a:p>
                  </a:txBody>
                  <a:tcPr marL="70698" marR="70698" marT="35349" marB="35349">
                    <a:solidFill>
                      <a:schemeClr val="tx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1992143"/>
                  </a:ext>
                </a:extLst>
              </a:tr>
              <a:tr h="27101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 Children on CPR</a:t>
                      </a:r>
                    </a:p>
                  </a:txBody>
                  <a:tcPr marL="70698" marR="70698" marT="35349" marB="35349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 Children on CPR</a:t>
                      </a:r>
                    </a:p>
                  </a:txBody>
                  <a:tcPr marL="70698" marR="70698" marT="35349" marB="35349"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8916515"/>
                  </a:ext>
                </a:extLst>
              </a:tr>
              <a:tr h="27101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 Child in Need</a:t>
                      </a:r>
                    </a:p>
                  </a:txBody>
                  <a:tcPr marL="70698" marR="70698" marT="35349" marB="35349"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 Children in Need </a:t>
                      </a:r>
                    </a:p>
                  </a:txBody>
                  <a:tcPr marL="70698" marR="70698" marT="35349" marB="35349">
                    <a:solidFill>
                      <a:schemeClr val="tx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7630517"/>
                  </a:ext>
                </a:extLst>
              </a:tr>
              <a:tr h="374999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 Looked after children (LAC)</a:t>
                      </a:r>
                    </a:p>
                  </a:txBody>
                  <a:tcPr marL="70698" marR="70698" marT="35349" marB="35349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 Looked after children (LAC)</a:t>
                      </a:r>
                    </a:p>
                  </a:txBody>
                  <a:tcPr marL="70698" marR="70698" marT="35349" marB="35349"/>
                </a:tc>
                <a:extLst>
                  <a:ext uri="{0D108BD9-81ED-4DB2-BD59-A6C34878D82A}">
                    <a16:rowId xmlns:a16="http://schemas.microsoft.com/office/drawing/2014/main" val="1630232989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6DCFDB9E-D134-43DF-BE3A-17B1D2D486D5}"/>
              </a:ext>
            </a:extLst>
          </p:cNvPr>
          <p:cNvSpPr txBox="1"/>
          <p:nvPr/>
        </p:nvSpPr>
        <p:spPr>
          <a:xfrm>
            <a:off x="-241678" y="4433034"/>
            <a:ext cx="6370745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Child Protection Within Schools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9CF0FF-7E1B-4AAD-AD5C-051CDC19E93C}"/>
              </a:ext>
            </a:extLst>
          </p:cNvPr>
          <p:cNvSpPr txBox="1"/>
          <p:nvPr/>
        </p:nvSpPr>
        <p:spPr>
          <a:xfrm>
            <a:off x="-241678" y="4449671"/>
            <a:ext cx="6370745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Comparison within Schools 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81A4D12-7B1F-4010-9454-80F6CB54E4B6}"/>
              </a:ext>
            </a:extLst>
          </p:cNvPr>
          <p:cNvSpPr txBox="1"/>
          <p:nvPr/>
        </p:nvSpPr>
        <p:spPr>
          <a:xfrm>
            <a:off x="7138742" y="5706077"/>
            <a:ext cx="4333461" cy="92333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Article 19 – You should be not be harmed and should be looked after and kept safe.</a:t>
            </a:r>
          </a:p>
          <a:p>
            <a:r>
              <a:rPr lang="en-GB" dirty="0">
                <a:solidFill>
                  <a:schemeClr val="bg1"/>
                </a:solidFill>
              </a:rPr>
              <a:t>	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(Children’s Commissioner Wales, Date Unknown)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CD56F5A-73F4-4818-A199-63B4403DF474}"/>
              </a:ext>
            </a:extLst>
          </p:cNvPr>
          <p:cNvSpPr/>
          <p:nvPr/>
        </p:nvSpPr>
        <p:spPr>
          <a:xfrm rot="2639869" flipH="1">
            <a:off x="96817" y="3457840"/>
            <a:ext cx="335190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(Google Image, Date Unknown)</a:t>
            </a:r>
          </a:p>
        </p:txBody>
      </p:sp>
    </p:spTree>
    <p:extLst>
      <p:ext uri="{BB962C8B-B14F-4D97-AF65-F5344CB8AC3E}">
        <p14:creationId xmlns:p14="http://schemas.microsoft.com/office/powerpoint/2010/main" val="42095019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4536F97B-445A-4B20-84F7-BD27C32F94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31310" y="4764314"/>
            <a:ext cx="3147486" cy="1975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574A60-D963-4F6F-8AE6-811C66116A58}"/>
              </a:ext>
            </a:extLst>
          </p:cNvPr>
          <p:cNvSpPr txBox="1"/>
          <p:nvPr/>
        </p:nvSpPr>
        <p:spPr>
          <a:xfrm>
            <a:off x="11472203" y="6465308"/>
            <a:ext cx="569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JM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09DCD22-CD5F-42A4-A78A-F856711DE5CB}"/>
              </a:ext>
            </a:extLst>
          </p:cNvPr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0B1EB9B-BFF2-4919-B8C6-B1417769A207}"/>
              </a:ext>
            </a:extLst>
          </p:cNvPr>
          <p:cNvSpPr txBox="1"/>
          <p:nvPr/>
        </p:nvSpPr>
        <p:spPr>
          <a:xfrm>
            <a:off x="3896923" y="4383326"/>
            <a:ext cx="6763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A DUTY OF CARE LIES WITH ALL STAFF </a:t>
            </a: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DC6CAD35-736A-4B46-AFE6-CC260670E3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1522" t="33615" r="10544" b="15346"/>
          <a:stretch/>
        </p:blipFill>
        <p:spPr>
          <a:xfrm>
            <a:off x="609085" y="1334160"/>
            <a:ext cx="2705111" cy="4328177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BD4CFAD5-6C44-4B44-BD0D-EDED850E6802}"/>
              </a:ext>
            </a:extLst>
          </p:cNvPr>
          <p:cNvSpPr txBox="1"/>
          <p:nvPr/>
        </p:nvSpPr>
        <p:spPr>
          <a:xfrm>
            <a:off x="3637945" y="235254"/>
            <a:ext cx="46737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Always Remember……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F375B25E-1417-4277-B46A-09DCFFA60DB1}"/>
              </a:ext>
            </a:extLst>
          </p:cNvPr>
          <p:cNvSpPr txBox="1"/>
          <p:nvPr/>
        </p:nvSpPr>
        <p:spPr>
          <a:xfrm>
            <a:off x="1547934" y="4727686"/>
            <a:ext cx="14101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Report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86DA6BAD-6E67-49AE-A565-C3A0EAA47245}"/>
              </a:ext>
            </a:extLst>
          </p:cNvPr>
          <p:cNvSpPr txBox="1"/>
          <p:nvPr/>
        </p:nvSpPr>
        <p:spPr>
          <a:xfrm>
            <a:off x="449061" y="5385338"/>
            <a:ext cx="2854926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(Clipart 2019)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F5F5A135-2A86-43F6-85AF-83270F66EFE0}"/>
              </a:ext>
            </a:extLst>
          </p:cNvPr>
          <p:cNvSpPr txBox="1"/>
          <p:nvPr/>
        </p:nvSpPr>
        <p:spPr>
          <a:xfrm>
            <a:off x="1216202" y="899668"/>
            <a:ext cx="6763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The 5 R’s</a:t>
            </a:r>
          </a:p>
        </p:txBody>
      </p:sp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836928A7-9F0F-41DE-802C-BD0A75083E21}"/>
              </a:ext>
            </a:extLst>
          </p:cNvPr>
          <p:cNvSpPr/>
          <p:nvPr/>
        </p:nvSpPr>
        <p:spPr>
          <a:xfrm>
            <a:off x="4146012" y="1214170"/>
            <a:ext cx="5178437" cy="2471285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9EE7352C-0521-4605-9838-3FCAD7A9509A}"/>
              </a:ext>
            </a:extLst>
          </p:cNvPr>
          <p:cNvSpPr txBox="1"/>
          <p:nvPr/>
        </p:nvSpPr>
        <p:spPr>
          <a:xfrm>
            <a:off x="4354584" y="1583502"/>
            <a:ext cx="517843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Procedures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NSPCC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United Nations Convection Rights Child (UNCRC)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School Protection Officers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Children’s 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Internal/External Agencies </a:t>
            </a:r>
          </a:p>
          <a:p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3CBB05C-EE0D-4F13-99F2-B11B00071E18}"/>
              </a:ext>
            </a:extLst>
          </p:cNvPr>
          <p:cNvSpPr txBox="1"/>
          <p:nvPr/>
        </p:nvSpPr>
        <p:spPr>
          <a:xfrm>
            <a:off x="5379247" y="1250323"/>
            <a:ext cx="34325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All Made to Protect Children</a:t>
            </a:r>
          </a:p>
        </p:txBody>
      </p:sp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ED44208E-6BFA-4675-AFA1-7025262F38B3}"/>
              </a:ext>
            </a:extLst>
          </p:cNvPr>
          <p:cNvSpPr/>
          <p:nvPr/>
        </p:nvSpPr>
        <p:spPr>
          <a:xfrm>
            <a:off x="8154167" y="4466991"/>
            <a:ext cx="3588772" cy="1975865"/>
          </a:xfrm>
          <a:prstGeom prst="roundRect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0F597BD4-6D9C-4C73-A99C-7E47171EEE8D}"/>
              </a:ext>
            </a:extLst>
          </p:cNvPr>
          <p:cNvSpPr txBox="1"/>
          <p:nvPr/>
        </p:nvSpPr>
        <p:spPr>
          <a:xfrm>
            <a:off x="9255925" y="4439768"/>
            <a:ext cx="1945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Personally 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64D8DB1-279E-49D1-9415-4AE65B32F771}"/>
              </a:ext>
            </a:extLst>
          </p:cNvPr>
          <p:cNvSpPr txBox="1"/>
          <p:nvPr/>
        </p:nvSpPr>
        <p:spPr>
          <a:xfrm>
            <a:off x="8179536" y="4708101"/>
            <a:ext cx="34033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think schools in Wales do an amazing job of keeping children safe.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However, I do feel once an allegation has been made we no longer get any follow up information 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44DEE2A-042C-4361-9F3F-9A53AD674474}"/>
              </a:ext>
            </a:extLst>
          </p:cNvPr>
          <p:cNvSpPr txBox="1"/>
          <p:nvPr/>
        </p:nvSpPr>
        <p:spPr>
          <a:xfrm>
            <a:off x="6096000" y="6601680"/>
            <a:ext cx="2854926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(Clipart 2019)</a:t>
            </a:r>
          </a:p>
        </p:txBody>
      </p:sp>
    </p:spTree>
    <p:extLst>
      <p:ext uri="{BB962C8B-B14F-4D97-AF65-F5344CB8AC3E}">
        <p14:creationId xmlns:p14="http://schemas.microsoft.com/office/powerpoint/2010/main" val="2650266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ADDC7CD-05CF-4633-93AF-96EA66B8F774}"/>
              </a:ext>
            </a:extLst>
          </p:cNvPr>
          <p:cNvSpPr txBox="1"/>
          <p:nvPr/>
        </p:nvSpPr>
        <p:spPr>
          <a:xfrm>
            <a:off x="4290647" y="253218"/>
            <a:ext cx="96785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 dirty="0"/>
              <a:t>Reference List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2F0EA5-6EEF-402A-AEA8-51087FEDCCEC}"/>
              </a:ext>
            </a:extLst>
          </p:cNvPr>
          <p:cNvSpPr txBox="1"/>
          <p:nvPr/>
        </p:nvSpPr>
        <p:spPr>
          <a:xfrm>
            <a:off x="215704" y="899549"/>
            <a:ext cx="11760591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Clipart, (Date Unknown)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Girl Image,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clipart-library.com (clipart-library.com)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 on 17</a:t>
            </a:r>
            <a:r>
              <a:rPr lang="en-US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rd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February 2021)</a:t>
            </a:r>
          </a:p>
          <a:p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Clipart (2019)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5 R’s Image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clipart-library.com (clipart-library.com)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 on 12</a:t>
            </a:r>
            <a:r>
              <a:rPr lang="en-US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March 2021)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Clipart (2019)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Two hands with heart Image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Available at: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 clipart-library.com (clipart-library.com)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(Accessed on 12</a:t>
            </a:r>
            <a:r>
              <a:rPr lang="en-US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March 2021)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Children’s Commissioner for wales (Date Unknown),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UNCRC - Children’s Commissioner for Wales (childcomwales.org.uk)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on: 09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March 2021)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Crew, J and Hughes, S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Lockdown 'could be catastrophic' for mental health of younger generation.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Lockdown 'could be catastrophic' for mental health of younger generation - Wales Online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on 17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February 2021)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Google Image (Date Unknown)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Keep Schools Safe Sign,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hlinkClick r:id="rId5"/>
              </a:rPr>
              <a:t>M-AW-KSS---HIGH__53879.1526323835.380.380.jpg (380×380) (bigcommerce.com)</a:t>
            </a:r>
            <a:r>
              <a:rPr lang="en-GB" sz="1400" dirty="0"/>
              <a:t> (Accessed on 17</a:t>
            </a:r>
            <a:r>
              <a:rPr lang="en-GB" sz="1400" baseline="30000" dirty="0"/>
              <a:t>th</a:t>
            </a:r>
            <a:r>
              <a:rPr lang="en-GB" sz="1400" dirty="0"/>
              <a:t> February 2021)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Future Generation Commissioner of Wales (2015) Well-being Future Generations Wales Act 2015,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Well-being of Future Generations (Wales) Act 2015 – The Future Generations Commissioner for Wales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on: 17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February 2021)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Mcloed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S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Maslow’s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Hiarachy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of Needs.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Maslow's Hierarchy of Needs | Simply Psychology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on 17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February 2021)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NSPCC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 Mental Health,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Child mental health: recognising and responding to issues | NSPCC Learning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on: 17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February 2021)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School A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Safeguarding Policy.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Website not published due to confidentiality (Accessed on 17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February 2021)</a:t>
            </a:r>
          </a:p>
          <a:p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Wales Online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Devastating Effect of Coronavirus Lockdown on the Mental Health of Children.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The devastating effect of coronavirus lockdown on the mental health of children - Wales Online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on 17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February 2021)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38501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194</TotalTime>
  <Words>810</Words>
  <Application>Microsoft Office PowerPoint</Application>
  <PresentationFormat>Widescreen</PresentationFormat>
  <Paragraphs>95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Jemma Morris</dc:creator>
  <cp:lastModifiedBy>Jemma Morris</cp:lastModifiedBy>
  <cp:revision>18</cp:revision>
  <dcterms:created xsi:type="dcterms:W3CDTF">2021-03-06T11:24:51Z</dcterms:created>
  <dcterms:modified xsi:type="dcterms:W3CDTF">2021-03-13T11:40:21Z</dcterms:modified>
</cp:coreProperties>
</file>