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0" r:id="rId1"/>
    <p:sldMasterId id="2147483732" r:id="rId2"/>
  </p:sldMasterIdLst>
  <p:notesMasterIdLst>
    <p:notesMasterId r:id="rId19"/>
  </p:notesMasterIdLst>
  <p:sldIdLst>
    <p:sldId id="256" r:id="rId3"/>
    <p:sldId id="268" r:id="rId4"/>
    <p:sldId id="263" r:id="rId5"/>
    <p:sldId id="264" r:id="rId6"/>
    <p:sldId id="257" r:id="rId7"/>
    <p:sldId id="265" r:id="rId8"/>
    <p:sldId id="269" r:id="rId9"/>
    <p:sldId id="270" r:id="rId10"/>
    <p:sldId id="259" r:id="rId11"/>
    <p:sldId id="272" r:id="rId12"/>
    <p:sldId id="273" r:id="rId13"/>
    <p:sldId id="266" r:id="rId14"/>
    <p:sldId id="276" r:id="rId15"/>
    <p:sldId id="274" r:id="rId16"/>
    <p:sldId id="275" r:id="rId17"/>
    <p:sldId id="277"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7452"/>
    <a:srgbClr val="516539"/>
    <a:srgbClr val="578D7D"/>
    <a:srgbClr val="75BDA7"/>
    <a:srgbClr val="404040"/>
    <a:srgbClr val="D5C76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853"/>
    <p:restoredTop sz="94714"/>
  </p:normalViewPr>
  <p:slideViewPr>
    <p:cSldViewPr snapToGrid="0" snapToObjects="1">
      <p:cViewPr>
        <p:scale>
          <a:sx n="103" d="100"/>
          <a:sy n="103" d="100"/>
        </p:scale>
        <p:origin x="968"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8EC76C-FBB4-45A8-9C21-35349A7DFD2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B334493-D31D-4A72-A393-E186B8129EA8}">
      <dgm:prSet/>
      <dgm:spPr/>
      <dgm:t>
        <a:bodyPr/>
        <a:lstStyle/>
        <a:p>
          <a:r>
            <a:rPr lang="en-US" dirty="0"/>
            <a:t>Domitian created the Arch to honour and deify his father and brother upon his succession to the throne. (Boyle. 2002. 12-13)</a:t>
          </a:r>
        </a:p>
      </dgm:t>
    </dgm:pt>
    <dgm:pt modelId="{2863A812-F429-433E-A28C-178550E11C1F}" type="parTrans" cxnId="{5D39B9C5-2064-4111-8303-71CBB92D4A66}">
      <dgm:prSet/>
      <dgm:spPr/>
      <dgm:t>
        <a:bodyPr/>
        <a:lstStyle/>
        <a:p>
          <a:endParaRPr lang="en-US"/>
        </a:p>
      </dgm:t>
    </dgm:pt>
    <dgm:pt modelId="{3D7C0E7B-1780-4557-8DBF-FFD2BD8E8957}" type="sibTrans" cxnId="{5D39B9C5-2064-4111-8303-71CBB92D4A66}">
      <dgm:prSet/>
      <dgm:spPr/>
      <dgm:t>
        <a:bodyPr/>
        <a:lstStyle/>
        <a:p>
          <a:endParaRPr lang="en-US"/>
        </a:p>
      </dgm:t>
    </dgm:pt>
    <dgm:pt modelId="{5EE23E6E-2366-483A-8BE6-063726B446EC}">
      <dgm:prSet/>
      <dgm:spPr/>
      <dgm:t>
        <a:bodyPr/>
        <a:lstStyle/>
        <a:p>
          <a:r>
            <a:rPr lang="en-US" dirty="0"/>
            <a:t>Although the exact date of its erection isn’t specified, it is thought to date from 81C.E., the year of Titus’ death and his brother rise to power. This is due to the inscription being dedicated to the deified emperor Titus, a title only afforded to dead emperors of this time. (Millar. 2005. 10,16)</a:t>
          </a:r>
        </a:p>
      </dgm:t>
    </dgm:pt>
    <dgm:pt modelId="{D7FF02B9-E18A-448C-BC86-170865B75879}" type="parTrans" cxnId="{8DC179A6-FCA5-47CC-B2A7-C3D126FEC075}">
      <dgm:prSet/>
      <dgm:spPr/>
      <dgm:t>
        <a:bodyPr/>
        <a:lstStyle/>
        <a:p>
          <a:endParaRPr lang="en-US"/>
        </a:p>
      </dgm:t>
    </dgm:pt>
    <dgm:pt modelId="{DC02D46F-4523-47DA-952E-73AF4168AB0E}" type="sibTrans" cxnId="{8DC179A6-FCA5-47CC-B2A7-C3D126FEC075}">
      <dgm:prSet/>
      <dgm:spPr/>
      <dgm:t>
        <a:bodyPr/>
        <a:lstStyle/>
        <a:p>
          <a:endParaRPr lang="en-US"/>
        </a:p>
      </dgm:t>
    </dgm:pt>
    <dgm:pt modelId="{EE7D697E-C23B-41F7-80C5-40A0721C6A46}">
      <dgm:prSet/>
      <dgm:spPr/>
      <dgm:t>
        <a:bodyPr/>
        <a:lstStyle/>
        <a:p>
          <a:r>
            <a:rPr lang="en-US" dirty="0"/>
            <a:t>The arch features three main reliefs, the relief on the vault depicting Titus himself, and the two reliefs flanking the interior of the arch depicting a victorious Titus and the spoils he took form the Judaic temple respectively. (</a:t>
          </a:r>
          <a:r>
            <a:rPr lang="en-US" dirty="0" err="1"/>
            <a:t>KhanAcademy.org</a:t>
          </a:r>
          <a:r>
            <a:rPr lang="en-US" dirty="0"/>
            <a:t>)</a:t>
          </a:r>
        </a:p>
      </dgm:t>
    </dgm:pt>
    <dgm:pt modelId="{5139B81D-4608-4A8D-9DB6-2D380C39833D}" type="parTrans" cxnId="{B3FE055F-7B9D-41DA-A4A1-8F5E8DBF5F6C}">
      <dgm:prSet/>
      <dgm:spPr/>
      <dgm:t>
        <a:bodyPr/>
        <a:lstStyle/>
        <a:p>
          <a:endParaRPr lang="en-US"/>
        </a:p>
      </dgm:t>
    </dgm:pt>
    <dgm:pt modelId="{F285C38A-EFC9-4EEA-8FAF-BC56E14A2756}" type="sibTrans" cxnId="{B3FE055F-7B9D-41DA-A4A1-8F5E8DBF5F6C}">
      <dgm:prSet/>
      <dgm:spPr/>
      <dgm:t>
        <a:bodyPr/>
        <a:lstStyle/>
        <a:p>
          <a:endParaRPr lang="en-US"/>
        </a:p>
      </dgm:t>
    </dgm:pt>
    <dgm:pt modelId="{379F55A2-C29B-4738-95AF-909E1AB89D72}">
      <dgm:prSet/>
      <dgm:spPr/>
      <dgm:t>
        <a:bodyPr/>
        <a:lstStyle/>
        <a:p>
          <a:r>
            <a:rPr lang="en-US" dirty="0"/>
            <a:t>The Arch also feature two inscriptions on both flanks, although only the one that dedicates the Arch to Titus is contemporaneous to its creation. The other is an addition from 1821 during its reconstruction under Pope Pius VII (</a:t>
          </a:r>
          <a:r>
            <a:rPr lang="en-US" dirty="0" err="1"/>
            <a:t>khanAcademy.org</a:t>
          </a:r>
          <a:r>
            <a:rPr lang="en-US" dirty="0"/>
            <a:t>)</a:t>
          </a:r>
        </a:p>
      </dgm:t>
    </dgm:pt>
    <dgm:pt modelId="{C2EAC083-CA3F-47E9-A451-A022BCDE3CBC}" type="parTrans" cxnId="{81C6FF5A-F404-4D8E-8047-7BC26EBC9E48}">
      <dgm:prSet/>
      <dgm:spPr/>
      <dgm:t>
        <a:bodyPr/>
        <a:lstStyle/>
        <a:p>
          <a:endParaRPr lang="en-US"/>
        </a:p>
      </dgm:t>
    </dgm:pt>
    <dgm:pt modelId="{E9C799A0-922D-4CFC-9929-2B40473F8A6F}" type="sibTrans" cxnId="{81C6FF5A-F404-4D8E-8047-7BC26EBC9E48}">
      <dgm:prSet/>
      <dgm:spPr/>
      <dgm:t>
        <a:bodyPr/>
        <a:lstStyle/>
        <a:p>
          <a:endParaRPr lang="en-US"/>
        </a:p>
      </dgm:t>
    </dgm:pt>
    <dgm:pt modelId="{B383143D-6C39-46CF-9E2A-40493A0878BB}" type="pres">
      <dgm:prSet presAssocID="{668EC76C-FBB4-45A8-9C21-35349A7DFD2A}" presName="root" presStyleCnt="0">
        <dgm:presLayoutVars>
          <dgm:dir/>
          <dgm:resizeHandles val="exact"/>
        </dgm:presLayoutVars>
      </dgm:prSet>
      <dgm:spPr/>
    </dgm:pt>
    <dgm:pt modelId="{447DC768-D452-4825-92FA-C3D8FFFD10D8}" type="pres">
      <dgm:prSet presAssocID="{6B334493-D31D-4A72-A393-E186B8129EA8}" presName="compNode" presStyleCnt="0"/>
      <dgm:spPr/>
    </dgm:pt>
    <dgm:pt modelId="{2AD61CD4-AD87-4E63-82A9-2FF2FE19C3E6}" type="pres">
      <dgm:prSet presAssocID="{6B334493-D31D-4A72-A393-E186B8129EA8}" presName="bgRect" presStyleLbl="bgShp" presStyleIdx="0" presStyleCnt="4"/>
      <dgm:spPr/>
    </dgm:pt>
    <dgm:pt modelId="{8FF74915-0E11-4FFD-8DFD-4C8F938E53A0}" type="pres">
      <dgm:prSet presAssocID="{6B334493-D31D-4A72-A393-E186B8129EA8}"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Wreath"/>
        </a:ext>
      </dgm:extLst>
    </dgm:pt>
    <dgm:pt modelId="{41C11E4F-8BE6-452B-9122-5254D507D220}" type="pres">
      <dgm:prSet presAssocID="{6B334493-D31D-4A72-A393-E186B8129EA8}" presName="spaceRect" presStyleCnt="0"/>
      <dgm:spPr/>
    </dgm:pt>
    <dgm:pt modelId="{A60D55D1-C789-4C51-99C1-4765D6D9B369}" type="pres">
      <dgm:prSet presAssocID="{6B334493-D31D-4A72-A393-E186B8129EA8}" presName="parTx" presStyleLbl="revTx" presStyleIdx="0" presStyleCnt="4">
        <dgm:presLayoutVars>
          <dgm:chMax val="0"/>
          <dgm:chPref val="0"/>
        </dgm:presLayoutVars>
      </dgm:prSet>
      <dgm:spPr/>
    </dgm:pt>
    <dgm:pt modelId="{2016A3BF-14B8-4FA9-9393-018D07C4336C}" type="pres">
      <dgm:prSet presAssocID="{3D7C0E7B-1780-4557-8DBF-FFD2BD8E8957}" presName="sibTrans" presStyleCnt="0"/>
      <dgm:spPr/>
    </dgm:pt>
    <dgm:pt modelId="{B62EA84B-218F-4FA3-9339-CF4AE09B4DC6}" type="pres">
      <dgm:prSet presAssocID="{5EE23E6E-2366-483A-8BE6-063726B446EC}" presName="compNode" presStyleCnt="0"/>
      <dgm:spPr/>
    </dgm:pt>
    <dgm:pt modelId="{C9E9D8F9-A730-4EFD-85E2-D5C732900BEC}" type="pres">
      <dgm:prSet presAssocID="{5EE23E6E-2366-483A-8BE6-063726B446EC}" presName="bgRect" presStyleLbl="bgShp" presStyleIdx="1" presStyleCnt="4"/>
      <dgm:spPr/>
    </dgm:pt>
    <dgm:pt modelId="{CD258042-5B8C-4250-AFCB-6DF7A4A88E9C}" type="pres">
      <dgm:prSet presAssocID="{5EE23E6E-2366-483A-8BE6-063726B446E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ck"/>
        </a:ext>
      </dgm:extLst>
    </dgm:pt>
    <dgm:pt modelId="{C5FD99FB-18BF-4263-A582-2E56960A3209}" type="pres">
      <dgm:prSet presAssocID="{5EE23E6E-2366-483A-8BE6-063726B446EC}" presName="spaceRect" presStyleCnt="0"/>
      <dgm:spPr/>
    </dgm:pt>
    <dgm:pt modelId="{18C838E8-E2D8-45B0-811D-974EEBA4C4EF}" type="pres">
      <dgm:prSet presAssocID="{5EE23E6E-2366-483A-8BE6-063726B446EC}" presName="parTx" presStyleLbl="revTx" presStyleIdx="1" presStyleCnt="4">
        <dgm:presLayoutVars>
          <dgm:chMax val="0"/>
          <dgm:chPref val="0"/>
        </dgm:presLayoutVars>
      </dgm:prSet>
      <dgm:spPr/>
    </dgm:pt>
    <dgm:pt modelId="{7BCCC0C4-33A7-4F5C-AF50-445CB05E692D}" type="pres">
      <dgm:prSet presAssocID="{DC02D46F-4523-47DA-952E-73AF4168AB0E}" presName="sibTrans" presStyleCnt="0"/>
      <dgm:spPr/>
    </dgm:pt>
    <dgm:pt modelId="{F4DCB152-79B6-4465-814E-755290FE83C5}" type="pres">
      <dgm:prSet presAssocID="{EE7D697E-C23B-41F7-80C5-40A0721C6A46}" presName="compNode" presStyleCnt="0"/>
      <dgm:spPr/>
    </dgm:pt>
    <dgm:pt modelId="{2E136EF7-01AA-4A79-92C1-DF73BE865542}" type="pres">
      <dgm:prSet presAssocID="{EE7D697E-C23B-41F7-80C5-40A0721C6A46}" presName="bgRect" presStyleLbl="bgShp" presStyleIdx="2" presStyleCnt="4"/>
      <dgm:spPr/>
    </dgm:pt>
    <dgm:pt modelId="{677F9954-AA3D-4DAD-96BB-5E1F54405EDA}" type="pres">
      <dgm:prSet presAssocID="{EE7D697E-C23B-41F7-80C5-40A0721C6A4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rown"/>
        </a:ext>
      </dgm:extLst>
    </dgm:pt>
    <dgm:pt modelId="{4DB6F730-0E5C-4B5F-9831-69D2CDEB59C7}" type="pres">
      <dgm:prSet presAssocID="{EE7D697E-C23B-41F7-80C5-40A0721C6A46}" presName="spaceRect" presStyleCnt="0"/>
      <dgm:spPr/>
    </dgm:pt>
    <dgm:pt modelId="{54B715FD-4065-477C-804A-E124C4760C74}" type="pres">
      <dgm:prSet presAssocID="{EE7D697E-C23B-41F7-80C5-40A0721C6A46}" presName="parTx" presStyleLbl="revTx" presStyleIdx="2" presStyleCnt="4">
        <dgm:presLayoutVars>
          <dgm:chMax val="0"/>
          <dgm:chPref val="0"/>
        </dgm:presLayoutVars>
      </dgm:prSet>
      <dgm:spPr/>
    </dgm:pt>
    <dgm:pt modelId="{32231BC3-683B-41D6-A00F-10D3AA29C706}" type="pres">
      <dgm:prSet presAssocID="{F285C38A-EFC9-4EEA-8FAF-BC56E14A2756}" presName="sibTrans" presStyleCnt="0"/>
      <dgm:spPr/>
    </dgm:pt>
    <dgm:pt modelId="{23FEB63A-2B84-43EC-A924-38A4B7277DE8}" type="pres">
      <dgm:prSet presAssocID="{379F55A2-C29B-4738-95AF-909E1AB89D72}" presName="compNode" presStyleCnt="0"/>
      <dgm:spPr/>
    </dgm:pt>
    <dgm:pt modelId="{FF2E7413-B520-4ADF-B04B-E1B72A8BBD16}" type="pres">
      <dgm:prSet presAssocID="{379F55A2-C29B-4738-95AF-909E1AB89D72}" presName="bgRect" presStyleLbl="bgShp" presStyleIdx="3" presStyleCnt="4"/>
      <dgm:spPr/>
    </dgm:pt>
    <dgm:pt modelId="{955557E3-CB33-4D6F-9F70-3045B08EB8AB}" type="pres">
      <dgm:prSet presAssocID="{379F55A2-C29B-4738-95AF-909E1AB89D7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rawing Compass"/>
        </a:ext>
      </dgm:extLst>
    </dgm:pt>
    <dgm:pt modelId="{1506F70C-66D2-4EF9-95B1-37875DC4665E}" type="pres">
      <dgm:prSet presAssocID="{379F55A2-C29B-4738-95AF-909E1AB89D72}" presName="spaceRect" presStyleCnt="0"/>
      <dgm:spPr/>
    </dgm:pt>
    <dgm:pt modelId="{DC70FD73-7BCA-460C-9688-6EBF1E66CF55}" type="pres">
      <dgm:prSet presAssocID="{379F55A2-C29B-4738-95AF-909E1AB89D72}" presName="parTx" presStyleLbl="revTx" presStyleIdx="3" presStyleCnt="4">
        <dgm:presLayoutVars>
          <dgm:chMax val="0"/>
          <dgm:chPref val="0"/>
        </dgm:presLayoutVars>
      </dgm:prSet>
      <dgm:spPr/>
    </dgm:pt>
  </dgm:ptLst>
  <dgm:cxnLst>
    <dgm:cxn modelId="{3F466E55-425C-4881-8CFA-C79878794159}" type="presOf" srcId="{668EC76C-FBB4-45A8-9C21-35349A7DFD2A}" destId="{B383143D-6C39-46CF-9E2A-40493A0878BB}" srcOrd="0" destOrd="0" presId="urn:microsoft.com/office/officeart/2018/2/layout/IconVerticalSolidList"/>
    <dgm:cxn modelId="{81C6FF5A-F404-4D8E-8047-7BC26EBC9E48}" srcId="{668EC76C-FBB4-45A8-9C21-35349A7DFD2A}" destId="{379F55A2-C29B-4738-95AF-909E1AB89D72}" srcOrd="3" destOrd="0" parTransId="{C2EAC083-CA3F-47E9-A451-A022BCDE3CBC}" sibTransId="{E9C799A0-922D-4CFC-9929-2B40473F8A6F}"/>
    <dgm:cxn modelId="{B3FE055F-7B9D-41DA-A4A1-8F5E8DBF5F6C}" srcId="{668EC76C-FBB4-45A8-9C21-35349A7DFD2A}" destId="{EE7D697E-C23B-41F7-80C5-40A0721C6A46}" srcOrd="2" destOrd="0" parTransId="{5139B81D-4608-4A8D-9DB6-2D380C39833D}" sibTransId="{F285C38A-EFC9-4EEA-8FAF-BC56E14A2756}"/>
    <dgm:cxn modelId="{03B6EC81-30A5-4A62-B1BB-56000CD3A6E1}" type="presOf" srcId="{6B334493-D31D-4A72-A393-E186B8129EA8}" destId="{A60D55D1-C789-4C51-99C1-4765D6D9B369}" srcOrd="0" destOrd="0" presId="urn:microsoft.com/office/officeart/2018/2/layout/IconVerticalSolidList"/>
    <dgm:cxn modelId="{D8BEC59F-A4AA-47AB-B503-88EEAB7F8A0D}" type="presOf" srcId="{379F55A2-C29B-4738-95AF-909E1AB89D72}" destId="{DC70FD73-7BCA-460C-9688-6EBF1E66CF55}" srcOrd="0" destOrd="0" presId="urn:microsoft.com/office/officeart/2018/2/layout/IconVerticalSolidList"/>
    <dgm:cxn modelId="{8DC179A6-FCA5-47CC-B2A7-C3D126FEC075}" srcId="{668EC76C-FBB4-45A8-9C21-35349A7DFD2A}" destId="{5EE23E6E-2366-483A-8BE6-063726B446EC}" srcOrd="1" destOrd="0" parTransId="{D7FF02B9-E18A-448C-BC86-170865B75879}" sibTransId="{DC02D46F-4523-47DA-952E-73AF4168AB0E}"/>
    <dgm:cxn modelId="{BC47F7BB-DC1B-48BF-B164-4B3A6C557035}" type="presOf" srcId="{5EE23E6E-2366-483A-8BE6-063726B446EC}" destId="{18C838E8-E2D8-45B0-811D-974EEBA4C4EF}" srcOrd="0" destOrd="0" presId="urn:microsoft.com/office/officeart/2018/2/layout/IconVerticalSolidList"/>
    <dgm:cxn modelId="{3E9A5EC4-4346-41A6-9FA9-24DA78527D17}" type="presOf" srcId="{EE7D697E-C23B-41F7-80C5-40A0721C6A46}" destId="{54B715FD-4065-477C-804A-E124C4760C74}" srcOrd="0" destOrd="0" presId="urn:microsoft.com/office/officeart/2018/2/layout/IconVerticalSolidList"/>
    <dgm:cxn modelId="{5D39B9C5-2064-4111-8303-71CBB92D4A66}" srcId="{668EC76C-FBB4-45A8-9C21-35349A7DFD2A}" destId="{6B334493-D31D-4A72-A393-E186B8129EA8}" srcOrd="0" destOrd="0" parTransId="{2863A812-F429-433E-A28C-178550E11C1F}" sibTransId="{3D7C0E7B-1780-4557-8DBF-FFD2BD8E8957}"/>
    <dgm:cxn modelId="{0E8107F4-F455-479A-897E-FFFDA5D2A0EF}" type="presParOf" srcId="{B383143D-6C39-46CF-9E2A-40493A0878BB}" destId="{447DC768-D452-4825-92FA-C3D8FFFD10D8}" srcOrd="0" destOrd="0" presId="urn:microsoft.com/office/officeart/2018/2/layout/IconVerticalSolidList"/>
    <dgm:cxn modelId="{42E4A9A3-D9FC-4A37-BC47-ED5FFCC16EB0}" type="presParOf" srcId="{447DC768-D452-4825-92FA-C3D8FFFD10D8}" destId="{2AD61CD4-AD87-4E63-82A9-2FF2FE19C3E6}" srcOrd="0" destOrd="0" presId="urn:microsoft.com/office/officeart/2018/2/layout/IconVerticalSolidList"/>
    <dgm:cxn modelId="{6610EAA7-B726-4340-9A60-AFB0FDD8A4B2}" type="presParOf" srcId="{447DC768-D452-4825-92FA-C3D8FFFD10D8}" destId="{8FF74915-0E11-4FFD-8DFD-4C8F938E53A0}" srcOrd="1" destOrd="0" presId="urn:microsoft.com/office/officeart/2018/2/layout/IconVerticalSolidList"/>
    <dgm:cxn modelId="{1A0EC231-112C-42D2-B32C-C156AFC84571}" type="presParOf" srcId="{447DC768-D452-4825-92FA-C3D8FFFD10D8}" destId="{41C11E4F-8BE6-452B-9122-5254D507D220}" srcOrd="2" destOrd="0" presId="urn:microsoft.com/office/officeart/2018/2/layout/IconVerticalSolidList"/>
    <dgm:cxn modelId="{BAE2E3AA-6F23-471D-AC4B-54B2E4FB4222}" type="presParOf" srcId="{447DC768-D452-4825-92FA-C3D8FFFD10D8}" destId="{A60D55D1-C789-4C51-99C1-4765D6D9B369}" srcOrd="3" destOrd="0" presId="urn:microsoft.com/office/officeart/2018/2/layout/IconVerticalSolidList"/>
    <dgm:cxn modelId="{3AFBDE6B-2400-4510-8E81-116E3BA07433}" type="presParOf" srcId="{B383143D-6C39-46CF-9E2A-40493A0878BB}" destId="{2016A3BF-14B8-4FA9-9393-018D07C4336C}" srcOrd="1" destOrd="0" presId="urn:microsoft.com/office/officeart/2018/2/layout/IconVerticalSolidList"/>
    <dgm:cxn modelId="{7C0DF34B-798E-4F6A-9134-FB5191193081}" type="presParOf" srcId="{B383143D-6C39-46CF-9E2A-40493A0878BB}" destId="{B62EA84B-218F-4FA3-9339-CF4AE09B4DC6}" srcOrd="2" destOrd="0" presId="urn:microsoft.com/office/officeart/2018/2/layout/IconVerticalSolidList"/>
    <dgm:cxn modelId="{EFEA42F3-A430-4D2A-96C7-C427FCCB380D}" type="presParOf" srcId="{B62EA84B-218F-4FA3-9339-CF4AE09B4DC6}" destId="{C9E9D8F9-A730-4EFD-85E2-D5C732900BEC}" srcOrd="0" destOrd="0" presId="urn:microsoft.com/office/officeart/2018/2/layout/IconVerticalSolidList"/>
    <dgm:cxn modelId="{DC1C7187-9F7D-4916-9A60-154AAB11DCAB}" type="presParOf" srcId="{B62EA84B-218F-4FA3-9339-CF4AE09B4DC6}" destId="{CD258042-5B8C-4250-AFCB-6DF7A4A88E9C}" srcOrd="1" destOrd="0" presId="urn:microsoft.com/office/officeart/2018/2/layout/IconVerticalSolidList"/>
    <dgm:cxn modelId="{D38A7A56-327E-4342-A669-05BFA7A5A4D6}" type="presParOf" srcId="{B62EA84B-218F-4FA3-9339-CF4AE09B4DC6}" destId="{C5FD99FB-18BF-4263-A582-2E56960A3209}" srcOrd="2" destOrd="0" presId="urn:microsoft.com/office/officeart/2018/2/layout/IconVerticalSolidList"/>
    <dgm:cxn modelId="{C93B7C7D-F890-40FF-80EB-AA0D2C8777EB}" type="presParOf" srcId="{B62EA84B-218F-4FA3-9339-CF4AE09B4DC6}" destId="{18C838E8-E2D8-45B0-811D-974EEBA4C4EF}" srcOrd="3" destOrd="0" presId="urn:microsoft.com/office/officeart/2018/2/layout/IconVerticalSolidList"/>
    <dgm:cxn modelId="{A78AAD63-DA6D-418F-B67A-536A7CF9257B}" type="presParOf" srcId="{B383143D-6C39-46CF-9E2A-40493A0878BB}" destId="{7BCCC0C4-33A7-4F5C-AF50-445CB05E692D}" srcOrd="3" destOrd="0" presId="urn:microsoft.com/office/officeart/2018/2/layout/IconVerticalSolidList"/>
    <dgm:cxn modelId="{9C9C0652-DFBD-40F8-8004-80BFE6AF5A35}" type="presParOf" srcId="{B383143D-6C39-46CF-9E2A-40493A0878BB}" destId="{F4DCB152-79B6-4465-814E-755290FE83C5}" srcOrd="4" destOrd="0" presId="urn:microsoft.com/office/officeart/2018/2/layout/IconVerticalSolidList"/>
    <dgm:cxn modelId="{9C114D9C-B913-48F9-9D83-183F5393F8AC}" type="presParOf" srcId="{F4DCB152-79B6-4465-814E-755290FE83C5}" destId="{2E136EF7-01AA-4A79-92C1-DF73BE865542}" srcOrd="0" destOrd="0" presId="urn:microsoft.com/office/officeart/2018/2/layout/IconVerticalSolidList"/>
    <dgm:cxn modelId="{6E85DAD6-1ECB-443A-8231-64799C250E89}" type="presParOf" srcId="{F4DCB152-79B6-4465-814E-755290FE83C5}" destId="{677F9954-AA3D-4DAD-96BB-5E1F54405EDA}" srcOrd="1" destOrd="0" presId="urn:microsoft.com/office/officeart/2018/2/layout/IconVerticalSolidList"/>
    <dgm:cxn modelId="{DE956315-E524-4A2C-8F59-6CF870CCCFF7}" type="presParOf" srcId="{F4DCB152-79B6-4465-814E-755290FE83C5}" destId="{4DB6F730-0E5C-4B5F-9831-69D2CDEB59C7}" srcOrd="2" destOrd="0" presId="urn:microsoft.com/office/officeart/2018/2/layout/IconVerticalSolidList"/>
    <dgm:cxn modelId="{7532A293-2A36-4B32-8B74-909B6794103B}" type="presParOf" srcId="{F4DCB152-79B6-4465-814E-755290FE83C5}" destId="{54B715FD-4065-477C-804A-E124C4760C74}" srcOrd="3" destOrd="0" presId="urn:microsoft.com/office/officeart/2018/2/layout/IconVerticalSolidList"/>
    <dgm:cxn modelId="{43AC5B31-A7BA-4996-9EBF-D603C7584FEF}" type="presParOf" srcId="{B383143D-6C39-46CF-9E2A-40493A0878BB}" destId="{32231BC3-683B-41D6-A00F-10D3AA29C706}" srcOrd="5" destOrd="0" presId="urn:microsoft.com/office/officeart/2018/2/layout/IconVerticalSolidList"/>
    <dgm:cxn modelId="{02F11BDF-B49C-4236-AC8D-EAE05B5EACC0}" type="presParOf" srcId="{B383143D-6C39-46CF-9E2A-40493A0878BB}" destId="{23FEB63A-2B84-43EC-A924-38A4B7277DE8}" srcOrd="6" destOrd="0" presId="urn:microsoft.com/office/officeart/2018/2/layout/IconVerticalSolidList"/>
    <dgm:cxn modelId="{3DA66CA9-EBFC-4514-B688-FEEFDD66343F}" type="presParOf" srcId="{23FEB63A-2B84-43EC-A924-38A4B7277DE8}" destId="{FF2E7413-B520-4ADF-B04B-E1B72A8BBD16}" srcOrd="0" destOrd="0" presId="urn:microsoft.com/office/officeart/2018/2/layout/IconVerticalSolidList"/>
    <dgm:cxn modelId="{9175BDEA-464D-4253-83ED-D1CCAE37E8AC}" type="presParOf" srcId="{23FEB63A-2B84-43EC-A924-38A4B7277DE8}" destId="{955557E3-CB33-4D6F-9F70-3045B08EB8AB}" srcOrd="1" destOrd="0" presId="urn:microsoft.com/office/officeart/2018/2/layout/IconVerticalSolidList"/>
    <dgm:cxn modelId="{C0851FE7-A2C7-4E6B-B00B-EF22EC7C24F3}" type="presParOf" srcId="{23FEB63A-2B84-43EC-A924-38A4B7277DE8}" destId="{1506F70C-66D2-4EF9-95B1-37875DC4665E}" srcOrd="2" destOrd="0" presId="urn:microsoft.com/office/officeart/2018/2/layout/IconVerticalSolidList"/>
    <dgm:cxn modelId="{A36A5ABF-6EF1-4001-BECB-AA597702A94C}" type="presParOf" srcId="{23FEB63A-2B84-43EC-A924-38A4B7277DE8}" destId="{DC70FD73-7BCA-460C-9688-6EBF1E66CF5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FDE226A-756B-4CF2-B219-0278840B887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D56859C-3E4A-4F97-AA3C-3964E2CA98CB}">
      <dgm:prSet/>
      <dgm:spPr/>
      <dgm:t>
        <a:bodyPr/>
        <a:lstStyle/>
        <a:p>
          <a:r>
            <a:rPr lang="en-US"/>
            <a:t>Overall the Arch of Titus shows a combination of the elements of the Second Temples destruction to create a rich iconographical representation of Titus’ Triumphal procession.</a:t>
          </a:r>
        </a:p>
      </dgm:t>
    </dgm:pt>
    <dgm:pt modelId="{91875961-E0FF-4D6D-97D1-7F21A25562A4}" type="parTrans" cxnId="{E9E77C30-5141-44A3-8C0F-AD2F03E413FB}">
      <dgm:prSet/>
      <dgm:spPr/>
      <dgm:t>
        <a:bodyPr/>
        <a:lstStyle/>
        <a:p>
          <a:endParaRPr lang="en-US"/>
        </a:p>
      </dgm:t>
    </dgm:pt>
    <dgm:pt modelId="{3372564F-C4F6-4517-A32F-C33890D4C63D}" type="sibTrans" cxnId="{E9E77C30-5141-44A3-8C0F-AD2F03E413FB}">
      <dgm:prSet/>
      <dgm:spPr/>
      <dgm:t>
        <a:bodyPr/>
        <a:lstStyle/>
        <a:p>
          <a:endParaRPr lang="en-US"/>
        </a:p>
      </dgm:t>
    </dgm:pt>
    <dgm:pt modelId="{E37D4F71-86EB-4CA5-B89F-15ACC725C566}">
      <dgm:prSet/>
      <dgm:spPr/>
      <dgm:t>
        <a:bodyPr/>
        <a:lstStyle/>
        <a:p>
          <a:r>
            <a:rPr lang="en-US"/>
            <a:t>The iconography of the Menorah, the trumpets and the Table become an iconic symbol of both the Romans conquest of the Jewish people, as well as Judaism's own ability to function without a central temple.</a:t>
          </a:r>
        </a:p>
      </dgm:t>
    </dgm:pt>
    <dgm:pt modelId="{A3DE82B2-551E-4870-87FA-CB4B60AE77AD}" type="parTrans" cxnId="{0E954926-600C-4740-8A21-DAF7B8252E7E}">
      <dgm:prSet/>
      <dgm:spPr/>
      <dgm:t>
        <a:bodyPr/>
        <a:lstStyle/>
        <a:p>
          <a:endParaRPr lang="en-US"/>
        </a:p>
      </dgm:t>
    </dgm:pt>
    <dgm:pt modelId="{D036FD38-7934-42B6-B5AA-D706B6F3996D}" type="sibTrans" cxnId="{0E954926-600C-4740-8A21-DAF7B8252E7E}">
      <dgm:prSet/>
      <dgm:spPr/>
      <dgm:t>
        <a:bodyPr/>
        <a:lstStyle/>
        <a:p>
          <a:endParaRPr lang="en-US"/>
        </a:p>
      </dgm:t>
    </dgm:pt>
    <dgm:pt modelId="{F2C4112D-9894-41C7-936E-FF8219DAF27A}">
      <dgm:prSet/>
      <dgm:spPr/>
      <dgm:t>
        <a:bodyPr/>
        <a:lstStyle/>
        <a:p>
          <a:r>
            <a:rPr lang="en-US"/>
            <a:t>It is important to consider the accounts of Josephus when looking at the arch as it gives a broader contextual understanding of how this depiction is formed. However Rabbinic and apocryphal scripture also needs to be considered when looking at the Second Temple’s destruction to gain an understanding of the Judaic culture and religion leading up to this event.</a:t>
          </a:r>
        </a:p>
      </dgm:t>
    </dgm:pt>
    <dgm:pt modelId="{6CE15843-BB5E-403E-A411-2BABC6686696}" type="parTrans" cxnId="{0DCD0ADF-49C0-4740-9814-FE6670C24B66}">
      <dgm:prSet/>
      <dgm:spPr/>
      <dgm:t>
        <a:bodyPr/>
        <a:lstStyle/>
        <a:p>
          <a:endParaRPr lang="en-US"/>
        </a:p>
      </dgm:t>
    </dgm:pt>
    <dgm:pt modelId="{9CF69434-DEAA-417F-9E3E-B8748F3CD67E}" type="sibTrans" cxnId="{0DCD0ADF-49C0-4740-9814-FE6670C24B66}">
      <dgm:prSet/>
      <dgm:spPr/>
      <dgm:t>
        <a:bodyPr/>
        <a:lstStyle/>
        <a:p>
          <a:endParaRPr lang="en-US"/>
        </a:p>
      </dgm:t>
    </dgm:pt>
    <dgm:pt modelId="{8D9C5AD8-7EF7-114B-B918-BEB01E91FDC1}" type="pres">
      <dgm:prSet presAssocID="{2FDE226A-756B-4CF2-B219-0278840B8878}" presName="linear" presStyleCnt="0">
        <dgm:presLayoutVars>
          <dgm:animLvl val="lvl"/>
          <dgm:resizeHandles val="exact"/>
        </dgm:presLayoutVars>
      </dgm:prSet>
      <dgm:spPr/>
    </dgm:pt>
    <dgm:pt modelId="{7395BE9E-68FF-E84A-97F7-103C24C21C13}" type="pres">
      <dgm:prSet presAssocID="{3D56859C-3E4A-4F97-AA3C-3964E2CA98CB}" presName="parentText" presStyleLbl="node1" presStyleIdx="0" presStyleCnt="3">
        <dgm:presLayoutVars>
          <dgm:chMax val="0"/>
          <dgm:bulletEnabled val="1"/>
        </dgm:presLayoutVars>
      </dgm:prSet>
      <dgm:spPr/>
    </dgm:pt>
    <dgm:pt modelId="{9B2367D6-A866-BF47-8319-E84DAB3C2F68}" type="pres">
      <dgm:prSet presAssocID="{3372564F-C4F6-4517-A32F-C33890D4C63D}" presName="spacer" presStyleCnt="0"/>
      <dgm:spPr/>
    </dgm:pt>
    <dgm:pt modelId="{A6CFB41D-48CE-E141-8590-2D5A22FB851D}" type="pres">
      <dgm:prSet presAssocID="{E37D4F71-86EB-4CA5-B89F-15ACC725C566}" presName="parentText" presStyleLbl="node1" presStyleIdx="1" presStyleCnt="3">
        <dgm:presLayoutVars>
          <dgm:chMax val="0"/>
          <dgm:bulletEnabled val="1"/>
        </dgm:presLayoutVars>
      </dgm:prSet>
      <dgm:spPr/>
    </dgm:pt>
    <dgm:pt modelId="{C23E2907-97FE-F54E-989B-4AFAC17ECD9E}" type="pres">
      <dgm:prSet presAssocID="{D036FD38-7934-42B6-B5AA-D706B6F3996D}" presName="spacer" presStyleCnt="0"/>
      <dgm:spPr/>
    </dgm:pt>
    <dgm:pt modelId="{31261C4D-7CA0-614B-A669-4B7262D933B4}" type="pres">
      <dgm:prSet presAssocID="{F2C4112D-9894-41C7-936E-FF8219DAF27A}" presName="parentText" presStyleLbl="node1" presStyleIdx="2" presStyleCnt="3">
        <dgm:presLayoutVars>
          <dgm:chMax val="0"/>
          <dgm:bulletEnabled val="1"/>
        </dgm:presLayoutVars>
      </dgm:prSet>
      <dgm:spPr/>
    </dgm:pt>
  </dgm:ptLst>
  <dgm:cxnLst>
    <dgm:cxn modelId="{0E954926-600C-4740-8A21-DAF7B8252E7E}" srcId="{2FDE226A-756B-4CF2-B219-0278840B8878}" destId="{E37D4F71-86EB-4CA5-B89F-15ACC725C566}" srcOrd="1" destOrd="0" parTransId="{A3DE82B2-551E-4870-87FA-CB4B60AE77AD}" sibTransId="{D036FD38-7934-42B6-B5AA-D706B6F3996D}"/>
    <dgm:cxn modelId="{E9E77C30-5141-44A3-8C0F-AD2F03E413FB}" srcId="{2FDE226A-756B-4CF2-B219-0278840B8878}" destId="{3D56859C-3E4A-4F97-AA3C-3964E2CA98CB}" srcOrd="0" destOrd="0" parTransId="{91875961-E0FF-4D6D-97D1-7F21A25562A4}" sibTransId="{3372564F-C4F6-4517-A32F-C33890D4C63D}"/>
    <dgm:cxn modelId="{AE867240-CDA8-DC4B-BCB3-68873A7FEA6A}" type="presOf" srcId="{3D56859C-3E4A-4F97-AA3C-3964E2CA98CB}" destId="{7395BE9E-68FF-E84A-97F7-103C24C21C13}" srcOrd="0" destOrd="0" presId="urn:microsoft.com/office/officeart/2005/8/layout/vList2"/>
    <dgm:cxn modelId="{9903D066-3639-D345-ACD2-722E3F7670B7}" type="presOf" srcId="{F2C4112D-9894-41C7-936E-FF8219DAF27A}" destId="{31261C4D-7CA0-614B-A669-4B7262D933B4}" srcOrd="0" destOrd="0" presId="urn:microsoft.com/office/officeart/2005/8/layout/vList2"/>
    <dgm:cxn modelId="{E3C47078-D38F-E24F-939E-246978FD9417}" type="presOf" srcId="{2FDE226A-756B-4CF2-B219-0278840B8878}" destId="{8D9C5AD8-7EF7-114B-B918-BEB01E91FDC1}" srcOrd="0" destOrd="0" presId="urn:microsoft.com/office/officeart/2005/8/layout/vList2"/>
    <dgm:cxn modelId="{1365AFC6-D07C-124E-AB25-E69D44A6A52B}" type="presOf" srcId="{E37D4F71-86EB-4CA5-B89F-15ACC725C566}" destId="{A6CFB41D-48CE-E141-8590-2D5A22FB851D}" srcOrd="0" destOrd="0" presId="urn:microsoft.com/office/officeart/2005/8/layout/vList2"/>
    <dgm:cxn modelId="{0DCD0ADF-49C0-4740-9814-FE6670C24B66}" srcId="{2FDE226A-756B-4CF2-B219-0278840B8878}" destId="{F2C4112D-9894-41C7-936E-FF8219DAF27A}" srcOrd="2" destOrd="0" parTransId="{6CE15843-BB5E-403E-A411-2BABC6686696}" sibTransId="{9CF69434-DEAA-417F-9E3E-B8748F3CD67E}"/>
    <dgm:cxn modelId="{87445E75-D1A4-2A40-A210-C08C3958CCB8}" type="presParOf" srcId="{8D9C5AD8-7EF7-114B-B918-BEB01E91FDC1}" destId="{7395BE9E-68FF-E84A-97F7-103C24C21C13}" srcOrd="0" destOrd="0" presId="urn:microsoft.com/office/officeart/2005/8/layout/vList2"/>
    <dgm:cxn modelId="{2ADC9536-74BC-4F40-B1B4-634AB073BF43}" type="presParOf" srcId="{8D9C5AD8-7EF7-114B-B918-BEB01E91FDC1}" destId="{9B2367D6-A866-BF47-8319-E84DAB3C2F68}" srcOrd="1" destOrd="0" presId="urn:microsoft.com/office/officeart/2005/8/layout/vList2"/>
    <dgm:cxn modelId="{E470F108-2962-D24E-91E7-8B7C3A850073}" type="presParOf" srcId="{8D9C5AD8-7EF7-114B-B918-BEB01E91FDC1}" destId="{A6CFB41D-48CE-E141-8590-2D5A22FB851D}" srcOrd="2" destOrd="0" presId="urn:microsoft.com/office/officeart/2005/8/layout/vList2"/>
    <dgm:cxn modelId="{1D512D4D-8DAA-2B49-85FC-77899DD2FA13}" type="presParOf" srcId="{8D9C5AD8-7EF7-114B-B918-BEB01E91FDC1}" destId="{C23E2907-97FE-F54E-989B-4AFAC17ECD9E}" srcOrd="3" destOrd="0" presId="urn:microsoft.com/office/officeart/2005/8/layout/vList2"/>
    <dgm:cxn modelId="{E339B052-4000-0949-A3C0-DC06BAE8E14D}" type="presParOf" srcId="{8D9C5AD8-7EF7-114B-B918-BEB01E91FDC1}" destId="{31261C4D-7CA0-614B-A669-4B7262D933B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D61CD4-AD87-4E63-82A9-2FF2FE19C3E6}">
      <dsp:nvSpPr>
        <dsp:cNvPr id="0" name=""/>
        <dsp:cNvSpPr/>
      </dsp:nvSpPr>
      <dsp:spPr>
        <a:xfrm>
          <a:off x="0" y="2207"/>
          <a:ext cx="7124709" cy="111900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F74915-0E11-4FFD-8DFD-4C8F938E53A0}">
      <dsp:nvSpPr>
        <dsp:cNvPr id="0" name=""/>
        <dsp:cNvSpPr/>
      </dsp:nvSpPr>
      <dsp:spPr>
        <a:xfrm>
          <a:off x="338500" y="253985"/>
          <a:ext cx="615455" cy="615455"/>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60D55D1-C789-4C51-99C1-4765D6D9B369}">
      <dsp:nvSpPr>
        <dsp:cNvPr id="0" name=""/>
        <dsp:cNvSpPr/>
      </dsp:nvSpPr>
      <dsp:spPr>
        <a:xfrm>
          <a:off x="1292455" y="2207"/>
          <a:ext cx="5832253" cy="11190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29" tIns="118429" rIns="118429" bIns="118429" numCol="1" spcCol="1270" anchor="ctr" anchorCtr="0">
          <a:noAutofit/>
        </a:bodyPr>
        <a:lstStyle/>
        <a:p>
          <a:pPr marL="0" lvl="0" indent="0" algn="l" defTabSz="666750">
            <a:lnSpc>
              <a:spcPct val="90000"/>
            </a:lnSpc>
            <a:spcBef>
              <a:spcPct val="0"/>
            </a:spcBef>
            <a:spcAft>
              <a:spcPct val="35000"/>
            </a:spcAft>
            <a:buNone/>
          </a:pPr>
          <a:r>
            <a:rPr lang="en-US" sz="1500" kern="1200" dirty="0"/>
            <a:t>Domitian created the Arch to honour and deify his father and brother upon his succession to the throne. (Boyle. 2002. 12-13)</a:t>
          </a:r>
        </a:p>
      </dsp:txBody>
      <dsp:txXfrm>
        <a:off x="1292455" y="2207"/>
        <a:ext cx="5832253" cy="1119009"/>
      </dsp:txXfrm>
    </dsp:sp>
    <dsp:sp modelId="{C9E9D8F9-A730-4EFD-85E2-D5C732900BEC}">
      <dsp:nvSpPr>
        <dsp:cNvPr id="0" name=""/>
        <dsp:cNvSpPr/>
      </dsp:nvSpPr>
      <dsp:spPr>
        <a:xfrm>
          <a:off x="0" y="1400969"/>
          <a:ext cx="7124709" cy="111900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258042-5B8C-4250-AFCB-6DF7A4A88E9C}">
      <dsp:nvSpPr>
        <dsp:cNvPr id="0" name=""/>
        <dsp:cNvSpPr/>
      </dsp:nvSpPr>
      <dsp:spPr>
        <a:xfrm>
          <a:off x="338500" y="1652746"/>
          <a:ext cx="615455" cy="6154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8C838E8-E2D8-45B0-811D-974EEBA4C4EF}">
      <dsp:nvSpPr>
        <dsp:cNvPr id="0" name=""/>
        <dsp:cNvSpPr/>
      </dsp:nvSpPr>
      <dsp:spPr>
        <a:xfrm>
          <a:off x="1292455" y="1400969"/>
          <a:ext cx="5832253" cy="11190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29" tIns="118429" rIns="118429" bIns="118429" numCol="1" spcCol="1270" anchor="ctr" anchorCtr="0">
          <a:noAutofit/>
        </a:bodyPr>
        <a:lstStyle/>
        <a:p>
          <a:pPr marL="0" lvl="0" indent="0" algn="l" defTabSz="666750">
            <a:lnSpc>
              <a:spcPct val="90000"/>
            </a:lnSpc>
            <a:spcBef>
              <a:spcPct val="0"/>
            </a:spcBef>
            <a:spcAft>
              <a:spcPct val="35000"/>
            </a:spcAft>
            <a:buNone/>
          </a:pPr>
          <a:r>
            <a:rPr lang="en-US" sz="1500" kern="1200" dirty="0"/>
            <a:t>Although the exact date of its erection isn’t specified, it is thought to date from 81C.E., the year of Titus’ death and his brother rise to power. This is due to the inscription being dedicated to the deified emperor Titus, a title only afforded to dead emperors of this time. (Millar. 2005. 10,16)</a:t>
          </a:r>
        </a:p>
      </dsp:txBody>
      <dsp:txXfrm>
        <a:off x="1292455" y="1400969"/>
        <a:ext cx="5832253" cy="1119009"/>
      </dsp:txXfrm>
    </dsp:sp>
    <dsp:sp modelId="{2E136EF7-01AA-4A79-92C1-DF73BE865542}">
      <dsp:nvSpPr>
        <dsp:cNvPr id="0" name=""/>
        <dsp:cNvSpPr/>
      </dsp:nvSpPr>
      <dsp:spPr>
        <a:xfrm>
          <a:off x="0" y="2799731"/>
          <a:ext cx="7124709" cy="111900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7F9954-AA3D-4DAD-96BB-5E1F54405EDA}">
      <dsp:nvSpPr>
        <dsp:cNvPr id="0" name=""/>
        <dsp:cNvSpPr/>
      </dsp:nvSpPr>
      <dsp:spPr>
        <a:xfrm>
          <a:off x="338500" y="3051508"/>
          <a:ext cx="615455" cy="6154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4B715FD-4065-477C-804A-E124C4760C74}">
      <dsp:nvSpPr>
        <dsp:cNvPr id="0" name=""/>
        <dsp:cNvSpPr/>
      </dsp:nvSpPr>
      <dsp:spPr>
        <a:xfrm>
          <a:off x="1292455" y="2799731"/>
          <a:ext cx="5832253" cy="11190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29" tIns="118429" rIns="118429" bIns="118429" numCol="1" spcCol="1270" anchor="ctr" anchorCtr="0">
          <a:noAutofit/>
        </a:bodyPr>
        <a:lstStyle/>
        <a:p>
          <a:pPr marL="0" lvl="0" indent="0" algn="l" defTabSz="666750">
            <a:lnSpc>
              <a:spcPct val="90000"/>
            </a:lnSpc>
            <a:spcBef>
              <a:spcPct val="0"/>
            </a:spcBef>
            <a:spcAft>
              <a:spcPct val="35000"/>
            </a:spcAft>
            <a:buNone/>
          </a:pPr>
          <a:r>
            <a:rPr lang="en-US" sz="1500" kern="1200" dirty="0"/>
            <a:t>The arch features three main reliefs, the relief on the vault depicting Titus himself, and the two reliefs flanking the interior of the arch depicting a victorious Titus and the spoils he took form the Judaic temple respectively. (</a:t>
          </a:r>
          <a:r>
            <a:rPr lang="en-US" sz="1500" kern="1200" dirty="0" err="1"/>
            <a:t>KhanAcademy.org</a:t>
          </a:r>
          <a:r>
            <a:rPr lang="en-US" sz="1500" kern="1200" dirty="0"/>
            <a:t>)</a:t>
          </a:r>
        </a:p>
      </dsp:txBody>
      <dsp:txXfrm>
        <a:off x="1292455" y="2799731"/>
        <a:ext cx="5832253" cy="1119009"/>
      </dsp:txXfrm>
    </dsp:sp>
    <dsp:sp modelId="{FF2E7413-B520-4ADF-B04B-E1B72A8BBD16}">
      <dsp:nvSpPr>
        <dsp:cNvPr id="0" name=""/>
        <dsp:cNvSpPr/>
      </dsp:nvSpPr>
      <dsp:spPr>
        <a:xfrm>
          <a:off x="0" y="4198493"/>
          <a:ext cx="7124709" cy="111900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5557E3-CB33-4D6F-9F70-3045B08EB8AB}">
      <dsp:nvSpPr>
        <dsp:cNvPr id="0" name=""/>
        <dsp:cNvSpPr/>
      </dsp:nvSpPr>
      <dsp:spPr>
        <a:xfrm>
          <a:off x="338500" y="4450270"/>
          <a:ext cx="615455" cy="6154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70FD73-7BCA-460C-9688-6EBF1E66CF55}">
      <dsp:nvSpPr>
        <dsp:cNvPr id="0" name=""/>
        <dsp:cNvSpPr/>
      </dsp:nvSpPr>
      <dsp:spPr>
        <a:xfrm>
          <a:off x="1292455" y="4198493"/>
          <a:ext cx="5832253" cy="11190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29" tIns="118429" rIns="118429" bIns="118429" numCol="1" spcCol="1270" anchor="ctr" anchorCtr="0">
          <a:noAutofit/>
        </a:bodyPr>
        <a:lstStyle/>
        <a:p>
          <a:pPr marL="0" lvl="0" indent="0" algn="l" defTabSz="666750">
            <a:lnSpc>
              <a:spcPct val="90000"/>
            </a:lnSpc>
            <a:spcBef>
              <a:spcPct val="0"/>
            </a:spcBef>
            <a:spcAft>
              <a:spcPct val="35000"/>
            </a:spcAft>
            <a:buNone/>
          </a:pPr>
          <a:r>
            <a:rPr lang="en-US" sz="1500" kern="1200" dirty="0"/>
            <a:t>The Arch also feature two inscriptions on both flanks, although only the one that dedicates the Arch to Titus is contemporaneous to its creation. The other is an addition from 1821 during its reconstruction under Pope Pius VII (</a:t>
          </a:r>
          <a:r>
            <a:rPr lang="en-US" sz="1500" kern="1200" dirty="0" err="1"/>
            <a:t>khanAcademy.org</a:t>
          </a:r>
          <a:r>
            <a:rPr lang="en-US" sz="1500" kern="1200" dirty="0"/>
            <a:t>)</a:t>
          </a:r>
        </a:p>
      </dsp:txBody>
      <dsp:txXfrm>
        <a:off x="1292455" y="4198493"/>
        <a:ext cx="5832253" cy="11190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95BE9E-68FF-E84A-97F7-103C24C21C13}">
      <dsp:nvSpPr>
        <dsp:cNvPr id="0" name=""/>
        <dsp:cNvSpPr/>
      </dsp:nvSpPr>
      <dsp:spPr>
        <a:xfrm>
          <a:off x="0" y="190685"/>
          <a:ext cx="5641974" cy="1482572"/>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Overall the Arch of Titus shows a combination of the elements of the Second Temples destruction to create a rich iconographical representation of Titus’ Triumphal procession.</a:t>
          </a:r>
        </a:p>
      </dsp:txBody>
      <dsp:txXfrm>
        <a:off x="72373" y="263058"/>
        <a:ext cx="5497228" cy="1337826"/>
      </dsp:txXfrm>
    </dsp:sp>
    <dsp:sp modelId="{A6CFB41D-48CE-E141-8590-2D5A22FB851D}">
      <dsp:nvSpPr>
        <dsp:cNvPr id="0" name=""/>
        <dsp:cNvSpPr/>
      </dsp:nvSpPr>
      <dsp:spPr>
        <a:xfrm>
          <a:off x="0" y="1719338"/>
          <a:ext cx="5641974" cy="1482572"/>
        </a:xfrm>
        <a:prstGeom prst="roundRect">
          <a:avLst/>
        </a:prstGeom>
        <a:solidFill>
          <a:schemeClr val="accent2">
            <a:hueOff val="-723100"/>
            <a:satOff val="-4962"/>
            <a:lumOff val="25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The iconography of the Menorah, the trumpets and the Table become an iconic symbol of both the Romans conquest of the Jewish people, as well as Judaism's own ability to function without a central temple.</a:t>
          </a:r>
        </a:p>
      </dsp:txBody>
      <dsp:txXfrm>
        <a:off x="72373" y="1791711"/>
        <a:ext cx="5497228" cy="1337826"/>
      </dsp:txXfrm>
    </dsp:sp>
    <dsp:sp modelId="{31261C4D-7CA0-614B-A669-4B7262D933B4}">
      <dsp:nvSpPr>
        <dsp:cNvPr id="0" name=""/>
        <dsp:cNvSpPr/>
      </dsp:nvSpPr>
      <dsp:spPr>
        <a:xfrm>
          <a:off x="0" y="3247991"/>
          <a:ext cx="5641974" cy="1482572"/>
        </a:xfrm>
        <a:prstGeom prst="roundRect">
          <a:avLst/>
        </a:prstGeom>
        <a:solidFill>
          <a:schemeClr val="accent2">
            <a:hueOff val="-1446200"/>
            <a:satOff val="-9924"/>
            <a:lumOff val="509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It is important to consider the accounts of Josephus when looking at the arch as it gives a broader contextual understanding of how this depiction is formed. However Rabbinic and apocryphal scripture also needs to be considered when looking at the Second Temple’s destruction to gain an understanding of the Judaic culture and religion leading up to this event.</a:t>
          </a:r>
        </a:p>
      </dsp:txBody>
      <dsp:txXfrm>
        <a:off x="72373" y="3320364"/>
        <a:ext cx="5497228" cy="133782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E1A70C-BF6B-5E4B-B844-211CD5AD6664}" type="datetimeFigureOut">
              <a:rPr lang="en-US" smtClean="0"/>
              <a:t>6/5/20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FF2173-9D2C-7942-A2BD-EABF64B54404}" type="slidenum">
              <a:rPr lang="en-US" smtClean="0"/>
              <a:t>‹#›</a:t>
            </a:fld>
            <a:endParaRPr lang="en-US"/>
          </a:p>
        </p:txBody>
      </p:sp>
    </p:spTree>
    <p:extLst>
      <p:ext uri="{BB962C8B-B14F-4D97-AF65-F5344CB8AC3E}">
        <p14:creationId xmlns:p14="http://schemas.microsoft.com/office/powerpoint/2010/main" val="16968735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FF2173-9D2C-7942-A2BD-EABF64B54404}" type="slidenum">
              <a:rPr lang="en-US" smtClean="0"/>
              <a:t>11</a:t>
            </a:fld>
            <a:endParaRPr lang="en-US"/>
          </a:p>
        </p:txBody>
      </p:sp>
    </p:spTree>
    <p:extLst>
      <p:ext uri="{BB962C8B-B14F-4D97-AF65-F5344CB8AC3E}">
        <p14:creationId xmlns:p14="http://schemas.microsoft.com/office/powerpoint/2010/main" val="6223077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E70F0CDB-5306-F047-BD19-4BD74C1E201E}" type="datetimeFigureOut">
              <a:rPr lang="en-US" smtClean="0"/>
              <a:t>6/4/20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3D19AC-BBC3-B948-B5FF-A32893C6056C}"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77022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70F0CDB-5306-F047-BD19-4BD74C1E201E}" type="datetimeFigureOut">
              <a:rPr lang="en-US" smtClean="0"/>
              <a:t>6/4/20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3D19AC-BBC3-B948-B5FF-A32893C6056C}" type="slidenum">
              <a:rPr lang="en-US" smtClean="0"/>
              <a:t>‹#›</a:t>
            </a:fld>
            <a:endParaRPr lang="en-US"/>
          </a:p>
        </p:txBody>
      </p:sp>
    </p:spTree>
    <p:extLst>
      <p:ext uri="{BB962C8B-B14F-4D97-AF65-F5344CB8AC3E}">
        <p14:creationId xmlns:p14="http://schemas.microsoft.com/office/powerpoint/2010/main" val="32283158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70F0CDB-5306-F047-BD19-4BD74C1E201E}" type="datetimeFigureOut">
              <a:rPr lang="en-US" smtClean="0"/>
              <a:t>6/4/20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3D19AC-BBC3-B948-B5FF-A32893C6056C}"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32357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70F0CDB-5306-F047-BD19-4BD74C1E201E}" type="datetimeFigureOut">
              <a:rPr lang="en-US" smtClean="0"/>
              <a:t>6/4/20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3D19AC-BBC3-B948-B5FF-A32893C6056C}" type="slidenum">
              <a:rPr lang="en-US" smtClean="0"/>
              <a:t>‹#›</a:t>
            </a:fld>
            <a:endParaRPr lang="en-US"/>
          </a:p>
        </p:txBody>
      </p:sp>
    </p:spTree>
    <p:extLst>
      <p:ext uri="{BB962C8B-B14F-4D97-AF65-F5344CB8AC3E}">
        <p14:creationId xmlns:p14="http://schemas.microsoft.com/office/powerpoint/2010/main" val="2296718798"/>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70F0CDB-5306-F047-BD19-4BD74C1E201E}" type="datetimeFigureOut">
              <a:rPr lang="en-US" smtClean="0"/>
              <a:t>6/4/20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73D19AC-BBC3-B948-B5FF-A32893C6056C}" type="slidenum">
              <a:rPr lang="en-US" smtClean="0"/>
              <a:t>‹#›</a:t>
            </a:fld>
            <a:endParaRPr lang="en-US"/>
          </a:p>
        </p:txBody>
      </p:sp>
    </p:spTree>
    <p:extLst>
      <p:ext uri="{BB962C8B-B14F-4D97-AF65-F5344CB8AC3E}">
        <p14:creationId xmlns:p14="http://schemas.microsoft.com/office/powerpoint/2010/main" val="3979257994"/>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70F0CDB-5306-F047-BD19-4BD74C1E201E}" type="datetimeFigureOut">
              <a:rPr lang="en-US" smtClean="0"/>
              <a:t>6/4/20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73D19AC-BBC3-B948-B5FF-A32893C6056C}" type="slidenum">
              <a:rPr lang="en-US" smtClean="0"/>
              <a:t>‹#›</a:t>
            </a:fld>
            <a:endParaRPr lang="en-US"/>
          </a:p>
        </p:txBody>
      </p:sp>
    </p:spTree>
    <p:extLst>
      <p:ext uri="{BB962C8B-B14F-4D97-AF65-F5344CB8AC3E}">
        <p14:creationId xmlns:p14="http://schemas.microsoft.com/office/powerpoint/2010/main" val="1304409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0F0CDB-5306-F047-BD19-4BD74C1E201E}" type="datetimeFigureOut">
              <a:rPr lang="en-US" smtClean="0"/>
              <a:t>6/4/20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73D19AC-BBC3-B948-B5FF-A32893C6056C}" type="slidenum">
              <a:rPr lang="en-US" smtClean="0"/>
              <a:t>‹#›</a:t>
            </a:fld>
            <a:endParaRPr lang="en-US"/>
          </a:p>
        </p:txBody>
      </p:sp>
    </p:spTree>
    <p:extLst>
      <p:ext uri="{BB962C8B-B14F-4D97-AF65-F5344CB8AC3E}">
        <p14:creationId xmlns:p14="http://schemas.microsoft.com/office/powerpoint/2010/main" val="1989566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70F0CDB-5306-F047-BD19-4BD74C1E201E}" type="datetimeFigureOut">
              <a:rPr lang="en-US" smtClean="0"/>
              <a:t>6/4/20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3D19AC-BBC3-B948-B5FF-A32893C6056C}" type="slidenum">
              <a:rPr lang="en-US" smtClean="0"/>
              <a:t>‹#›</a:t>
            </a:fld>
            <a:endParaRPr lang="en-US"/>
          </a:p>
        </p:txBody>
      </p:sp>
    </p:spTree>
    <p:extLst>
      <p:ext uri="{BB962C8B-B14F-4D97-AF65-F5344CB8AC3E}">
        <p14:creationId xmlns:p14="http://schemas.microsoft.com/office/powerpoint/2010/main" val="39962588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70F0CDB-5306-F047-BD19-4BD74C1E201E}" type="datetimeFigureOut">
              <a:rPr lang="en-US" smtClean="0"/>
              <a:t>6/4/20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3D19AC-BBC3-B948-B5FF-A32893C6056C}"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147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70F0CDB-5306-F047-BD19-4BD74C1E201E}" type="datetimeFigureOut">
              <a:rPr lang="en-US" smtClean="0"/>
              <a:t>6/4/20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3D19AC-BBC3-B948-B5FF-A32893C6056C}" type="slidenum">
              <a:rPr lang="en-US" smtClean="0"/>
              <a:t>‹#›</a:t>
            </a:fld>
            <a:endParaRPr lang="en-US"/>
          </a:p>
        </p:txBody>
      </p:sp>
    </p:spTree>
    <p:extLst>
      <p:ext uri="{BB962C8B-B14F-4D97-AF65-F5344CB8AC3E}">
        <p14:creationId xmlns:p14="http://schemas.microsoft.com/office/powerpoint/2010/main" val="952504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70F0CDB-5306-F047-BD19-4BD74C1E201E}" type="datetimeFigureOut">
              <a:rPr lang="en-US" smtClean="0"/>
              <a:t>6/4/20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3D19AC-BBC3-B948-B5FF-A32893C6056C}"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71458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91FF-13A3-F84A-9828-72C8FA7A38F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6B73F68-BA5C-5B49-BF5E-124057C0E05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68CB7E3-B9D4-E54A-B108-ADE1BBBE85F2}"/>
              </a:ext>
            </a:extLst>
          </p:cNvPr>
          <p:cNvSpPr>
            <a:spLocks noGrp="1"/>
          </p:cNvSpPr>
          <p:nvPr>
            <p:ph type="dt" sz="half" idx="10"/>
          </p:nvPr>
        </p:nvSpPr>
        <p:spPr/>
        <p:txBody>
          <a:bodyPr/>
          <a:lstStyle/>
          <a:p>
            <a:fld id="{E70F0CDB-5306-F047-BD19-4BD74C1E201E}" type="datetimeFigureOut">
              <a:rPr lang="en-US" smtClean="0"/>
              <a:t>6/4/20</a:t>
            </a:fld>
            <a:endParaRPr lang="en-US"/>
          </a:p>
        </p:txBody>
      </p:sp>
      <p:sp>
        <p:nvSpPr>
          <p:cNvPr id="5" name="Footer Placeholder 4">
            <a:extLst>
              <a:ext uri="{FF2B5EF4-FFF2-40B4-BE49-F238E27FC236}">
                <a16:creationId xmlns:a16="http://schemas.microsoft.com/office/drawing/2014/main" id="{B444FBEF-BCA2-4B49-8202-BE09DF7610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2F9F5C-0D51-D442-9758-2D85BE003A41}"/>
              </a:ext>
            </a:extLst>
          </p:cNvPr>
          <p:cNvSpPr>
            <a:spLocks noGrp="1"/>
          </p:cNvSpPr>
          <p:nvPr>
            <p:ph type="sldNum" sz="quarter" idx="12"/>
          </p:nvPr>
        </p:nvSpPr>
        <p:spPr/>
        <p:txBody>
          <a:bodyPr/>
          <a:lstStyle/>
          <a:p>
            <a:fld id="{873D19AC-BBC3-B948-B5FF-A32893C6056C}" type="slidenum">
              <a:rPr lang="en-US" smtClean="0"/>
              <a:t>‹#›</a:t>
            </a:fld>
            <a:endParaRPr lang="en-US"/>
          </a:p>
        </p:txBody>
      </p:sp>
    </p:spTree>
    <p:extLst>
      <p:ext uri="{BB962C8B-B14F-4D97-AF65-F5344CB8AC3E}">
        <p14:creationId xmlns:p14="http://schemas.microsoft.com/office/powerpoint/2010/main" val="41030754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A6E75-5B65-9C4D-B378-C7DBAA274D3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1480FDE-0DE8-9545-9AF6-1086974CD71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15BAFC3-4421-764A-AD3F-73CE28BD08D4}"/>
              </a:ext>
            </a:extLst>
          </p:cNvPr>
          <p:cNvSpPr>
            <a:spLocks noGrp="1"/>
          </p:cNvSpPr>
          <p:nvPr>
            <p:ph type="dt" sz="half" idx="10"/>
          </p:nvPr>
        </p:nvSpPr>
        <p:spPr/>
        <p:txBody>
          <a:bodyPr/>
          <a:lstStyle/>
          <a:p>
            <a:fld id="{E70F0CDB-5306-F047-BD19-4BD74C1E201E}" type="datetimeFigureOut">
              <a:rPr lang="en-US" smtClean="0"/>
              <a:t>6/4/20</a:t>
            </a:fld>
            <a:endParaRPr lang="en-US"/>
          </a:p>
        </p:txBody>
      </p:sp>
      <p:sp>
        <p:nvSpPr>
          <p:cNvPr id="5" name="Footer Placeholder 4">
            <a:extLst>
              <a:ext uri="{FF2B5EF4-FFF2-40B4-BE49-F238E27FC236}">
                <a16:creationId xmlns:a16="http://schemas.microsoft.com/office/drawing/2014/main" id="{1B8393AC-CFD4-1047-ABCD-A942EB25C58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9F1441-CE34-6740-8F2F-E5636437CA58}"/>
              </a:ext>
            </a:extLst>
          </p:cNvPr>
          <p:cNvSpPr>
            <a:spLocks noGrp="1"/>
          </p:cNvSpPr>
          <p:nvPr>
            <p:ph type="sldNum" sz="quarter" idx="12"/>
          </p:nvPr>
        </p:nvSpPr>
        <p:spPr/>
        <p:txBody>
          <a:bodyPr/>
          <a:lstStyle/>
          <a:p>
            <a:fld id="{873D19AC-BBC3-B948-B5FF-A32893C6056C}" type="slidenum">
              <a:rPr lang="en-US" smtClean="0"/>
              <a:t>‹#›</a:t>
            </a:fld>
            <a:endParaRPr lang="en-US"/>
          </a:p>
        </p:txBody>
      </p:sp>
    </p:spTree>
    <p:extLst>
      <p:ext uri="{BB962C8B-B14F-4D97-AF65-F5344CB8AC3E}">
        <p14:creationId xmlns:p14="http://schemas.microsoft.com/office/powerpoint/2010/main" val="29528068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5F3F2-2317-B94C-AC5F-CFC3E170209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FCE286A-C8D4-4C47-A04F-CAD1F57825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F9E865A-27D1-B640-988E-A69E16C1F1C0}"/>
              </a:ext>
            </a:extLst>
          </p:cNvPr>
          <p:cNvSpPr>
            <a:spLocks noGrp="1"/>
          </p:cNvSpPr>
          <p:nvPr>
            <p:ph type="dt" sz="half" idx="10"/>
          </p:nvPr>
        </p:nvSpPr>
        <p:spPr/>
        <p:txBody>
          <a:bodyPr/>
          <a:lstStyle/>
          <a:p>
            <a:fld id="{E70F0CDB-5306-F047-BD19-4BD74C1E201E}" type="datetimeFigureOut">
              <a:rPr lang="en-US" smtClean="0"/>
              <a:t>6/4/20</a:t>
            </a:fld>
            <a:endParaRPr lang="en-US"/>
          </a:p>
        </p:txBody>
      </p:sp>
      <p:sp>
        <p:nvSpPr>
          <p:cNvPr id="5" name="Footer Placeholder 4">
            <a:extLst>
              <a:ext uri="{FF2B5EF4-FFF2-40B4-BE49-F238E27FC236}">
                <a16:creationId xmlns:a16="http://schemas.microsoft.com/office/drawing/2014/main" id="{53B8701B-4548-E246-8614-0E42AB0DA9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2DD7E0-8D5D-B040-8340-5D950EF6DC04}"/>
              </a:ext>
            </a:extLst>
          </p:cNvPr>
          <p:cNvSpPr>
            <a:spLocks noGrp="1"/>
          </p:cNvSpPr>
          <p:nvPr>
            <p:ph type="sldNum" sz="quarter" idx="12"/>
          </p:nvPr>
        </p:nvSpPr>
        <p:spPr/>
        <p:txBody>
          <a:bodyPr/>
          <a:lstStyle/>
          <a:p>
            <a:fld id="{873D19AC-BBC3-B948-B5FF-A32893C6056C}" type="slidenum">
              <a:rPr lang="en-US" smtClean="0"/>
              <a:t>‹#›</a:t>
            </a:fld>
            <a:endParaRPr lang="en-US"/>
          </a:p>
        </p:txBody>
      </p:sp>
    </p:spTree>
    <p:extLst>
      <p:ext uri="{BB962C8B-B14F-4D97-AF65-F5344CB8AC3E}">
        <p14:creationId xmlns:p14="http://schemas.microsoft.com/office/powerpoint/2010/main" val="18144335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55CFF-B24D-D14F-AE0F-6AA44B9A986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A049E6-9951-9D47-9762-E518D857257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1984921-7646-FF41-AF65-6AFD2067656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9E30BA8-4A0F-1848-BBF7-F2F15E371E75}"/>
              </a:ext>
            </a:extLst>
          </p:cNvPr>
          <p:cNvSpPr>
            <a:spLocks noGrp="1"/>
          </p:cNvSpPr>
          <p:nvPr>
            <p:ph type="dt" sz="half" idx="10"/>
          </p:nvPr>
        </p:nvSpPr>
        <p:spPr/>
        <p:txBody>
          <a:bodyPr/>
          <a:lstStyle/>
          <a:p>
            <a:fld id="{E70F0CDB-5306-F047-BD19-4BD74C1E201E}" type="datetimeFigureOut">
              <a:rPr lang="en-US" smtClean="0"/>
              <a:t>6/4/20</a:t>
            </a:fld>
            <a:endParaRPr lang="en-US"/>
          </a:p>
        </p:txBody>
      </p:sp>
      <p:sp>
        <p:nvSpPr>
          <p:cNvPr id="6" name="Footer Placeholder 5">
            <a:extLst>
              <a:ext uri="{FF2B5EF4-FFF2-40B4-BE49-F238E27FC236}">
                <a16:creationId xmlns:a16="http://schemas.microsoft.com/office/drawing/2014/main" id="{29D61AA8-CB87-3444-BE61-CFF5A10DB9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E21DCF4-77D0-1C44-B586-ABB1FA8CDEC3}"/>
              </a:ext>
            </a:extLst>
          </p:cNvPr>
          <p:cNvSpPr>
            <a:spLocks noGrp="1"/>
          </p:cNvSpPr>
          <p:nvPr>
            <p:ph type="sldNum" sz="quarter" idx="12"/>
          </p:nvPr>
        </p:nvSpPr>
        <p:spPr/>
        <p:txBody>
          <a:bodyPr/>
          <a:lstStyle/>
          <a:p>
            <a:fld id="{873D19AC-BBC3-B948-B5FF-A32893C6056C}" type="slidenum">
              <a:rPr lang="en-US" smtClean="0"/>
              <a:t>‹#›</a:t>
            </a:fld>
            <a:endParaRPr lang="en-US"/>
          </a:p>
        </p:txBody>
      </p:sp>
    </p:spTree>
    <p:extLst>
      <p:ext uri="{BB962C8B-B14F-4D97-AF65-F5344CB8AC3E}">
        <p14:creationId xmlns:p14="http://schemas.microsoft.com/office/powerpoint/2010/main" val="476793075"/>
      </p:ext>
    </p:extLst>
  </p:cSld>
  <p:clrMapOvr>
    <a:masterClrMapping/>
  </p:clrMapOvr>
  <p:extLst>
    <p:ext uri="{DCECCB84-F9BA-43D5-87BE-67443E8EF086}">
      <p15:sldGuideLst xmlns:p15="http://schemas.microsoft.com/office/powerpoint/2012/main"/>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9CBE6-3F5A-0740-B3D8-D1C3E2723E5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A597B1D-8D3B-7140-BF72-AB60C6903F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B259447-C3D9-F741-9366-45B4B5302EC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C044C9D-5AD1-8C4B-B23F-240F29E449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EC77AD8-6FC8-9C4C-B866-5A9DA54282C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F8CA234-5995-354C-81B0-487F4AAF842B}"/>
              </a:ext>
            </a:extLst>
          </p:cNvPr>
          <p:cNvSpPr>
            <a:spLocks noGrp="1"/>
          </p:cNvSpPr>
          <p:nvPr>
            <p:ph type="dt" sz="half" idx="10"/>
          </p:nvPr>
        </p:nvSpPr>
        <p:spPr/>
        <p:txBody>
          <a:bodyPr/>
          <a:lstStyle/>
          <a:p>
            <a:fld id="{E70F0CDB-5306-F047-BD19-4BD74C1E201E}" type="datetimeFigureOut">
              <a:rPr lang="en-US" smtClean="0"/>
              <a:t>6/4/20</a:t>
            </a:fld>
            <a:endParaRPr lang="en-US"/>
          </a:p>
        </p:txBody>
      </p:sp>
      <p:sp>
        <p:nvSpPr>
          <p:cNvPr id="8" name="Footer Placeholder 7">
            <a:extLst>
              <a:ext uri="{FF2B5EF4-FFF2-40B4-BE49-F238E27FC236}">
                <a16:creationId xmlns:a16="http://schemas.microsoft.com/office/drawing/2014/main" id="{6C9561B8-98ED-8F4C-96FE-6CAA2C1E042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F675FBB-FCE1-6B43-9F7C-ABFDAB7EFDD2}"/>
              </a:ext>
            </a:extLst>
          </p:cNvPr>
          <p:cNvSpPr>
            <a:spLocks noGrp="1"/>
          </p:cNvSpPr>
          <p:nvPr>
            <p:ph type="sldNum" sz="quarter" idx="12"/>
          </p:nvPr>
        </p:nvSpPr>
        <p:spPr/>
        <p:txBody>
          <a:bodyPr/>
          <a:lstStyle/>
          <a:p>
            <a:fld id="{873D19AC-BBC3-B948-B5FF-A32893C6056C}" type="slidenum">
              <a:rPr lang="en-US" smtClean="0"/>
              <a:t>‹#›</a:t>
            </a:fld>
            <a:endParaRPr lang="en-US"/>
          </a:p>
        </p:txBody>
      </p:sp>
    </p:spTree>
    <p:extLst>
      <p:ext uri="{BB962C8B-B14F-4D97-AF65-F5344CB8AC3E}">
        <p14:creationId xmlns:p14="http://schemas.microsoft.com/office/powerpoint/2010/main" val="4173723183"/>
      </p:ext>
    </p:extLst>
  </p:cSld>
  <p:clrMapOvr>
    <a:masterClrMapping/>
  </p:clrMapOvr>
  <p:extLst>
    <p:ext uri="{DCECCB84-F9BA-43D5-87BE-67443E8EF086}">
      <p15:sldGuideLst xmlns:p15="http://schemas.microsoft.com/office/powerpoint/2012/main"/>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6388F-4C46-3E49-8606-DF9D106191B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734AFC3-52F1-D94E-A3DE-E0782A4DA09B}"/>
              </a:ext>
            </a:extLst>
          </p:cNvPr>
          <p:cNvSpPr>
            <a:spLocks noGrp="1"/>
          </p:cNvSpPr>
          <p:nvPr>
            <p:ph type="dt" sz="half" idx="10"/>
          </p:nvPr>
        </p:nvSpPr>
        <p:spPr/>
        <p:txBody>
          <a:bodyPr/>
          <a:lstStyle/>
          <a:p>
            <a:fld id="{E70F0CDB-5306-F047-BD19-4BD74C1E201E}" type="datetimeFigureOut">
              <a:rPr lang="en-US" smtClean="0"/>
              <a:t>6/4/20</a:t>
            </a:fld>
            <a:endParaRPr lang="en-US"/>
          </a:p>
        </p:txBody>
      </p:sp>
      <p:sp>
        <p:nvSpPr>
          <p:cNvPr id="4" name="Footer Placeholder 3">
            <a:extLst>
              <a:ext uri="{FF2B5EF4-FFF2-40B4-BE49-F238E27FC236}">
                <a16:creationId xmlns:a16="http://schemas.microsoft.com/office/drawing/2014/main" id="{D08114DA-9B19-4F40-91F5-7A10E0EFAC9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965194F-9E5B-F34E-90F8-10271AEF3D3D}"/>
              </a:ext>
            </a:extLst>
          </p:cNvPr>
          <p:cNvSpPr>
            <a:spLocks noGrp="1"/>
          </p:cNvSpPr>
          <p:nvPr>
            <p:ph type="sldNum" sz="quarter" idx="12"/>
          </p:nvPr>
        </p:nvSpPr>
        <p:spPr/>
        <p:txBody>
          <a:bodyPr/>
          <a:lstStyle/>
          <a:p>
            <a:fld id="{873D19AC-BBC3-B948-B5FF-A32893C6056C}" type="slidenum">
              <a:rPr lang="en-US" smtClean="0"/>
              <a:t>‹#›</a:t>
            </a:fld>
            <a:endParaRPr lang="en-US"/>
          </a:p>
        </p:txBody>
      </p:sp>
    </p:spTree>
    <p:extLst>
      <p:ext uri="{BB962C8B-B14F-4D97-AF65-F5344CB8AC3E}">
        <p14:creationId xmlns:p14="http://schemas.microsoft.com/office/powerpoint/2010/main" val="38107720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F64BD2-646A-4448-B298-A0CFE573545D}"/>
              </a:ext>
            </a:extLst>
          </p:cNvPr>
          <p:cNvSpPr>
            <a:spLocks noGrp="1"/>
          </p:cNvSpPr>
          <p:nvPr>
            <p:ph type="dt" sz="half" idx="10"/>
          </p:nvPr>
        </p:nvSpPr>
        <p:spPr/>
        <p:txBody>
          <a:bodyPr/>
          <a:lstStyle/>
          <a:p>
            <a:fld id="{E70F0CDB-5306-F047-BD19-4BD74C1E201E}" type="datetimeFigureOut">
              <a:rPr lang="en-US" smtClean="0"/>
              <a:t>6/4/20</a:t>
            </a:fld>
            <a:endParaRPr lang="en-US"/>
          </a:p>
        </p:txBody>
      </p:sp>
      <p:sp>
        <p:nvSpPr>
          <p:cNvPr id="3" name="Footer Placeholder 2">
            <a:extLst>
              <a:ext uri="{FF2B5EF4-FFF2-40B4-BE49-F238E27FC236}">
                <a16:creationId xmlns:a16="http://schemas.microsoft.com/office/drawing/2014/main" id="{483E5525-D30C-044B-BACE-4CE738337F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4EFB02-C0F7-0F49-8A2E-0BE193AEF9DC}"/>
              </a:ext>
            </a:extLst>
          </p:cNvPr>
          <p:cNvSpPr>
            <a:spLocks noGrp="1"/>
          </p:cNvSpPr>
          <p:nvPr>
            <p:ph type="sldNum" sz="quarter" idx="12"/>
          </p:nvPr>
        </p:nvSpPr>
        <p:spPr/>
        <p:txBody>
          <a:bodyPr/>
          <a:lstStyle/>
          <a:p>
            <a:fld id="{873D19AC-BBC3-B948-B5FF-A32893C6056C}" type="slidenum">
              <a:rPr lang="en-US" smtClean="0"/>
              <a:t>‹#›</a:t>
            </a:fld>
            <a:endParaRPr lang="en-US"/>
          </a:p>
        </p:txBody>
      </p:sp>
    </p:spTree>
    <p:extLst>
      <p:ext uri="{BB962C8B-B14F-4D97-AF65-F5344CB8AC3E}">
        <p14:creationId xmlns:p14="http://schemas.microsoft.com/office/powerpoint/2010/main" val="1782444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F914A-2682-0348-8038-25244C96C2B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7C4378B-EF54-3946-8C81-79242F334A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B587482-52CA-964D-A2CE-2421AFCEE0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26080C6-869B-8741-B57F-F1EE5A334A7A}"/>
              </a:ext>
            </a:extLst>
          </p:cNvPr>
          <p:cNvSpPr>
            <a:spLocks noGrp="1"/>
          </p:cNvSpPr>
          <p:nvPr>
            <p:ph type="dt" sz="half" idx="10"/>
          </p:nvPr>
        </p:nvSpPr>
        <p:spPr/>
        <p:txBody>
          <a:bodyPr/>
          <a:lstStyle/>
          <a:p>
            <a:fld id="{E70F0CDB-5306-F047-BD19-4BD74C1E201E}" type="datetimeFigureOut">
              <a:rPr lang="en-US" smtClean="0"/>
              <a:t>6/4/20</a:t>
            </a:fld>
            <a:endParaRPr lang="en-US"/>
          </a:p>
        </p:txBody>
      </p:sp>
      <p:sp>
        <p:nvSpPr>
          <p:cNvPr id="6" name="Footer Placeholder 5">
            <a:extLst>
              <a:ext uri="{FF2B5EF4-FFF2-40B4-BE49-F238E27FC236}">
                <a16:creationId xmlns:a16="http://schemas.microsoft.com/office/drawing/2014/main" id="{8CAB95CB-3D82-3D47-BE7E-2CB65BA1467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E531A36-BE39-2C4E-95A0-3A20C255610A}"/>
              </a:ext>
            </a:extLst>
          </p:cNvPr>
          <p:cNvSpPr>
            <a:spLocks noGrp="1"/>
          </p:cNvSpPr>
          <p:nvPr>
            <p:ph type="sldNum" sz="quarter" idx="12"/>
          </p:nvPr>
        </p:nvSpPr>
        <p:spPr/>
        <p:txBody>
          <a:bodyPr/>
          <a:lstStyle/>
          <a:p>
            <a:fld id="{873D19AC-BBC3-B948-B5FF-A32893C6056C}" type="slidenum">
              <a:rPr lang="en-US" smtClean="0"/>
              <a:t>‹#›</a:t>
            </a:fld>
            <a:endParaRPr lang="en-US"/>
          </a:p>
        </p:txBody>
      </p:sp>
    </p:spTree>
    <p:extLst>
      <p:ext uri="{BB962C8B-B14F-4D97-AF65-F5344CB8AC3E}">
        <p14:creationId xmlns:p14="http://schemas.microsoft.com/office/powerpoint/2010/main" val="1365453286"/>
      </p:ext>
    </p:extLst>
  </p:cSld>
  <p:clrMapOvr>
    <a:masterClrMapping/>
  </p:clrMapOvr>
  <p:extLst>
    <p:ext uri="{DCECCB84-F9BA-43D5-87BE-67443E8EF086}">
      <p15:sldGuideLst xmlns:p15="http://schemas.microsoft.com/office/powerpoint/2012/main"/>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FCC09-A591-B147-A3F6-69C81E3148E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094851E-4683-3B45-9F0C-C5C09AF231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E2F4296-6A7D-0A4B-B7BE-A348343A5C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7C4214A-2A04-904A-AE5F-A110BEF4829A}"/>
              </a:ext>
            </a:extLst>
          </p:cNvPr>
          <p:cNvSpPr>
            <a:spLocks noGrp="1"/>
          </p:cNvSpPr>
          <p:nvPr>
            <p:ph type="dt" sz="half" idx="10"/>
          </p:nvPr>
        </p:nvSpPr>
        <p:spPr/>
        <p:txBody>
          <a:bodyPr/>
          <a:lstStyle/>
          <a:p>
            <a:fld id="{E70F0CDB-5306-F047-BD19-4BD74C1E201E}" type="datetimeFigureOut">
              <a:rPr lang="en-US" smtClean="0"/>
              <a:t>6/4/20</a:t>
            </a:fld>
            <a:endParaRPr lang="en-US"/>
          </a:p>
        </p:txBody>
      </p:sp>
      <p:sp>
        <p:nvSpPr>
          <p:cNvPr id="6" name="Footer Placeholder 5">
            <a:extLst>
              <a:ext uri="{FF2B5EF4-FFF2-40B4-BE49-F238E27FC236}">
                <a16:creationId xmlns:a16="http://schemas.microsoft.com/office/drawing/2014/main" id="{3D1D1810-BBF6-A644-BC97-6542347E52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FD74188-F89C-2D44-976F-2BE1955590AC}"/>
              </a:ext>
            </a:extLst>
          </p:cNvPr>
          <p:cNvSpPr>
            <a:spLocks noGrp="1"/>
          </p:cNvSpPr>
          <p:nvPr>
            <p:ph type="sldNum" sz="quarter" idx="12"/>
          </p:nvPr>
        </p:nvSpPr>
        <p:spPr/>
        <p:txBody>
          <a:bodyPr/>
          <a:lstStyle/>
          <a:p>
            <a:fld id="{873D19AC-BBC3-B948-B5FF-A32893C6056C}" type="slidenum">
              <a:rPr lang="en-US" smtClean="0"/>
              <a:t>‹#›</a:t>
            </a:fld>
            <a:endParaRPr lang="en-US"/>
          </a:p>
        </p:txBody>
      </p:sp>
    </p:spTree>
    <p:extLst>
      <p:ext uri="{BB962C8B-B14F-4D97-AF65-F5344CB8AC3E}">
        <p14:creationId xmlns:p14="http://schemas.microsoft.com/office/powerpoint/2010/main" val="8761647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EE90E-F3E6-774E-A7C5-9D037316B92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DF0C37A-E750-194D-9134-B18BAD1A009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323A55E-66A7-F947-A3CB-62087F0CD2C4}"/>
              </a:ext>
            </a:extLst>
          </p:cNvPr>
          <p:cNvSpPr>
            <a:spLocks noGrp="1"/>
          </p:cNvSpPr>
          <p:nvPr>
            <p:ph type="dt" sz="half" idx="10"/>
          </p:nvPr>
        </p:nvSpPr>
        <p:spPr/>
        <p:txBody>
          <a:bodyPr/>
          <a:lstStyle/>
          <a:p>
            <a:fld id="{E70F0CDB-5306-F047-BD19-4BD74C1E201E}" type="datetimeFigureOut">
              <a:rPr lang="en-US" smtClean="0"/>
              <a:t>6/4/20</a:t>
            </a:fld>
            <a:endParaRPr lang="en-US"/>
          </a:p>
        </p:txBody>
      </p:sp>
      <p:sp>
        <p:nvSpPr>
          <p:cNvPr id="5" name="Footer Placeholder 4">
            <a:extLst>
              <a:ext uri="{FF2B5EF4-FFF2-40B4-BE49-F238E27FC236}">
                <a16:creationId xmlns:a16="http://schemas.microsoft.com/office/drawing/2014/main" id="{9E102937-EE5D-BD41-A3DF-07381D4D62E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802A90-24D8-2B4D-821B-647180C71C38}"/>
              </a:ext>
            </a:extLst>
          </p:cNvPr>
          <p:cNvSpPr>
            <a:spLocks noGrp="1"/>
          </p:cNvSpPr>
          <p:nvPr>
            <p:ph type="sldNum" sz="quarter" idx="12"/>
          </p:nvPr>
        </p:nvSpPr>
        <p:spPr/>
        <p:txBody>
          <a:bodyPr/>
          <a:lstStyle/>
          <a:p>
            <a:fld id="{873D19AC-BBC3-B948-B5FF-A32893C6056C}" type="slidenum">
              <a:rPr lang="en-US" smtClean="0"/>
              <a:t>‹#›</a:t>
            </a:fld>
            <a:endParaRPr lang="en-US"/>
          </a:p>
        </p:txBody>
      </p:sp>
    </p:spTree>
    <p:extLst>
      <p:ext uri="{BB962C8B-B14F-4D97-AF65-F5344CB8AC3E}">
        <p14:creationId xmlns:p14="http://schemas.microsoft.com/office/powerpoint/2010/main" val="53146986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D574724-CC62-AD4B-8E55-98F52CEDFD6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02EA973-24D8-4B47-88FE-8F02EFA4DAB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95F1223-28C9-BB4D-8973-D94BE682056F}"/>
              </a:ext>
            </a:extLst>
          </p:cNvPr>
          <p:cNvSpPr>
            <a:spLocks noGrp="1"/>
          </p:cNvSpPr>
          <p:nvPr>
            <p:ph type="dt" sz="half" idx="10"/>
          </p:nvPr>
        </p:nvSpPr>
        <p:spPr/>
        <p:txBody>
          <a:bodyPr/>
          <a:lstStyle/>
          <a:p>
            <a:fld id="{E70F0CDB-5306-F047-BD19-4BD74C1E201E}" type="datetimeFigureOut">
              <a:rPr lang="en-US" smtClean="0"/>
              <a:t>6/4/20</a:t>
            </a:fld>
            <a:endParaRPr lang="en-US"/>
          </a:p>
        </p:txBody>
      </p:sp>
      <p:sp>
        <p:nvSpPr>
          <p:cNvPr id="5" name="Footer Placeholder 4">
            <a:extLst>
              <a:ext uri="{FF2B5EF4-FFF2-40B4-BE49-F238E27FC236}">
                <a16:creationId xmlns:a16="http://schemas.microsoft.com/office/drawing/2014/main" id="{AAAE7ED2-B65D-2F41-9711-3F706E80E2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AA198E-6909-3547-B291-844412A81BF5}"/>
              </a:ext>
            </a:extLst>
          </p:cNvPr>
          <p:cNvSpPr>
            <a:spLocks noGrp="1"/>
          </p:cNvSpPr>
          <p:nvPr>
            <p:ph type="sldNum" sz="quarter" idx="12"/>
          </p:nvPr>
        </p:nvSpPr>
        <p:spPr/>
        <p:txBody>
          <a:bodyPr/>
          <a:lstStyle/>
          <a:p>
            <a:fld id="{873D19AC-BBC3-B948-B5FF-A32893C6056C}" type="slidenum">
              <a:rPr lang="en-US" smtClean="0"/>
              <a:t>‹#›</a:t>
            </a:fld>
            <a:endParaRPr lang="en-US"/>
          </a:p>
        </p:txBody>
      </p:sp>
    </p:spTree>
    <p:extLst>
      <p:ext uri="{BB962C8B-B14F-4D97-AF65-F5344CB8AC3E}">
        <p14:creationId xmlns:p14="http://schemas.microsoft.com/office/powerpoint/2010/main" val="22254563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E70F0CDB-5306-F047-BD19-4BD74C1E201E}" type="datetimeFigureOut">
              <a:rPr lang="en-US" smtClean="0"/>
              <a:t>6/4/20</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73D19AC-BBC3-B948-B5FF-A32893C6056C}"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573057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D1A3AC-0671-3D4D-8360-52A7078243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0D43BED-0E29-4B4F-A823-59E4656A11D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BE8D96A-5318-7D41-9657-AE8E5C3633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0F0CDB-5306-F047-BD19-4BD74C1E201E}" type="datetimeFigureOut">
              <a:rPr lang="en-US" smtClean="0"/>
              <a:t>6/4/20</a:t>
            </a:fld>
            <a:endParaRPr lang="en-US"/>
          </a:p>
        </p:txBody>
      </p:sp>
      <p:sp>
        <p:nvSpPr>
          <p:cNvPr id="5" name="Footer Placeholder 4">
            <a:extLst>
              <a:ext uri="{FF2B5EF4-FFF2-40B4-BE49-F238E27FC236}">
                <a16:creationId xmlns:a16="http://schemas.microsoft.com/office/drawing/2014/main" id="{8229294F-67DA-924B-AEC7-547F8E1B16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62D3B09-F637-B94A-9BC8-387A4B845C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3D19AC-BBC3-B948-B5FF-A32893C6056C}" type="slidenum">
              <a:rPr lang="en-US" smtClean="0"/>
              <a:t>‹#›</a:t>
            </a:fld>
            <a:endParaRPr lang="en-US"/>
          </a:p>
        </p:txBody>
      </p:sp>
    </p:spTree>
    <p:extLst>
      <p:ext uri="{BB962C8B-B14F-4D97-AF65-F5344CB8AC3E}">
        <p14:creationId xmlns:p14="http://schemas.microsoft.com/office/powerpoint/2010/main" val="60017491"/>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diagramLayout" Target="../diagrams/layout1.xml"/><Relationship Id="rId7" Type="http://schemas.openxmlformats.org/officeDocument/2006/relationships/image" Target="../media/image1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openxmlformats.org/officeDocument/2006/relationships/image" Target="../media/image13.jpg"/><Relationship Id="rId5" Type="http://schemas.openxmlformats.org/officeDocument/2006/relationships/diagramColors" Target="../diagrams/colors1.xml"/><Relationship Id="rId10" Type="http://schemas.microsoft.com/office/2007/relationships/hdphoto" Target="../media/hdphoto2.wdp"/><Relationship Id="rId4" Type="http://schemas.openxmlformats.org/officeDocument/2006/relationships/diagramQuickStyle" Target="../diagrams/quickStyle1.xml"/><Relationship Id="rId9" Type="http://schemas.openxmlformats.org/officeDocument/2006/relationships/image" Target="../media/image1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hyperlink" Target="http://penelope.uchicago.edu/Thayer/E/Roman/Texts/Cassius_Dio/home.html"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commons.wikimedia.org/wiki/Main_Pag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large white building&#10;&#10;Description automatically generated">
            <a:extLst>
              <a:ext uri="{FF2B5EF4-FFF2-40B4-BE49-F238E27FC236}">
                <a16:creationId xmlns:a16="http://schemas.microsoft.com/office/drawing/2014/main" id="{75E97E95-241A-4167-89CA-CEE4816EF8D5}"/>
              </a:ext>
            </a:extLst>
          </p:cNvPr>
          <p:cNvPicPr>
            <a:picLocks noChangeAspect="1"/>
          </p:cNvPicPr>
          <p:nvPr/>
        </p:nvPicPr>
        <p:blipFill rotWithShape="1">
          <a:blip r:embed="rId2"/>
          <a:srcRect l="9091" t="9705" b="13686"/>
          <a:stretch/>
        </p:blipFill>
        <p:spPr>
          <a:xfrm>
            <a:off x="20" y="0"/>
            <a:ext cx="12191980" cy="6857990"/>
          </a:xfrm>
          <a:prstGeom prst="rect">
            <a:avLst/>
          </a:prstGeom>
        </p:spPr>
      </p:pic>
      <p:sp>
        <p:nvSpPr>
          <p:cNvPr id="17" name="Rectangle 16">
            <a:extLst>
              <a:ext uri="{FF2B5EF4-FFF2-40B4-BE49-F238E27FC236}">
                <a16:creationId xmlns:a16="http://schemas.microsoft.com/office/drawing/2014/main" id="{CC1CA635-2D9C-4E3E-820F-5FE35AC14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59968"/>
            <a:ext cx="12192000" cy="2298032"/>
          </a:xfrm>
          <a:prstGeom prst="rect">
            <a:avLst/>
          </a:prstGeom>
          <a:solidFill>
            <a:schemeClr val="accent1">
              <a:lumMod val="75000"/>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0F6910C3-2802-8F4D-942B-DD17D8AC9F21}"/>
              </a:ext>
            </a:extLst>
          </p:cNvPr>
          <p:cNvSpPr>
            <a:spLocks noGrp="1"/>
          </p:cNvSpPr>
          <p:nvPr>
            <p:ph type="ctrTitle"/>
          </p:nvPr>
        </p:nvSpPr>
        <p:spPr>
          <a:xfrm>
            <a:off x="457200" y="4960137"/>
            <a:ext cx="7772400" cy="1463040"/>
          </a:xfrm>
        </p:spPr>
        <p:txBody>
          <a:bodyPr>
            <a:normAutofit/>
          </a:bodyPr>
          <a:lstStyle/>
          <a:p>
            <a:r>
              <a:rPr lang="en-US" sz="4600">
                <a:solidFill>
                  <a:srgbClr val="FFFFFF"/>
                </a:solidFill>
              </a:rPr>
              <a:t>Triumphal arch of Titus and the Destruction of the Second Temple </a:t>
            </a:r>
          </a:p>
        </p:txBody>
      </p:sp>
      <p:sp>
        <p:nvSpPr>
          <p:cNvPr id="3" name="Subtitle 2">
            <a:extLst>
              <a:ext uri="{FF2B5EF4-FFF2-40B4-BE49-F238E27FC236}">
                <a16:creationId xmlns:a16="http://schemas.microsoft.com/office/drawing/2014/main" id="{F2AB8587-4E6E-7D4B-993A-174A97EC7DB2}"/>
              </a:ext>
            </a:extLst>
          </p:cNvPr>
          <p:cNvSpPr>
            <a:spLocks noGrp="1"/>
          </p:cNvSpPr>
          <p:nvPr>
            <p:ph type="subTitle" idx="1"/>
          </p:nvPr>
        </p:nvSpPr>
        <p:spPr>
          <a:xfrm>
            <a:off x="8610600" y="4960137"/>
            <a:ext cx="3200400" cy="1463040"/>
          </a:xfrm>
        </p:spPr>
        <p:txBody>
          <a:bodyPr>
            <a:normAutofit/>
          </a:bodyPr>
          <a:lstStyle/>
          <a:p>
            <a:r>
              <a:rPr lang="en-US">
                <a:solidFill>
                  <a:srgbClr val="FFFFFF"/>
                </a:solidFill>
              </a:rPr>
              <a:t>Rebecca Calder</a:t>
            </a:r>
          </a:p>
        </p:txBody>
      </p:sp>
      <p:cxnSp>
        <p:nvCxnSpPr>
          <p:cNvPr id="19" name="Straight Connector 18">
            <a:extLst>
              <a:ext uri="{FF2B5EF4-FFF2-40B4-BE49-F238E27FC236}">
                <a16:creationId xmlns:a16="http://schemas.microsoft.com/office/drawing/2014/main" id="{E0E62FBC-456F-48AE-91ED-3956405D76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92106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90AAC386-A18D-4525-AD1B-4D227ED34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FB9159-2AAD-C541-B2BC-9409D92B6765}"/>
              </a:ext>
            </a:extLst>
          </p:cNvPr>
          <p:cNvSpPr>
            <a:spLocks noGrp="1"/>
          </p:cNvSpPr>
          <p:nvPr>
            <p:ph type="title"/>
          </p:nvPr>
        </p:nvSpPr>
        <p:spPr>
          <a:xfrm>
            <a:off x="338688" y="291176"/>
            <a:ext cx="7376572" cy="726549"/>
          </a:xfrm>
        </p:spPr>
        <p:txBody>
          <a:bodyPr>
            <a:normAutofit/>
          </a:bodyPr>
          <a:lstStyle/>
          <a:p>
            <a:pPr algn="ctr"/>
            <a:r>
              <a:rPr lang="en-US" dirty="0"/>
              <a:t>The arch and what it depicts</a:t>
            </a:r>
          </a:p>
        </p:txBody>
      </p:sp>
      <p:cxnSp>
        <p:nvCxnSpPr>
          <p:cNvPr id="8" name="Straight Connector 10">
            <a:extLst>
              <a:ext uri="{FF2B5EF4-FFF2-40B4-BE49-F238E27FC236}">
                <a16:creationId xmlns:a16="http://schemas.microsoft.com/office/drawing/2014/main" id="{C34C4AD0-FE94-4E84-ACA6-CC5BF1A118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853463" y="2514600"/>
            <a:ext cx="0" cy="1828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13" name="Content Placeholder 2">
            <a:extLst>
              <a:ext uri="{FF2B5EF4-FFF2-40B4-BE49-F238E27FC236}">
                <a16:creationId xmlns:a16="http://schemas.microsoft.com/office/drawing/2014/main" id="{B5D9A84B-75DB-4A36-92E6-6FE860DC3F05}"/>
              </a:ext>
            </a:extLst>
          </p:cNvPr>
          <p:cNvGraphicFramePr>
            <a:graphicFrameLocks noGrp="1"/>
          </p:cNvGraphicFramePr>
          <p:nvPr>
            <p:ph idx="1"/>
            <p:extLst>
              <p:ext uri="{D42A27DB-BD31-4B8C-83A1-F6EECF244321}">
                <p14:modId xmlns:p14="http://schemas.microsoft.com/office/powerpoint/2010/main" val="3045479478"/>
              </p:ext>
            </p:extLst>
          </p:nvPr>
        </p:nvGraphicFramePr>
        <p:xfrm>
          <a:off x="464484" y="1114357"/>
          <a:ext cx="7124709" cy="53197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6" name="Picture 15" descr="A group of men posing for a photo&#10;&#10;Description automatically generated">
            <a:extLst>
              <a:ext uri="{FF2B5EF4-FFF2-40B4-BE49-F238E27FC236}">
                <a16:creationId xmlns:a16="http://schemas.microsoft.com/office/drawing/2014/main" id="{039BE1D2-B0FD-2B42-9F05-313948653E1E}"/>
              </a:ext>
            </a:extLst>
          </p:cNvPr>
          <p:cNvPicPr>
            <a:picLocks noChangeAspect="1"/>
          </p:cNvPicPr>
          <p:nvPr/>
        </p:nvPicPr>
        <p:blipFill rotWithShape="1">
          <a:blip r:embed="rId7">
            <a:extLst>
              <a:ext uri="{BEBA8EAE-BF5A-486C-A8C5-ECC9F3942E4B}">
                <a14:imgProps xmlns:a14="http://schemas.microsoft.com/office/drawing/2010/main">
                  <a14:imgLayer r:embed="rId8">
                    <a14:imgEffect>
                      <a14:backgroundRemoval t="8289" b="93583" l="5179" r="95714">
                        <a14:foregroundMark x1="5179" y1="11230" x2="8571" y2="81016"/>
                        <a14:foregroundMark x1="8571" y1="81016" x2="12857" y2="87433"/>
                        <a14:foregroundMark x1="12857" y1="87433" x2="22500" y2="91711"/>
                        <a14:foregroundMark x1="42639" y1="91345" x2="43214" y2="91176"/>
                        <a14:foregroundMark x1="4821" y1="8824" x2="4821" y2="86898"/>
                        <a14:foregroundMark x1="4821" y1="86898" x2="10893" y2="86364"/>
                        <a14:foregroundMark x1="10893" y1="86364" x2="22321" y2="73529"/>
                        <a14:foregroundMark x1="22321" y1="73529" x2="26786" y2="65508"/>
                        <a14:foregroundMark x1="26786" y1="65508" x2="71429" y2="36631"/>
                        <a14:foregroundMark x1="71429" y1="36631" x2="86071" y2="30749"/>
                        <a14:foregroundMark x1="86071" y1="30749" x2="93393" y2="21658"/>
                        <a14:foregroundMark x1="93393" y1="21658" x2="95179" y2="13636"/>
                        <a14:foregroundMark x1="95179" y1="13636" x2="91250" y2="6952"/>
                        <a14:foregroundMark x1="91250" y1="6952" x2="5357" y2="8289"/>
                        <a14:foregroundMark x1="5357" y1="8289" x2="5179" y2="8556"/>
                        <a14:foregroundMark x1="91250" y1="6952" x2="94821" y2="13636"/>
                        <a14:foregroundMark x1="94821" y1="13636" x2="94643" y2="83155"/>
                        <a14:foregroundMark x1="94643" y1="83155" x2="91429" y2="89840"/>
                        <a14:foregroundMark x1="91429" y1="89840" x2="87143" y2="82888"/>
                        <a14:foregroundMark x1="87143" y1="82888" x2="88750" y2="14171"/>
                        <a14:foregroundMark x1="88750" y1="14171" x2="91250" y2="8556"/>
                        <a14:foregroundMark x1="95536" y1="6684" x2="95714" y2="86096"/>
                        <a14:foregroundMark x1="95714" y1="86096" x2="90893" y2="89305"/>
                        <a14:backgroundMark x1="25179" y1="93048" x2="26964" y2="93316"/>
                        <a14:backgroundMark x1="24643" y1="94652" x2="30714" y2="94920"/>
                        <a14:backgroundMark x1="30714" y1="94920" x2="36429" y2="93583"/>
                        <a14:backgroundMark x1="36429" y1="93583" x2="26071" y2="93048"/>
                        <a14:backgroundMark x1="37321" y1="92781" x2="36607" y2="92781"/>
                        <a14:backgroundMark x1="43036" y1="92246" x2="26071" y2="93583"/>
                        <a14:backgroundMark x1="26071" y1="93583" x2="39821" y2="92246"/>
                        <a14:backgroundMark x1="26607" y1="92246" x2="22500" y2="91711"/>
                      </a14:backgroundRemoval>
                    </a14:imgEffect>
                  </a14:imgLayer>
                </a14:imgProps>
              </a:ext>
            </a:extLst>
          </a:blip>
          <a:srcRect l="3699" t="6283" r="3919" b="9353"/>
          <a:stretch/>
        </p:blipFill>
        <p:spPr>
          <a:xfrm>
            <a:off x="8417268" y="4673236"/>
            <a:ext cx="3420709" cy="2074756"/>
          </a:xfrm>
          <a:prstGeom prst="rect">
            <a:avLst/>
          </a:prstGeom>
        </p:spPr>
      </p:pic>
      <p:pic>
        <p:nvPicPr>
          <p:cNvPr id="18" name="Picture 17" descr="A picture containing photo, sculpture, indoor, window&#10;&#10;Description automatically generated">
            <a:extLst>
              <a:ext uri="{FF2B5EF4-FFF2-40B4-BE49-F238E27FC236}">
                <a16:creationId xmlns:a16="http://schemas.microsoft.com/office/drawing/2014/main" id="{79442E44-4EA4-404E-976E-46C1819F2B01}"/>
              </a:ext>
            </a:extLst>
          </p:cNvPr>
          <p:cNvPicPr>
            <a:picLocks noChangeAspect="1"/>
          </p:cNvPicPr>
          <p:nvPr/>
        </p:nvPicPr>
        <p:blipFill rotWithShape="1">
          <a:blip r:embed="rId9">
            <a:extLst>
              <a:ext uri="{BEBA8EAE-BF5A-486C-A8C5-ECC9F3942E4B}">
                <a14:imgProps xmlns:a14="http://schemas.microsoft.com/office/drawing/2010/main">
                  <a14:imgLayer r:embed="rId10">
                    <a14:imgEffect>
                      <a14:backgroundRemoval t="8316" b="90192" l="4800" r="94667">
                        <a14:foregroundMark x1="4267" y1="8955" x2="5067" y2="88060"/>
                        <a14:foregroundMark x1="5067" y1="88060" x2="9200" y2="93177"/>
                        <a14:foregroundMark x1="9200" y1="93177" x2="35733" y2="91471"/>
                        <a14:foregroundMark x1="35733" y1="91471" x2="91200" y2="93390"/>
                        <a14:foregroundMark x1="91200" y1="93390" x2="94667" y2="86780"/>
                        <a14:foregroundMark x1="94667" y1="86780" x2="93200" y2="10021"/>
                        <a14:foregroundMark x1="93200" y1="10021" x2="87867" y2="8102"/>
                        <a14:foregroundMark x1="87867" y1="8102" x2="14667" y2="10021"/>
                        <a14:foregroundMark x1="14667" y1="10021" x2="4800" y2="8316"/>
                        <a14:foregroundMark x1="94667" y1="90192" x2="93200" y2="14712"/>
                      </a14:backgroundRemoval>
                    </a14:imgEffect>
                  </a14:imgLayer>
                </a14:imgProps>
              </a:ext>
            </a:extLst>
          </a:blip>
          <a:srcRect l="3955" t="6645" r="3955" b="6645"/>
          <a:stretch/>
        </p:blipFill>
        <p:spPr>
          <a:xfrm>
            <a:off x="8339830" y="110008"/>
            <a:ext cx="3513482" cy="2068749"/>
          </a:xfrm>
          <a:prstGeom prst="rect">
            <a:avLst/>
          </a:prstGeom>
        </p:spPr>
      </p:pic>
      <p:pic>
        <p:nvPicPr>
          <p:cNvPr id="20" name="Picture 19" descr="A stone building&#10;&#10;Description automatically generated">
            <a:extLst>
              <a:ext uri="{FF2B5EF4-FFF2-40B4-BE49-F238E27FC236}">
                <a16:creationId xmlns:a16="http://schemas.microsoft.com/office/drawing/2014/main" id="{7787FE07-6AA1-F242-ABAA-858F5920A715}"/>
              </a:ext>
            </a:extLst>
          </p:cNvPr>
          <p:cNvPicPr>
            <a:picLocks noChangeAspect="1"/>
          </p:cNvPicPr>
          <p:nvPr/>
        </p:nvPicPr>
        <p:blipFill>
          <a:blip r:embed="rId11"/>
          <a:stretch>
            <a:fillRect/>
          </a:stretch>
        </p:blipFill>
        <p:spPr>
          <a:xfrm>
            <a:off x="8382003" y="2288764"/>
            <a:ext cx="3420709" cy="2280472"/>
          </a:xfrm>
          <a:prstGeom prst="rect">
            <a:avLst/>
          </a:prstGeom>
        </p:spPr>
      </p:pic>
    </p:spTree>
    <p:extLst>
      <p:ext uri="{BB962C8B-B14F-4D97-AF65-F5344CB8AC3E}">
        <p14:creationId xmlns:p14="http://schemas.microsoft.com/office/powerpoint/2010/main" val="203084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1" name="Rectangle 10">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2D8BFB-AD1E-8346-8E81-85F6425C3ED5}"/>
              </a:ext>
            </a:extLst>
          </p:cNvPr>
          <p:cNvSpPr>
            <a:spLocks noGrp="1"/>
          </p:cNvSpPr>
          <p:nvPr>
            <p:ph type="title"/>
          </p:nvPr>
        </p:nvSpPr>
        <p:spPr>
          <a:xfrm>
            <a:off x="4219803" y="4735775"/>
            <a:ext cx="7006998" cy="1245732"/>
          </a:xfrm>
        </p:spPr>
        <p:txBody>
          <a:bodyPr anchor="t">
            <a:normAutofit/>
          </a:bodyPr>
          <a:lstStyle/>
          <a:p>
            <a:r>
              <a:rPr lang="en-US" sz="4600">
                <a:solidFill>
                  <a:srgbClr val="FFFFFF"/>
                </a:solidFill>
              </a:rPr>
              <a:t>Flavians and the political importance of Jerusalem</a:t>
            </a:r>
          </a:p>
        </p:txBody>
      </p:sp>
      <p:sp>
        <p:nvSpPr>
          <p:cNvPr id="13"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400" y="1910808"/>
            <a:ext cx="5571069" cy="3036377"/>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E995644A-AADC-0F4C-926C-10B631EFEBE2}"/>
              </a:ext>
            </a:extLst>
          </p:cNvPr>
          <p:cNvSpPr>
            <a:spLocks noGrp="1"/>
          </p:cNvSpPr>
          <p:nvPr>
            <p:ph idx="1"/>
          </p:nvPr>
        </p:nvSpPr>
        <p:spPr>
          <a:xfrm>
            <a:off x="4219802" y="965864"/>
            <a:ext cx="7006998" cy="3450370"/>
          </a:xfrm>
        </p:spPr>
        <p:txBody>
          <a:bodyPr anchor="b">
            <a:normAutofit/>
          </a:bodyPr>
          <a:lstStyle/>
          <a:p>
            <a:r>
              <a:rPr lang="en-US" sz="1700" dirty="0">
                <a:solidFill>
                  <a:srgbClr val="FFFFFF"/>
                </a:solidFill>
              </a:rPr>
              <a:t>The triumph depicted on the arch is the specific victory of both Titus and his father Vespasian over the province of Judea in 70 C.E. and was part of a wider Flavian tradition of honoring this achievement (Boyle. 2002. 5)</a:t>
            </a:r>
          </a:p>
          <a:p>
            <a:r>
              <a:rPr lang="en-US" sz="1700" dirty="0">
                <a:solidFill>
                  <a:srgbClr val="FFFFFF"/>
                </a:solidFill>
              </a:rPr>
              <a:t>The Flavian family were intrinsically linked with the political importance of Juda/Palestine from 67 C.E. where Vespasian marched from Syria to Galilei in order to reconquer the land that the rebels had taken from the Romans. (Cohen. 1987. 16)</a:t>
            </a:r>
          </a:p>
          <a:p>
            <a:r>
              <a:rPr lang="en-US" sz="1700" dirty="0">
                <a:solidFill>
                  <a:srgbClr val="FFFFFF"/>
                </a:solidFill>
              </a:rPr>
              <a:t>Whilst Vespasian saw some small victories, he largely left the Jews within Jerusalem to in-fight.</a:t>
            </a:r>
          </a:p>
          <a:p>
            <a:r>
              <a:rPr lang="en-US" sz="1700" dirty="0">
                <a:solidFill>
                  <a:srgbClr val="FFFFFF"/>
                </a:solidFill>
              </a:rPr>
              <a:t>The full conquest happened in 70 C.E, a year after Vespasian became Emperor and sent his eldest son Titus to claim a victory for his new reign and to solidify the Flavian claim to power. (Cohen. 1987. 16)</a:t>
            </a:r>
          </a:p>
        </p:txBody>
      </p:sp>
      <p:cxnSp>
        <p:nvCxnSpPr>
          <p:cNvPr id="15" name="Straight Connector 14">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B2914157-A064-FA4E-8188-5B2FBA1352AE}"/>
              </a:ext>
            </a:extLst>
          </p:cNvPr>
          <p:cNvSpPr txBox="1"/>
          <p:nvPr/>
        </p:nvSpPr>
        <p:spPr>
          <a:xfrm>
            <a:off x="3672590" y="2563318"/>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4020809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32CE9E-02B2-E445-9B26-5CCB9115B940}"/>
              </a:ext>
            </a:extLst>
          </p:cNvPr>
          <p:cNvSpPr>
            <a:spLocks noGrp="1"/>
          </p:cNvSpPr>
          <p:nvPr>
            <p:ph type="title"/>
          </p:nvPr>
        </p:nvSpPr>
        <p:spPr>
          <a:xfrm>
            <a:off x="573024" y="4608575"/>
            <a:ext cx="5242560" cy="1765715"/>
          </a:xfrm>
        </p:spPr>
        <p:txBody>
          <a:bodyPr>
            <a:normAutofit/>
          </a:bodyPr>
          <a:lstStyle/>
          <a:p>
            <a:pPr algn="r"/>
            <a:r>
              <a:rPr lang="en-US" sz="4400" dirty="0">
                <a:solidFill>
                  <a:srgbClr val="FFFFFF"/>
                </a:solidFill>
              </a:rPr>
              <a:t>Flavians and the political importance of Jerusalem</a:t>
            </a:r>
          </a:p>
        </p:txBody>
      </p:sp>
      <p:pic>
        <p:nvPicPr>
          <p:cNvPr id="6" name="Picture 5" descr="A large stone statue in front of a tall building&#10;&#10;Description automatically generated">
            <a:extLst>
              <a:ext uri="{FF2B5EF4-FFF2-40B4-BE49-F238E27FC236}">
                <a16:creationId xmlns:a16="http://schemas.microsoft.com/office/drawing/2014/main" id="{6896FF73-687A-134C-8961-4A7A839BDF75}"/>
              </a:ext>
            </a:extLst>
          </p:cNvPr>
          <p:cNvPicPr>
            <a:picLocks noChangeAspect="1"/>
          </p:cNvPicPr>
          <p:nvPr/>
        </p:nvPicPr>
        <p:blipFill rotWithShape="1">
          <a:blip r:embed="rId2"/>
          <a:srcRect t="13040" b="13040"/>
          <a:stretch/>
        </p:blipFill>
        <p:spPr>
          <a:xfrm>
            <a:off x="327547" y="321733"/>
            <a:ext cx="5688020" cy="3899748"/>
          </a:xfrm>
          <a:prstGeom prst="rect">
            <a:avLst/>
          </a:prstGeom>
        </p:spPr>
      </p:pic>
      <p:sp>
        <p:nvSpPr>
          <p:cNvPr id="20" name="Rectangle 19">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578D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5A5B9D-A050-6F46-91E4-0DCB4F867C45}"/>
              </a:ext>
            </a:extLst>
          </p:cNvPr>
          <p:cNvSpPr>
            <a:spLocks noGrp="1"/>
          </p:cNvSpPr>
          <p:nvPr>
            <p:ph idx="1"/>
          </p:nvPr>
        </p:nvSpPr>
        <p:spPr>
          <a:xfrm>
            <a:off x="6661063" y="1361323"/>
            <a:ext cx="4724573" cy="4852362"/>
          </a:xfrm>
        </p:spPr>
        <p:txBody>
          <a:bodyPr anchor="t">
            <a:normAutofit lnSpcReduction="10000"/>
          </a:bodyPr>
          <a:lstStyle/>
          <a:p>
            <a:r>
              <a:rPr lang="en-US" dirty="0">
                <a:solidFill>
                  <a:srgbClr val="FFFFFF"/>
                </a:solidFill>
              </a:rPr>
              <a:t>Despite building the arch Domitian did not actually take part of the victory over Jerusalem, as he was too young to have participated in the fight, although he was seen at the triumph. (J. BJ 7.132)</a:t>
            </a:r>
          </a:p>
          <a:p>
            <a:r>
              <a:rPr lang="en-US" dirty="0">
                <a:solidFill>
                  <a:srgbClr val="FFFFFF"/>
                </a:solidFill>
              </a:rPr>
              <a:t>By celebrating his brothers and his father victories Domitian legitimizes both his familial lines importance in history, but also his own influence within Rome</a:t>
            </a:r>
          </a:p>
          <a:p>
            <a:r>
              <a:rPr lang="en-US" dirty="0">
                <a:solidFill>
                  <a:srgbClr val="FFFFFF"/>
                </a:solidFill>
              </a:rPr>
              <a:t>The dedication of the arch shows the cultural importance of both imagery associated with the triumph of Titus as well as the historical importance of the victory over the Province of Jerusalem. (Millar. 2005. 6)</a:t>
            </a:r>
          </a:p>
        </p:txBody>
      </p:sp>
      <p:sp>
        <p:nvSpPr>
          <p:cNvPr id="7" name="TextBox 6">
            <a:extLst>
              <a:ext uri="{FF2B5EF4-FFF2-40B4-BE49-F238E27FC236}">
                <a16:creationId xmlns:a16="http://schemas.microsoft.com/office/drawing/2014/main" id="{1FF08C7B-BD7B-804A-9953-2619F8F0B0FE}"/>
              </a:ext>
            </a:extLst>
          </p:cNvPr>
          <p:cNvSpPr txBox="1"/>
          <p:nvPr/>
        </p:nvSpPr>
        <p:spPr>
          <a:xfrm>
            <a:off x="6474816" y="605543"/>
            <a:ext cx="5097069" cy="584775"/>
          </a:xfrm>
          <a:prstGeom prst="rect">
            <a:avLst/>
          </a:prstGeom>
          <a:noFill/>
        </p:spPr>
        <p:txBody>
          <a:bodyPr wrap="square" rtlCol="0">
            <a:spAutoFit/>
          </a:bodyPr>
          <a:lstStyle/>
          <a:p>
            <a:pPr algn="ctr"/>
            <a:r>
              <a:rPr lang="en-US" sz="3200" dirty="0">
                <a:solidFill>
                  <a:srgbClr val="FFFFFF"/>
                </a:solidFill>
                <a:latin typeface="+mj-lt"/>
              </a:rPr>
              <a:t>Domitian: Why Build the arch?</a:t>
            </a:r>
          </a:p>
        </p:txBody>
      </p:sp>
    </p:spTree>
    <p:extLst>
      <p:ext uri="{BB962C8B-B14F-4D97-AF65-F5344CB8AC3E}">
        <p14:creationId xmlns:p14="http://schemas.microsoft.com/office/powerpoint/2010/main" val="24826616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36DCD6-67E8-6547-983C-06C06A13A13A}"/>
              </a:ext>
            </a:extLst>
          </p:cNvPr>
          <p:cNvSpPr>
            <a:spLocks noGrp="1"/>
          </p:cNvSpPr>
          <p:nvPr>
            <p:ph type="title"/>
          </p:nvPr>
        </p:nvSpPr>
        <p:spPr>
          <a:xfrm>
            <a:off x="573024" y="4608575"/>
            <a:ext cx="5242560" cy="1765715"/>
          </a:xfrm>
        </p:spPr>
        <p:txBody>
          <a:bodyPr>
            <a:normAutofit/>
          </a:bodyPr>
          <a:lstStyle/>
          <a:p>
            <a:pPr algn="r"/>
            <a:r>
              <a:rPr lang="en-US" sz="4400">
                <a:solidFill>
                  <a:srgbClr val="FFFFFF"/>
                </a:solidFill>
              </a:rPr>
              <a:t>Herod’s creation of the Temple</a:t>
            </a:r>
          </a:p>
        </p:txBody>
      </p:sp>
      <p:pic>
        <p:nvPicPr>
          <p:cNvPr id="5" name="Picture 4" descr="A large white building&#10;&#10;Description automatically generated">
            <a:extLst>
              <a:ext uri="{FF2B5EF4-FFF2-40B4-BE49-F238E27FC236}">
                <a16:creationId xmlns:a16="http://schemas.microsoft.com/office/drawing/2014/main" id="{9E95342A-9FA1-FF4A-8C6F-48E4B80CDA2D}"/>
              </a:ext>
            </a:extLst>
          </p:cNvPr>
          <p:cNvPicPr>
            <a:picLocks noChangeAspect="1"/>
          </p:cNvPicPr>
          <p:nvPr/>
        </p:nvPicPr>
        <p:blipFill rotWithShape="1">
          <a:blip r:embed="rId2"/>
          <a:srcRect b="8585"/>
          <a:stretch/>
        </p:blipFill>
        <p:spPr>
          <a:xfrm>
            <a:off x="327547" y="321733"/>
            <a:ext cx="5688020" cy="3899748"/>
          </a:xfrm>
          <a:prstGeom prst="rect">
            <a:avLst/>
          </a:prstGeom>
        </p:spPr>
      </p:pic>
      <p:sp>
        <p:nvSpPr>
          <p:cNvPr id="26" name="Rectangle 25">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6F60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3F3F9F1C-C3C2-2B43-BFB2-E1D458C4C3D1}"/>
              </a:ext>
            </a:extLst>
          </p:cNvPr>
          <p:cNvSpPr/>
          <p:nvPr/>
        </p:nvSpPr>
        <p:spPr>
          <a:xfrm>
            <a:off x="6176434" y="321732"/>
            <a:ext cx="5693835" cy="6214534"/>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552B603-E6F8-6A4F-AA6C-75386775A0E2}"/>
              </a:ext>
            </a:extLst>
          </p:cNvPr>
          <p:cNvSpPr>
            <a:spLocks noGrp="1"/>
          </p:cNvSpPr>
          <p:nvPr>
            <p:ph idx="1"/>
          </p:nvPr>
        </p:nvSpPr>
        <p:spPr>
          <a:xfrm>
            <a:off x="6661065" y="974875"/>
            <a:ext cx="4724573" cy="4852362"/>
          </a:xfrm>
        </p:spPr>
        <p:txBody>
          <a:bodyPr anchor="ctr">
            <a:normAutofit fontScale="92500" lnSpcReduction="10000"/>
          </a:bodyPr>
          <a:lstStyle/>
          <a:p>
            <a:r>
              <a:rPr lang="en-US" sz="1900" dirty="0">
                <a:solidFill>
                  <a:srgbClr val="FFFFFF"/>
                </a:solidFill>
              </a:rPr>
              <a:t>The second temple itself was a creation of both Herod, the client king of Palestine under Augustus, and the Jews within ancient Palestine at the time. (</a:t>
            </a:r>
            <a:r>
              <a:rPr lang="en-US" sz="1900" dirty="0" err="1">
                <a:solidFill>
                  <a:srgbClr val="FFFFFF"/>
                </a:solidFill>
              </a:rPr>
              <a:t>McCane</a:t>
            </a:r>
            <a:r>
              <a:rPr lang="en-US" sz="1900" dirty="0">
                <a:solidFill>
                  <a:srgbClr val="FFFFFF"/>
                </a:solidFill>
              </a:rPr>
              <a:t>. 2008. 731)</a:t>
            </a:r>
          </a:p>
          <a:p>
            <a:r>
              <a:rPr lang="en-US" sz="1900" dirty="0">
                <a:solidFill>
                  <a:srgbClr val="FFFFFF"/>
                </a:solidFill>
              </a:rPr>
              <a:t>The Temple replace the smaller Near-eastern style </a:t>
            </a:r>
            <a:r>
              <a:rPr lang="en-US" sz="1900" i="1" dirty="0">
                <a:solidFill>
                  <a:srgbClr val="FFFFFF"/>
                </a:solidFill>
              </a:rPr>
              <a:t>naos</a:t>
            </a:r>
            <a:r>
              <a:rPr lang="en-US" sz="1900" dirty="0">
                <a:solidFill>
                  <a:srgbClr val="FFFFFF"/>
                </a:solidFill>
              </a:rPr>
              <a:t> that the post-exilic Jews had built before Herod came to power.</a:t>
            </a:r>
          </a:p>
          <a:p>
            <a:r>
              <a:rPr lang="en-US" sz="1900" dirty="0">
                <a:solidFill>
                  <a:srgbClr val="FFFFFF"/>
                </a:solidFill>
              </a:rPr>
              <a:t>The Temple was built to appeal to both Jew and Gentile alike and had been broadly considered an impressive cultural centerpiece within the city of Jerusalem, improving greatly upon the temple that once stood in the center of the city (</a:t>
            </a:r>
            <a:r>
              <a:rPr lang="en-US" sz="1900" dirty="0" err="1">
                <a:solidFill>
                  <a:srgbClr val="FFFFFF"/>
                </a:solidFill>
              </a:rPr>
              <a:t>McCane</a:t>
            </a:r>
            <a:r>
              <a:rPr lang="en-US" sz="1900" dirty="0">
                <a:solidFill>
                  <a:srgbClr val="FFFFFF"/>
                </a:solidFill>
              </a:rPr>
              <a:t>. 2008. 731)</a:t>
            </a:r>
          </a:p>
          <a:p>
            <a:r>
              <a:rPr lang="en-US" sz="1900" dirty="0">
                <a:solidFill>
                  <a:srgbClr val="FFFFFF"/>
                </a:solidFill>
              </a:rPr>
              <a:t>Herod’s combining of Roman and Judaic cultures in such a dramatic and outstanding fashion is considered by scholarship to be the most successful union between Rome and the Jewish people in all Roman history (</a:t>
            </a:r>
            <a:r>
              <a:rPr lang="en-US" sz="1900" dirty="0" err="1">
                <a:solidFill>
                  <a:srgbClr val="FFFFFF"/>
                </a:solidFill>
              </a:rPr>
              <a:t>McCane</a:t>
            </a:r>
            <a:r>
              <a:rPr lang="en-US" sz="1900" dirty="0">
                <a:solidFill>
                  <a:srgbClr val="FFFFFF"/>
                </a:solidFill>
              </a:rPr>
              <a:t>. 2008. 731)</a:t>
            </a:r>
          </a:p>
          <a:p>
            <a:endParaRPr lang="en-US" sz="1900" dirty="0">
              <a:solidFill>
                <a:srgbClr val="FFFFFF"/>
              </a:solidFill>
            </a:endParaRPr>
          </a:p>
        </p:txBody>
      </p:sp>
    </p:spTree>
    <p:extLst>
      <p:ext uri="{BB962C8B-B14F-4D97-AF65-F5344CB8AC3E}">
        <p14:creationId xmlns:p14="http://schemas.microsoft.com/office/powerpoint/2010/main" val="38780892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8AF72B-3A4E-5941-A6B6-FE28A2CC7177}"/>
              </a:ext>
            </a:extLst>
          </p:cNvPr>
          <p:cNvSpPr>
            <a:spLocks noGrp="1"/>
          </p:cNvSpPr>
          <p:nvPr>
            <p:ph type="title"/>
          </p:nvPr>
        </p:nvSpPr>
        <p:spPr>
          <a:xfrm>
            <a:off x="573024" y="4608575"/>
            <a:ext cx="5242560" cy="1765715"/>
          </a:xfrm>
        </p:spPr>
        <p:txBody>
          <a:bodyPr>
            <a:normAutofit/>
          </a:bodyPr>
          <a:lstStyle/>
          <a:p>
            <a:pPr algn="r"/>
            <a:r>
              <a:rPr lang="en-US" sz="3400" dirty="0">
                <a:solidFill>
                  <a:srgbClr val="FFFFFF"/>
                </a:solidFill>
              </a:rPr>
              <a:t>Main Ancient sources and how their accounts of the destruction relate to the Arch</a:t>
            </a:r>
          </a:p>
        </p:txBody>
      </p:sp>
      <p:pic>
        <p:nvPicPr>
          <p:cNvPr id="6" name="Picture 5" descr="A person wearing a hat&#10;&#10;Description automatically generated">
            <a:extLst>
              <a:ext uri="{FF2B5EF4-FFF2-40B4-BE49-F238E27FC236}">
                <a16:creationId xmlns:a16="http://schemas.microsoft.com/office/drawing/2014/main" id="{F52C21E7-B7F7-EB4A-91AA-8A732B526242}"/>
              </a:ext>
            </a:extLst>
          </p:cNvPr>
          <p:cNvPicPr>
            <a:picLocks noChangeAspect="1"/>
          </p:cNvPicPr>
          <p:nvPr/>
        </p:nvPicPr>
        <p:blipFill rotWithShape="1">
          <a:blip r:embed="rId2"/>
          <a:srcRect t="18096" b="27741"/>
          <a:stretch/>
        </p:blipFill>
        <p:spPr>
          <a:xfrm>
            <a:off x="327547" y="321733"/>
            <a:ext cx="5688020" cy="3899748"/>
          </a:xfrm>
          <a:prstGeom prst="rect">
            <a:avLst/>
          </a:prstGeom>
        </p:spPr>
      </p:pic>
      <p:sp>
        <p:nvSpPr>
          <p:cNvPr id="17" name="Rectangle 16">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4AAD1D9-371C-7A4A-BA85-D993DE71A960}"/>
              </a:ext>
            </a:extLst>
          </p:cNvPr>
          <p:cNvSpPr>
            <a:spLocks noGrp="1"/>
          </p:cNvSpPr>
          <p:nvPr>
            <p:ph idx="1"/>
          </p:nvPr>
        </p:nvSpPr>
        <p:spPr>
          <a:xfrm>
            <a:off x="6661063" y="1283794"/>
            <a:ext cx="4724573" cy="4852362"/>
          </a:xfrm>
        </p:spPr>
        <p:txBody>
          <a:bodyPr anchor="t">
            <a:normAutofit/>
          </a:bodyPr>
          <a:lstStyle/>
          <a:p>
            <a:r>
              <a:rPr lang="en-US" sz="1600" dirty="0">
                <a:solidFill>
                  <a:srgbClr val="FFFFFF"/>
                </a:solidFill>
              </a:rPr>
              <a:t>Offers the most extensive and diverse exploration of the destruction of the second temple, and regardless of the issues of Josephus himself, there is no alternative for such complete information. (</a:t>
            </a:r>
            <a:r>
              <a:rPr lang="en-US" sz="1600" dirty="0" err="1">
                <a:solidFill>
                  <a:srgbClr val="FFFFFF"/>
                </a:solidFill>
              </a:rPr>
              <a:t>Grabbe</a:t>
            </a:r>
            <a:r>
              <a:rPr lang="en-US" sz="1600" dirty="0">
                <a:solidFill>
                  <a:srgbClr val="FFFFFF"/>
                </a:solidFill>
              </a:rPr>
              <a:t>. 2010.31)</a:t>
            </a:r>
          </a:p>
          <a:p>
            <a:r>
              <a:rPr lang="en-US" sz="1600" dirty="0">
                <a:solidFill>
                  <a:srgbClr val="FFFFFF"/>
                </a:solidFill>
              </a:rPr>
              <a:t>As a witness to the events of the second temples destructions he has firsthand knowledge Josephus gives insight that no other author offers. (Shahar 2015. 549)</a:t>
            </a:r>
          </a:p>
          <a:p>
            <a:r>
              <a:rPr lang="en-US" sz="1600" dirty="0">
                <a:solidFill>
                  <a:srgbClr val="FFFFFF"/>
                </a:solidFill>
              </a:rPr>
              <a:t>Josephus’ close relation to the Flavian family implies his version of the history would more closely align to Roman presentation of the major events of the first century. (</a:t>
            </a:r>
            <a:r>
              <a:rPr lang="en-US" sz="1600" dirty="0" err="1">
                <a:solidFill>
                  <a:srgbClr val="FFFFFF"/>
                </a:solidFill>
              </a:rPr>
              <a:t>Grabbe</a:t>
            </a:r>
            <a:r>
              <a:rPr lang="en-US" sz="1600" dirty="0">
                <a:solidFill>
                  <a:srgbClr val="FFFFFF"/>
                </a:solidFill>
              </a:rPr>
              <a:t>. 2010. 31) The major differences we see regarding the temple’s destruction regard the exact date Josephus records the destruction on, and Titus’ hesitation in deciding to destroy the temple. (Shahar 2015. 547-8)</a:t>
            </a:r>
          </a:p>
          <a:p>
            <a:r>
              <a:rPr lang="en-US" sz="1600" dirty="0">
                <a:solidFill>
                  <a:srgbClr val="FFFFFF"/>
                </a:solidFill>
              </a:rPr>
              <a:t>Although he does not mention the Arch it-self he does directly mention the scenes that are depicted on it and verifies it as a generally accepted presentation of the events, from both Judaic and Roman perspectives.</a:t>
            </a:r>
          </a:p>
          <a:p>
            <a:pPr marL="0" indent="0">
              <a:buNone/>
            </a:pPr>
            <a:endParaRPr lang="en-US" sz="1500" dirty="0">
              <a:solidFill>
                <a:srgbClr val="FFFFFF"/>
              </a:solidFill>
            </a:endParaRPr>
          </a:p>
        </p:txBody>
      </p:sp>
      <p:sp>
        <p:nvSpPr>
          <p:cNvPr id="18" name="TextBox 17">
            <a:extLst>
              <a:ext uri="{FF2B5EF4-FFF2-40B4-BE49-F238E27FC236}">
                <a16:creationId xmlns:a16="http://schemas.microsoft.com/office/drawing/2014/main" id="{5961717E-BF7D-1544-99F3-D723EA50D7F1}"/>
              </a:ext>
            </a:extLst>
          </p:cNvPr>
          <p:cNvSpPr txBox="1"/>
          <p:nvPr/>
        </p:nvSpPr>
        <p:spPr>
          <a:xfrm>
            <a:off x="6474816" y="605543"/>
            <a:ext cx="5097069" cy="584775"/>
          </a:xfrm>
          <a:prstGeom prst="rect">
            <a:avLst/>
          </a:prstGeom>
          <a:noFill/>
        </p:spPr>
        <p:txBody>
          <a:bodyPr wrap="square" rtlCol="0">
            <a:spAutoFit/>
          </a:bodyPr>
          <a:lstStyle/>
          <a:p>
            <a:pPr algn="ctr"/>
            <a:r>
              <a:rPr lang="en-US" sz="3200" dirty="0">
                <a:solidFill>
                  <a:srgbClr val="FFFFFF"/>
                </a:solidFill>
                <a:latin typeface="+mj-lt"/>
              </a:rPr>
              <a:t>Josephus</a:t>
            </a:r>
          </a:p>
        </p:txBody>
      </p:sp>
    </p:spTree>
    <p:extLst>
      <p:ext uri="{BB962C8B-B14F-4D97-AF65-F5344CB8AC3E}">
        <p14:creationId xmlns:p14="http://schemas.microsoft.com/office/powerpoint/2010/main" val="27504394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8AF72B-3A4E-5941-A6B6-FE28A2CC7177}"/>
              </a:ext>
            </a:extLst>
          </p:cNvPr>
          <p:cNvSpPr>
            <a:spLocks noGrp="1"/>
          </p:cNvSpPr>
          <p:nvPr>
            <p:ph type="title"/>
          </p:nvPr>
        </p:nvSpPr>
        <p:spPr>
          <a:xfrm>
            <a:off x="573024" y="4608575"/>
            <a:ext cx="5242560" cy="1765715"/>
          </a:xfrm>
        </p:spPr>
        <p:txBody>
          <a:bodyPr>
            <a:normAutofit/>
          </a:bodyPr>
          <a:lstStyle/>
          <a:p>
            <a:pPr algn="r"/>
            <a:r>
              <a:rPr lang="en-US" sz="4400">
                <a:solidFill>
                  <a:srgbClr val="FFFFFF"/>
                </a:solidFill>
              </a:rPr>
              <a:t>Main Ancient sources Cont.</a:t>
            </a:r>
          </a:p>
        </p:txBody>
      </p:sp>
      <p:pic>
        <p:nvPicPr>
          <p:cNvPr id="5" name="Picture 4" descr="A close up of a person&#10;&#10;Description automatically generated">
            <a:extLst>
              <a:ext uri="{FF2B5EF4-FFF2-40B4-BE49-F238E27FC236}">
                <a16:creationId xmlns:a16="http://schemas.microsoft.com/office/drawing/2014/main" id="{C8A20423-B7EE-AC47-BE2C-04B599387F81}"/>
              </a:ext>
            </a:extLst>
          </p:cNvPr>
          <p:cNvPicPr>
            <a:picLocks noChangeAspect="1"/>
          </p:cNvPicPr>
          <p:nvPr/>
        </p:nvPicPr>
        <p:blipFill rotWithShape="1">
          <a:blip r:embed="rId2"/>
          <a:srcRect t="26057" r="2" b="20296"/>
          <a:stretch/>
        </p:blipFill>
        <p:spPr>
          <a:xfrm>
            <a:off x="327547" y="321733"/>
            <a:ext cx="5688020" cy="3899748"/>
          </a:xfrm>
          <a:prstGeom prst="rect">
            <a:avLst/>
          </a:prstGeom>
        </p:spPr>
      </p:pic>
      <p:sp>
        <p:nvSpPr>
          <p:cNvPr id="19" name="Rectangle 18">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4AAD1D9-371C-7A4A-BA85-D993DE71A960}"/>
              </a:ext>
            </a:extLst>
          </p:cNvPr>
          <p:cNvSpPr>
            <a:spLocks noGrp="1"/>
          </p:cNvSpPr>
          <p:nvPr>
            <p:ph idx="1"/>
          </p:nvPr>
        </p:nvSpPr>
        <p:spPr>
          <a:xfrm>
            <a:off x="6661065" y="1037964"/>
            <a:ext cx="4724573" cy="2458995"/>
          </a:xfrm>
        </p:spPr>
        <p:txBody>
          <a:bodyPr anchor="t">
            <a:normAutofit fontScale="92500" lnSpcReduction="10000"/>
          </a:bodyPr>
          <a:lstStyle/>
          <a:p>
            <a:pPr marL="0" indent="0">
              <a:buNone/>
            </a:pPr>
            <a:r>
              <a:rPr lang="en-GB" sz="1800" dirty="0">
                <a:solidFill>
                  <a:srgbClr val="FFFFFF"/>
                </a:solidFill>
              </a:rPr>
              <a:t>Both authors were</a:t>
            </a:r>
            <a:r>
              <a:rPr lang="en-US" sz="1800" dirty="0">
                <a:solidFill>
                  <a:srgbClr val="FFFFFF"/>
                </a:solidFill>
              </a:rPr>
              <a:t> Christian historians who took their information of the fifth book of Tacitus when describing the destruction and the looting of the Temple that the Arch depicts. </a:t>
            </a:r>
          </a:p>
          <a:p>
            <a:pPr marL="0" indent="0">
              <a:buNone/>
            </a:pPr>
            <a:r>
              <a:rPr lang="en-US" sz="1800" dirty="0">
                <a:solidFill>
                  <a:srgbClr val="FFFFFF"/>
                </a:solidFill>
              </a:rPr>
              <a:t>Both Depict Titus as having a more enthusiastic attitude towards the destruction of the Temple. </a:t>
            </a:r>
            <a:r>
              <a:rPr lang="en-US" sz="1800" dirty="0" err="1">
                <a:solidFill>
                  <a:srgbClr val="FFFFFF"/>
                </a:solidFill>
              </a:rPr>
              <a:t>Orosius</a:t>
            </a:r>
            <a:r>
              <a:rPr lang="en-US" sz="1800" dirty="0">
                <a:solidFill>
                  <a:srgbClr val="FFFFFF"/>
                </a:solidFill>
              </a:rPr>
              <a:t> does account for some deliberation on the destruction, however he does not account for the cultural importance of the building that Josephus stresses. (Shahar. 2015. 558-60.)</a:t>
            </a:r>
          </a:p>
        </p:txBody>
      </p:sp>
      <p:sp>
        <p:nvSpPr>
          <p:cNvPr id="13" name="TextBox 12">
            <a:extLst>
              <a:ext uri="{FF2B5EF4-FFF2-40B4-BE49-F238E27FC236}">
                <a16:creationId xmlns:a16="http://schemas.microsoft.com/office/drawing/2014/main" id="{2D9A87C4-D6D2-AB4E-A93F-52078D90AA69}"/>
              </a:ext>
            </a:extLst>
          </p:cNvPr>
          <p:cNvSpPr txBox="1"/>
          <p:nvPr/>
        </p:nvSpPr>
        <p:spPr>
          <a:xfrm>
            <a:off x="6474816" y="494330"/>
            <a:ext cx="5097069" cy="461665"/>
          </a:xfrm>
          <a:prstGeom prst="rect">
            <a:avLst/>
          </a:prstGeom>
          <a:noFill/>
        </p:spPr>
        <p:txBody>
          <a:bodyPr wrap="square" rtlCol="0">
            <a:spAutoFit/>
          </a:bodyPr>
          <a:lstStyle/>
          <a:p>
            <a:pPr algn="ctr"/>
            <a:r>
              <a:rPr lang="en-GB" sz="2400" dirty="0" err="1">
                <a:solidFill>
                  <a:srgbClr val="FFFFFF"/>
                </a:solidFill>
              </a:rPr>
              <a:t>Sulpicius</a:t>
            </a:r>
            <a:r>
              <a:rPr lang="en-US" sz="2400" dirty="0">
                <a:solidFill>
                  <a:srgbClr val="FFFFFF"/>
                </a:solidFill>
              </a:rPr>
              <a:t> Severus &amp; </a:t>
            </a:r>
            <a:r>
              <a:rPr lang="en-GB" sz="2400" dirty="0" err="1">
                <a:solidFill>
                  <a:srgbClr val="FFFFFF"/>
                </a:solidFill>
              </a:rPr>
              <a:t>Orosius</a:t>
            </a:r>
            <a:endParaRPr lang="en-US" sz="2400" dirty="0">
              <a:solidFill>
                <a:srgbClr val="FFFFFF"/>
              </a:solidFill>
              <a:latin typeface="+mj-lt"/>
            </a:endParaRPr>
          </a:p>
        </p:txBody>
      </p:sp>
      <p:sp>
        <p:nvSpPr>
          <p:cNvPr id="6" name="TextBox 5">
            <a:extLst>
              <a:ext uri="{FF2B5EF4-FFF2-40B4-BE49-F238E27FC236}">
                <a16:creationId xmlns:a16="http://schemas.microsoft.com/office/drawing/2014/main" id="{6789B2C1-DF2C-4E4C-8846-C51E0AD0ABF7}"/>
              </a:ext>
            </a:extLst>
          </p:cNvPr>
          <p:cNvSpPr txBox="1"/>
          <p:nvPr/>
        </p:nvSpPr>
        <p:spPr>
          <a:xfrm>
            <a:off x="6474814" y="3587823"/>
            <a:ext cx="5097069" cy="461665"/>
          </a:xfrm>
          <a:prstGeom prst="rect">
            <a:avLst/>
          </a:prstGeom>
          <a:noFill/>
        </p:spPr>
        <p:txBody>
          <a:bodyPr wrap="square" rtlCol="0">
            <a:spAutoFit/>
          </a:bodyPr>
          <a:lstStyle/>
          <a:p>
            <a:pPr algn="ctr"/>
            <a:r>
              <a:rPr lang="en-US" sz="2400" dirty="0">
                <a:solidFill>
                  <a:srgbClr val="FFFFFF"/>
                </a:solidFill>
              </a:rPr>
              <a:t>Cassius </a:t>
            </a:r>
            <a:r>
              <a:rPr lang="en-US" sz="2400" dirty="0" err="1">
                <a:solidFill>
                  <a:srgbClr val="FFFFFF"/>
                </a:solidFill>
              </a:rPr>
              <a:t>Dio</a:t>
            </a:r>
            <a:endParaRPr lang="en-US" sz="2400" dirty="0">
              <a:solidFill>
                <a:srgbClr val="FFFFFF"/>
              </a:solidFill>
            </a:endParaRPr>
          </a:p>
        </p:txBody>
      </p:sp>
      <p:sp>
        <p:nvSpPr>
          <p:cNvPr id="14" name="Content Placeholder 2">
            <a:extLst>
              <a:ext uri="{FF2B5EF4-FFF2-40B4-BE49-F238E27FC236}">
                <a16:creationId xmlns:a16="http://schemas.microsoft.com/office/drawing/2014/main" id="{AE5BEF6B-FEEE-1541-8CB0-0DBA68B06613}"/>
              </a:ext>
            </a:extLst>
          </p:cNvPr>
          <p:cNvSpPr txBox="1">
            <a:spLocks/>
          </p:cNvSpPr>
          <p:nvPr/>
        </p:nvSpPr>
        <p:spPr>
          <a:xfrm>
            <a:off x="6661063" y="3962990"/>
            <a:ext cx="4724573" cy="2411300"/>
          </a:xfrm>
          <a:prstGeom prst="rect">
            <a:avLst/>
          </a:prstGeom>
        </p:spPr>
        <p:txBody>
          <a:bodyPr vert="horz" lIns="45720" tIns="45720" rIns="45720" bIns="45720" rtlCol="0" anchor="b">
            <a:normAutofit fontScale="925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pPr marL="0" indent="0">
              <a:buFont typeface="Tw Cen MT" panose="020B0602020104020603" pitchFamily="34" charset="0"/>
              <a:buNone/>
            </a:pPr>
            <a:r>
              <a:rPr lang="en-GB" sz="1900" dirty="0">
                <a:solidFill>
                  <a:srgbClr val="FFFFFF"/>
                </a:solidFill>
              </a:rPr>
              <a:t>Cassius </a:t>
            </a:r>
            <a:r>
              <a:rPr lang="en-GB" sz="1900" dirty="0" err="1">
                <a:solidFill>
                  <a:srgbClr val="FFFFFF"/>
                </a:solidFill>
              </a:rPr>
              <a:t>Dio</a:t>
            </a:r>
            <a:r>
              <a:rPr lang="en-GB" sz="1900" dirty="0">
                <a:solidFill>
                  <a:srgbClr val="FFFFFF"/>
                </a:solidFill>
              </a:rPr>
              <a:t> gives small amounts of information about the Jewish revolts within Roman provinces as well as the Bar </a:t>
            </a:r>
            <a:r>
              <a:rPr lang="en-GB" sz="1900" dirty="0" err="1">
                <a:solidFill>
                  <a:srgbClr val="FFFFFF"/>
                </a:solidFill>
              </a:rPr>
              <a:t>Kokhba</a:t>
            </a:r>
            <a:r>
              <a:rPr lang="en-GB" sz="1900" dirty="0">
                <a:solidFill>
                  <a:srgbClr val="FFFFFF"/>
                </a:solidFill>
              </a:rPr>
              <a:t> Revolt. </a:t>
            </a:r>
          </a:p>
          <a:p>
            <a:pPr marL="0" indent="0">
              <a:buFont typeface="Tw Cen MT" panose="020B0602020104020603" pitchFamily="34" charset="0"/>
              <a:buNone/>
            </a:pPr>
            <a:r>
              <a:rPr lang="en-GB" sz="1900" dirty="0">
                <a:solidFill>
                  <a:srgbClr val="FFFFFF"/>
                </a:solidFill>
              </a:rPr>
              <a:t>He also provides a brief account of the Jewish war that Titus fought in (65.4-6) , however due to his writings being much later than the accounts of Josephus, he also likely relies on a combination of Josephus and Tactus as sources for information, even mentioning Josephus at the very beginning of book 65.</a:t>
            </a:r>
            <a:endParaRPr lang="en-US" sz="1900" dirty="0">
              <a:solidFill>
                <a:srgbClr val="FFFFFF"/>
              </a:solidFill>
            </a:endParaRPr>
          </a:p>
        </p:txBody>
      </p:sp>
    </p:spTree>
    <p:extLst>
      <p:ext uri="{BB962C8B-B14F-4D97-AF65-F5344CB8AC3E}">
        <p14:creationId xmlns:p14="http://schemas.microsoft.com/office/powerpoint/2010/main" val="12194370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2" name="Straight Connector 41">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pic>
        <p:nvPicPr>
          <p:cNvPr id="7" name="Picture 6" descr="An old stone building&#10;&#10;Description automatically generated">
            <a:extLst>
              <a:ext uri="{FF2B5EF4-FFF2-40B4-BE49-F238E27FC236}">
                <a16:creationId xmlns:a16="http://schemas.microsoft.com/office/drawing/2014/main" id="{1C89E88B-0A25-3646-A23F-BB438C17F35E}"/>
              </a:ext>
            </a:extLst>
          </p:cNvPr>
          <p:cNvPicPr>
            <a:picLocks noChangeAspect="1"/>
          </p:cNvPicPr>
          <p:nvPr/>
        </p:nvPicPr>
        <p:blipFill rotWithShape="1">
          <a:blip r:embed="rId2"/>
          <a:srcRect l="889" r="-1" b="-1"/>
          <a:stretch/>
        </p:blipFill>
        <p:spPr>
          <a:xfrm>
            <a:off x="20" y="10"/>
            <a:ext cx="12191980" cy="6857990"/>
          </a:xfrm>
          <a:prstGeom prst="rect">
            <a:avLst/>
          </a:prstGeom>
        </p:spPr>
      </p:pic>
      <p:sp>
        <p:nvSpPr>
          <p:cNvPr id="44" name="Rectangle 43">
            <a:extLst>
              <a:ext uri="{FF2B5EF4-FFF2-40B4-BE49-F238E27FC236}">
                <a16:creationId xmlns:a16="http://schemas.microsoft.com/office/drawing/2014/main" id="{CC1CA635-2D9C-4E3E-820F-5FE35AC14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59968"/>
            <a:ext cx="12192000" cy="2298032"/>
          </a:xfrm>
          <a:prstGeom prst="rect">
            <a:avLst/>
          </a:prstGeom>
          <a:solidFill>
            <a:schemeClr val="accent1">
              <a:lumMod val="75000"/>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7E63FACA-9745-554C-B696-66CAF4B801F3}"/>
              </a:ext>
            </a:extLst>
          </p:cNvPr>
          <p:cNvSpPr>
            <a:spLocks noGrp="1"/>
          </p:cNvSpPr>
          <p:nvPr>
            <p:ph type="title"/>
          </p:nvPr>
        </p:nvSpPr>
        <p:spPr>
          <a:xfrm>
            <a:off x="457200" y="4960137"/>
            <a:ext cx="7772400" cy="1463040"/>
          </a:xfrm>
        </p:spPr>
        <p:txBody>
          <a:bodyPr vert="horz" lIns="91440" tIns="45720" rIns="91440" bIns="45720" rtlCol="0" anchor="ctr">
            <a:normAutofit/>
          </a:bodyPr>
          <a:lstStyle/>
          <a:p>
            <a:pPr algn="r"/>
            <a:r>
              <a:rPr lang="en-US" kern="1200" cap="all" spc="200" baseline="0" dirty="0">
                <a:solidFill>
                  <a:srgbClr val="FFFFFF"/>
                </a:solidFill>
                <a:latin typeface="+mj-lt"/>
                <a:ea typeface="+mj-ea"/>
                <a:cs typeface="+mj-cs"/>
              </a:rPr>
              <a:t>Iconography of the arch</a:t>
            </a:r>
          </a:p>
        </p:txBody>
      </p:sp>
      <p:sp>
        <p:nvSpPr>
          <p:cNvPr id="3" name="Content Placeholder 2">
            <a:extLst>
              <a:ext uri="{FF2B5EF4-FFF2-40B4-BE49-F238E27FC236}">
                <a16:creationId xmlns:a16="http://schemas.microsoft.com/office/drawing/2014/main" id="{58F6E2D5-48DC-8B47-81A1-ACA4F886CE68}"/>
              </a:ext>
            </a:extLst>
          </p:cNvPr>
          <p:cNvSpPr>
            <a:spLocks noGrp="1"/>
          </p:cNvSpPr>
          <p:nvPr>
            <p:ph idx="1"/>
          </p:nvPr>
        </p:nvSpPr>
        <p:spPr>
          <a:xfrm>
            <a:off x="8610600" y="4960137"/>
            <a:ext cx="3200400" cy="1463040"/>
          </a:xfrm>
        </p:spPr>
        <p:txBody>
          <a:bodyPr vert="horz" lIns="91440" tIns="45720" rIns="91440" bIns="45720" rtlCol="0" anchor="ctr">
            <a:normAutofit/>
          </a:bodyPr>
          <a:lstStyle/>
          <a:p>
            <a:pPr marL="0" indent="0">
              <a:lnSpc>
                <a:spcPct val="100000"/>
              </a:lnSpc>
              <a:spcBef>
                <a:spcPts val="0"/>
              </a:spcBef>
              <a:buNone/>
            </a:pPr>
            <a:r>
              <a:rPr lang="en-US" sz="1800" dirty="0">
                <a:solidFill>
                  <a:srgbClr val="FFFFFF"/>
                </a:solidFill>
              </a:rPr>
              <a:t>Why the east reliefs iconography is so important and what it means</a:t>
            </a:r>
          </a:p>
        </p:txBody>
      </p:sp>
      <p:cxnSp>
        <p:nvCxnSpPr>
          <p:cNvPr id="46" name="Straight Connector 45">
            <a:extLst>
              <a:ext uri="{FF2B5EF4-FFF2-40B4-BE49-F238E27FC236}">
                <a16:creationId xmlns:a16="http://schemas.microsoft.com/office/drawing/2014/main" id="{E0E62FBC-456F-48AE-91ED-3956405D76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12202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A7571C4-ACDB-4846-8A23-1FCF387853B6}"/>
              </a:ext>
            </a:extLst>
          </p:cNvPr>
          <p:cNvSpPr/>
          <p:nvPr/>
        </p:nvSpPr>
        <p:spPr>
          <a:xfrm>
            <a:off x="4210098" y="280632"/>
            <a:ext cx="3771804" cy="240877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167DA17-1A24-CF4A-A894-E76DB40D9662}"/>
              </a:ext>
            </a:extLst>
          </p:cNvPr>
          <p:cNvSpPr/>
          <p:nvPr/>
        </p:nvSpPr>
        <p:spPr>
          <a:xfrm>
            <a:off x="290201" y="280633"/>
            <a:ext cx="3771804" cy="6295868"/>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68A5590E-65A9-7741-8AF6-3579063EC964}"/>
              </a:ext>
            </a:extLst>
          </p:cNvPr>
          <p:cNvSpPr/>
          <p:nvPr/>
        </p:nvSpPr>
        <p:spPr>
          <a:xfrm>
            <a:off x="8129995" y="280633"/>
            <a:ext cx="3771804" cy="6295868"/>
          </a:xfrm>
          <a:prstGeom prst="rect">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9B85E41-1AE2-7B4E-BCB8-B8F4A343504B}"/>
              </a:ext>
            </a:extLst>
          </p:cNvPr>
          <p:cNvSpPr>
            <a:spLocks noGrp="1"/>
          </p:cNvSpPr>
          <p:nvPr>
            <p:ph type="title"/>
          </p:nvPr>
        </p:nvSpPr>
        <p:spPr>
          <a:xfrm>
            <a:off x="4476198" y="311992"/>
            <a:ext cx="3239589" cy="2377419"/>
          </a:xfrm>
        </p:spPr>
        <p:txBody>
          <a:bodyPr>
            <a:normAutofit/>
          </a:bodyPr>
          <a:lstStyle/>
          <a:p>
            <a:pPr algn="ctr"/>
            <a:r>
              <a:rPr lang="en-US" sz="6000" dirty="0">
                <a:solidFill>
                  <a:schemeClr val="bg1"/>
                </a:solidFill>
                <a:latin typeface="Tw Cen MT Condensed" panose="020B0606020104020203" pitchFamily="34" charset="77"/>
              </a:rPr>
              <a:t>The Menorah</a:t>
            </a:r>
          </a:p>
        </p:txBody>
      </p:sp>
      <p:pic>
        <p:nvPicPr>
          <p:cNvPr id="5" name="Content Placeholder 4" descr="An old stone building&#10;&#10;Description automatically generated">
            <a:extLst>
              <a:ext uri="{FF2B5EF4-FFF2-40B4-BE49-F238E27FC236}">
                <a16:creationId xmlns:a16="http://schemas.microsoft.com/office/drawing/2014/main" id="{3EF62468-92BC-EE4C-8AF9-3E4E5B1BA7A3}"/>
              </a:ext>
            </a:extLst>
          </p:cNvPr>
          <p:cNvPicPr>
            <a:picLocks noGrp="1" noChangeAspect="1"/>
          </p:cNvPicPr>
          <p:nvPr>
            <p:ph idx="1"/>
          </p:nvPr>
        </p:nvPicPr>
        <p:blipFill rotWithShape="1">
          <a:blip r:embed="rId2"/>
          <a:srcRect l="9934" t="4694" r="40246" b="7553"/>
          <a:stretch/>
        </p:blipFill>
        <p:spPr>
          <a:xfrm>
            <a:off x="4210096" y="2865534"/>
            <a:ext cx="3771804" cy="3710968"/>
          </a:xfrm>
        </p:spPr>
      </p:pic>
      <p:sp>
        <p:nvSpPr>
          <p:cNvPr id="6" name="TextBox 5">
            <a:extLst>
              <a:ext uri="{FF2B5EF4-FFF2-40B4-BE49-F238E27FC236}">
                <a16:creationId xmlns:a16="http://schemas.microsoft.com/office/drawing/2014/main" id="{FDAC5E03-068F-484B-94D0-B7955E83002F}"/>
              </a:ext>
            </a:extLst>
          </p:cNvPr>
          <p:cNvSpPr txBox="1"/>
          <p:nvPr/>
        </p:nvSpPr>
        <p:spPr>
          <a:xfrm>
            <a:off x="8129995" y="400464"/>
            <a:ext cx="3771804" cy="1754326"/>
          </a:xfrm>
          <a:prstGeom prst="rect">
            <a:avLst/>
          </a:prstGeom>
          <a:noFill/>
        </p:spPr>
        <p:txBody>
          <a:bodyPr wrap="square" rtlCol="0">
            <a:spAutoFit/>
          </a:bodyPr>
          <a:lstStyle/>
          <a:p>
            <a:pPr algn="ctr"/>
            <a:r>
              <a:rPr lang="en-US" dirty="0">
                <a:solidFill>
                  <a:schemeClr val="bg1"/>
                </a:solidFill>
                <a:latin typeface="Tw Cen MT" panose="020B0602020104020603" pitchFamily="34" charset="77"/>
              </a:rPr>
              <a:t>The Menorah itself is frequently associated with depictions of the Temple; and is one of the primary symbols used to represent the temple ichnographically. (Schwartz. 2008. 142)</a:t>
            </a:r>
          </a:p>
        </p:txBody>
      </p:sp>
      <p:sp>
        <p:nvSpPr>
          <p:cNvPr id="7" name="TextBox 6">
            <a:extLst>
              <a:ext uri="{FF2B5EF4-FFF2-40B4-BE49-F238E27FC236}">
                <a16:creationId xmlns:a16="http://schemas.microsoft.com/office/drawing/2014/main" id="{37A06AC8-B576-BB42-B5A3-E6C0DAC8A474}"/>
              </a:ext>
            </a:extLst>
          </p:cNvPr>
          <p:cNvSpPr txBox="1"/>
          <p:nvPr/>
        </p:nvSpPr>
        <p:spPr>
          <a:xfrm>
            <a:off x="290199" y="400464"/>
            <a:ext cx="3771804" cy="2585323"/>
          </a:xfrm>
          <a:prstGeom prst="rect">
            <a:avLst/>
          </a:prstGeom>
          <a:noFill/>
        </p:spPr>
        <p:txBody>
          <a:bodyPr wrap="square" rtlCol="0">
            <a:spAutoFit/>
          </a:bodyPr>
          <a:lstStyle/>
          <a:p>
            <a:pPr algn="ctr"/>
            <a:r>
              <a:rPr lang="en-US" dirty="0">
                <a:solidFill>
                  <a:schemeClr val="bg1"/>
                </a:solidFill>
                <a:latin typeface="Tw Cen MT" panose="020B0602020104020603" pitchFamily="34" charset="77"/>
              </a:rPr>
              <a:t>The candelabrum is often depicted alongside the Showbread. Earlier descriptions of the booty collection describe the Showbread proceeding the lamp in the procession, with later descriptions reversing the order as the importance of the Menorah to the festival of  Hanukkah became  more well-known. (Schwartz. 2008. 142-3)</a:t>
            </a:r>
          </a:p>
        </p:txBody>
      </p:sp>
      <p:sp>
        <p:nvSpPr>
          <p:cNvPr id="8" name="TextBox 7">
            <a:extLst>
              <a:ext uri="{FF2B5EF4-FFF2-40B4-BE49-F238E27FC236}">
                <a16:creationId xmlns:a16="http://schemas.microsoft.com/office/drawing/2014/main" id="{95E0F2AE-3ACD-E540-970F-9913D7808D09}"/>
              </a:ext>
            </a:extLst>
          </p:cNvPr>
          <p:cNvSpPr txBox="1"/>
          <p:nvPr/>
        </p:nvSpPr>
        <p:spPr>
          <a:xfrm>
            <a:off x="8129991" y="2421697"/>
            <a:ext cx="3771804" cy="1477328"/>
          </a:xfrm>
          <a:prstGeom prst="rect">
            <a:avLst/>
          </a:prstGeom>
          <a:noFill/>
        </p:spPr>
        <p:txBody>
          <a:bodyPr wrap="square" rtlCol="0">
            <a:spAutoFit/>
          </a:bodyPr>
          <a:lstStyle/>
          <a:p>
            <a:pPr algn="ctr"/>
            <a:r>
              <a:rPr lang="en-US" dirty="0">
                <a:solidFill>
                  <a:schemeClr val="bg1"/>
                </a:solidFill>
                <a:latin typeface="Tw Cen MT" panose="020B0602020104020603" pitchFamily="34" charset="77"/>
              </a:rPr>
              <a:t>The Menorah is the most ancient Jewish symbol (Marx. 2013. 73), and is still used in representation of Judaic identity in the modern day, in both political and social forms. (75-7)</a:t>
            </a:r>
          </a:p>
        </p:txBody>
      </p:sp>
      <p:sp>
        <p:nvSpPr>
          <p:cNvPr id="9" name="TextBox 8">
            <a:extLst>
              <a:ext uri="{FF2B5EF4-FFF2-40B4-BE49-F238E27FC236}">
                <a16:creationId xmlns:a16="http://schemas.microsoft.com/office/drawing/2014/main" id="{97DDFA69-1622-CF42-9419-08516B0D1281}"/>
              </a:ext>
            </a:extLst>
          </p:cNvPr>
          <p:cNvSpPr txBox="1"/>
          <p:nvPr/>
        </p:nvSpPr>
        <p:spPr>
          <a:xfrm>
            <a:off x="8129991" y="4165932"/>
            <a:ext cx="3771804" cy="2308324"/>
          </a:xfrm>
          <a:prstGeom prst="rect">
            <a:avLst/>
          </a:prstGeom>
          <a:noFill/>
        </p:spPr>
        <p:txBody>
          <a:bodyPr wrap="square" rtlCol="0">
            <a:spAutoFit/>
          </a:bodyPr>
          <a:lstStyle/>
          <a:p>
            <a:pPr algn="ctr"/>
            <a:r>
              <a:rPr lang="en-US" dirty="0">
                <a:solidFill>
                  <a:schemeClr val="bg1"/>
                </a:solidFill>
                <a:latin typeface="Tw Cen MT" panose="020B0602020104020603" pitchFamily="34" charset="77"/>
              </a:rPr>
              <a:t>The Menorah was a part of daily worship within the temple; used as a sacred and secular object within Jewish households for centuries. (Marx. 2013. 73) Its use on the Arch of Titus makes it clear that this was not a victory over a province but a victory over the Jews. (Henderson. 2002. 237)</a:t>
            </a:r>
          </a:p>
        </p:txBody>
      </p:sp>
      <p:sp>
        <p:nvSpPr>
          <p:cNvPr id="10" name="TextBox 9">
            <a:extLst>
              <a:ext uri="{FF2B5EF4-FFF2-40B4-BE49-F238E27FC236}">
                <a16:creationId xmlns:a16="http://schemas.microsoft.com/office/drawing/2014/main" id="{72C634E8-720B-5349-8507-106322C9B715}"/>
              </a:ext>
            </a:extLst>
          </p:cNvPr>
          <p:cNvSpPr txBox="1"/>
          <p:nvPr/>
        </p:nvSpPr>
        <p:spPr>
          <a:xfrm>
            <a:off x="290197" y="3253883"/>
            <a:ext cx="3771804" cy="1754326"/>
          </a:xfrm>
          <a:prstGeom prst="rect">
            <a:avLst/>
          </a:prstGeom>
          <a:noFill/>
        </p:spPr>
        <p:txBody>
          <a:bodyPr wrap="square" rtlCol="0">
            <a:spAutoFit/>
          </a:bodyPr>
          <a:lstStyle/>
          <a:p>
            <a:pPr algn="ctr"/>
            <a:r>
              <a:rPr lang="en-US" dirty="0">
                <a:solidFill>
                  <a:schemeClr val="bg1"/>
                </a:solidFill>
                <a:latin typeface="Tw Cen MT" panose="020B0602020104020603" pitchFamily="34" charset="77"/>
              </a:rPr>
              <a:t>The Menorah is theorized to have been painted gold, both to emphasize the importance of the relic but also to convey the richness of such a spoil and the great victory it represented to the Romans. (Henderson. 2002. 236)</a:t>
            </a:r>
          </a:p>
        </p:txBody>
      </p:sp>
      <p:sp>
        <p:nvSpPr>
          <p:cNvPr id="11" name="TextBox 10">
            <a:extLst>
              <a:ext uri="{FF2B5EF4-FFF2-40B4-BE49-F238E27FC236}">
                <a16:creationId xmlns:a16="http://schemas.microsoft.com/office/drawing/2014/main" id="{C50B24E2-B106-7D4E-B2A2-3D131CFCAB6A}"/>
              </a:ext>
            </a:extLst>
          </p:cNvPr>
          <p:cNvSpPr txBox="1"/>
          <p:nvPr/>
        </p:nvSpPr>
        <p:spPr>
          <a:xfrm>
            <a:off x="290197" y="5276306"/>
            <a:ext cx="3771804" cy="1200329"/>
          </a:xfrm>
          <a:prstGeom prst="rect">
            <a:avLst/>
          </a:prstGeom>
          <a:noFill/>
        </p:spPr>
        <p:txBody>
          <a:bodyPr wrap="square" rtlCol="0">
            <a:spAutoFit/>
          </a:bodyPr>
          <a:lstStyle/>
          <a:p>
            <a:pPr algn="ctr"/>
            <a:r>
              <a:rPr lang="en-US" dirty="0">
                <a:solidFill>
                  <a:schemeClr val="bg1"/>
                </a:solidFill>
                <a:latin typeface="Tw Cen MT" panose="020B0602020104020603" pitchFamily="34" charset="77"/>
              </a:rPr>
              <a:t>Josephus also mentions that The Menorahs removal in his account of the booty of the temple, alongside many other treasures. (Beard. 2002. 550)</a:t>
            </a:r>
          </a:p>
        </p:txBody>
      </p:sp>
    </p:spTree>
    <p:extLst>
      <p:ext uri="{BB962C8B-B14F-4D97-AF65-F5344CB8AC3E}">
        <p14:creationId xmlns:p14="http://schemas.microsoft.com/office/powerpoint/2010/main" val="16748668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A7571C4-ACDB-4846-8A23-1FCF387853B6}"/>
              </a:ext>
            </a:extLst>
          </p:cNvPr>
          <p:cNvSpPr/>
          <p:nvPr/>
        </p:nvSpPr>
        <p:spPr>
          <a:xfrm>
            <a:off x="4210098" y="280632"/>
            <a:ext cx="3771804" cy="240877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167DA17-1A24-CF4A-A894-E76DB40D9662}"/>
              </a:ext>
            </a:extLst>
          </p:cNvPr>
          <p:cNvSpPr/>
          <p:nvPr/>
        </p:nvSpPr>
        <p:spPr>
          <a:xfrm>
            <a:off x="290201" y="280633"/>
            <a:ext cx="3771804" cy="6295868"/>
          </a:xfrm>
          <a:prstGeom prst="rect">
            <a:avLst/>
          </a:prstGeom>
          <a:solidFill>
            <a:srgbClr val="5165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68A5590E-65A9-7741-8AF6-3579063EC964}"/>
              </a:ext>
            </a:extLst>
          </p:cNvPr>
          <p:cNvSpPr/>
          <p:nvPr/>
        </p:nvSpPr>
        <p:spPr>
          <a:xfrm>
            <a:off x="8129995" y="280633"/>
            <a:ext cx="3771804" cy="6295868"/>
          </a:xfrm>
          <a:prstGeom prst="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9B85E41-1AE2-7B4E-BCB8-B8F4A343504B}"/>
              </a:ext>
            </a:extLst>
          </p:cNvPr>
          <p:cNvSpPr>
            <a:spLocks noGrp="1"/>
          </p:cNvSpPr>
          <p:nvPr>
            <p:ph type="title"/>
          </p:nvPr>
        </p:nvSpPr>
        <p:spPr>
          <a:xfrm>
            <a:off x="4476198" y="311992"/>
            <a:ext cx="3239589" cy="2377419"/>
          </a:xfrm>
        </p:spPr>
        <p:txBody>
          <a:bodyPr>
            <a:normAutofit/>
          </a:bodyPr>
          <a:lstStyle/>
          <a:p>
            <a:pPr algn="ctr"/>
            <a:r>
              <a:rPr lang="en-US" sz="6000" dirty="0">
                <a:solidFill>
                  <a:schemeClr val="bg1"/>
                </a:solidFill>
                <a:latin typeface="Tw Cen MT Condensed" panose="020B0606020104020203" pitchFamily="34" charset="77"/>
              </a:rPr>
              <a:t>The Trumpets</a:t>
            </a:r>
          </a:p>
        </p:txBody>
      </p:sp>
      <p:sp>
        <p:nvSpPr>
          <p:cNvPr id="6" name="TextBox 5">
            <a:extLst>
              <a:ext uri="{FF2B5EF4-FFF2-40B4-BE49-F238E27FC236}">
                <a16:creationId xmlns:a16="http://schemas.microsoft.com/office/drawing/2014/main" id="{FDAC5E03-068F-484B-94D0-B7955E83002F}"/>
              </a:ext>
            </a:extLst>
          </p:cNvPr>
          <p:cNvSpPr txBox="1"/>
          <p:nvPr/>
        </p:nvSpPr>
        <p:spPr>
          <a:xfrm>
            <a:off x="231192" y="2006199"/>
            <a:ext cx="3771804" cy="1477328"/>
          </a:xfrm>
          <a:prstGeom prst="rect">
            <a:avLst/>
          </a:prstGeom>
          <a:noFill/>
        </p:spPr>
        <p:txBody>
          <a:bodyPr wrap="square" rtlCol="0">
            <a:spAutoFit/>
          </a:bodyPr>
          <a:lstStyle/>
          <a:p>
            <a:pPr algn="ctr"/>
            <a:r>
              <a:rPr lang="en-US" dirty="0">
                <a:solidFill>
                  <a:schemeClr val="bg1"/>
                </a:solidFill>
                <a:latin typeface="Tw Cen MT" panose="020B0602020104020603" pitchFamily="34" charset="77"/>
              </a:rPr>
              <a:t>The rarity and incredible craftsmanship of these trumpets would have likely meant that they were of high interest for Titus to take and display at hi triumph. (Naumann. 61. 2013)</a:t>
            </a:r>
          </a:p>
        </p:txBody>
      </p:sp>
      <p:sp>
        <p:nvSpPr>
          <p:cNvPr id="7" name="TextBox 6">
            <a:extLst>
              <a:ext uri="{FF2B5EF4-FFF2-40B4-BE49-F238E27FC236}">
                <a16:creationId xmlns:a16="http://schemas.microsoft.com/office/drawing/2014/main" id="{37A06AC8-B576-BB42-B5A3-E6C0DAC8A474}"/>
              </a:ext>
            </a:extLst>
          </p:cNvPr>
          <p:cNvSpPr txBox="1"/>
          <p:nvPr/>
        </p:nvSpPr>
        <p:spPr>
          <a:xfrm>
            <a:off x="290199" y="400464"/>
            <a:ext cx="3771801" cy="1200329"/>
          </a:xfrm>
          <a:prstGeom prst="rect">
            <a:avLst/>
          </a:prstGeom>
          <a:noFill/>
        </p:spPr>
        <p:txBody>
          <a:bodyPr wrap="square" rtlCol="0">
            <a:spAutoFit/>
          </a:bodyPr>
          <a:lstStyle/>
          <a:p>
            <a:pPr algn="ctr"/>
            <a:r>
              <a:rPr lang="en-US" dirty="0">
                <a:solidFill>
                  <a:schemeClr val="bg1"/>
                </a:solidFill>
                <a:latin typeface="Tw Cen MT" panose="020B0602020104020603" pitchFamily="34" charset="77"/>
              </a:rPr>
              <a:t>The Trumpets appearance on the Arch of Titus are Symbolic of the second temples capture and destruction by the Romans. (Boyle. 2002. 15)</a:t>
            </a:r>
          </a:p>
        </p:txBody>
      </p:sp>
      <p:sp>
        <p:nvSpPr>
          <p:cNvPr id="8" name="TextBox 7">
            <a:extLst>
              <a:ext uri="{FF2B5EF4-FFF2-40B4-BE49-F238E27FC236}">
                <a16:creationId xmlns:a16="http://schemas.microsoft.com/office/drawing/2014/main" id="{95E0F2AE-3ACD-E540-970F-9913D7808D09}"/>
              </a:ext>
            </a:extLst>
          </p:cNvPr>
          <p:cNvSpPr txBox="1"/>
          <p:nvPr/>
        </p:nvSpPr>
        <p:spPr>
          <a:xfrm>
            <a:off x="8129986" y="2549534"/>
            <a:ext cx="3771804" cy="1477328"/>
          </a:xfrm>
          <a:prstGeom prst="rect">
            <a:avLst/>
          </a:prstGeom>
          <a:noFill/>
        </p:spPr>
        <p:txBody>
          <a:bodyPr wrap="square" rtlCol="0">
            <a:spAutoFit/>
          </a:bodyPr>
          <a:lstStyle/>
          <a:p>
            <a:pPr algn="ctr"/>
            <a:r>
              <a:rPr lang="en-US" dirty="0">
                <a:solidFill>
                  <a:schemeClr val="bg1"/>
                </a:solidFill>
                <a:latin typeface="Tw Cen MT" panose="020B0602020104020603" pitchFamily="34" charset="77"/>
              </a:rPr>
              <a:t>Moses was supposedly instructed to make these trumpets by God (Numbers 10:2-10) and is considered to be the inventor of the instruments. (J. AJ 3.291)</a:t>
            </a:r>
          </a:p>
        </p:txBody>
      </p:sp>
      <p:sp>
        <p:nvSpPr>
          <p:cNvPr id="9" name="TextBox 8">
            <a:extLst>
              <a:ext uri="{FF2B5EF4-FFF2-40B4-BE49-F238E27FC236}">
                <a16:creationId xmlns:a16="http://schemas.microsoft.com/office/drawing/2014/main" id="{97DDFA69-1622-CF42-9419-08516B0D1281}"/>
              </a:ext>
            </a:extLst>
          </p:cNvPr>
          <p:cNvSpPr txBox="1"/>
          <p:nvPr/>
        </p:nvSpPr>
        <p:spPr>
          <a:xfrm>
            <a:off x="8129986" y="3991178"/>
            <a:ext cx="3771804" cy="2585323"/>
          </a:xfrm>
          <a:prstGeom prst="rect">
            <a:avLst/>
          </a:prstGeom>
          <a:noFill/>
        </p:spPr>
        <p:txBody>
          <a:bodyPr wrap="square" rtlCol="0">
            <a:spAutoFit/>
          </a:bodyPr>
          <a:lstStyle/>
          <a:p>
            <a:pPr algn="ctr"/>
            <a:r>
              <a:rPr lang="en-US" dirty="0">
                <a:solidFill>
                  <a:schemeClr val="bg1"/>
                </a:solidFill>
                <a:latin typeface="Tw Cen MT" panose="020B0602020104020603" pitchFamily="34" charset="77"/>
              </a:rPr>
              <a:t>Josephus states these are copies of the original trumpets of Moses. Describing them to be just under a cubit long and part of the booty raided from the temple of Jerusalem when Titus sacked it.  He also describes the trumpets great importance to religious and cult activities within the temple. (J. AJ 3.291)</a:t>
            </a:r>
          </a:p>
        </p:txBody>
      </p:sp>
      <p:sp>
        <p:nvSpPr>
          <p:cNvPr id="10" name="TextBox 9">
            <a:extLst>
              <a:ext uri="{FF2B5EF4-FFF2-40B4-BE49-F238E27FC236}">
                <a16:creationId xmlns:a16="http://schemas.microsoft.com/office/drawing/2014/main" id="{72C634E8-720B-5349-8507-106322C9B715}"/>
              </a:ext>
            </a:extLst>
          </p:cNvPr>
          <p:cNvSpPr txBox="1"/>
          <p:nvPr/>
        </p:nvSpPr>
        <p:spPr>
          <a:xfrm>
            <a:off x="8129986" y="400464"/>
            <a:ext cx="3771808" cy="2031325"/>
          </a:xfrm>
          <a:prstGeom prst="rect">
            <a:avLst/>
          </a:prstGeom>
          <a:noFill/>
        </p:spPr>
        <p:txBody>
          <a:bodyPr wrap="square" rtlCol="0">
            <a:spAutoFit/>
          </a:bodyPr>
          <a:lstStyle/>
          <a:p>
            <a:pPr algn="ctr"/>
            <a:r>
              <a:rPr lang="en-US" dirty="0">
                <a:solidFill>
                  <a:schemeClr val="bg1"/>
                </a:solidFill>
                <a:latin typeface="Tw Cen MT" panose="020B0602020104020603" pitchFamily="34" charset="77"/>
              </a:rPr>
              <a:t>These trumpets are thought to be linked to Judaic prophet Moses. The instruments were made from a single piece of metal and served as signals of the forty years the Jews spent in the desert under Moses. (Naumann. 60. 2013)</a:t>
            </a:r>
          </a:p>
        </p:txBody>
      </p:sp>
      <p:sp>
        <p:nvSpPr>
          <p:cNvPr id="11" name="TextBox 10">
            <a:extLst>
              <a:ext uri="{FF2B5EF4-FFF2-40B4-BE49-F238E27FC236}">
                <a16:creationId xmlns:a16="http://schemas.microsoft.com/office/drawing/2014/main" id="{C50B24E2-B106-7D4E-B2A2-3D131CFCAB6A}"/>
              </a:ext>
            </a:extLst>
          </p:cNvPr>
          <p:cNvSpPr txBox="1"/>
          <p:nvPr/>
        </p:nvSpPr>
        <p:spPr>
          <a:xfrm>
            <a:off x="290196" y="3888933"/>
            <a:ext cx="3771804" cy="2585323"/>
          </a:xfrm>
          <a:prstGeom prst="rect">
            <a:avLst/>
          </a:prstGeom>
          <a:noFill/>
        </p:spPr>
        <p:txBody>
          <a:bodyPr wrap="square" rtlCol="0">
            <a:spAutoFit/>
          </a:bodyPr>
          <a:lstStyle/>
          <a:p>
            <a:pPr algn="ctr"/>
            <a:r>
              <a:rPr lang="en-US" dirty="0">
                <a:solidFill>
                  <a:schemeClr val="bg1"/>
                </a:solidFill>
                <a:latin typeface="Tw Cen MT" panose="020B0602020104020603" pitchFamily="34" charset="77"/>
              </a:rPr>
              <a:t>There is some discussion within scholarship as to whether these trumpets are instead a roman mis-representation of the traditional </a:t>
            </a:r>
            <a:r>
              <a:rPr lang="en-US" dirty="0" err="1">
                <a:solidFill>
                  <a:schemeClr val="bg1"/>
                </a:solidFill>
                <a:latin typeface="Tw Cen MT" panose="020B0602020104020603" pitchFamily="34" charset="77"/>
              </a:rPr>
              <a:t>Schofar</a:t>
            </a:r>
            <a:r>
              <a:rPr lang="en-US" dirty="0">
                <a:solidFill>
                  <a:schemeClr val="bg1"/>
                </a:solidFill>
                <a:latin typeface="Tw Cen MT" panose="020B0602020104020603" pitchFamily="34" charset="77"/>
              </a:rPr>
              <a:t>. However due to the shape and pigment found on the reliefs it is more likely that these are the silver trumpets from the destroyed temple. (Naumann. 60-1. 2013) </a:t>
            </a:r>
          </a:p>
        </p:txBody>
      </p:sp>
      <p:pic>
        <p:nvPicPr>
          <p:cNvPr id="15" name="Content Placeholder 4" descr="An old stone building&#10;&#10;Description automatically generated">
            <a:extLst>
              <a:ext uri="{FF2B5EF4-FFF2-40B4-BE49-F238E27FC236}">
                <a16:creationId xmlns:a16="http://schemas.microsoft.com/office/drawing/2014/main" id="{C46B0692-2DD7-2B41-8409-BBA9E10DF842}"/>
              </a:ext>
            </a:extLst>
          </p:cNvPr>
          <p:cNvPicPr>
            <a:picLocks noChangeAspect="1"/>
          </p:cNvPicPr>
          <p:nvPr/>
        </p:nvPicPr>
        <p:blipFill rotWithShape="1">
          <a:blip r:embed="rId2"/>
          <a:srcRect l="55988" t="5558" r="2" b="17264"/>
          <a:stretch/>
        </p:blipFill>
        <p:spPr>
          <a:xfrm>
            <a:off x="4210098" y="2881745"/>
            <a:ext cx="3771804" cy="3694756"/>
          </a:xfrm>
          <a:prstGeom prst="rect">
            <a:avLst/>
          </a:prstGeom>
        </p:spPr>
      </p:pic>
    </p:spTree>
    <p:extLst>
      <p:ext uri="{BB962C8B-B14F-4D97-AF65-F5344CB8AC3E}">
        <p14:creationId xmlns:p14="http://schemas.microsoft.com/office/powerpoint/2010/main" val="42851777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A7571C4-ACDB-4846-8A23-1FCF387853B6}"/>
              </a:ext>
            </a:extLst>
          </p:cNvPr>
          <p:cNvSpPr/>
          <p:nvPr/>
        </p:nvSpPr>
        <p:spPr>
          <a:xfrm>
            <a:off x="4210098" y="280632"/>
            <a:ext cx="3771804" cy="240877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167DA17-1A24-CF4A-A894-E76DB40D9662}"/>
              </a:ext>
            </a:extLst>
          </p:cNvPr>
          <p:cNvSpPr/>
          <p:nvPr/>
        </p:nvSpPr>
        <p:spPr>
          <a:xfrm>
            <a:off x="290201" y="280633"/>
            <a:ext cx="3771804" cy="6295868"/>
          </a:xfrm>
          <a:prstGeom prst="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68A5590E-65A9-7741-8AF6-3579063EC964}"/>
              </a:ext>
            </a:extLst>
          </p:cNvPr>
          <p:cNvSpPr/>
          <p:nvPr/>
        </p:nvSpPr>
        <p:spPr>
          <a:xfrm>
            <a:off x="8129995" y="280633"/>
            <a:ext cx="3771804" cy="6295868"/>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9B85E41-1AE2-7B4E-BCB8-B8F4A343504B}"/>
              </a:ext>
            </a:extLst>
          </p:cNvPr>
          <p:cNvSpPr>
            <a:spLocks noGrp="1"/>
          </p:cNvSpPr>
          <p:nvPr>
            <p:ph type="title"/>
          </p:nvPr>
        </p:nvSpPr>
        <p:spPr>
          <a:xfrm>
            <a:off x="4476198" y="311992"/>
            <a:ext cx="3239589" cy="2377419"/>
          </a:xfrm>
        </p:spPr>
        <p:txBody>
          <a:bodyPr>
            <a:normAutofit/>
          </a:bodyPr>
          <a:lstStyle/>
          <a:p>
            <a:pPr algn="ctr"/>
            <a:r>
              <a:rPr lang="en-US" sz="6000" dirty="0">
                <a:solidFill>
                  <a:schemeClr val="bg1"/>
                </a:solidFill>
                <a:latin typeface="Tw Cen MT Condensed" panose="020B0606020104020203" pitchFamily="34" charset="77"/>
              </a:rPr>
              <a:t>The Table</a:t>
            </a:r>
          </a:p>
        </p:txBody>
      </p:sp>
      <p:sp>
        <p:nvSpPr>
          <p:cNvPr id="6" name="TextBox 5">
            <a:extLst>
              <a:ext uri="{FF2B5EF4-FFF2-40B4-BE49-F238E27FC236}">
                <a16:creationId xmlns:a16="http://schemas.microsoft.com/office/drawing/2014/main" id="{FDAC5E03-068F-484B-94D0-B7955E83002F}"/>
              </a:ext>
            </a:extLst>
          </p:cNvPr>
          <p:cNvSpPr txBox="1"/>
          <p:nvPr/>
        </p:nvSpPr>
        <p:spPr>
          <a:xfrm>
            <a:off x="290196" y="414429"/>
            <a:ext cx="3771804" cy="2031325"/>
          </a:xfrm>
          <a:prstGeom prst="rect">
            <a:avLst/>
          </a:prstGeom>
          <a:noFill/>
        </p:spPr>
        <p:txBody>
          <a:bodyPr wrap="square" rtlCol="0">
            <a:spAutoFit/>
          </a:bodyPr>
          <a:lstStyle/>
          <a:p>
            <a:pPr algn="ctr"/>
            <a:r>
              <a:rPr lang="en-US" dirty="0">
                <a:solidFill>
                  <a:schemeClr val="bg1"/>
                </a:solidFill>
                <a:latin typeface="Tw Cen MT" panose="020B0602020104020603" pitchFamily="34" charset="77"/>
              </a:rPr>
              <a:t>Josephus accounts for the removal of this table from the Temple and describes how the table itself was worth “many talents in weight”. He emphasizes the tables monetary value to the Roman who sacked the temple. (J. BJ 7.132)</a:t>
            </a:r>
          </a:p>
        </p:txBody>
      </p:sp>
      <p:sp>
        <p:nvSpPr>
          <p:cNvPr id="7" name="TextBox 6">
            <a:extLst>
              <a:ext uri="{FF2B5EF4-FFF2-40B4-BE49-F238E27FC236}">
                <a16:creationId xmlns:a16="http://schemas.microsoft.com/office/drawing/2014/main" id="{37A06AC8-B576-BB42-B5A3-E6C0DAC8A474}"/>
              </a:ext>
            </a:extLst>
          </p:cNvPr>
          <p:cNvSpPr txBox="1"/>
          <p:nvPr/>
        </p:nvSpPr>
        <p:spPr>
          <a:xfrm>
            <a:off x="290192" y="2568333"/>
            <a:ext cx="3771801" cy="1754326"/>
          </a:xfrm>
          <a:prstGeom prst="rect">
            <a:avLst/>
          </a:prstGeom>
          <a:noFill/>
        </p:spPr>
        <p:txBody>
          <a:bodyPr wrap="square" rtlCol="0">
            <a:spAutoFit/>
          </a:bodyPr>
          <a:lstStyle/>
          <a:p>
            <a:pPr algn="ctr"/>
            <a:r>
              <a:rPr lang="en-US" dirty="0">
                <a:solidFill>
                  <a:schemeClr val="bg1"/>
                </a:solidFill>
                <a:latin typeface="Tw Cen MT" panose="020B0602020104020603" pitchFamily="34" charset="77"/>
              </a:rPr>
              <a:t>The Table that is carried alongside the trumpets is widely considered to have been painted gold and represent the golden table looted from the Temple upon Titus’ Victory over the Jews and their Temple. (Millar. 205. 109)</a:t>
            </a:r>
          </a:p>
        </p:txBody>
      </p:sp>
      <p:sp>
        <p:nvSpPr>
          <p:cNvPr id="8" name="TextBox 7">
            <a:extLst>
              <a:ext uri="{FF2B5EF4-FFF2-40B4-BE49-F238E27FC236}">
                <a16:creationId xmlns:a16="http://schemas.microsoft.com/office/drawing/2014/main" id="{95E0F2AE-3ACD-E540-970F-9913D7808D09}"/>
              </a:ext>
            </a:extLst>
          </p:cNvPr>
          <p:cNvSpPr txBox="1"/>
          <p:nvPr/>
        </p:nvSpPr>
        <p:spPr>
          <a:xfrm>
            <a:off x="8129983" y="2284351"/>
            <a:ext cx="3771804" cy="2031325"/>
          </a:xfrm>
          <a:prstGeom prst="rect">
            <a:avLst/>
          </a:prstGeom>
          <a:noFill/>
        </p:spPr>
        <p:txBody>
          <a:bodyPr wrap="square" rtlCol="0">
            <a:spAutoFit/>
          </a:bodyPr>
          <a:lstStyle/>
          <a:p>
            <a:pPr algn="ctr"/>
            <a:r>
              <a:rPr lang="en-US" dirty="0">
                <a:solidFill>
                  <a:schemeClr val="bg1"/>
                </a:solidFill>
                <a:latin typeface="Tw Cen MT" panose="020B0602020104020603" pitchFamily="34" charset="77"/>
              </a:rPr>
              <a:t>Josephus emphasizes the iconographical imagery seen in the relief, drawing attention to both the importance of these pieces culturally but also to emphasizes to total and grand nature of Titus's victory over the Jews. (Beard. 2002. 550.)</a:t>
            </a:r>
          </a:p>
        </p:txBody>
      </p:sp>
      <p:sp>
        <p:nvSpPr>
          <p:cNvPr id="9" name="TextBox 8">
            <a:extLst>
              <a:ext uri="{FF2B5EF4-FFF2-40B4-BE49-F238E27FC236}">
                <a16:creationId xmlns:a16="http://schemas.microsoft.com/office/drawing/2014/main" id="{97DDFA69-1622-CF42-9419-08516B0D1281}"/>
              </a:ext>
            </a:extLst>
          </p:cNvPr>
          <p:cNvSpPr txBox="1"/>
          <p:nvPr/>
        </p:nvSpPr>
        <p:spPr>
          <a:xfrm>
            <a:off x="8129983" y="4445237"/>
            <a:ext cx="3771804" cy="2031325"/>
          </a:xfrm>
          <a:prstGeom prst="rect">
            <a:avLst/>
          </a:prstGeom>
          <a:noFill/>
        </p:spPr>
        <p:txBody>
          <a:bodyPr wrap="square" rtlCol="0">
            <a:spAutoFit/>
          </a:bodyPr>
          <a:lstStyle/>
          <a:p>
            <a:pPr algn="ctr"/>
            <a:r>
              <a:rPr lang="en-US" dirty="0">
                <a:solidFill>
                  <a:schemeClr val="bg1"/>
                </a:solidFill>
                <a:latin typeface="Tw Cen MT" panose="020B0602020104020603" pitchFamily="34" charset="77"/>
              </a:rPr>
              <a:t>The Table, and the showbread would remain a part of Jewish religion and practice after the destruction of the Second Temple, and the pairing of all the imagery on this relief would later become associated with the festival Hanukah. (Schwartz. 2008. 142)</a:t>
            </a:r>
          </a:p>
        </p:txBody>
      </p:sp>
      <p:sp>
        <p:nvSpPr>
          <p:cNvPr id="10" name="TextBox 9">
            <a:extLst>
              <a:ext uri="{FF2B5EF4-FFF2-40B4-BE49-F238E27FC236}">
                <a16:creationId xmlns:a16="http://schemas.microsoft.com/office/drawing/2014/main" id="{72C634E8-720B-5349-8507-106322C9B715}"/>
              </a:ext>
            </a:extLst>
          </p:cNvPr>
          <p:cNvSpPr txBox="1"/>
          <p:nvPr/>
        </p:nvSpPr>
        <p:spPr>
          <a:xfrm>
            <a:off x="8129986" y="400464"/>
            <a:ext cx="3771808" cy="1754326"/>
          </a:xfrm>
          <a:prstGeom prst="rect">
            <a:avLst/>
          </a:prstGeom>
          <a:noFill/>
        </p:spPr>
        <p:txBody>
          <a:bodyPr wrap="square" rtlCol="0">
            <a:spAutoFit/>
          </a:bodyPr>
          <a:lstStyle/>
          <a:p>
            <a:pPr algn="ctr"/>
            <a:r>
              <a:rPr lang="en-US" dirty="0">
                <a:solidFill>
                  <a:schemeClr val="bg1"/>
                </a:solidFill>
                <a:latin typeface="Tw Cen MT" panose="020B0602020104020603" pitchFamily="34" charset="77"/>
              </a:rPr>
              <a:t>The leader of the procession, and the most injured, is the lead in carrying the table and looks back at the rest of the party to emphasize the artistry and focus the sculptor gave to this scene. (Henderson. 2002, 236)</a:t>
            </a:r>
          </a:p>
        </p:txBody>
      </p:sp>
      <p:sp>
        <p:nvSpPr>
          <p:cNvPr id="11" name="TextBox 10">
            <a:extLst>
              <a:ext uri="{FF2B5EF4-FFF2-40B4-BE49-F238E27FC236}">
                <a16:creationId xmlns:a16="http://schemas.microsoft.com/office/drawing/2014/main" id="{C50B24E2-B106-7D4E-B2A2-3D131CFCAB6A}"/>
              </a:ext>
            </a:extLst>
          </p:cNvPr>
          <p:cNvSpPr txBox="1"/>
          <p:nvPr/>
        </p:nvSpPr>
        <p:spPr>
          <a:xfrm>
            <a:off x="290192" y="4445238"/>
            <a:ext cx="3771804" cy="2031325"/>
          </a:xfrm>
          <a:prstGeom prst="rect">
            <a:avLst/>
          </a:prstGeom>
          <a:noFill/>
        </p:spPr>
        <p:txBody>
          <a:bodyPr wrap="square" rtlCol="0">
            <a:spAutoFit/>
          </a:bodyPr>
          <a:lstStyle/>
          <a:p>
            <a:pPr algn="ctr"/>
            <a:r>
              <a:rPr lang="en-US" dirty="0">
                <a:solidFill>
                  <a:schemeClr val="bg1"/>
                </a:solidFill>
                <a:latin typeface="Tw Cen MT" panose="020B0602020104020603" pitchFamily="34" charset="77"/>
              </a:rPr>
              <a:t>The Table itself would have been used to hold showbread for the Temple and became an instantly recognizable image for both Judaic religion and culture, as well as a powerful symbol of Rome’s absolute conquest over the Jews themselves. (Boyle. 2002. 15) </a:t>
            </a:r>
          </a:p>
        </p:txBody>
      </p:sp>
      <p:pic>
        <p:nvPicPr>
          <p:cNvPr id="4" name="Picture 3" descr="A group of men posing for a photo&#10;&#10;Description automatically generated">
            <a:extLst>
              <a:ext uri="{FF2B5EF4-FFF2-40B4-BE49-F238E27FC236}">
                <a16:creationId xmlns:a16="http://schemas.microsoft.com/office/drawing/2014/main" id="{35723864-3817-7349-8DE8-75B724B69744}"/>
              </a:ext>
            </a:extLst>
          </p:cNvPr>
          <p:cNvPicPr>
            <a:picLocks noChangeAspect="1"/>
          </p:cNvPicPr>
          <p:nvPr/>
        </p:nvPicPr>
        <p:blipFill rotWithShape="1">
          <a:blip r:embed="rId3"/>
          <a:srcRect l="41656" t="14211" r="8589" b="12131"/>
          <a:stretch/>
        </p:blipFill>
        <p:spPr>
          <a:xfrm>
            <a:off x="4210086" y="2837380"/>
            <a:ext cx="3771816" cy="3708628"/>
          </a:xfrm>
          <a:prstGeom prst="rect">
            <a:avLst/>
          </a:prstGeom>
        </p:spPr>
      </p:pic>
    </p:spTree>
    <p:extLst>
      <p:ext uri="{BB962C8B-B14F-4D97-AF65-F5344CB8AC3E}">
        <p14:creationId xmlns:p14="http://schemas.microsoft.com/office/powerpoint/2010/main" val="19447846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387C2A-883F-884A-B21B-E8085F82FB5D}"/>
              </a:ext>
            </a:extLst>
          </p:cNvPr>
          <p:cNvSpPr>
            <a:spLocks noGrp="1"/>
          </p:cNvSpPr>
          <p:nvPr>
            <p:ph type="title"/>
          </p:nvPr>
        </p:nvSpPr>
        <p:spPr>
          <a:xfrm>
            <a:off x="643468" y="643467"/>
            <a:ext cx="3415612" cy="5571066"/>
          </a:xfrm>
        </p:spPr>
        <p:txBody>
          <a:bodyPr>
            <a:normAutofit/>
          </a:bodyPr>
          <a:lstStyle/>
          <a:p>
            <a:r>
              <a:rPr lang="en-US">
                <a:solidFill>
                  <a:srgbClr val="FFFFFF"/>
                </a:solidFill>
              </a:rPr>
              <a:t>Evaluation of the Arch and its significance to Jewish history.</a:t>
            </a:r>
          </a:p>
        </p:txBody>
      </p:sp>
      <p:graphicFrame>
        <p:nvGraphicFramePr>
          <p:cNvPr id="5" name="Content Placeholder 2">
            <a:extLst>
              <a:ext uri="{FF2B5EF4-FFF2-40B4-BE49-F238E27FC236}">
                <a16:creationId xmlns:a16="http://schemas.microsoft.com/office/drawing/2014/main" id="{592F011B-2B12-438E-9FD6-528CD585E1ED}"/>
              </a:ext>
            </a:extLst>
          </p:cNvPr>
          <p:cNvGraphicFramePr>
            <a:graphicFrameLocks noGrp="1"/>
          </p:cNvGraphicFramePr>
          <p:nvPr>
            <p:ph idx="1"/>
            <p:extLst>
              <p:ext uri="{D42A27DB-BD31-4B8C-83A1-F6EECF244321}">
                <p14:modId xmlns:p14="http://schemas.microsoft.com/office/powerpoint/2010/main" val="2568387523"/>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13789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153E0-B73F-854D-A1A4-41CA0EB68177}"/>
              </a:ext>
            </a:extLst>
          </p:cNvPr>
          <p:cNvSpPr>
            <a:spLocks noGrp="1"/>
          </p:cNvSpPr>
          <p:nvPr>
            <p:ph type="title"/>
          </p:nvPr>
        </p:nvSpPr>
        <p:spPr/>
        <p:txBody>
          <a:bodyPr/>
          <a:lstStyle/>
          <a:p>
            <a:r>
              <a:rPr lang="en-US" dirty="0"/>
              <a:t>Bibliography</a:t>
            </a:r>
          </a:p>
        </p:txBody>
      </p:sp>
      <p:sp>
        <p:nvSpPr>
          <p:cNvPr id="3" name="Content Placeholder 2">
            <a:extLst>
              <a:ext uri="{FF2B5EF4-FFF2-40B4-BE49-F238E27FC236}">
                <a16:creationId xmlns:a16="http://schemas.microsoft.com/office/drawing/2014/main" id="{751E7E41-C61B-1C4A-BC8B-C04C51E1E120}"/>
              </a:ext>
            </a:extLst>
          </p:cNvPr>
          <p:cNvSpPr>
            <a:spLocks noGrp="1"/>
          </p:cNvSpPr>
          <p:nvPr>
            <p:ph idx="1"/>
          </p:nvPr>
        </p:nvSpPr>
        <p:spPr/>
        <p:txBody>
          <a:bodyPr>
            <a:normAutofit/>
          </a:bodyPr>
          <a:lstStyle/>
          <a:p>
            <a:r>
              <a:rPr lang="en-GB" sz="2800" dirty="0"/>
              <a:t>Ancient and Primary Sources</a:t>
            </a:r>
          </a:p>
          <a:p>
            <a:r>
              <a:rPr lang="en-GB" dirty="0"/>
              <a:t>Rock, L. and Widdowson, K. (2013). </a:t>
            </a:r>
            <a:r>
              <a:rPr lang="en-GB" i="1" dirty="0"/>
              <a:t>Bible</a:t>
            </a:r>
            <a:r>
              <a:rPr lang="en-GB" dirty="0"/>
              <a:t>. Oxford, England: Lion Children’s.</a:t>
            </a:r>
          </a:p>
          <a:p>
            <a:r>
              <a:rPr lang="en-US" dirty="0"/>
              <a:t>Flavius Josephus, </a:t>
            </a:r>
            <a:r>
              <a:rPr lang="en-US" i="1" dirty="0"/>
              <a:t>The Wars of the Jews</a:t>
            </a:r>
            <a:r>
              <a:rPr lang="en-US" dirty="0"/>
              <a:t>, W. Whiston (trans) (1895), </a:t>
            </a:r>
            <a:r>
              <a:rPr lang="en-GB" dirty="0"/>
              <a:t>A.M. Auburn and Buffalo</a:t>
            </a:r>
            <a:r>
              <a:rPr lang="en-US" dirty="0"/>
              <a:t>, Ed. Found at: </a:t>
            </a:r>
            <a:r>
              <a:rPr lang="en-US" dirty="0" err="1"/>
              <a:t>Perseus.tufts.edu</a:t>
            </a:r>
            <a:endParaRPr lang="en-US" dirty="0"/>
          </a:p>
          <a:p>
            <a:r>
              <a:rPr lang="en-US" dirty="0"/>
              <a:t>Flavius Josephus, </a:t>
            </a:r>
            <a:r>
              <a:rPr lang="en-GB" i="1" dirty="0"/>
              <a:t>Antiquities of the Jews</a:t>
            </a:r>
            <a:r>
              <a:rPr lang="en-US" dirty="0"/>
              <a:t>, W. Whiston (trans) (1895), </a:t>
            </a:r>
            <a:r>
              <a:rPr lang="en-GB" dirty="0"/>
              <a:t>A.M. Auburn and Buffalo</a:t>
            </a:r>
            <a:r>
              <a:rPr lang="en-US" dirty="0"/>
              <a:t>, Ed. Found at: </a:t>
            </a:r>
            <a:r>
              <a:rPr lang="en-US" dirty="0" err="1"/>
              <a:t>Perseus.tufts.edu</a:t>
            </a:r>
            <a:endParaRPr lang="en-US" dirty="0"/>
          </a:p>
          <a:p>
            <a:r>
              <a:rPr lang="en-US" dirty="0"/>
              <a:t>Cassius </a:t>
            </a:r>
            <a:r>
              <a:rPr lang="en-US" dirty="0" err="1"/>
              <a:t>Dio</a:t>
            </a:r>
            <a:r>
              <a:rPr lang="en-US" dirty="0"/>
              <a:t>, </a:t>
            </a:r>
            <a:r>
              <a:rPr lang="en-US" i="1" dirty="0"/>
              <a:t>Roman History, </a:t>
            </a:r>
            <a:r>
              <a:rPr lang="en-GB" dirty="0"/>
              <a:t>Earnest Cary (trans) (1927), Loeb Classical library, Harvard university Press. Found at: </a:t>
            </a:r>
            <a:r>
              <a:rPr lang="en-GB" dirty="0">
                <a:hlinkClick r:id="rId2"/>
              </a:rPr>
              <a:t>http://penelope.uchicago.edu/Thayer/E/Roman/Texts/Cassius_Dio/home.html</a:t>
            </a:r>
            <a:endParaRPr lang="en-US" i="1" dirty="0"/>
          </a:p>
        </p:txBody>
      </p:sp>
    </p:spTree>
    <p:extLst>
      <p:ext uri="{BB962C8B-B14F-4D97-AF65-F5344CB8AC3E}">
        <p14:creationId xmlns:p14="http://schemas.microsoft.com/office/powerpoint/2010/main" val="30510184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45FD2-F3D4-6D4D-A9CE-5190FE24AC4A}"/>
              </a:ext>
            </a:extLst>
          </p:cNvPr>
          <p:cNvSpPr>
            <a:spLocks noGrp="1"/>
          </p:cNvSpPr>
          <p:nvPr>
            <p:ph type="title"/>
          </p:nvPr>
        </p:nvSpPr>
        <p:spPr/>
        <p:txBody>
          <a:bodyPr/>
          <a:lstStyle/>
          <a:p>
            <a:r>
              <a:rPr lang="en-US" dirty="0" err="1"/>
              <a:t>BibLIOGRAPHY</a:t>
            </a:r>
            <a:endParaRPr lang="en-US" dirty="0"/>
          </a:p>
        </p:txBody>
      </p:sp>
      <p:sp>
        <p:nvSpPr>
          <p:cNvPr id="3" name="Content Placeholder 2">
            <a:extLst>
              <a:ext uri="{FF2B5EF4-FFF2-40B4-BE49-F238E27FC236}">
                <a16:creationId xmlns:a16="http://schemas.microsoft.com/office/drawing/2014/main" id="{4C23D61E-EF2E-4942-BF12-EFD945FDA009}"/>
              </a:ext>
            </a:extLst>
          </p:cNvPr>
          <p:cNvSpPr>
            <a:spLocks noGrp="1"/>
          </p:cNvSpPr>
          <p:nvPr>
            <p:ph idx="1"/>
          </p:nvPr>
        </p:nvSpPr>
        <p:spPr>
          <a:xfrm>
            <a:off x="1024128" y="1544595"/>
            <a:ext cx="9720073" cy="4764765"/>
          </a:xfrm>
        </p:spPr>
        <p:txBody>
          <a:bodyPr anchor="ctr">
            <a:normAutofit fontScale="77500" lnSpcReduction="20000"/>
          </a:bodyPr>
          <a:lstStyle/>
          <a:p>
            <a:r>
              <a:rPr lang="en-GB" sz="3100" dirty="0"/>
              <a:t>Modern Sources</a:t>
            </a:r>
          </a:p>
          <a:p>
            <a:r>
              <a:rPr lang="en-GB" dirty="0"/>
              <a:t>Beard, M. (n.d.). The Triumph of Flavius Josephus. . In: J. Edmondson, S. Mason and J. Rives, eds., </a:t>
            </a:r>
            <a:r>
              <a:rPr lang="en-GB" i="1" dirty="0"/>
              <a:t>Flavius Josephus and Flavian Rome</a:t>
            </a:r>
            <a:r>
              <a:rPr lang="en-GB" dirty="0"/>
              <a:t>. Oxford Scholarship Online.</a:t>
            </a:r>
          </a:p>
          <a:p>
            <a:r>
              <a:rPr lang="en-GB" dirty="0"/>
              <a:t>Cohen, S.J.D. (1987a). Ancient Judaism: Chronology and Definitions. In: </a:t>
            </a:r>
            <a:r>
              <a:rPr lang="en-GB" i="1" dirty="0"/>
              <a:t>From the Maccabees to the Mishnah</a:t>
            </a:r>
            <a:r>
              <a:rPr lang="en-GB" dirty="0"/>
              <a:t>. Louisville, Kentucky: Westminster John Knox Press.</a:t>
            </a:r>
          </a:p>
          <a:p>
            <a:r>
              <a:rPr lang="en-GB" dirty="0" err="1"/>
              <a:t>Escámez</a:t>
            </a:r>
            <a:r>
              <a:rPr lang="en-GB" dirty="0"/>
              <a:t> de Vera, D.M. (2019). The </a:t>
            </a:r>
            <a:r>
              <a:rPr lang="en-GB" dirty="0" err="1"/>
              <a:t>Sodales</a:t>
            </a:r>
            <a:r>
              <a:rPr lang="en-GB" dirty="0"/>
              <a:t> </a:t>
            </a:r>
            <a:r>
              <a:rPr lang="en-GB" dirty="0" err="1"/>
              <a:t>Flauiales</a:t>
            </a:r>
            <a:r>
              <a:rPr lang="en-GB" dirty="0"/>
              <a:t> </a:t>
            </a:r>
            <a:r>
              <a:rPr lang="en-GB" dirty="0" err="1"/>
              <a:t>Titiales</a:t>
            </a:r>
            <a:r>
              <a:rPr lang="en-GB" dirty="0"/>
              <a:t>, the Flamen </a:t>
            </a:r>
            <a:r>
              <a:rPr lang="en-GB" dirty="0" err="1"/>
              <a:t>Dialis</a:t>
            </a:r>
            <a:r>
              <a:rPr lang="en-GB" dirty="0"/>
              <a:t>, and the Propaganda of </a:t>
            </a:r>
            <a:r>
              <a:rPr lang="en-GB" dirty="0" err="1"/>
              <a:t>DomitianThe</a:t>
            </a:r>
            <a:r>
              <a:rPr lang="en-GB" dirty="0"/>
              <a:t> </a:t>
            </a:r>
            <a:r>
              <a:rPr lang="en-GB" dirty="0" err="1"/>
              <a:t>Sodales</a:t>
            </a:r>
            <a:r>
              <a:rPr lang="en-GB" dirty="0"/>
              <a:t> </a:t>
            </a:r>
            <a:r>
              <a:rPr lang="en-GB" dirty="0" err="1"/>
              <a:t>Flauiales</a:t>
            </a:r>
            <a:r>
              <a:rPr lang="en-GB" dirty="0"/>
              <a:t> </a:t>
            </a:r>
            <a:r>
              <a:rPr lang="en-GB" dirty="0" err="1"/>
              <a:t>Titiales</a:t>
            </a:r>
            <a:r>
              <a:rPr lang="en-GB" dirty="0"/>
              <a:t>&lt;/</a:t>
            </a:r>
            <a:r>
              <a:rPr lang="en-GB" dirty="0" err="1"/>
              <a:t>em</a:t>
            </a:r>
            <a:r>
              <a:rPr lang="en-GB" dirty="0"/>
              <a:t>&gt;, the &lt;</a:t>
            </a:r>
            <a:r>
              <a:rPr lang="en-GB" dirty="0" err="1"/>
              <a:t>em</a:t>
            </a:r>
            <a:r>
              <a:rPr lang="en-GB" dirty="0"/>
              <a:t>&gt;Flamen </a:t>
            </a:r>
            <a:r>
              <a:rPr lang="en-GB" dirty="0" err="1"/>
              <a:t>Dialis</a:t>
            </a:r>
            <a:r>
              <a:rPr lang="en-GB" dirty="0"/>
              <a:t>&lt;/</a:t>
            </a:r>
            <a:r>
              <a:rPr lang="en-GB" dirty="0" err="1"/>
              <a:t>em</a:t>
            </a:r>
            <a:r>
              <a:rPr lang="en-GB" dirty="0"/>
              <a:t>&gt;, and the Propaganda of Domitian. </a:t>
            </a:r>
            <a:r>
              <a:rPr lang="en-GB" i="1" dirty="0"/>
              <a:t>Illinois Classical Studies</a:t>
            </a:r>
            <a:r>
              <a:rPr lang="en-GB" dirty="0"/>
              <a:t>, 44(2), p.326.</a:t>
            </a:r>
          </a:p>
          <a:p>
            <a:r>
              <a:rPr lang="en-GB" dirty="0" err="1"/>
              <a:t>Grabbe</a:t>
            </a:r>
            <a:r>
              <a:rPr lang="en-GB" dirty="0"/>
              <a:t>, L.L. (2010). </a:t>
            </a:r>
            <a:r>
              <a:rPr lang="en-GB" i="1" dirty="0"/>
              <a:t>An introduction to first century Judaism : Jewish religion and history in the Second Temple period</a:t>
            </a:r>
            <a:r>
              <a:rPr lang="en-GB" dirty="0"/>
              <a:t>. London: T&amp;T Clark.</a:t>
            </a:r>
          </a:p>
          <a:p>
            <a:r>
              <a:rPr lang="en-GB" dirty="0"/>
              <a:t>Henderson, J. (2002). </a:t>
            </a:r>
            <a:r>
              <a:rPr lang="en-GB" dirty="0" err="1"/>
              <a:t>ar</a:t>
            </a:r>
            <a:r>
              <a:rPr lang="en-GB" dirty="0"/>
              <a:t> </a:t>
            </a:r>
            <a:r>
              <a:rPr lang="en-GB" dirty="0" err="1"/>
              <a:t>Operi</a:t>
            </a:r>
            <a:r>
              <a:rPr lang="en-GB" dirty="0"/>
              <a:t> </a:t>
            </a:r>
            <a:r>
              <a:rPr lang="en-GB" dirty="0" err="1"/>
              <a:t>Sedes</a:t>
            </a:r>
            <a:r>
              <a:rPr lang="en-GB" dirty="0"/>
              <a:t>: Mrs Arthur Strong and Flavian Style, the Arch of Titus and the </a:t>
            </a:r>
            <a:r>
              <a:rPr lang="en-GB" dirty="0" err="1"/>
              <a:t>Cancelleria</a:t>
            </a:r>
            <a:r>
              <a:rPr lang="en-GB" dirty="0"/>
              <a:t> Reliefs. In: A.J. Boyle and W.J. Dominik, eds., </a:t>
            </a:r>
            <a:r>
              <a:rPr lang="en-GB" i="1" dirty="0"/>
              <a:t>Flavian Rome: Culture, Image, Text</a:t>
            </a:r>
            <a:r>
              <a:rPr lang="en-GB" dirty="0"/>
              <a:t>. Boston: Brill.</a:t>
            </a:r>
          </a:p>
          <a:p>
            <a:r>
              <a:rPr lang="en-GB" dirty="0"/>
              <a:t>Hulls, J.-M. (2019). Building Meaning: Constructions of Imperial Power in </a:t>
            </a:r>
            <a:r>
              <a:rPr lang="en-GB" dirty="0" err="1"/>
              <a:t>Domitianic</a:t>
            </a:r>
            <a:r>
              <a:rPr lang="en-GB" dirty="0"/>
              <a:t> Architecture, Visual Culture, and Literary Sources. </a:t>
            </a:r>
            <a:r>
              <a:rPr lang="en-GB" i="1" dirty="0"/>
              <a:t>Illinois Classical Studies</a:t>
            </a:r>
            <a:r>
              <a:rPr lang="en-GB" dirty="0"/>
              <a:t>, 44(2), p.268.</a:t>
            </a:r>
          </a:p>
          <a:p>
            <a:r>
              <a:rPr lang="en-GB" dirty="0"/>
              <a:t>Marx, D. (2013). The Missing Temple: The Status of the Temple in Jewish Culture Following its Destruction. </a:t>
            </a:r>
            <a:r>
              <a:rPr lang="en-GB" i="1" dirty="0"/>
              <a:t>European Judaism</a:t>
            </a:r>
            <a:r>
              <a:rPr lang="en-GB" dirty="0"/>
              <a:t>, 46(2), pp.61–78.</a:t>
            </a:r>
          </a:p>
        </p:txBody>
      </p:sp>
    </p:spTree>
    <p:extLst>
      <p:ext uri="{BB962C8B-B14F-4D97-AF65-F5344CB8AC3E}">
        <p14:creationId xmlns:p14="http://schemas.microsoft.com/office/powerpoint/2010/main" val="7458946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A7DB4-A9EE-294D-9555-D21F5FCADEFD}"/>
              </a:ext>
            </a:extLst>
          </p:cNvPr>
          <p:cNvSpPr>
            <a:spLocks noGrp="1"/>
          </p:cNvSpPr>
          <p:nvPr>
            <p:ph type="title"/>
          </p:nvPr>
        </p:nvSpPr>
        <p:spPr/>
        <p:txBody>
          <a:bodyPr/>
          <a:lstStyle/>
          <a:p>
            <a:r>
              <a:rPr lang="en-US" dirty="0"/>
              <a:t>Bibliography</a:t>
            </a:r>
          </a:p>
        </p:txBody>
      </p:sp>
      <p:sp>
        <p:nvSpPr>
          <p:cNvPr id="3" name="Content Placeholder 2">
            <a:extLst>
              <a:ext uri="{FF2B5EF4-FFF2-40B4-BE49-F238E27FC236}">
                <a16:creationId xmlns:a16="http://schemas.microsoft.com/office/drawing/2014/main" id="{1678108F-49F4-B244-AF51-A90842070010}"/>
              </a:ext>
            </a:extLst>
          </p:cNvPr>
          <p:cNvSpPr>
            <a:spLocks noGrp="1"/>
          </p:cNvSpPr>
          <p:nvPr>
            <p:ph idx="1"/>
          </p:nvPr>
        </p:nvSpPr>
        <p:spPr/>
        <p:txBody>
          <a:bodyPr>
            <a:normAutofit fontScale="85000" lnSpcReduction="20000"/>
          </a:bodyPr>
          <a:lstStyle/>
          <a:p>
            <a:r>
              <a:rPr lang="en-GB" dirty="0" err="1"/>
              <a:t>McCane</a:t>
            </a:r>
            <a:r>
              <a:rPr lang="en-GB" dirty="0"/>
              <a:t>, B.R. (2008). Simply Irresistible: Augustus, Herod, and the Empire. </a:t>
            </a:r>
            <a:r>
              <a:rPr lang="en-GB" i="1" dirty="0"/>
              <a:t>Journal of Biblical Literature</a:t>
            </a:r>
            <a:r>
              <a:rPr lang="en-GB" dirty="0"/>
              <a:t>, 127(4), p.725.</a:t>
            </a:r>
          </a:p>
          <a:p>
            <a:r>
              <a:rPr lang="en-GB" dirty="0"/>
              <a:t>Millar, F. (2005). Last Year in Jerusalem: Monuments of the Jewish War in Rome 1. In: J. Edmondson, S. Mason and J. Rives, eds., </a:t>
            </a:r>
            <a:r>
              <a:rPr lang="en-GB" i="1" dirty="0"/>
              <a:t>Flavius Josephus and Flavian Rome</a:t>
            </a:r>
            <a:r>
              <a:rPr lang="en-GB" dirty="0"/>
              <a:t>. Oxford Scholarship Online.</a:t>
            </a:r>
          </a:p>
          <a:p>
            <a:r>
              <a:rPr lang="en-GB" dirty="0"/>
              <a:t>Naumann, E. (2013). </a:t>
            </a:r>
            <a:r>
              <a:rPr lang="en-GB" i="1" dirty="0"/>
              <a:t>The History of Music: Volume 1, Volume 1</a:t>
            </a:r>
            <a:r>
              <a:rPr lang="en-GB" dirty="0"/>
              <a:t>. Cambridge: Cambridge University Press,.</a:t>
            </a:r>
          </a:p>
          <a:p>
            <a:r>
              <a:rPr lang="en-GB" dirty="0"/>
              <a:t>Regev, E. (2008). Hanukkah and the Temple of the Maccabees: Ritual and Ideology from Judas Maccabeus to Simon. </a:t>
            </a:r>
            <a:r>
              <a:rPr lang="en-GB" i="1" dirty="0"/>
              <a:t>Jewish Studies Quarterly</a:t>
            </a:r>
            <a:r>
              <a:rPr lang="en-GB" dirty="0"/>
              <a:t>, 15(2), p.87.</a:t>
            </a:r>
          </a:p>
          <a:p>
            <a:r>
              <a:rPr lang="en-GB" dirty="0"/>
              <a:t>Schwartz, D.R. and De, W. (2008). </a:t>
            </a:r>
            <a:r>
              <a:rPr lang="en-GB" i="1" dirty="0"/>
              <a:t>2 Maccabees</a:t>
            </a:r>
            <a:r>
              <a:rPr lang="en-GB" dirty="0"/>
              <a:t>. Berlin ; New York: Walter De Gruyter.</a:t>
            </a:r>
          </a:p>
          <a:p>
            <a:r>
              <a:rPr lang="en-GB" dirty="0"/>
              <a:t>Shahar, M.B. (2015). When was the Second Temple Destroyed? Chronology and Ideology in Josephus and in Rabbinic Literature. </a:t>
            </a:r>
            <a:r>
              <a:rPr lang="en-GB" i="1" dirty="0"/>
              <a:t>Journal for the Study of Judaism</a:t>
            </a:r>
            <a:r>
              <a:rPr lang="en-GB" dirty="0"/>
              <a:t>, 46(4–5), pp.547–573.</a:t>
            </a:r>
          </a:p>
          <a:p>
            <a:r>
              <a:rPr lang="en-GB" dirty="0"/>
              <a:t>Sicker, M. (2007). </a:t>
            </a:r>
            <a:r>
              <a:rPr lang="en-GB" i="1" dirty="0"/>
              <a:t>An Introduction to Judaic Thought and Rabbinic Literature</a:t>
            </a:r>
            <a:r>
              <a:rPr lang="en-GB" dirty="0"/>
              <a:t>. Westport, Conn.: Praeger.</a:t>
            </a:r>
          </a:p>
          <a:p>
            <a:endParaRPr lang="en-US" dirty="0"/>
          </a:p>
        </p:txBody>
      </p:sp>
    </p:spTree>
    <p:extLst>
      <p:ext uri="{BB962C8B-B14F-4D97-AF65-F5344CB8AC3E}">
        <p14:creationId xmlns:p14="http://schemas.microsoft.com/office/powerpoint/2010/main" val="16535356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0FB58-A489-CA4D-83B7-29E811D39D5E}"/>
              </a:ext>
            </a:extLst>
          </p:cNvPr>
          <p:cNvSpPr>
            <a:spLocks noGrp="1"/>
          </p:cNvSpPr>
          <p:nvPr>
            <p:ph type="title"/>
          </p:nvPr>
        </p:nvSpPr>
        <p:spPr/>
        <p:txBody>
          <a:bodyPr/>
          <a:lstStyle/>
          <a:p>
            <a:r>
              <a:rPr lang="en-US" dirty="0"/>
              <a:t>Bibliography</a:t>
            </a:r>
          </a:p>
        </p:txBody>
      </p:sp>
      <p:sp>
        <p:nvSpPr>
          <p:cNvPr id="3" name="Content Placeholder 2">
            <a:extLst>
              <a:ext uri="{FF2B5EF4-FFF2-40B4-BE49-F238E27FC236}">
                <a16:creationId xmlns:a16="http://schemas.microsoft.com/office/drawing/2014/main" id="{CFFFCFF3-F13C-D947-951B-741833692DC0}"/>
              </a:ext>
            </a:extLst>
          </p:cNvPr>
          <p:cNvSpPr>
            <a:spLocks noGrp="1"/>
          </p:cNvSpPr>
          <p:nvPr>
            <p:ph idx="1"/>
          </p:nvPr>
        </p:nvSpPr>
        <p:spPr/>
        <p:txBody>
          <a:bodyPr/>
          <a:lstStyle/>
          <a:p>
            <a:r>
              <a:rPr lang="en-US" dirty="0"/>
              <a:t>Websites</a:t>
            </a:r>
          </a:p>
          <a:p>
            <a:r>
              <a:rPr lang="en-GB" dirty="0"/>
              <a:t>Becker, J. (2017). </a:t>
            </a:r>
            <a:r>
              <a:rPr lang="en-GB" i="1" dirty="0"/>
              <a:t>The Arch of Titus</a:t>
            </a:r>
            <a:r>
              <a:rPr lang="en-GB" dirty="0"/>
              <a:t>. [online] Khan Academy. Available at: https://</a:t>
            </a:r>
            <a:r>
              <a:rPr lang="en-GB" dirty="0" err="1"/>
              <a:t>www.khanacademy.org</a:t>
            </a:r>
            <a:r>
              <a:rPr lang="en-GB" dirty="0"/>
              <a:t>/humanities/ancient-art-civilizations/roman/early-empire/a/the-arch-of-</a:t>
            </a:r>
            <a:r>
              <a:rPr lang="en-GB" dirty="0" err="1"/>
              <a:t>titus</a:t>
            </a:r>
            <a:r>
              <a:rPr lang="en-GB" dirty="0"/>
              <a:t>.</a:t>
            </a:r>
          </a:p>
          <a:p>
            <a:r>
              <a:rPr lang="en-GB" dirty="0"/>
              <a:t>‌</a:t>
            </a:r>
          </a:p>
          <a:p>
            <a:r>
              <a:rPr lang="en-US" dirty="0"/>
              <a:t>All Images from either:</a:t>
            </a:r>
          </a:p>
          <a:p>
            <a:r>
              <a:rPr lang="en-GB" dirty="0"/>
              <a:t>Becker, J. (2017). </a:t>
            </a:r>
            <a:r>
              <a:rPr lang="en-GB" i="1" dirty="0"/>
              <a:t>The Arch of Titus</a:t>
            </a:r>
            <a:r>
              <a:rPr lang="en-GB" dirty="0"/>
              <a:t>. [online] Khan Academy. Available at: https://</a:t>
            </a:r>
            <a:r>
              <a:rPr lang="en-GB" dirty="0" err="1"/>
              <a:t>www.khanacademy.org</a:t>
            </a:r>
            <a:r>
              <a:rPr lang="en-GB" dirty="0"/>
              <a:t>/humanities/ancient-art-civilizations/roman/early-empire/a/the-arch-of-</a:t>
            </a:r>
            <a:r>
              <a:rPr lang="en-GB" dirty="0" err="1"/>
              <a:t>titus</a:t>
            </a:r>
            <a:r>
              <a:rPr lang="en-GB" dirty="0"/>
              <a:t>.</a:t>
            </a:r>
          </a:p>
          <a:p>
            <a:r>
              <a:rPr lang="en-GB" dirty="0">
                <a:hlinkClick r:id="rId2"/>
              </a:rPr>
              <a:t>https://commons.wikimedia.org/wiki/Main_Page</a:t>
            </a:r>
            <a:endParaRPr lang="en-US" dirty="0"/>
          </a:p>
        </p:txBody>
      </p:sp>
    </p:spTree>
    <p:extLst>
      <p:ext uri="{BB962C8B-B14F-4D97-AF65-F5344CB8AC3E}">
        <p14:creationId xmlns:p14="http://schemas.microsoft.com/office/powerpoint/2010/main" val="9749446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TotalTime>
  <Words>2723</Words>
  <Application>Microsoft Macintosh PowerPoint</Application>
  <PresentationFormat>Widescreen</PresentationFormat>
  <Paragraphs>93</Paragraphs>
  <Slides>16</Slides>
  <Notes>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16</vt:i4>
      </vt:variant>
    </vt:vector>
  </HeadingPairs>
  <TitlesOfParts>
    <vt:vector size="24" baseType="lpstr">
      <vt:lpstr>Arial</vt:lpstr>
      <vt:lpstr>Calibri</vt:lpstr>
      <vt:lpstr>Calibri Light</vt:lpstr>
      <vt:lpstr>Tw Cen MT</vt:lpstr>
      <vt:lpstr>Tw Cen MT Condensed</vt:lpstr>
      <vt:lpstr>Wingdings 3</vt:lpstr>
      <vt:lpstr>Integral</vt:lpstr>
      <vt:lpstr>Office Theme</vt:lpstr>
      <vt:lpstr>Triumphal arch of Titus and the Destruction of the Second Temple </vt:lpstr>
      <vt:lpstr>The arch and what it depicts</vt:lpstr>
      <vt:lpstr>Flavians and the political importance of Jerusalem</vt:lpstr>
      <vt:lpstr>Flavians and the political importance of Jerusalem</vt:lpstr>
      <vt:lpstr>Herod’s creation of the Temple</vt:lpstr>
      <vt:lpstr>Main Ancient sources and how their accounts of the destruction relate to the Arch</vt:lpstr>
      <vt:lpstr>Main Ancient sources Cont.</vt:lpstr>
      <vt:lpstr>Iconography of the arch</vt:lpstr>
      <vt:lpstr>The Menorah</vt:lpstr>
      <vt:lpstr>The Trumpets</vt:lpstr>
      <vt:lpstr>The Table</vt:lpstr>
      <vt:lpstr>Evaluation of the Arch and its significance to Jewish history.</vt:lpstr>
      <vt:lpstr>Bibliography</vt:lpstr>
      <vt:lpstr>BibLIOGRAPHY</vt:lpstr>
      <vt:lpstr>Bibliography</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Triumphal arch of Titus and the Destruction of the Second Temple </dc:title>
  <dc:creator>Rebecca Calder (1600668)</dc:creator>
  <cp:lastModifiedBy>Rebecca Calder (1600668)</cp:lastModifiedBy>
  <cp:revision>6</cp:revision>
  <dcterms:created xsi:type="dcterms:W3CDTF">2020-06-05T17:56:58Z</dcterms:created>
  <dcterms:modified xsi:type="dcterms:W3CDTF">2020-06-05T18:40:13Z</dcterms:modified>
</cp:coreProperties>
</file>