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8" r:id="rId1"/>
  </p:sldMasterIdLst>
  <p:notesMasterIdLst>
    <p:notesMasterId r:id="rId59"/>
  </p:notesMasterIdLst>
  <p:handoutMasterIdLst>
    <p:handoutMasterId r:id="rId60"/>
  </p:handoutMasterIdLst>
  <p:sldIdLst>
    <p:sldId id="257" r:id="rId2"/>
    <p:sldId id="260" r:id="rId3"/>
    <p:sldId id="348" r:id="rId4"/>
    <p:sldId id="261" r:id="rId5"/>
    <p:sldId id="333" r:id="rId6"/>
    <p:sldId id="262" r:id="rId7"/>
    <p:sldId id="352" r:id="rId8"/>
    <p:sldId id="351" r:id="rId9"/>
    <p:sldId id="263" r:id="rId10"/>
    <p:sldId id="264" r:id="rId11"/>
    <p:sldId id="342" r:id="rId12"/>
    <p:sldId id="265" r:id="rId13"/>
    <p:sldId id="266" r:id="rId14"/>
    <p:sldId id="343" r:id="rId15"/>
    <p:sldId id="328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99" r:id="rId26"/>
    <p:sldId id="300" r:id="rId27"/>
    <p:sldId id="280" r:id="rId28"/>
    <p:sldId id="281" r:id="rId29"/>
    <p:sldId id="301" r:id="rId30"/>
    <p:sldId id="345" r:id="rId31"/>
    <p:sldId id="282" r:id="rId32"/>
    <p:sldId id="283" r:id="rId33"/>
    <p:sldId id="350" r:id="rId34"/>
    <p:sldId id="285" r:id="rId35"/>
    <p:sldId id="286" r:id="rId36"/>
    <p:sldId id="287" r:id="rId37"/>
    <p:sldId id="288" r:id="rId38"/>
    <p:sldId id="289" r:id="rId39"/>
    <p:sldId id="335" r:id="rId40"/>
    <p:sldId id="303" r:id="rId41"/>
    <p:sldId id="305" r:id="rId42"/>
    <p:sldId id="353" r:id="rId43"/>
    <p:sldId id="346" r:id="rId44"/>
    <p:sldId id="329" r:id="rId45"/>
    <p:sldId id="331" r:id="rId46"/>
    <p:sldId id="332" r:id="rId47"/>
    <p:sldId id="336" r:id="rId48"/>
    <p:sldId id="339" r:id="rId49"/>
    <p:sldId id="340" r:id="rId50"/>
    <p:sldId id="341" r:id="rId51"/>
    <p:sldId id="291" r:id="rId52"/>
    <p:sldId id="292" r:id="rId53"/>
    <p:sldId id="355" r:id="rId54"/>
    <p:sldId id="317" r:id="rId55"/>
    <p:sldId id="354" r:id="rId56"/>
    <p:sldId id="323" r:id="rId57"/>
    <p:sldId id="325" r:id="rId58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FFCC99"/>
    <a:srgbClr val="008000"/>
    <a:srgbClr val="E6B380"/>
    <a:srgbClr val="990033"/>
    <a:srgbClr val="C0C0C0"/>
    <a:srgbClr val="66FF66"/>
    <a:srgbClr val="FFCCFF"/>
    <a:srgbClr val="FF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67" autoAdjust="0"/>
    <p:restoredTop sz="94595" autoAdjust="0"/>
  </p:normalViewPr>
  <p:slideViewPr>
    <p:cSldViewPr>
      <p:cViewPr varScale="1">
        <p:scale>
          <a:sx n="105" d="100"/>
          <a:sy n="105" d="100"/>
        </p:scale>
        <p:origin x="10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2C2B9D-DFB0-814A-A9F0-DA7BB785C8AF}" type="datetimeFigureOut">
              <a:rPr lang="en-US" smtClean="0"/>
              <a:t>2/12/2018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68D08-5B78-8344-8B27-33E0A8BBC3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9329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6FA5C41A-9B7E-4B1B-AC77-4ABD185DF36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2998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21B70F-0494-40FE-A713-24E686BBA050}" type="slidenum">
              <a:rPr lang="en-US"/>
              <a:pPr/>
              <a:t>40</a:t>
            </a:fld>
            <a:endParaRPr lang="en-US"/>
          </a:p>
        </p:txBody>
      </p:sp>
      <p:sp>
        <p:nvSpPr>
          <p:cNvPr id="5099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099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1314978-D94C-407C-967C-1F3E595CCD79}" type="slidenum">
              <a:rPr lang="en-US"/>
              <a:pPr/>
              <a:t>41</a:t>
            </a:fld>
            <a:endParaRPr lang="en-US"/>
          </a:p>
        </p:txBody>
      </p:sp>
      <p:sp>
        <p:nvSpPr>
          <p:cNvPr id="5140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140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B8C0BF-A674-4651-8178-89C9A11DD262}" type="slidenum">
              <a:rPr lang="en-US"/>
              <a:pPr/>
              <a:t>43</a:t>
            </a:fld>
            <a:endParaRPr lang="en-US"/>
          </a:p>
        </p:txBody>
      </p:sp>
      <p:sp>
        <p:nvSpPr>
          <p:cNvPr id="522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222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93A9D2-C056-4C8E-8BF6-7FF2B3A9FFA1}" type="slidenum">
              <a:rPr lang="en-US"/>
              <a:pPr/>
              <a:t>53</a:t>
            </a:fld>
            <a:endParaRPr lang="en-US"/>
          </a:p>
        </p:txBody>
      </p:sp>
      <p:sp>
        <p:nvSpPr>
          <p:cNvPr id="533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33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11FF5D-6107-4FE6-A672-12F7CDBE7C42}" type="slidenum">
              <a:rPr lang="en-US"/>
              <a:pPr/>
              <a:t>54</a:t>
            </a:fld>
            <a:endParaRPr lang="en-US"/>
          </a:p>
        </p:txBody>
      </p:sp>
      <p:sp>
        <p:nvSpPr>
          <p:cNvPr id="539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396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F9428E-9FE8-4A36-A5B3-470EBD3970EE}" type="slidenum">
              <a:rPr lang="en-US"/>
              <a:pPr/>
              <a:t>56</a:t>
            </a:fld>
            <a:endParaRPr lang="en-US"/>
          </a:p>
        </p:txBody>
      </p:sp>
      <p:sp>
        <p:nvSpPr>
          <p:cNvPr id="5519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519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93A92D-31B6-4D07-BF9A-07F3F6313C65}" type="slidenum">
              <a:rPr lang="en-US"/>
              <a:pPr/>
              <a:t>57</a:t>
            </a:fld>
            <a:endParaRPr lang="en-US"/>
          </a:p>
        </p:txBody>
      </p:sp>
      <p:sp>
        <p:nvSpPr>
          <p:cNvPr id="556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ln/>
        </p:spPr>
        <p:txBody>
          <a:bodyPr lIns="93662" tIns="47625" rIns="93662" bIns="47625"/>
          <a:lstStyle/>
          <a:p>
            <a:endParaRPr lang="en-AU"/>
          </a:p>
        </p:txBody>
      </p:sp>
      <p:sp>
        <p:nvSpPr>
          <p:cNvPr id="55603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62000"/>
            <a:ext cx="7772400" cy="1470025"/>
          </a:xfrm>
        </p:spPr>
        <p:txBody>
          <a:bodyPr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r>
              <a:rPr lang="en-US" sz="4000" b="0" dirty="0" smtClean="0">
                <a:solidFill>
                  <a:srgbClr val="99CC00"/>
                </a:solidFill>
              </a:rPr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517775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36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fld id="{D840C464-B2BC-478A-855C-08849D37920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Arial" pitchFamily="34" charset="0"/>
              <a:buChar char="•"/>
              <a:defRPr/>
            </a:lvl1pPr>
            <a:lvl2pPr>
              <a:buFont typeface="Arial" pitchFamily="34" charset="0"/>
              <a:buChar char="•"/>
              <a:defRPr/>
            </a:lvl2pPr>
            <a:lvl3pPr>
              <a:buFont typeface="Arial" pitchFamily="34" charset="0"/>
              <a:buChar char="•"/>
              <a:defRPr/>
            </a:lvl3pPr>
            <a:lvl4pPr>
              <a:buFont typeface="Arial" pitchFamily="34" charset="0"/>
              <a:buChar char="•"/>
              <a:defRPr/>
            </a:lvl4pPr>
            <a:lvl5pPr>
              <a:buFont typeface="Arial" pitchFamily="34" charset="0"/>
              <a:buChar char="•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r>
              <a:rPr lang="en-US" smtClean="0"/>
              <a:t>9-</a:t>
            </a:r>
            <a:fld id="{A1103752-EDBD-451B-990F-62C93E33EA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r>
              <a:rPr lang="en-US" smtClean="0"/>
              <a:t>9-</a:t>
            </a:r>
            <a:fld id="{7319979B-6104-4B14-8FE2-260104F812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0AF1CC2F-FB5C-4855-88F2-5C6C083FAA0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4B307D2D-5EC7-4812-BF9B-099ACE44F69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BE3D824E-6A50-4DFD-99BB-4412A67ABD6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3886200" cy="36512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036BB811-0C43-47DA-A161-C120E62ADFA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B7F3127F-2C10-425B-8A2E-385547EFA9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83E13735-1A30-4024-933B-4799640CA0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572F3B13-FF1C-404C-B08C-BA0EED93EB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4495800" cy="365125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9-</a:t>
            </a:r>
            <a:fld id="{97C584BA-F470-481C-A236-00348DD923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7958138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81A8A979-1E5A-418E-9BC0-90165D8D32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625" y="2214563"/>
            <a:ext cx="7958138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09625" y="2214563"/>
            <a:ext cx="3902075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64100" y="2214563"/>
            <a:ext cx="3903663" cy="1863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809625" y="4230688"/>
            <a:ext cx="7958138" cy="18653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r>
              <a:rPr lang="en-US" smtClean="0"/>
              <a:t>Click icon to add chart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64100" y="2214563"/>
            <a:ext cx="3903663" cy="1863725"/>
          </a:xfrm>
        </p:spPr>
        <p:txBody>
          <a:bodyPr>
            <a:no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864100" y="4230688"/>
            <a:ext cx="3903663" cy="1865312"/>
          </a:xfrm>
        </p:spPr>
        <p:txBody>
          <a:bodyPr>
            <a:no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954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2286" y="0"/>
            <a:ext cx="365760" cy="6858000"/>
            <a:chOff x="0" y="0"/>
            <a:chExt cx="365760" cy="6858000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0"/>
              <a:ext cx="91440" cy="6858000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91440" y="0"/>
              <a:ext cx="91440" cy="685800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82880" y="0"/>
              <a:ext cx="91440" cy="68580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274320" y="0"/>
              <a:ext cx="91440" cy="6858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z="1200"/>
            </a:lvl1pPr>
          </a:lstStyle>
          <a:p>
            <a:r>
              <a:rPr lang="en-US" smtClean="0"/>
              <a:t>9-</a:t>
            </a:r>
            <a:fld id="{5D74A923-6CF8-4E43-9612-B08108A3A6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  <a:prstGeom prst="rect">
            <a:avLst/>
          </a:prstGeom>
        </p:spPr>
        <p:txBody>
          <a:bodyPr/>
          <a:lstStyle>
            <a:lvl1pPr>
              <a:defRPr sz="1000"/>
            </a:lvl1pPr>
          </a:lstStyle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</p:sldLayoutIdLst>
  <p:transition/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lang="en-US" sz="3600" kern="1200" smtClean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marR="0" indent="-342900" algn="l" defTabSz="914400" rtl="0" eaLnBrk="1" fontAlgn="auto" latinLnBrk="0" hangingPunct="1">
        <a:lnSpc>
          <a:spcPct val="100000"/>
        </a:lnSpc>
        <a:spcBef>
          <a:spcPct val="20000"/>
        </a:spcBef>
        <a:spcAft>
          <a:spcPts val="0"/>
        </a:spcAft>
        <a:buClrTx/>
        <a:buSzTx/>
        <a:buFont typeface="Arial" pitchFamily="34" charset="0"/>
        <a:buChar char="•"/>
        <a:tabLst/>
        <a:defRPr lang="en-US" sz="2800" kern="1200" baseline="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51.xml"/><Relationship Id="rId3" Type="http://schemas.openxmlformats.org/officeDocument/2006/relationships/slide" Target="slide16.xml"/><Relationship Id="rId7" Type="http://schemas.openxmlformats.org/officeDocument/2006/relationships/slide" Target="slide4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2.xml"/><Relationship Id="rId5" Type="http://schemas.openxmlformats.org/officeDocument/2006/relationships/slide" Target="slide20.xml"/><Relationship Id="rId4" Type="http://schemas.openxmlformats.org/officeDocument/2006/relationships/slide" Target="slide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28055" y="563990"/>
            <a:ext cx="6477000" cy="685800"/>
          </a:xfrm>
        </p:spPr>
        <p:txBody>
          <a:bodyPr>
            <a:noAutofit/>
          </a:bodyPr>
          <a:lstStyle/>
          <a:p>
            <a:r>
              <a:rPr lang="en-US" i="1" dirty="0" smtClean="0"/>
              <a:t>Chapter 9</a:t>
            </a:r>
            <a:endParaRPr lang="en-US" i="1" dirty="0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1371600" y="2014208"/>
            <a:ext cx="6400800" cy="685800"/>
          </a:xfrm>
        </p:spPr>
        <p:txBody>
          <a:bodyPr/>
          <a:lstStyle/>
          <a:p>
            <a:r>
              <a:rPr lang="en-US" i="1" dirty="0" smtClean="0"/>
              <a:t>Project Management</a:t>
            </a:r>
            <a:endParaRPr lang="en-US" i="1" dirty="0"/>
          </a:p>
        </p:txBody>
      </p:sp>
      <p:sp>
        <p:nvSpPr>
          <p:cNvPr id="4" name="Subtitle 7"/>
          <p:cNvSpPr txBox="1">
            <a:spLocks/>
          </p:cNvSpPr>
          <p:nvPr/>
        </p:nvSpPr>
        <p:spPr>
          <a:xfrm>
            <a:off x="1371596" y="3979092"/>
            <a:ext cx="6400800" cy="1376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lang="en-US" sz="3600" kern="120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>
                <a:effectLst/>
              </a:rPr>
              <a:t>Russell </a:t>
            </a:r>
            <a:r>
              <a:rPr lang="en-US" sz="2400" dirty="0"/>
              <a:t>&amp;</a:t>
            </a:r>
            <a:r>
              <a:rPr lang="en-US" sz="2400" dirty="0" smtClean="0">
                <a:effectLst/>
              </a:rPr>
              <a:t> Taylor</a:t>
            </a:r>
            <a:endParaRPr lang="en-US" sz="2400" dirty="0">
              <a:effectLst/>
            </a:endParaRPr>
          </a:p>
          <a:p>
            <a:r>
              <a:rPr lang="en-US" sz="2400" dirty="0" smtClean="0">
                <a:effectLst/>
              </a:rPr>
              <a:t>Operations Management, 9th Edition</a:t>
            </a:r>
            <a:endParaRPr lang="en-US" sz="2400" dirty="0"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68362"/>
          </a:xfrm>
        </p:spPr>
        <p:txBody>
          <a:bodyPr/>
          <a:lstStyle/>
          <a:p>
            <a:r>
              <a:rPr lang="en-US" dirty="0"/>
              <a:t>Lecture Outline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66150"/>
            <a:ext cx="8763000" cy="3657600"/>
          </a:xfrm>
        </p:spPr>
        <p:txBody>
          <a:bodyPr>
            <a:normAutofit/>
          </a:bodyPr>
          <a:lstStyle/>
          <a:p>
            <a:r>
              <a:rPr lang="en-US" dirty="0">
                <a:effectLst/>
                <a:hlinkClick r:id="rId2" action="ppaction://hlinksldjump"/>
              </a:rPr>
              <a:t>Project </a:t>
            </a:r>
            <a:r>
              <a:rPr lang="en-US" dirty="0" smtClean="0">
                <a:effectLst/>
                <a:hlinkClick r:id="rId2" action="ppaction://hlinksldjump"/>
              </a:rPr>
              <a:t>Planning </a:t>
            </a:r>
            <a:r>
              <a:rPr lang="en-US" dirty="0" smtClean="0">
                <a:effectLst/>
              </a:rPr>
              <a:t>– Slide 4</a:t>
            </a:r>
            <a:endParaRPr lang="en-US" dirty="0">
              <a:effectLst/>
            </a:endParaRPr>
          </a:p>
          <a:p>
            <a:r>
              <a:rPr lang="en-US" dirty="0">
                <a:effectLst/>
                <a:hlinkClick r:id="rId3" action="ppaction://hlinksldjump"/>
              </a:rPr>
              <a:t>Project </a:t>
            </a:r>
            <a:r>
              <a:rPr lang="en-US" dirty="0">
                <a:hlinkClick r:id="rId3" action="ppaction://hlinksldjump"/>
              </a:rPr>
              <a:t>Scheduling </a:t>
            </a:r>
            <a:r>
              <a:rPr lang="en-US" dirty="0" smtClean="0"/>
              <a:t>– Slide 16</a:t>
            </a:r>
            <a:endParaRPr lang="en-US" dirty="0">
              <a:effectLst/>
            </a:endParaRPr>
          </a:p>
          <a:p>
            <a:r>
              <a:rPr lang="en-US" dirty="0">
                <a:effectLst/>
                <a:hlinkClick r:id="rId4" action="ppaction://hlinksldjump"/>
              </a:rPr>
              <a:t>Project </a:t>
            </a:r>
            <a:r>
              <a:rPr lang="en-US" dirty="0">
                <a:hlinkClick r:id="rId4" action="ppaction://hlinksldjump"/>
              </a:rPr>
              <a:t>Control </a:t>
            </a:r>
            <a:r>
              <a:rPr lang="en-US" dirty="0" smtClean="0"/>
              <a:t>– Slide 19</a:t>
            </a:r>
            <a:endParaRPr lang="en-US" dirty="0">
              <a:effectLst/>
            </a:endParaRPr>
          </a:p>
          <a:p>
            <a:r>
              <a:rPr lang="en-US" dirty="0">
                <a:hlinkClick r:id="rId5" action="ppaction://hlinksldjump"/>
              </a:rPr>
              <a:t>CPM/PERT </a:t>
            </a:r>
            <a:r>
              <a:rPr lang="en-US" dirty="0" smtClean="0"/>
              <a:t>– Slide 20</a:t>
            </a:r>
            <a:endParaRPr lang="en-US" dirty="0">
              <a:effectLst/>
            </a:endParaRPr>
          </a:p>
          <a:p>
            <a:r>
              <a:rPr lang="en-US" dirty="0">
                <a:effectLst/>
                <a:hlinkClick r:id="rId6" action="ppaction://hlinksldjump"/>
              </a:rPr>
              <a:t>Probabilistic Activity </a:t>
            </a:r>
            <a:r>
              <a:rPr lang="en-US" dirty="0">
                <a:hlinkClick r:id="rId6" action="ppaction://hlinksldjump"/>
              </a:rPr>
              <a:t>Times </a:t>
            </a:r>
            <a:r>
              <a:rPr lang="en-US" dirty="0" smtClean="0"/>
              <a:t>– Slide 32</a:t>
            </a:r>
            <a:endParaRPr lang="en-US" dirty="0">
              <a:effectLst/>
            </a:endParaRPr>
          </a:p>
          <a:p>
            <a:r>
              <a:rPr lang="en-US" dirty="0">
                <a:effectLst/>
                <a:hlinkClick r:id="rId7" action="ppaction://hlinksldjump"/>
              </a:rPr>
              <a:t>Microsoft </a:t>
            </a:r>
            <a:r>
              <a:rPr lang="en-US" dirty="0">
                <a:hlinkClick r:id="rId7" action="ppaction://hlinksldjump"/>
              </a:rPr>
              <a:t>Project </a:t>
            </a:r>
            <a:r>
              <a:rPr lang="en-US" dirty="0" smtClean="0"/>
              <a:t>– Slide 44</a:t>
            </a:r>
            <a:endParaRPr lang="en-US" dirty="0">
              <a:effectLst/>
            </a:endParaRPr>
          </a:p>
          <a:p>
            <a:r>
              <a:rPr lang="en-US" dirty="0">
                <a:effectLst/>
                <a:hlinkClick r:id="rId8" action="ppaction://hlinksldjump"/>
              </a:rPr>
              <a:t>Project Crashing and Time-Cost </a:t>
            </a:r>
            <a:r>
              <a:rPr lang="en-US" dirty="0">
                <a:hlinkClick r:id="rId8" action="ppaction://hlinksldjump"/>
              </a:rPr>
              <a:t>Trade-off </a:t>
            </a:r>
            <a:r>
              <a:rPr lang="en-US" dirty="0" smtClean="0"/>
              <a:t>– Slide 51</a:t>
            </a:r>
            <a:endParaRPr lang="en-US" dirty="0">
              <a:effectLst/>
            </a:endParaRPr>
          </a:p>
          <a:p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C5E60EBF-8221-4D38-8C99-BC825396742B}" type="slidenum">
              <a:rPr lang="en-US"/>
              <a:pPr/>
              <a:t>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68362"/>
          </a:xfrm>
        </p:spPr>
        <p:txBody>
          <a:bodyPr/>
          <a:lstStyle/>
          <a:p>
            <a:r>
              <a:rPr lang="en-US" dirty="0" smtClean="0"/>
              <a:t>Learning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47260" y="1199888"/>
            <a:ext cx="8315739" cy="5124712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 smtClean="0"/>
              <a:t>Discuss </a:t>
            </a:r>
            <a:r>
              <a:rPr lang="en-US" sz="2400" dirty="0"/>
              <a:t>the project planning process, including planning tools, evaluation methods, and key elements</a:t>
            </a:r>
          </a:p>
          <a:p>
            <a:r>
              <a:rPr lang="en-US" sz="2400" dirty="0"/>
              <a:t>Discuss the benefits of and strategies for dealing with diverse project groups</a:t>
            </a:r>
          </a:p>
          <a:p>
            <a:r>
              <a:rPr lang="en-US" sz="2400" dirty="0"/>
              <a:t>Explain the basics of project scheduling and the use of Gantt charts</a:t>
            </a:r>
          </a:p>
          <a:p>
            <a:r>
              <a:rPr lang="en-US" sz="2400" dirty="0"/>
              <a:t>Define enterprise project management and discuss the key elements in project </a:t>
            </a:r>
            <a:r>
              <a:rPr lang="en-US" sz="2400" dirty="0" smtClean="0"/>
              <a:t>control</a:t>
            </a:r>
          </a:p>
          <a:p>
            <a:r>
              <a:rPr lang="en-US" sz="2400" dirty="0"/>
              <a:t>Define enterprise project management and discuss the key elements in project control</a:t>
            </a:r>
          </a:p>
          <a:p>
            <a:r>
              <a:rPr lang="en-US" sz="2400" dirty="0"/>
              <a:t>Develop and analyze both deterministic probabilistic and project networks</a:t>
            </a:r>
          </a:p>
          <a:p>
            <a:r>
              <a:rPr lang="en-US" sz="2400" dirty="0"/>
              <a:t>Use Microsoft Project for network analysis</a:t>
            </a:r>
          </a:p>
          <a:p>
            <a:r>
              <a:rPr lang="en-US" sz="2400" dirty="0"/>
              <a:t>Determine and explain project crashing and time-cost </a:t>
            </a:r>
            <a:r>
              <a:rPr lang="en-US" sz="2400" dirty="0" smtClean="0"/>
              <a:t>tradeoffs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C5E60EBF-8221-4D38-8C99-BC825396742B}" type="slidenum">
              <a:rPr lang="en-US"/>
              <a:pPr/>
              <a:t>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8102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Project </a:t>
            </a:r>
            <a:r>
              <a:rPr lang="en-US" dirty="0" smtClean="0">
                <a:effectLst/>
              </a:rPr>
              <a:t>Planning</a:t>
            </a:r>
            <a:endParaRPr lang="en-US" dirty="0">
              <a:effectLst/>
            </a:endParaRPr>
          </a:p>
        </p:txBody>
      </p:sp>
      <p:sp>
        <p:nvSpPr>
          <p:cNvPr id="4526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Project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dirty="0" smtClean="0">
                <a:effectLst/>
              </a:rPr>
              <a:t>has unique</a:t>
            </a:r>
            <a:r>
              <a:rPr lang="en-US" sz="2400" dirty="0"/>
              <a:t> </a:t>
            </a:r>
            <a:r>
              <a:rPr lang="en-US" sz="2400" dirty="0" smtClean="0"/>
              <a:t>purpose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dirty="0" smtClean="0">
                <a:effectLst/>
              </a:rPr>
              <a:t>not repetitive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dirty="0" smtClean="0"/>
              <a:t>relatively short period of time</a:t>
            </a:r>
            <a:endParaRPr lang="en-US" sz="2400" dirty="0" smtClean="0">
              <a:effectLst/>
            </a:endParaRP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dirty="0" smtClean="0">
                <a:effectLst/>
              </a:rPr>
              <a:t>one-time </a:t>
            </a:r>
            <a:r>
              <a:rPr lang="en-US" sz="2400" dirty="0">
                <a:effectLst/>
              </a:rPr>
              <a:t>operational activity or </a:t>
            </a:r>
            <a:r>
              <a:rPr lang="en-US" sz="2400" dirty="0" smtClean="0">
                <a:effectLst/>
              </a:rPr>
              <a:t>effort</a:t>
            </a:r>
          </a:p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dirty="0" smtClean="0"/>
              <a:t>draws resources from multiple departments</a:t>
            </a:r>
            <a:endParaRPr lang="en-US" sz="2400" dirty="0">
              <a:effectLst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08442BD5-C018-4054-9623-4654BD24A00D}" type="slidenum">
              <a:rPr lang="en-US"/>
              <a:pPr/>
              <a:t>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Project Management </a:t>
            </a:r>
            <a:r>
              <a:rPr lang="en-US" dirty="0" smtClean="0"/>
              <a:t>Process</a:t>
            </a:r>
            <a:endParaRPr lang="en-US" dirty="0"/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647F8D6D-A351-47A9-9E47-269580038E45}" type="slidenum">
              <a:rPr lang="en-US"/>
              <a:pPr/>
              <a:t>5</a:t>
            </a:fld>
            <a:endParaRPr lang="en-US"/>
          </a:p>
        </p:txBody>
      </p:sp>
      <p:sp>
        <p:nvSpPr>
          <p:cNvPr id="4" name="Footer Placeholder 5"/>
          <p:cNvSpPr>
            <a:spLocks noGrp="1"/>
          </p:cNvSpPr>
          <p:nvPr>
            <p:ph type="ftr" sz="quarter" idx="3"/>
          </p:nvPr>
        </p:nvSpPr>
        <p:spPr>
          <a:prstGeom prst="rect">
            <a:avLst/>
          </a:prstGeo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573451" name="Picture 1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990600"/>
            <a:ext cx="4646543" cy="25146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7400" y="3657600"/>
            <a:ext cx="6871251" cy="264829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</a:t>
            </a:r>
            <a:r>
              <a:rPr lang="en-US" dirty="0" smtClean="0"/>
              <a:t>of a Project Plan</a:t>
            </a:r>
            <a:endParaRPr lang="en-US" dirty="0"/>
          </a:p>
        </p:txBody>
      </p:sp>
      <p:sp>
        <p:nvSpPr>
          <p:cNvPr id="453639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Objective</a:t>
            </a:r>
          </a:p>
          <a:p>
            <a:pPr>
              <a:lnSpc>
                <a:spcPct val="90000"/>
              </a:lnSpc>
            </a:pPr>
            <a:r>
              <a:rPr lang="en-US" dirty="0"/>
              <a:t>Scope</a:t>
            </a:r>
          </a:p>
          <a:p>
            <a:pPr>
              <a:lnSpc>
                <a:spcPct val="90000"/>
              </a:lnSpc>
            </a:pPr>
            <a:r>
              <a:rPr lang="en-US" dirty="0"/>
              <a:t>Contract requirements</a:t>
            </a:r>
          </a:p>
          <a:p>
            <a:pPr>
              <a:lnSpc>
                <a:spcPct val="90000"/>
              </a:lnSpc>
            </a:pPr>
            <a:r>
              <a:rPr lang="en-US" dirty="0"/>
              <a:t>Schedules</a:t>
            </a:r>
          </a:p>
          <a:p>
            <a:pPr>
              <a:lnSpc>
                <a:spcPct val="90000"/>
              </a:lnSpc>
            </a:pPr>
            <a:r>
              <a:rPr lang="en-US" dirty="0"/>
              <a:t>Resources</a:t>
            </a:r>
          </a:p>
          <a:p>
            <a:pPr>
              <a:lnSpc>
                <a:spcPct val="90000"/>
              </a:lnSpc>
            </a:pPr>
            <a:r>
              <a:rPr lang="en-US" dirty="0"/>
              <a:t>Personnel</a:t>
            </a:r>
          </a:p>
          <a:p>
            <a:pPr>
              <a:lnSpc>
                <a:spcPct val="90000"/>
              </a:lnSpc>
            </a:pPr>
            <a:r>
              <a:rPr lang="en-US" dirty="0"/>
              <a:t>Control</a:t>
            </a:r>
          </a:p>
          <a:p>
            <a:pPr>
              <a:lnSpc>
                <a:spcPct val="90000"/>
              </a:lnSpc>
            </a:pPr>
            <a:r>
              <a:rPr lang="en-US" dirty="0"/>
              <a:t>Risk and problem analysis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3E3841AA-9FF8-46C4-BB0A-9019DC9EC0E4}" type="slidenum">
              <a:rPr lang="en-US"/>
              <a:pPr/>
              <a:t>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Return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295400"/>
            <a:ext cx="8001000" cy="2057399"/>
          </a:xfrm>
        </p:spPr>
        <p:txBody>
          <a:bodyPr>
            <a:normAutofit/>
          </a:bodyPr>
          <a:lstStyle/>
          <a:p>
            <a:r>
              <a:rPr lang="en-US" dirty="0" smtClean="0"/>
              <a:t>Project requires positive gain or benefit</a:t>
            </a:r>
          </a:p>
          <a:p>
            <a:r>
              <a:rPr lang="en-US" dirty="0" smtClean="0"/>
              <a:t>ROI is one measure, but not always applicable</a:t>
            </a:r>
          </a:p>
          <a:p>
            <a:r>
              <a:rPr lang="en-US" dirty="0" smtClean="0"/>
              <a:t>“Soft” returns</a:t>
            </a:r>
          </a:p>
          <a:p>
            <a:r>
              <a:rPr lang="en-US" dirty="0" smtClean="0"/>
              <a:t>Projects for public good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0AF1CC2F-FB5C-4855-88F2-5C6C083FAA0B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16" name="Group 15"/>
          <p:cNvGrpSpPr/>
          <p:nvPr/>
        </p:nvGrpSpPr>
        <p:grpSpPr>
          <a:xfrm>
            <a:off x="1371600" y="3969603"/>
            <a:ext cx="5614040" cy="830997"/>
            <a:chOff x="1371600" y="4775536"/>
            <a:chExt cx="5614040" cy="830997"/>
          </a:xfrm>
        </p:grpSpPr>
        <p:sp>
          <p:nvSpPr>
            <p:cNvPr id="9" name="TextBox 8"/>
            <p:cNvSpPr txBox="1"/>
            <p:nvPr/>
          </p:nvSpPr>
          <p:spPr>
            <a:xfrm>
              <a:off x="1371600" y="4960203"/>
              <a:ext cx="104227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ROI = </a:t>
              </a:r>
              <a:endParaRPr lang="en-US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352640" y="4775536"/>
              <a:ext cx="463300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smtClean="0"/>
                <a:t>(Gain from project – cost of project)</a:t>
              </a:r>
            </a:p>
            <a:p>
              <a:r>
                <a:rPr lang="en-US" dirty="0" smtClean="0"/>
                <a:t>Cost of project</a:t>
              </a:r>
              <a:endParaRPr lang="en-US" dirty="0"/>
            </a:p>
          </p:txBody>
        </p:sp>
        <p:cxnSp>
          <p:nvCxnSpPr>
            <p:cNvPr id="13" name="Straight Connector 12"/>
            <p:cNvCxnSpPr/>
            <p:nvPr/>
          </p:nvCxnSpPr>
          <p:spPr>
            <a:xfrm>
              <a:off x="2438400" y="5223301"/>
              <a:ext cx="4467137" cy="223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2720045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Management Process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81A8A979-1E5A-418E-9BC0-90165D8D329E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9" name="Picture 2" descr="fig_09_0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57200" y="1295400"/>
            <a:ext cx="8502583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7528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effectLst/>
              </a:rPr>
              <a:t>Project Team and Project Manager</a:t>
            </a:r>
          </a:p>
        </p:txBody>
      </p:sp>
      <p:sp>
        <p:nvSpPr>
          <p:cNvPr id="454659" name="Rectangle 3"/>
          <p:cNvSpPr>
            <a:spLocks noGrp="1" noChangeArrowheads="1"/>
          </p:cNvSpPr>
          <p:nvPr>
            <p:ph idx="1"/>
          </p:nvPr>
        </p:nvSpPr>
        <p:spPr>
          <a:xfrm>
            <a:off x="447261" y="1204085"/>
            <a:ext cx="7924800" cy="3881437"/>
          </a:xfrm>
        </p:spPr>
        <p:txBody>
          <a:bodyPr/>
          <a:lstStyle/>
          <a:p>
            <a:r>
              <a:rPr lang="en-US" sz="2800" dirty="0"/>
              <a:t>Project team</a:t>
            </a:r>
          </a:p>
          <a:p>
            <a:pPr lvl="1"/>
            <a:r>
              <a:rPr lang="en-US" sz="2400" dirty="0"/>
              <a:t>made up of individuals from various areas and departments within a company</a:t>
            </a:r>
          </a:p>
          <a:p>
            <a:r>
              <a:rPr lang="en-US" sz="2800" dirty="0"/>
              <a:t>Matrix organization</a:t>
            </a:r>
          </a:p>
          <a:p>
            <a:pPr lvl="1"/>
            <a:r>
              <a:rPr lang="en-US" sz="2400" dirty="0"/>
              <a:t>a team structure with members from functional areas, depending on skills required</a:t>
            </a:r>
          </a:p>
          <a:p>
            <a:r>
              <a:rPr lang="en-US" sz="2800" dirty="0"/>
              <a:t>Project manager</a:t>
            </a:r>
          </a:p>
          <a:p>
            <a:pPr lvl="1"/>
            <a:r>
              <a:rPr lang="en-US" sz="2400" dirty="0"/>
              <a:t>most important member of project team</a:t>
            </a:r>
          </a:p>
          <a:p>
            <a:endParaRPr lang="en-US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9DDD8282-65E8-47BA-AEFE-0B5E9C818B30}" type="slidenum">
              <a:rPr lang="en-US"/>
              <a:pPr/>
              <a:t>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Scope </a:t>
            </a:r>
            <a:r>
              <a:rPr lang="en-US" dirty="0" smtClean="0"/>
              <a:t>Statement</a:t>
            </a:r>
            <a:endParaRPr lang="en-US" dirty="0"/>
          </a:p>
        </p:txBody>
      </p:sp>
      <p:sp>
        <p:nvSpPr>
          <p:cNvPr id="4556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Scope statement</a:t>
            </a:r>
          </a:p>
          <a:p>
            <a:pPr lvl="1"/>
            <a:r>
              <a:rPr lang="en-US" sz="2400" dirty="0"/>
              <a:t>a document that provides an understanding, justification, and expected result of a project</a:t>
            </a:r>
          </a:p>
          <a:p>
            <a:r>
              <a:rPr lang="en-US" dirty="0"/>
              <a:t>Statement of work</a:t>
            </a:r>
          </a:p>
          <a:p>
            <a:pPr lvl="1"/>
            <a:r>
              <a:rPr lang="en-US" sz="2400" dirty="0"/>
              <a:t>written description of objectives of a </a:t>
            </a:r>
            <a:r>
              <a:rPr lang="en-US" sz="2400" dirty="0" smtClean="0"/>
              <a:t>project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CAA914C3-AC98-44E5-A51D-7BAF1230C6EA}" type="slidenum">
              <a:rPr lang="en-US"/>
              <a:pPr/>
              <a:t>10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/>
              <a:t>Work </a:t>
            </a:r>
            <a:r>
              <a:rPr lang="en-US" dirty="0"/>
              <a:t>Breakdown Structure</a:t>
            </a:r>
          </a:p>
        </p:txBody>
      </p:sp>
      <p:sp>
        <p:nvSpPr>
          <p:cNvPr id="4556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58389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Organizes the work in a project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dirty="0" smtClean="0"/>
              <a:t>Breaks project </a:t>
            </a:r>
            <a:r>
              <a:rPr lang="en-US" dirty="0"/>
              <a:t>into components, subcomponents, activities, and </a:t>
            </a:r>
            <a:r>
              <a:rPr lang="en-US" dirty="0" smtClean="0"/>
              <a:t>tasks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Start at the top and work down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Brainstorm project activities</a:t>
            </a:r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CAA914C3-AC98-44E5-A51D-7BAF1230C6EA}" type="slidenum">
              <a:rPr lang="en-US"/>
              <a:pPr/>
              <a:t>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92575" y="367617"/>
            <a:ext cx="8692587" cy="5661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8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69BA31E3-5D29-4C8D-837B-BDCFE2A49EAF}" type="slidenum">
              <a:rPr lang="en-US"/>
              <a:pPr/>
              <a:t>12</a:t>
            </a:fld>
            <a:endParaRPr lang="en-US"/>
          </a:p>
        </p:txBody>
      </p:sp>
      <p:sp>
        <p:nvSpPr>
          <p:cNvPr id="456712" name="Rectangle 8"/>
          <p:cNvSpPr>
            <a:spLocks noChangeArrowheads="1"/>
          </p:cNvSpPr>
          <p:nvPr/>
        </p:nvSpPr>
        <p:spPr bwMode="auto">
          <a:xfrm>
            <a:off x="2209800" y="5334000"/>
            <a:ext cx="5029200" cy="66675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/>
          <a:p>
            <a:r>
              <a:rPr lang="en-US" sz="1800" dirty="0">
                <a:latin typeface="Helvetica" charset="0"/>
              </a:rPr>
              <a:t>Work Breakdown Structure for </a:t>
            </a:r>
            <a:r>
              <a:rPr lang="en-US" sz="1800" dirty="0" smtClean="0">
                <a:latin typeface="Helvetica" charset="0"/>
              </a:rPr>
              <a:t>a Computer </a:t>
            </a:r>
            <a:r>
              <a:rPr lang="en-US" sz="1800" dirty="0">
                <a:latin typeface="Helvetica" charset="0"/>
              </a:rPr>
              <a:t>Order Processing System Project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740" name="Rectangle 1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Responsibility Assignment Matrix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Organizational Breakdown Structure (OBS)</a:t>
            </a:r>
          </a:p>
          <a:p>
            <a:pPr lvl="1"/>
            <a:r>
              <a:rPr lang="en-US" sz="2400" dirty="0" smtClean="0"/>
              <a:t>a chart that shows which organizational units are responsible for work items</a:t>
            </a:r>
          </a:p>
          <a:p>
            <a:r>
              <a:rPr lang="en-US" dirty="0" smtClean="0"/>
              <a:t>Responsibility Assignment Matrix (RAM)</a:t>
            </a:r>
          </a:p>
          <a:p>
            <a:pPr lvl="1"/>
            <a:r>
              <a:rPr lang="en-US" sz="2400" dirty="0" smtClean="0"/>
              <a:t>shows who is responsible for the work in a project</a:t>
            </a:r>
          </a:p>
          <a:p>
            <a:endParaRPr lang="en-US" sz="3200" dirty="0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41385D56-A9FC-4D69-B7AB-C5F79E4A6619}" type="slidenum">
              <a:rPr lang="en-US"/>
              <a:pPr/>
              <a:t>13</a:t>
            </a:fld>
            <a:endParaRPr lang="en-US"/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Responsibility Assignment Matrix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A1103752-EDBD-451B-990F-62C93E33EA75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5150" y="1295400"/>
            <a:ext cx="7546694" cy="4768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11649"/>
            <a:ext cx="8229600" cy="944562"/>
          </a:xfrm>
        </p:spPr>
        <p:txBody>
          <a:bodyPr>
            <a:noAutofit/>
          </a:bodyPr>
          <a:lstStyle/>
          <a:p>
            <a:r>
              <a:rPr lang="en-US" dirty="0" smtClean="0"/>
              <a:t>Global Cultural </a:t>
            </a:r>
            <a:r>
              <a:rPr lang="en-US" dirty="0"/>
              <a:t>and Diversity Issues in Project Management</a:t>
            </a:r>
          </a:p>
        </p:txBody>
      </p:sp>
      <p:sp>
        <p:nvSpPr>
          <p:cNvPr id="561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93837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 smtClean="0"/>
              <a:t>Global project </a:t>
            </a:r>
            <a:r>
              <a:rPr lang="en-US" sz="2800" dirty="0"/>
              <a:t>teams are formed from different genders, cultures, ethnicities, etc.</a:t>
            </a:r>
          </a:p>
          <a:p>
            <a:pPr>
              <a:lnSpc>
                <a:spcPct val="90000"/>
              </a:lnSpc>
            </a:pPr>
            <a:r>
              <a:rPr lang="en-US" sz="2800" dirty="0" smtClean="0"/>
              <a:t>Diversity </a:t>
            </a:r>
            <a:r>
              <a:rPr lang="en-US" sz="2800" dirty="0"/>
              <a:t>among team members can add an extra dimension to project planning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Cultural research and communication are important elements in </a:t>
            </a:r>
            <a:r>
              <a:rPr lang="en-US" sz="2800" dirty="0" smtClean="0"/>
              <a:t>the planning </a:t>
            </a:r>
            <a:r>
              <a:rPr lang="en-US" sz="2800" dirty="0"/>
              <a:t>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18852F5-CE99-4D03-9B9E-FC4F47E41E5F}" type="slidenum">
              <a:rPr lang="en-US"/>
              <a:pPr/>
              <a:t>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Project Scheduling</a:t>
            </a:r>
          </a:p>
        </p:txBody>
      </p:sp>
      <p:sp>
        <p:nvSpPr>
          <p:cNvPr id="4587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138644"/>
            <a:ext cx="4038600" cy="4525963"/>
          </a:xfrm>
        </p:spPr>
        <p:txBody>
          <a:bodyPr/>
          <a:lstStyle/>
          <a:p>
            <a:r>
              <a:rPr lang="en-US" dirty="0"/>
              <a:t>Steps</a:t>
            </a:r>
          </a:p>
          <a:p>
            <a:pPr lvl="1"/>
            <a:r>
              <a:rPr lang="en-US" dirty="0"/>
              <a:t>Define activities</a:t>
            </a:r>
          </a:p>
          <a:p>
            <a:pPr lvl="1"/>
            <a:r>
              <a:rPr lang="en-US" dirty="0"/>
              <a:t>Sequence activities</a:t>
            </a:r>
          </a:p>
          <a:p>
            <a:pPr lvl="1"/>
            <a:r>
              <a:rPr lang="en-US" dirty="0"/>
              <a:t>Estimate time</a:t>
            </a:r>
          </a:p>
          <a:p>
            <a:pPr lvl="1"/>
            <a:r>
              <a:rPr lang="en-US" dirty="0"/>
              <a:t>Develop schedule</a:t>
            </a:r>
          </a:p>
        </p:txBody>
      </p:sp>
      <p:sp>
        <p:nvSpPr>
          <p:cNvPr id="45875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138644"/>
            <a:ext cx="4038600" cy="4525963"/>
          </a:xfrm>
        </p:spPr>
        <p:txBody>
          <a:bodyPr>
            <a:normAutofit/>
          </a:bodyPr>
          <a:lstStyle/>
          <a:p>
            <a:r>
              <a:rPr lang="en-US" dirty="0"/>
              <a:t>Techniques</a:t>
            </a:r>
          </a:p>
          <a:p>
            <a:pPr lvl="1"/>
            <a:r>
              <a:rPr lang="en-US" dirty="0"/>
              <a:t>Gantt chart</a:t>
            </a:r>
          </a:p>
          <a:p>
            <a:pPr lvl="1"/>
            <a:r>
              <a:rPr lang="en-US" dirty="0"/>
              <a:t>CPM/PERT</a:t>
            </a:r>
          </a:p>
          <a:p>
            <a:r>
              <a:rPr lang="en-US" dirty="0" smtClean="0"/>
              <a:t>Software</a:t>
            </a:r>
          </a:p>
          <a:p>
            <a:pPr lvl="1"/>
            <a:r>
              <a:rPr lang="en-US" dirty="0" smtClean="0"/>
              <a:t>Microsoft </a:t>
            </a:r>
            <a:r>
              <a:rPr lang="en-US" dirty="0"/>
              <a:t>Project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F2E2A740-22FB-411E-9E34-7289FC6325CD}" type="slidenum">
              <a:rPr lang="en-US"/>
              <a:pPr/>
              <a:t>16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Gantt Chart</a:t>
            </a:r>
          </a:p>
        </p:txBody>
      </p:sp>
      <p:sp>
        <p:nvSpPr>
          <p:cNvPr id="4597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47261" y="1219200"/>
            <a:ext cx="7848600" cy="4267200"/>
          </a:xfrm>
        </p:spPr>
        <p:txBody>
          <a:bodyPr>
            <a:normAutofit/>
          </a:bodyPr>
          <a:lstStyle/>
          <a:p>
            <a:r>
              <a:rPr lang="en-US" dirty="0">
                <a:effectLst/>
              </a:rPr>
              <a:t>Graph or bar chart </a:t>
            </a:r>
            <a:endParaRPr lang="en-US" dirty="0" smtClean="0">
              <a:effectLst/>
            </a:endParaRPr>
          </a:p>
          <a:p>
            <a:r>
              <a:rPr lang="en-US" dirty="0" smtClean="0"/>
              <a:t>Bars represent the time for each task</a:t>
            </a:r>
          </a:p>
          <a:p>
            <a:r>
              <a:rPr lang="en-US" dirty="0" smtClean="0"/>
              <a:t>Bars also indicate status of tasks</a:t>
            </a:r>
            <a:endParaRPr lang="en-US" dirty="0">
              <a:effectLst/>
            </a:endParaRPr>
          </a:p>
          <a:p>
            <a:r>
              <a:rPr lang="en-US" dirty="0">
                <a:effectLst/>
              </a:rPr>
              <a:t>Provides visual display of project schedule</a:t>
            </a:r>
          </a:p>
          <a:p>
            <a:r>
              <a:rPr lang="en-US" dirty="0" smtClean="0">
                <a:effectLst/>
              </a:rPr>
              <a:t>Shows precedence – sequence of tasks</a:t>
            </a:r>
          </a:p>
          <a:p>
            <a:r>
              <a:rPr lang="en-US" dirty="0" smtClean="0">
                <a:effectLst/>
              </a:rPr>
              <a:t>Slack</a:t>
            </a:r>
            <a:endParaRPr lang="en-US" dirty="0">
              <a:effectLst/>
            </a:endParaRPr>
          </a:p>
          <a:p>
            <a:pPr lvl="1"/>
            <a:r>
              <a:rPr lang="en-US" dirty="0">
                <a:effectLst/>
              </a:rPr>
              <a:t>amount of time an activity can be delayed without delaying the </a:t>
            </a:r>
            <a:r>
              <a:rPr lang="en-US" dirty="0" smtClean="0">
                <a:effectLst/>
              </a:rPr>
              <a:t>project</a:t>
            </a:r>
            <a:endParaRPr lang="en-US" b="1" dirty="0">
              <a:effectLst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763157E0-3EE2-47DA-ADBF-DB9B4283A690}" type="slidenum">
              <a:rPr lang="en-US"/>
              <a:pPr/>
              <a:t>17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5" name="Rectangle 35"/>
          <p:cNvSpPr>
            <a:spLocks noGrp="1" noChangeArrowheads="1"/>
          </p:cNvSpPr>
          <p:nvPr>
            <p:ph type="title"/>
          </p:nvPr>
        </p:nvSpPr>
        <p:spPr>
          <a:xfrm>
            <a:off x="990600" y="330926"/>
            <a:ext cx="7162800" cy="381000"/>
          </a:xfrm>
        </p:spPr>
        <p:txBody>
          <a:bodyPr>
            <a:noAutofit/>
          </a:bodyPr>
          <a:lstStyle/>
          <a:p>
            <a:r>
              <a:rPr lang="en-US" dirty="0" smtClean="0"/>
              <a:t>A </a:t>
            </a:r>
            <a:r>
              <a:rPr lang="en-US" dirty="0"/>
              <a:t>Gantt Chart</a:t>
            </a:r>
          </a:p>
        </p:txBody>
      </p:sp>
      <p:sp>
        <p:nvSpPr>
          <p:cNvPr id="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22450EE8-1BDC-4160-932F-7027B88F6586}" type="slidenum">
              <a:rPr lang="en-US"/>
              <a:pPr/>
              <a:t>18</a:t>
            </a:fld>
            <a:endParaRPr lang="en-US"/>
          </a:p>
        </p:txBody>
      </p:sp>
      <p:sp>
        <p:nvSpPr>
          <p:cNvPr id="3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838200"/>
            <a:ext cx="6858000" cy="5571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Control</a:t>
            </a:r>
          </a:p>
        </p:txBody>
      </p:sp>
      <p:sp>
        <p:nvSpPr>
          <p:cNvPr id="4618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419600"/>
          </a:xfrm>
        </p:spPr>
        <p:txBody>
          <a:bodyPr/>
          <a:lstStyle/>
          <a:p>
            <a:r>
              <a:rPr lang="en-US" sz="2800" dirty="0"/>
              <a:t>Time management</a:t>
            </a:r>
          </a:p>
          <a:p>
            <a:r>
              <a:rPr lang="en-US" sz="2800" dirty="0"/>
              <a:t>Cost </a:t>
            </a:r>
            <a:r>
              <a:rPr lang="en-US" sz="2800" dirty="0" smtClean="0"/>
              <a:t>management</a:t>
            </a:r>
          </a:p>
          <a:p>
            <a:r>
              <a:rPr lang="en-US" dirty="0" smtClean="0"/>
              <a:t>Quality management</a:t>
            </a:r>
            <a:endParaRPr lang="en-US" sz="2800" dirty="0"/>
          </a:p>
          <a:p>
            <a:r>
              <a:rPr lang="en-US" sz="2800" dirty="0" smtClean="0"/>
              <a:t>Performance management</a:t>
            </a:r>
          </a:p>
          <a:p>
            <a:r>
              <a:rPr lang="en-US" dirty="0" smtClean="0"/>
              <a:t>Communication</a:t>
            </a:r>
          </a:p>
          <a:p>
            <a:r>
              <a:rPr lang="en-US" dirty="0"/>
              <a:t>Enterprise project </a:t>
            </a:r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7B66D556-DB49-4A9F-8726-E258FECCF06B}" type="slidenum">
              <a:rPr lang="en-US"/>
              <a:pPr/>
              <a:t>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CPM/PERT</a:t>
            </a:r>
          </a:p>
        </p:txBody>
      </p:sp>
      <p:sp>
        <p:nvSpPr>
          <p:cNvPr id="462852" name="Rectangle 4"/>
          <p:cNvSpPr>
            <a:spLocks noGrp="1" noChangeArrowheads="1"/>
          </p:cNvSpPr>
          <p:nvPr>
            <p:ph idx="1"/>
          </p:nvPr>
        </p:nvSpPr>
        <p:spPr>
          <a:xfrm>
            <a:off x="447261" y="1258956"/>
            <a:ext cx="86868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Critical Path Method (CPM)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DuPont &amp; </a:t>
            </a:r>
            <a:r>
              <a:rPr lang="en-US" sz="2400" dirty="0" smtClean="0"/>
              <a:t>Remington-Rand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/>
              <a:t>Deterministic task times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Activity-on-node network </a:t>
            </a:r>
            <a:r>
              <a:rPr lang="en-US" sz="2400" dirty="0" smtClean="0"/>
              <a:t>construction</a:t>
            </a:r>
          </a:p>
          <a:p>
            <a:pPr lvl="1"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800" dirty="0"/>
              <a:t>Project Evaluation and Review Technique (PERT)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US </a:t>
            </a:r>
            <a:r>
              <a:rPr lang="en-US" sz="2400" dirty="0" smtClean="0"/>
              <a:t>Navy and </a:t>
            </a:r>
            <a:r>
              <a:rPr lang="en-US" sz="2400" dirty="0"/>
              <a:t>Booz, Allen &amp; Hamilton</a:t>
            </a:r>
          </a:p>
          <a:p>
            <a:pPr lvl="1">
              <a:lnSpc>
                <a:spcPct val="90000"/>
              </a:lnSpc>
            </a:pPr>
            <a:r>
              <a:rPr lang="en-US" sz="2400" dirty="0" smtClean="0"/>
              <a:t>Probabilistic task </a:t>
            </a:r>
            <a:r>
              <a:rPr lang="en-US" sz="2400" dirty="0"/>
              <a:t>time </a:t>
            </a:r>
            <a:r>
              <a:rPr lang="en-US" sz="2400" dirty="0" smtClean="0"/>
              <a:t>estimates 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 smtClean="0"/>
              <a:t>Activity-on-arrow network </a:t>
            </a:r>
            <a:r>
              <a:rPr lang="en-US" sz="2400" dirty="0"/>
              <a:t>construction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8ED6C833-E57D-49FC-8CEF-8E7BAC69AF28}" type="slidenum">
              <a:rPr lang="en-US"/>
              <a:pPr/>
              <a:t>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Network </a:t>
            </a:r>
            <a:endParaRPr lang="en-US" dirty="0">
              <a:solidFill>
                <a:srgbClr val="990033"/>
              </a:solidFill>
            </a:endParaRPr>
          </a:p>
        </p:txBody>
      </p:sp>
      <p:sp>
        <p:nvSpPr>
          <p:cNvPr id="4638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7457" y="1204624"/>
            <a:ext cx="4495800" cy="4719638"/>
          </a:xfrm>
        </p:spPr>
        <p:txBody>
          <a:bodyPr>
            <a:noAutofit/>
          </a:bodyPr>
          <a:lstStyle/>
          <a:p>
            <a:r>
              <a:rPr lang="en-US" dirty="0">
                <a:effectLst/>
              </a:rPr>
              <a:t>Activity-on-node (AON)</a:t>
            </a:r>
          </a:p>
          <a:p>
            <a:pPr lvl="1"/>
            <a:r>
              <a:rPr lang="en-US" dirty="0">
                <a:effectLst/>
              </a:rPr>
              <a:t>nodes represent </a:t>
            </a:r>
            <a:r>
              <a:rPr lang="en-US" dirty="0" smtClean="0">
                <a:effectLst/>
              </a:rPr>
              <a:t>activities</a:t>
            </a:r>
          </a:p>
          <a:p>
            <a:pPr lvl="1"/>
            <a:r>
              <a:rPr lang="en-US" dirty="0" smtClean="0"/>
              <a:t>a</a:t>
            </a:r>
            <a:r>
              <a:rPr lang="en-US" dirty="0" smtClean="0">
                <a:effectLst/>
              </a:rPr>
              <a:t>rrows </a:t>
            </a:r>
            <a:r>
              <a:rPr lang="en-US" dirty="0">
                <a:effectLst/>
              </a:rPr>
              <a:t>show precedence relationships</a:t>
            </a:r>
          </a:p>
          <a:p>
            <a:r>
              <a:rPr lang="en-US" dirty="0">
                <a:effectLst/>
              </a:rPr>
              <a:t>Activity-on-arrow (AOA)</a:t>
            </a:r>
          </a:p>
          <a:p>
            <a:pPr lvl="1"/>
            <a:r>
              <a:rPr lang="en-US" dirty="0">
                <a:effectLst/>
              </a:rPr>
              <a:t>arrows represent </a:t>
            </a:r>
            <a:r>
              <a:rPr lang="en-US" dirty="0" smtClean="0">
                <a:effectLst/>
              </a:rPr>
              <a:t>activities</a:t>
            </a:r>
          </a:p>
          <a:p>
            <a:pPr lvl="1"/>
            <a:r>
              <a:rPr lang="en-US" dirty="0" smtClean="0">
                <a:effectLst/>
              </a:rPr>
              <a:t>nodes </a:t>
            </a:r>
            <a:r>
              <a:rPr lang="en-US" dirty="0">
                <a:effectLst/>
              </a:rPr>
              <a:t>are events for points in </a:t>
            </a:r>
            <a:r>
              <a:rPr lang="en-US" dirty="0" smtClean="0">
                <a:effectLst/>
              </a:rPr>
              <a:t>time</a:t>
            </a:r>
          </a:p>
          <a:p>
            <a:r>
              <a:rPr lang="en-US" dirty="0" smtClean="0"/>
              <a:t>Event</a:t>
            </a:r>
          </a:p>
          <a:p>
            <a:pPr lvl="1"/>
            <a:r>
              <a:rPr lang="en-US" dirty="0" smtClean="0"/>
              <a:t>completion or beginning of an activity in a project</a:t>
            </a:r>
          </a:p>
          <a:p>
            <a:pPr lvl="1"/>
            <a:endParaRPr lang="en-US" dirty="0"/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23B8934-4CE3-495D-B931-186F8351FF5E}" type="slidenum">
              <a:rPr lang="en-US"/>
              <a:pPr/>
              <a:t>21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953000" y="1219200"/>
            <a:ext cx="3953186" cy="180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8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0134"/>
            <a:ext cx="8229600" cy="944562"/>
          </a:xfrm>
        </p:spPr>
        <p:txBody>
          <a:bodyPr>
            <a:normAutofit/>
          </a:bodyPr>
          <a:lstStyle/>
          <a:p>
            <a:r>
              <a:rPr lang="en-US" dirty="0" smtClean="0"/>
              <a:t>AOA Project Network for a House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9064BA1A-BBF9-4A5B-AFE5-39189B197E34}" type="slidenum">
              <a:rPr lang="en-US"/>
              <a:pPr/>
              <a:t>22</a:t>
            </a:fld>
            <a:endParaRPr lang="en-US"/>
          </a:p>
        </p:txBody>
      </p:sp>
      <p:sp>
        <p:nvSpPr>
          <p:cNvPr id="41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15700" y="1295400"/>
            <a:ext cx="8032831" cy="364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Concurrent Activities</a:t>
            </a:r>
            <a:endParaRPr lang="en-US" dirty="0"/>
          </a:p>
        </p:txBody>
      </p:sp>
      <p:sp>
        <p:nvSpPr>
          <p:cNvPr id="35" name="Content Placeholder 34"/>
          <p:cNvSpPr>
            <a:spLocks noGrp="1"/>
          </p:cNvSpPr>
          <p:nvPr>
            <p:ph idx="1"/>
          </p:nvPr>
        </p:nvSpPr>
        <p:spPr>
          <a:xfrm>
            <a:off x="447261" y="1208915"/>
            <a:ext cx="8229600" cy="4525963"/>
          </a:xfrm>
        </p:spPr>
        <p:txBody>
          <a:bodyPr/>
          <a:lstStyle/>
          <a:p>
            <a:r>
              <a:rPr lang="en-US" dirty="0" smtClean="0"/>
              <a:t>Dummy activity</a:t>
            </a:r>
          </a:p>
          <a:p>
            <a:pPr lvl="1"/>
            <a:r>
              <a:rPr lang="en-US" sz="2400" dirty="0" smtClean="0"/>
              <a:t>two or more activities cannot share same start and end nodes</a:t>
            </a:r>
          </a:p>
          <a:p>
            <a:pPr lvl="1"/>
            <a:r>
              <a:rPr lang="en-US" sz="2400" dirty="0" smtClean="0"/>
              <a:t>add dummy activity to show correct precedence</a:t>
            </a:r>
          </a:p>
          <a:p>
            <a:pPr lvl="1"/>
            <a:endParaRPr lang="en-US" sz="2400" dirty="0"/>
          </a:p>
        </p:txBody>
      </p:sp>
      <p:sp>
        <p:nvSpPr>
          <p:cNvPr id="32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4CE36ED4-749F-4283-9EB0-EC38178F633A}" type="slidenum">
              <a:rPr lang="en-US"/>
              <a:pPr/>
              <a:t>23</a:t>
            </a:fld>
            <a:endParaRPr lang="en-US"/>
          </a:p>
        </p:txBody>
      </p:sp>
      <p:sp>
        <p:nvSpPr>
          <p:cNvPr id="31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28552" y="3276600"/>
            <a:ext cx="7477247" cy="2587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951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316005"/>
            <a:ext cx="8229600" cy="944562"/>
          </a:xfrm>
        </p:spPr>
        <p:txBody>
          <a:bodyPr>
            <a:noAutofit/>
          </a:bodyPr>
          <a:lstStyle/>
          <a:p>
            <a:r>
              <a:rPr lang="en-US" dirty="0">
                <a:effectLst/>
              </a:rPr>
              <a:t>AON Network for House Building Project</a:t>
            </a:r>
          </a:p>
        </p:txBody>
      </p:sp>
      <p:sp>
        <p:nvSpPr>
          <p:cNvPr id="6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A48CB932-F13D-4AC3-B0B3-002EA00A37B9}" type="slidenum">
              <a:rPr lang="en-US"/>
              <a:pPr/>
              <a:t>24</a:t>
            </a:fld>
            <a:endParaRPr lang="en-US"/>
          </a:p>
        </p:txBody>
      </p:sp>
      <p:sp>
        <p:nvSpPr>
          <p:cNvPr id="6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52598"/>
            <a:ext cx="8598912" cy="347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itle 74"/>
          <p:cNvSpPr>
            <a:spLocks noGrp="1"/>
          </p:cNvSpPr>
          <p:nvPr>
            <p:ph type="title"/>
          </p:nvPr>
        </p:nvSpPr>
        <p:spPr>
          <a:xfrm>
            <a:off x="457200" y="154746"/>
            <a:ext cx="8229600" cy="724929"/>
          </a:xfrm>
          <a:effectLst/>
        </p:spPr>
        <p:txBody>
          <a:bodyPr/>
          <a:lstStyle/>
          <a:p>
            <a:r>
              <a:rPr lang="en-US" dirty="0"/>
              <a:t>Activity Start Times</a:t>
            </a:r>
          </a:p>
        </p:txBody>
      </p:sp>
      <p:sp>
        <p:nvSpPr>
          <p:cNvPr id="74" name="Slide Number Placeholder 2"/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/>
          <a:lstStyle/>
          <a:p>
            <a:r>
              <a:rPr lang="en-US"/>
              <a:t>9-</a:t>
            </a:r>
            <a:fld id="{DD2D6C40-03A1-4F23-95F1-4352E4D90D75}" type="slidenum">
              <a:rPr lang="en-US"/>
              <a:pPr/>
              <a:t>25</a:t>
            </a:fld>
            <a:endParaRPr lang="en-US"/>
          </a:p>
        </p:txBody>
      </p:sp>
      <p:sp>
        <p:nvSpPr>
          <p:cNvPr id="73" name="Footer Placeholder 1"/>
          <p:cNvSpPr>
            <a:spLocks noGrp="1"/>
          </p:cNvSpPr>
          <p:nvPr>
            <p:ph type="ftr" sz="quarter" idx="3"/>
          </p:nvPr>
        </p:nvSpPr>
        <p:spPr>
          <a:effectLst/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502854" name="Rectangle 70"/>
          <p:cNvSpPr>
            <a:spLocks noChangeArrowheads="1"/>
          </p:cNvSpPr>
          <p:nvPr/>
        </p:nvSpPr>
        <p:spPr bwMode="auto">
          <a:xfrm>
            <a:off x="4953000" y="4114800"/>
            <a:ext cx="3733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l">
              <a:spcBef>
                <a:spcPct val="20000"/>
              </a:spcBef>
              <a:buFont typeface="Arial" pitchFamily="34" charset="0"/>
              <a:buChar char="•"/>
            </a:pPr>
            <a:endParaRPr lang="en-US" sz="2000" dirty="0">
              <a:latin typeface="Helvetica" charset="0"/>
            </a:endParaRPr>
          </a:p>
        </p:txBody>
      </p:sp>
      <p:sp>
        <p:nvSpPr>
          <p:cNvPr id="502855" name="Rectangle 71"/>
          <p:cNvSpPr>
            <a:spLocks noChangeArrowheads="1"/>
          </p:cNvSpPr>
          <p:nvPr/>
        </p:nvSpPr>
        <p:spPr bwMode="auto">
          <a:xfrm>
            <a:off x="838200" y="4038600"/>
            <a:ext cx="4572000" cy="2209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63575" indent="-663575" algn="l">
              <a:spcBef>
                <a:spcPct val="20000"/>
              </a:spcBef>
              <a:buClr>
                <a:schemeClr val="accent2"/>
              </a:buClr>
              <a:buFont typeface="Wingdings" charset="2"/>
              <a:buNone/>
            </a:pPr>
            <a:r>
              <a:rPr lang="en-US" sz="1600" dirty="0">
                <a:latin typeface="Helvetica" charset="0"/>
              </a:rPr>
              <a:t>A:	1-2-4-7</a:t>
            </a:r>
            <a:br>
              <a:rPr lang="en-US" sz="1600" dirty="0">
                <a:latin typeface="Helvetica" charset="0"/>
              </a:rPr>
            </a:br>
            <a:r>
              <a:rPr lang="en-US" sz="1600" dirty="0">
                <a:latin typeface="Helvetica" charset="0"/>
              </a:rPr>
              <a:t>3 + 2 + 3 + 1 = 9 months </a:t>
            </a:r>
          </a:p>
          <a:p>
            <a:pPr marL="663575" indent="-663575" algn="l">
              <a:spcBef>
                <a:spcPct val="20000"/>
              </a:spcBef>
              <a:buClr>
                <a:schemeClr val="accent2"/>
              </a:buClr>
              <a:buFont typeface="Wingdings" charset="2"/>
              <a:buNone/>
            </a:pPr>
            <a:r>
              <a:rPr lang="en-US" sz="1600" dirty="0">
                <a:latin typeface="Helvetica" charset="0"/>
              </a:rPr>
              <a:t>B:	1-2-5-6-7</a:t>
            </a:r>
            <a:br>
              <a:rPr lang="en-US" sz="1600" dirty="0">
                <a:latin typeface="Helvetica" charset="0"/>
              </a:rPr>
            </a:br>
            <a:r>
              <a:rPr lang="en-US" sz="1600" dirty="0">
                <a:latin typeface="Helvetica" charset="0"/>
              </a:rPr>
              <a:t>3 + 2 + 1 + 1 + 1 = 8 months</a:t>
            </a:r>
          </a:p>
          <a:p>
            <a:pPr marL="663575" indent="-663575" algn="l">
              <a:spcBef>
                <a:spcPct val="20000"/>
              </a:spcBef>
              <a:buClr>
                <a:schemeClr val="accent2"/>
              </a:buClr>
              <a:buFont typeface="Wingdings" charset="2"/>
              <a:buNone/>
            </a:pPr>
            <a:r>
              <a:rPr lang="en-US" sz="1600" dirty="0">
                <a:latin typeface="Helvetica" charset="0"/>
              </a:rPr>
              <a:t>C:	1-3-4-7</a:t>
            </a:r>
            <a:br>
              <a:rPr lang="en-US" sz="1600" dirty="0">
                <a:latin typeface="Helvetica" charset="0"/>
              </a:rPr>
            </a:br>
            <a:r>
              <a:rPr lang="en-US" sz="1600" dirty="0">
                <a:latin typeface="Helvetica" charset="0"/>
              </a:rPr>
              <a:t>3 + 1 + 3 + 1 = 8 months</a:t>
            </a:r>
          </a:p>
          <a:p>
            <a:pPr marL="663575" indent="-663575" algn="l">
              <a:spcBef>
                <a:spcPct val="20000"/>
              </a:spcBef>
              <a:buClr>
                <a:schemeClr val="accent2"/>
              </a:buClr>
              <a:buFont typeface="Wingdings" charset="2"/>
              <a:buNone/>
            </a:pPr>
            <a:r>
              <a:rPr lang="en-US" sz="1600" dirty="0">
                <a:latin typeface="Helvetica" charset="0"/>
              </a:rPr>
              <a:t>D:	1-3-5-6-7</a:t>
            </a:r>
            <a:br>
              <a:rPr lang="en-US" sz="1600" dirty="0">
                <a:latin typeface="Helvetica" charset="0"/>
              </a:rPr>
            </a:br>
            <a:r>
              <a:rPr lang="en-US" sz="1600" dirty="0">
                <a:latin typeface="Helvetica" charset="0"/>
              </a:rPr>
              <a:t>3 + 1 + 1 + 1 + 1 = 7 months</a:t>
            </a:r>
          </a:p>
        </p:txBody>
      </p:sp>
      <p:sp>
        <p:nvSpPr>
          <p:cNvPr id="502856" name="Rectangle 72"/>
          <p:cNvSpPr>
            <a:spLocks noChangeArrowheads="1"/>
          </p:cNvSpPr>
          <p:nvPr/>
        </p:nvSpPr>
        <p:spPr bwMode="auto">
          <a:xfrm>
            <a:off x="838200" y="4061750"/>
            <a:ext cx="3200400" cy="5334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7" y="1143000"/>
            <a:ext cx="8293583" cy="2813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4343400" y="4068712"/>
            <a:ext cx="47244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latin typeface="Arial" pitchFamily="34" charset="0"/>
                <a:cs typeface="Arial" pitchFamily="34" charset="0"/>
              </a:rPr>
              <a:t>Critical path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Longest path through a network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Minimum project completion time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Scheduling</a:t>
            </a:r>
          </a:p>
        </p:txBody>
      </p:sp>
      <p:sp>
        <p:nvSpPr>
          <p:cNvPr id="503811" name="Rectangle 3"/>
          <p:cNvSpPr>
            <a:spLocks noGrp="1" noChangeArrowheads="1"/>
          </p:cNvSpPr>
          <p:nvPr>
            <p:ph idx="1"/>
          </p:nvPr>
        </p:nvSpPr>
        <p:spPr>
          <a:xfrm>
            <a:off x="447261" y="1255644"/>
            <a:ext cx="8534400" cy="46482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Earliest start time (ES)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earliest time an activity can start 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ES = maximum EF of immediate predecessors</a:t>
            </a: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Forward pass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starts at beginning of CPM/PERT network to determine earliest activity times</a:t>
            </a: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Earliest finish time (EF)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earliest time an activity can finish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earliest start time plus activity time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EF= ES + </a:t>
            </a:r>
            <a:r>
              <a:rPr lang="en-US" sz="2400" i="1" dirty="0">
                <a:effectLst/>
              </a:rPr>
              <a:t>t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74C2B6D0-5CD3-48BD-A584-2EC7F13D903B}" type="slidenum">
              <a:rPr lang="en-US"/>
              <a:pPr/>
              <a:t>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Node Configuration</a:t>
            </a:r>
          </a:p>
        </p:txBody>
      </p:sp>
      <p:sp>
        <p:nvSpPr>
          <p:cNvPr id="2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3B71D47F-0459-4849-B92F-C539E8725B21}" type="slidenum">
              <a:rPr lang="en-US"/>
              <a:pPr/>
              <a:t>27</a:t>
            </a:fld>
            <a:endParaRPr lang="en-US"/>
          </a:p>
        </p:txBody>
      </p:sp>
      <p:sp>
        <p:nvSpPr>
          <p:cNvPr id="23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066800"/>
            <a:ext cx="3880727" cy="5223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10817" y="82827"/>
            <a:ext cx="8305800" cy="838200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Earliest Activity Start and Finish Times</a:t>
            </a:r>
          </a:p>
        </p:txBody>
      </p:sp>
      <p:sp>
        <p:nvSpPr>
          <p:cNvPr id="1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DB0C5FB-EFB3-4C34-A686-D11B17C95FC9}" type="slidenum">
              <a:rPr lang="en-US"/>
              <a:pPr/>
              <a:t>28</a:t>
            </a:fld>
            <a:endParaRPr lang="en-US"/>
          </a:p>
        </p:txBody>
      </p:sp>
      <p:sp>
        <p:nvSpPr>
          <p:cNvPr id="13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10242" name="Picture 2" descr="fig_09_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90598"/>
            <a:ext cx="8653387" cy="487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834" name="Rectangle 2"/>
          <p:cNvSpPr>
            <a:spLocks noGrp="1" noChangeArrowheads="1"/>
          </p:cNvSpPr>
          <p:nvPr>
            <p:ph type="title"/>
          </p:nvPr>
        </p:nvSpPr>
        <p:spPr>
          <a:xfrm>
            <a:off x="437322" y="139776"/>
            <a:ext cx="8229600" cy="724929"/>
          </a:xfrm>
        </p:spPr>
        <p:txBody>
          <a:bodyPr/>
          <a:lstStyle/>
          <a:p>
            <a:r>
              <a:rPr lang="en-US" dirty="0"/>
              <a:t>Activity </a:t>
            </a:r>
            <a:r>
              <a:rPr lang="en-US" dirty="0" smtClean="0"/>
              <a:t>Scheduling</a:t>
            </a:r>
            <a:endParaRPr lang="en-US" dirty="0"/>
          </a:p>
        </p:txBody>
      </p:sp>
      <p:sp>
        <p:nvSpPr>
          <p:cNvPr id="504835" name="Rectangle 3"/>
          <p:cNvSpPr>
            <a:spLocks noGrp="1" noChangeArrowheads="1"/>
          </p:cNvSpPr>
          <p:nvPr>
            <p:ph idx="1"/>
          </p:nvPr>
        </p:nvSpPr>
        <p:spPr>
          <a:xfrm>
            <a:off x="437322" y="1252329"/>
            <a:ext cx="8610600" cy="4800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Latest start time (LS)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Latest time an activity can start without delaying critical path time 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LS= LF - </a:t>
            </a:r>
            <a:r>
              <a:rPr lang="en-US" sz="2400" i="1" dirty="0">
                <a:effectLst/>
              </a:rPr>
              <a:t>t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Latest finish time (LF)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latest time an activity can be completed without delaying critical path time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LF = minimum LS of immediate predecessors</a:t>
            </a:r>
          </a:p>
          <a:p>
            <a:pPr>
              <a:lnSpc>
                <a:spcPct val="90000"/>
              </a:lnSpc>
            </a:pPr>
            <a:r>
              <a:rPr lang="en-US" dirty="0">
                <a:effectLst/>
              </a:rPr>
              <a:t>Backward pass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Determines latest activity times by starting at the end of CPM/PERT network and working forward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30838137-8E28-4F93-8374-8CF295F94B19}" type="slidenum">
              <a:rPr lang="en-US"/>
              <a:pPr/>
              <a:t>29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10817" y="82827"/>
            <a:ext cx="8305800" cy="838200"/>
          </a:xfrm>
        </p:spPr>
        <p:txBody>
          <a:bodyPr>
            <a:normAutofit fontScale="90000"/>
          </a:bodyPr>
          <a:lstStyle/>
          <a:p>
            <a:r>
              <a:rPr lang="en-US" sz="4000" dirty="0" smtClean="0"/>
              <a:t>Latest Activity </a:t>
            </a:r>
            <a:r>
              <a:rPr lang="en-US" sz="4000" dirty="0"/>
              <a:t>Start and Finish Times</a:t>
            </a:r>
          </a:p>
        </p:txBody>
      </p:sp>
      <p:sp>
        <p:nvSpPr>
          <p:cNvPr id="1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DB0C5FB-EFB3-4C34-A686-D11B17C95FC9}" type="slidenum">
              <a:rPr lang="en-US"/>
              <a:pPr/>
              <a:t>30</a:t>
            </a:fld>
            <a:endParaRPr lang="en-US"/>
          </a:p>
        </p:txBody>
      </p:sp>
      <p:sp>
        <p:nvSpPr>
          <p:cNvPr id="13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933450"/>
            <a:ext cx="889000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694" name="Rectangle 582"/>
          <p:cNvSpPr>
            <a:spLocks noGrp="1" noChangeArrowheads="1"/>
          </p:cNvSpPr>
          <p:nvPr>
            <p:ph type="title"/>
          </p:nvPr>
        </p:nvSpPr>
        <p:spPr>
          <a:xfrm>
            <a:off x="447261" y="133515"/>
            <a:ext cx="8229600" cy="753033"/>
          </a:xfrm>
          <a:effectLst/>
        </p:spPr>
        <p:txBody>
          <a:bodyPr/>
          <a:lstStyle/>
          <a:p>
            <a:r>
              <a:rPr lang="en-US" dirty="0"/>
              <a:t>Activity Slack</a:t>
            </a:r>
          </a:p>
        </p:txBody>
      </p:sp>
      <p:sp>
        <p:nvSpPr>
          <p:cNvPr id="72" name="Slide Number Placeholder 3"/>
          <p:cNvSpPr>
            <a:spLocks noGrp="1"/>
          </p:cNvSpPr>
          <p:nvPr>
            <p:ph type="sldNum" sz="quarter" idx="12"/>
          </p:nvPr>
        </p:nvSpPr>
        <p:spPr>
          <a:effectLst/>
        </p:spPr>
        <p:txBody>
          <a:bodyPr/>
          <a:lstStyle/>
          <a:p>
            <a:r>
              <a:rPr lang="en-US"/>
              <a:t>9-</a:t>
            </a:r>
            <a:fld id="{B1F11925-1863-4592-A0FC-737BBA6F93F8}" type="slidenum">
              <a:rPr lang="en-US"/>
              <a:pPr/>
              <a:t>31</a:t>
            </a:fld>
            <a:endParaRPr lang="en-US"/>
          </a:p>
        </p:txBody>
      </p:sp>
      <p:sp>
        <p:nvSpPr>
          <p:cNvPr id="71" name="Footer Placeholder 2"/>
          <p:cNvSpPr>
            <a:spLocks noGrp="1"/>
          </p:cNvSpPr>
          <p:nvPr>
            <p:ph type="ftr" sz="quarter" idx="3"/>
          </p:nvPr>
        </p:nvSpPr>
        <p:spPr>
          <a:effectLst/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74" name="Group 73"/>
          <p:cNvGrpSpPr/>
          <p:nvPr/>
        </p:nvGrpSpPr>
        <p:grpSpPr>
          <a:xfrm>
            <a:off x="1366520" y="1295400"/>
            <a:ext cx="6400800" cy="3343276"/>
            <a:chOff x="1366520" y="1295400"/>
            <a:chExt cx="6400800" cy="3343276"/>
          </a:xfrm>
        </p:grpSpPr>
        <p:sp>
          <p:nvSpPr>
            <p:cNvPr id="474215" name="Rectangle 103"/>
            <p:cNvSpPr>
              <a:spLocks noChangeArrowheads="1"/>
            </p:cNvSpPr>
            <p:nvPr/>
          </p:nvSpPr>
          <p:spPr bwMode="auto">
            <a:xfrm>
              <a:off x="1366520" y="4271963"/>
              <a:ext cx="6400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algn="l"/>
              <a:r>
                <a:rPr lang="en-US" sz="1800" dirty="0">
                  <a:latin typeface="Arial" pitchFamily="34" charset="0"/>
                  <a:cs typeface="Arial" pitchFamily="34" charset="0"/>
                </a:rPr>
                <a:t>* Critical Path</a:t>
              </a:r>
            </a:p>
          </p:txBody>
        </p:sp>
        <p:sp>
          <p:nvSpPr>
            <p:cNvPr id="474214" name="Rectangle 102"/>
            <p:cNvSpPr>
              <a:spLocks noChangeArrowheads="1"/>
            </p:cNvSpPr>
            <p:nvPr/>
          </p:nvSpPr>
          <p:spPr bwMode="auto">
            <a:xfrm>
              <a:off x="67005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213" name="Rectangle 101"/>
            <p:cNvSpPr>
              <a:spLocks noChangeArrowheads="1"/>
            </p:cNvSpPr>
            <p:nvPr/>
          </p:nvSpPr>
          <p:spPr bwMode="auto">
            <a:xfrm>
              <a:off x="56337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474212" name="Rectangle 100"/>
            <p:cNvSpPr>
              <a:spLocks noChangeArrowheads="1"/>
            </p:cNvSpPr>
            <p:nvPr/>
          </p:nvSpPr>
          <p:spPr bwMode="auto">
            <a:xfrm>
              <a:off x="45669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474211" name="Rectangle 99"/>
            <p:cNvSpPr>
              <a:spLocks noChangeArrowheads="1"/>
            </p:cNvSpPr>
            <p:nvPr/>
          </p:nvSpPr>
          <p:spPr bwMode="auto">
            <a:xfrm>
              <a:off x="35001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8</a:t>
              </a:r>
            </a:p>
          </p:txBody>
        </p:sp>
        <p:sp>
          <p:nvSpPr>
            <p:cNvPr id="474210" name="Rectangle 98"/>
            <p:cNvSpPr>
              <a:spLocks noChangeArrowheads="1"/>
            </p:cNvSpPr>
            <p:nvPr/>
          </p:nvSpPr>
          <p:spPr bwMode="auto">
            <a:xfrm>
              <a:off x="24333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8</a:t>
              </a:r>
            </a:p>
          </p:txBody>
        </p:sp>
        <p:sp>
          <p:nvSpPr>
            <p:cNvPr id="474209" name="Rectangle 97"/>
            <p:cNvSpPr>
              <a:spLocks noChangeArrowheads="1"/>
            </p:cNvSpPr>
            <p:nvPr/>
          </p:nvSpPr>
          <p:spPr bwMode="auto">
            <a:xfrm>
              <a:off x="1366520" y="390525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*7</a:t>
              </a:r>
            </a:p>
          </p:txBody>
        </p:sp>
        <p:sp>
          <p:nvSpPr>
            <p:cNvPr id="474208" name="Rectangle 96"/>
            <p:cNvSpPr>
              <a:spLocks noChangeArrowheads="1"/>
            </p:cNvSpPr>
            <p:nvPr/>
          </p:nvSpPr>
          <p:spPr bwMode="auto">
            <a:xfrm>
              <a:off x="67005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1</a:t>
              </a:r>
            </a:p>
          </p:txBody>
        </p:sp>
        <p:sp>
          <p:nvSpPr>
            <p:cNvPr id="474207" name="Rectangle 95"/>
            <p:cNvSpPr>
              <a:spLocks noChangeArrowheads="1"/>
            </p:cNvSpPr>
            <p:nvPr/>
          </p:nvSpPr>
          <p:spPr bwMode="auto">
            <a:xfrm>
              <a:off x="56337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474206" name="Rectangle 94"/>
            <p:cNvSpPr>
              <a:spLocks noChangeArrowheads="1"/>
            </p:cNvSpPr>
            <p:nvPr/>
          </p:nvSpPr>
          <p:spPr bwMode="auto">
            <a:xfrm>
              <a:off x="45669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8</a:t>
              </a:r>
            </a:p>
          </p:txBody>
        </p:sp>
        <p:sp>
          <p:nvSpPr>
            <p:cNvPr id="474205" name="Rectangle 93"/>
            <p:cNvSpPr>
              <a:spLocks noChangeArrowheads="1"/>
            </p:cNvSpPr>
            <p:nvPr/>
          </p:nvSpPr>
          <p:spPr bwMode="auto">
            <a:xfrm>
              <a:off x="35001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6</a:t>
              </a:r>
            </a:p>
          </p:txBody>
        </p:sp>
        <p:sp>
          <p:nvSpPr>
            <p:cNvPr id="474204" name="Rectangle 92"/>
            <p:cNvSpPr>
              <a:spLocks noChangeArrowheads="1"/>
            </p:cNvSpPr>
            <p:nvPr/>
          </p:nvSpPr>
          <p:spPr bwMode="auto">
            <a:xfrm>
              <a:off x="24333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474203" name="Rectangle 91"/>
            <p:cNvSpPr>
              <a:spLocks noChangeArrowheads="1"/>
            </p:cNvSpPr>
            <p:nvPr/>
          </p:nvSpPr>
          <p:spPr bwMode="auto">
            <a:xfrm>
              <a:off x="1366520" y="353853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6</a:t>
              </a:r>
            </a:p>
          </p:txBody>
        </p:sp>
        <p:sp>
          <p:nvSpPr>
            <p:cNvPr id="474202" name="Rectangle 90"/>
            <p:cNvSpPr>
              <a:spLocks noChangeArrowheads="1"/>
            </p:cNvSpPr>
            <p:nvPr/>
          </p:nvSpPr>
          <p:spPr bwMode="auto">
            <a:xfrm>
              <a:off x="67005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1</a:t>
              </a:r>
            </a:p>
          </p:txBody>
        </p:sp>
        <p:sp>
          <p:nvSpPr>
            <p:cNvPr id="474201" name="Rectangle 89"/>
            <p:cNvSpPr>
              <a:spLocks noChangeArrowheads="1"/>
            </p:cNvSpPr>
            <p:nvPr/>
          </p:nvSpPr>
          <p:spPr bwMode="auto">
            <a:xfrm>
              <a:off x="56337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6</a:t>
              </a:r>
            </a:p>
          </p:txBody>
        </p:sp>
        <p:sp>
          <p:nvSpPr>
            <p:cNvPr id="474200" name="Rectangle 88"/>
            <p:cNvSpPr>
              <a:spLocks noChangeArrowheads="1"/>
            </p:cNvSpPr>
            <p:nvPr/>
          </p:nvSpPr>
          <p:spPr bwMode="auto">
            <a:xfrm>
              <a:off x="45669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474199" name="Rectangle 87"/>
            <p:cNvSpPr>
              <a:spLocks noChangeArrowheads="1"/>
            </p:cNvSpPr>
            <p:nvPr/>
          </p:nvSpPr>
          <p:spPr bwMode="auto">
            <a:xfrm>
              <a:off x="35001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98" name="Rectangle 86"/>
            <p:cNvSpPr>
              <a:spLocks noChangeArrowheads="1"/>
            </p:cNvSpPr>
            <p:nvPr/>
          </p:nvSpPr>
          <p:spPr bwMode="auto">
            <a:xfrm>
              <a:off x="24333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6</a:t>
              </a:r>
            </a:p>
          </p:txBody>
        </p:sp>
        <p:sp>
          <p:nvSpPr>
            <p:cNvPr id="474197" name="Rectangle 85"/>
            <p:cNvSpPr>
              <a:spLocks noChangeArrowheads="1"/>
            </p:cNvSpPr>
            <p:nvPr/>
          </p:nvSpPr>
          <p:spPr bwMode="auto">
            <a:xfrm>
              <a:off x="1366520" y="317182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96" name="Rectangle 84"/>
            <p:cNvSpPr>
              <a:spLocks noChangeArrowheads="1"/>
            </p:cNvSpPr>
            <p:nvPr/>
          </p:nvSpPr>
          <p:spPr bwMode="auto">
            <a:xfrm>
              <a:off x="67005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195" name="Rectangle 83"/>
            <p:cNvSpPr>
              <a:spLocks noChangeArrowheads="1"/>
            </p:cNvSpPr>
            <p:nvPr/>
          </p:nvSpPr>
          <p:spPr bwMode="auto">
            <a:xfrm>
              <a:off x="56337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8</a:t>
              </a:r>
            </a:p>
          </p:txBody>
        </p:sp>
        <p:sp>
          <p:nvSpPr>
            <p:cNvPr id="474194" name="Rectangle 82"/>
            <p:cNvSpPr>
              <a:spLocks noChangeArrowheads="1"/>
            </p:cNvSpPr>
            <p:nvPr/>
          </p:nvSpPr>
          <p:spPr bwMode="auto">
            <a:xfrm>
              <a:off x="45669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8</a:t>
              </a:r>
            </a:p>
          </p:txBody>
        </p:sp>
        <p:sp>
          <p:nvSpPr>
            <p:cNvPr id="474193" name="Rectangle 81"/>
            <p:cNvSpPr>
              <a:spLocks noChangeArrowheads="1"/>
            </p:cNvSpPr>
            <p:nvPr/>
          </p:nvSpPr>
          <p:spPr bwMode="auto">
            <a:xfrm>
              <a:off x="35001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92" name="Rectangle 80"/>
            <p:cNvSpPr>
              <a:spLocks noChangeArrowheads="1"/>
            </p:cNvSpPr>
            <p:nvPr/>
          </p:nvSpPr>
          <p:spPr bwMode="auto">
            <a:xfrm>
              <a:off x="24333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91" name="Rectangle 79"/>
            <p:cNvSpPr>
              <a:spLocks noChangeArrowheads="1"/>
            </p:cNvSpPr>
            <p:nvPr/>
          </p:nvSpPr>
          <p:spPr bwMode="auto">
            <a:xfrm>
              <a:off x="1366520" y="2805113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*4</a:t>
              </a:r>
            </a:p>
          </p:txBody>
        </p:sp>
        <p:sp>
          <p:nvSpPr>
            <p:cNvPr id="474190" name="Rectangle 78"/>
            <p:cNvSpPr>
              <a:spLocks noChangeArrowheads="1"/>
            </p:cNvSpPr>
            <p:nvPr/>
          </p:nvSpPr>
          <p:spPr bwMode="auto">
            <a:xfrm>
              <a:off x="67005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1</a:t>
              </a:r>
            </a:p>
          </p:txBody>
        </p:sp>
        <p:sp>
          <p:nvSpPr>
            <p:cNvPr id="474189" name="Rectangle 77"/>
            <p:cNvSpPr>
              <a:spLocks noChangeArrowheads="1"/>
            </p:cNvSpPr>
            <p:nvPr/>
          </p:nvSpPr>
          <p:spPr bwMode="auto">
            <a:xfrm>
              <a:off x="56337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474188" name="Rectangle 76"/>
            <p:cNvSpPr>
              <a:spLocks noChangeArrowheads="1"/>
            </p:cNvSpPr>
            <p:nvPr/>
          </p:nvSpPr>
          <p:spPr bwMode="auto">
            <a:xfrm>
              <a:off x="45669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87" name="Rectangle 75"/>
            <p:cNvSpPr>
              <a:spLocks noChangeArrowheads="1"/>
            </p:cNvSpPr>
            <p:nvPr/>
          </p:nvSpPr>
          <p:spPr bwMode="auto">
            <a:xfrm>
              <a:off x="35001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86" name="Rectangle 74"/>
            <p:cNvSpPr>
              <a:spLocks noChangeArrowheads="1"/>
            </p:cNvSpPr>
            <p:nvPr/>
          </p:nvSpPr>
          <p:spPr bwMode="auto">
            <a:xfrm>
              <a:off x="24333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474185" name="Rectangle 73"/>
            <p:cNvSpPr>
              <a:spLocks noChangeArrowheads="1"/>
            </p:cNvSpPr>
            <p:nvPr/>
          </p:nvSpPr>
          <p:spPr bwMode="auto">
            <a:xfrm>
              <a:off x="1366520" y="2438400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84" name="Rectangle 72"/>
            <p:cNvSpPr>
              <a:spLocks noChangeArrowheads="1"/>
            </p:cNvSpPr>
            <p:nvPr/>
          </p:nvSpPr>
          <p:spPr bwMode="auto">
            <a:xfrm>
              <a:off x="67005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183" name="Rectangle 71"/>
            <p:cNvSpPr>
              <a:spLocks noChangeArrowheads="1"/>
            </p:cNvSpPr>
            <p:nvPr/>
          </p:nvSpPr>
          <p:spPr bwMode="auto">
            <a:xfrm>
              <a:off x="56337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82" name="Rectangle 70"/>
            <p:cNvSpPr>
              <a:spLocks noChangeArrowheads="1"/>
            </p:cNvSpPr>
            <p:nvPr/>
          </p:nvSpPr>
          <p:spPr bwMode="auto">
            <a:xfrm>
              <a:off x="45669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474181" name="Rectangle 69"/>
            <p:cNvSpPr>
              <a:spLocks noChangeArrowheads="1"/>
            </p:cNvSpPr>
            <p:nvPr/>
          </p:nvSpPr>
          <p:spPr bwMode="auto">
            <a:xfrm>
              <a:off x="35001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80" name="Rectangle 68"/>
            <p:cNvSpPr>
              <a:spLocks noChangeArrowheads="1"/>
            </p:cNvSpPr>
            <p:nvPr/>
          </p:nvSpPr>
          <p:spPr bwMode="auto">
            <a:xfrm>
              <a:off x="24333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79" name="Rectangle 67"/>
            <p:cNvSpPr>
              <a:spLocks noChangeArrowheads="1"/>
            </p:cNvSpPr>
            <p:nvPr/>
          </p:nvSpPr>
          <p:spPr bwMode="auto">
            <a:xfrm>
              <a:off x="1366520" y="2071688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*2</a:t>
              </a:r>
            </a:p>
          </p:txBody>
        </p:sp>
        <p:sp>
          <p:nvSpPr>
            <p:cNvPr id="474178" name="Rectangle 66"/>
            <p:cNvSpPr>
              <a:spLocks noChangeArrowheads="1"/>
            </p:cNvSpPr>
            <p:nvPr/>
          </p:nvSpPr>
          <p:spPr bwMode="auto">
            <a:xfrm>
              <a:off x="67005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177" name="Rectangle 65"/>
            <p:cNvSpPr>
              <a:spLocks noChangeArrowheads="1"/>
            </p:cNvSpPr>
            <p:nvPr/>
          </p:nvSpPr>
          <p:spPr bwMode="auto">
            <a:xfrm>
              <a:off x="56337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76" name="Rectangle 64"/>
            <p:cNvSpPr>
              <a:spLocks noChangeArrowheads="1"/>
            </p:cNvSpPr>
            <p:nvPr/>
          </p:nvSpPr>
          <p:spPr bwMode="auto">
            <a:xfrm>
              <a:off x="45669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474175" name="Rectangle 63"/>
            <p:cNvSpPr>
              <a:spLocks noChangeArrowheads="1"/>
            </p:cNvSpPr>
            <p:nvPr/>
          </p:nvSpPr>
          <p:spPr bwMode="auto">
            <a:xfrm>
              <a:off x="35001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174" name="Rectangle 62"/>
            <p:cNvSpPr>
              <a:spLocks noChangeArrowheads="1"/>
            </p:cNvSpPr>
            <p:nvPr/>
          </p:nvSpPr>
          <p:spPr bwMode="auto">
            <a:xfrm>
              <a:off x="24333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>
                  <a:latin typeface="Arial" pitchFamily="34" charset="0"/>
                  <a:ea typeface="Times New Roman" pitchFamily="18" charset="0"/>
                  <a:cs typeface="Arial" pitchFamily="34" charset="0"/>
                </a:rPr>
                <a:t>0</a:t>
              </a:r>
            </a:p>
          </p:txBody>
        </p:sp>
        <p:sp>
          <p:nvSpPr>
            <p:cNvPr id="474173" name="Rectangle 61"/>
            <p:cNvSpPr>
              <a:spLocks noChangeArrowheads="1"/>
            </p:cNvSpPr>
            <p:nvPr/>
          </p:nvSpPr>
          <p:spPr bwMode="auto">
            <a:xfrm>
              <a:off x="1366520" y="1704975"/>
              <a:ext cx="1066800" cy="36671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1800" dirty="0">
                  <a:latin typeface="Arial" pitchFamily="34" charset="0"/>
                  <a:ea typeface="Times New Roman" pitchFamily="18" charset="0"/>
                  <a:cs typeface="Arial" pitchFamily="34" charset="0"/>
                </a:rPr>
                <a:t>*1</a:t>
              </a:r>
            </a:p>
          </p:txBody>
        </p:sp>
        <p:sp>
          <p:nvSpPr>
            <p:cNvPr id="474172" name="Rectangle 60"/>
            <p:cNvSpPr>
              <a:spLocks noChangeArrowheads="1"/>
            </p:cNvSpPr>
            <p:nvPr/>
          </p:nvSpPr>
          <p:spPr bwMode="auto">
            <a:xfrm>
              <a:off x="6700520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Slack</a:t>
              </a:r>
              <a:r>
                <a:rPr lang="en-US" sz="2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itchFamily="34" charset="0"/>
                  <a:cs typeface="Arial" pitchFamily="34" charset="0"/>
                </a:rPr>
                <a:t> </a:t>
              </a:r>
              <a:r>
                <a:rPr lang="en-US" sz="2000" dirty="0">
                  <a:latin typeface="Arial" pitchFamily="34" charset="0"/>
                  <a:cs typeface="Arial" pitchFamily="34" charset="0"/>
                </a:rPr>
                <a:t>S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171" name="Rectangle 59"/>
            <p:cNvSpPr>
              <a:spLocks noChangeArrowheads="1"/>
            </p:cNvSpPr>
            <p:nvPr/>
          </p:nvSpPr>
          <p:spPr bwMode="auto">
            <a:xfrm>
              <a:off x="5633720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EF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170" name="Rectangle 58"/>
            <p:cNvSpPr>
              <a:spLocks noChangeArrowheads="1"/>
            </p:cNvSpPr>
            <p:nvPr/>
          </p:nvSpPr>
          <p:spPr bwMode="auto">
            <a:xfrm>
              <a:off x="4566920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LF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169" name="Rectangle 57"/>
            <p:cNvSpPr>
              <a:spLocks noChangeArrowheads="1"/>
            </p:cNvSpPr>
            <p:nvPr/>
          </p:nvSpPr>
          <p:spPr bwMode="auto">
            <a:xfrm>
              <a:off x="3500120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ES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168" name="Rectangle 56"/>
            <p:cNvSpPr>
              <a:spLocks noChangeArrowheads="1"/>
            </p:cNvSpPr>
            <p:nvPr/>
          </p:nvSpPr>
          <p:spPr bwMode="auto">
            <a:xfrm>
              <a:off x="2432304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LS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167" name="Rectangle 55"/>
            <p:cNvSpPr>
              <a:spLocks noChangeArrowheads="1"/>
            </p:cNvSpPr>
            <p:nvPr/>
          </p:nvSpPr>
          <p:spPr bwMode="auto">
            <a:xfrm>
              <a:off x="1366520" y="1306068"/>
              <a:ext cx="1066800" cy="409575"/>
            </a:xfrm>
            <a:prstGeom prst="rect">
              <a:avLst/>
            </a:prstGeom>
            <a:solidFill>
              <a:srgbClr val="FFCC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en-US" sz="2000" dirty="0">
                  <a:latin typeface="Arial" pitchFamily="34" charset="0"/>
                  <a:cs typeface="Arial" pitchFamily="34" charset="0"/>
                </a:rPr>
                <a:t>Activity</a:t>
              </a:r>
              <a:endParaRPr lang="en-US" sz="1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22" name="Line 110"/>
            <p:cNvSpPr>
              <a:spLocks noChangeShapeType="1"/>
            </p:cNvSpPr>
            <p:nvPr/>
          </p:nvSpPr>
          <p:spPr bwMode="auto">
            <a:xfrm>
              <a:off x="1366520" y="4638675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23" name="Line 111"/>
            <p:cNvSpPr>
              <a:spLocks noChangeShapeType="1"/>
            </p:cNvSpPr>
            <p:nvPr/>
          </p:nvSpPr>
          <p:spPr bwMode="auto">
            <a:xfrm>
              <a:off x="1366520" y="1295400"/>
              <a:ext cx="0" cy="334327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24" name="Line 112"/>
            <p:cNvSpPr>
              <a:spLocks noChangeShapeType="1"/>
            </p:cNvSpPr>
            <p:nvPr/>
          </p:nvSpPr>
          <p:spPr bwMode="auto">
            <a:xfrm>
              <a:off x="7767320" y="1295400"/>
              <a:ext cx="0" cy="334327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26" name="Line 114"/>
            <p:cNvSpPr>
              <a:spLocks noChangeShapeType="1"/>
            </p:cNvSpPr>
            <p:nvPr/>
          </p:nvSpPr>
          <p:spPr bwMode="auto">
            <a:xfrm>
              <a:off x="2433320" y="1295400"/>
              <a:ext cx="0" cy="29765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44" name="Line 132"/>
            <p:cNvSpPr>
              <a:spLocks noChangeShapeType="1"/>
            </p:cNvSpPr>
            <p:nvPr/>
          </p:nvSpPr>
          <p:spPr bwMode="auto">
            <a:xfrm>
              <a:off x="1366520" y="2805113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59" name="Line 147"/>
            <p:cNvSpPr>
              <a:spLocks noChangeShapeType="1"/>
            </p:cNvSpPr>
            <p:nvPr/>
          </p:nvSpPr>
          <p:spPr bwMode="auto">
            <a:xfrm>
              <a:off x="1366520" y="3171825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60" name="Line 148"/>
            <p:cNvSpPr>
              <a:spLocks noChangeShapeType="1"/>
            </p:cNvSpPr>
            <p:nvPr/>
          </p:nvSpPr>
          <p:spPr bwMode="auto">
            <a:xfrm>
              <a:off x="1366520" y="3538538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75" name="Line 163"/>
            <p:cNvSpPr>
              <a:spLocks noChangeShapeType="1"/>
            </p:cNvSpPr>
            <p:nvPr/>
          </p:nvSpPr>
          <p:spPr bwMode="auto">
            <a:xfrm>
              <a:off x="1366520" y="3905250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276" name="Line 164"/>
            <p:cNvSpPr>
              <a:spLocks noChangeShapeType="1"/>
            </p:cNvSpPr>
            <p:nvPr/>
          </p:nvSpPr>
          <p:spPr bwMode="auto">
            <a:xfrm>
              <a:off x="1366520" y="4271963"/>
              <a:ext cx="64008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600" name="Line 488"/>
            <p:cNvSpPr>
              <a:spLocks noChangeShapeType="1"/>
            </p:cNvSpPr>
            <p:nvPr/>
          </p:nvSpPr>
          <p:spPr bwMode="auto">
            <a:xfrm>
              <a:off x="4566920" y="1295400"/>
              <a:ext cx="0" cy="29765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602" name="Line 490"/>
            <p:cNvSpPr>
              <a:spLocks noChangeShapeType="1"/>
            </p:cNvSpPr>
            <p:nvPr/>
          </p:nvSpPr>
          <p:spPr bwMode="auto">
            <a:xfrm>
              <a:off x="5633720" y="1295400"/>
              <a:ext cx="0" cy="29765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4603" name="Line 491"/>
            <p:cNvSpPr>
              <a:spLocks noChangeShapeType="1"/>
            </p:cNvSpPr>
            <p:nvPr/>
          </p:nvSpPr>
          <p:spPr bwMode="auto">
            <a:xfrm>
              <a:off x="6700520" y="1295400"/>
              <a:ext cx="0" cy="29765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en-US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Probabilistic </a:t>
            </a:r>
            <a:r>
              <a:rPr lang="en-US" dirty="0"/>
              <a:t>A</a:t>
            </a:r>
            <a:r>
              <a:rPr lang="en-US" dirty="0" smtClean="0">
                <a:effectLst/>
              </a:rPr>
              <a:t>ctivity Times</a:t>
            </a:r>
            <a:endParaRPr lang="en-US" dirty="0">
              <a:effectLst/>
            </a:endParaRPr>
          </a:p>
        </p:txBody>
      </p:sp>
      <p:sp>
        <p:nvSpPr>
          <p:cNvPr id="4751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49238"/>
            <a:ext cx="8534400" cy="1219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Beta distribution</a:t>
            </a:r>
          </a:p>
          <a:p>
            <a:pPr lvl="1">
              <a:lnSpc>
                <a:spcPct val="90000"/>
              </a:lnSpc>
            </a:pPr>
            <a:r>
              <a:rPr lang="en-US" sz="2400" dirty="0" smtClean="0">
                <a:effectLst/>
              </a:rPr>
              <a:t>probability </a:t>
            </a:r>
            <a:r>
              <a:rPr lang="en-US" sz="2400" dirty="0">
                <a:effectLst/>
              </a:rPr>
              <a:t>distribution traditionally used in CPM/PERT</a:t>
            </a:r>
          </a:p>
        </p:txBody>
      </p:sp>
      <p:sp>
        <p:nvSpPr>
          <p:cNvPr id="2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2CE336E-4DB1-4565-BA4B-78FCF9755326}" type="slidenum">
              <a:rPr lang="en-US"/>
              <a:pPr/>
              <a:t>32</a:t>
            </a:fld>
            <a:endParaRPr lang="en-US"/>
          </a:p>
        </p:txBody>
      </p:sp>
      <p:sp>
        <p:nvSpPr>
          <p:cNvPr id="22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1290320" y="2362200"/>
            <a:ext cx="6477000" cy="3505200"/>
            <a:chOff x="1290320" y="2362200"/>
            <a:chExt cx="6477000" cy="3505200"/>
          </a:xfrm>
        </p:grpSpPr>
        <p:sp>
          <p:nvSpPr>
            <p:cNvPr id="475156" name="Rectangle 20"/>
            <p:cNvSpPr>
              <a:spLocks noChangeArrowheads="1"/>
            </p:cNvSpPr>
            <p:nvPr/>
          </p:nvSpPr>
          <p:spPr bwMode="auto">
            <a:xfrm>
              <a:off x="1290320" y="2362200"/>
              <a:ext cx="6477000" cy="35052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5141" name="Rectangle 5"/>
            <p:cNvSpPr>
              <a:spLocks noChangeArrowheads="1"/>
            </p:cNvSpPr>
            <p:nvPr/>
          </p:nvSpPr>
          <p:spPr bwMode="auto">
            <a:xfrm>
              <a:off x="2960993" y="4651375"/>
              <a:ext cx="4108498" cy="11977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l" eaLnBrk="0" hangingPunct="0"/>
              <a:r>
                <a:rPr lang="en-US" i="1" dirty="0"/>
                <a:t>a</a:t>
              </a:r>
              <a:r>
                <a:rPr lang="en-US" dirty="0">
                  <a:latin typeface="Arial" charset="0"/>
                </a:rPr>
                <a:t> = optimistic estimate</a:t>
              </a:r>
            </a:p>
            <a:p>
              <a:pPr algn="l" eaLnBrk="0" hangingPunct="0"/>
              <a:r>
                <a:rPr lang="en-US" i="1" dirty="0"/>
                <a:t>m</a:t>
              </a:r>
              <a:r>
                <a:rPr lang="en-US" dirty="0">
                  <a:latin typeface="Arial" charset="0"/>
                </a:rPr>
                <a:t> = most likely time estimate</a:t>
              </a:r>
            </a:p>
            <a:p>
              <a:pPr algn="l" eaLnBrk="0" hangingPunct="0"/>
              <a:r>
                <a:rPr lang="en-US" i="1" dirty="0"/>
                <a:t>b</a:t>
              </a:r>
              <a:r>
                <a:rPr lang="en-US" i="1" dirty="0">
                  <a:latin typeface="Arial" charset="0"/>
                </a:rPr>
                <a:t> </a:t>
              </a:r>
              <a:r>
                <a:rPr lang="en-US" dirty="0">
                  <a:latin typeface="Arial" charset="0"/>
                </a:rPr>
                <a:t>= pessimistic time estimate</a:t>
              </a:r>
            </a:p>
          </p:txBody>
        </p:sp>
        <p:sp>
          <p:nvSpPr>
            <p:cNvPr id="475142" name="Rectangle 6"/>
            <p:cNvSpPr>
              <a:spLocks noChangeArrowheads="1"/>
            </p:cNvSpPr>
            <p:nvPr/>
          </p:nvSpPr>
          <p:spPr bwMode="auto">
            <a:xfrm>
              <a:off x="1881493" y="4217988"/>
              <a:ext cx="1022717" cy="45910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l" eaLnBrk="0" hangingPunct="0"/>
              <a:r>
                <a:rPr lang="en-US" dirty="0">
                  <a:latin typeface="Arial" charset="0"/>
                </a:rPr>
                <a:t>where</a:t>
              </a:r>
            </a:p>
          </p:txBody>
        </p:sp>
        <p:grpSp>
          <p:nvGrpSpPr>
            <p:cNvPr id="475143" name="Group 7"/>
            <p:cNvGrpSpPr>
              <a:grpSpLocks/>
            </p:cNvGrpSpPr>
            <p:nvPr/>
          </p:nvGrpSpPr>
          <p:grpSpPr bwMode="auto">
            <a:xfrm>
              <a:off x="1668768" y="2590800"/>
              <a:ext cx="5903913" cy="871538"/>
              <a:chOff x="559" y="1918"/>
              <a:chExt cx="3719" cy="549"/>
            </a:xfrm>
            <a:solidFill>
              <a:srgbClr val="FFCC99"/>
            </a:solidFill>
          </p:grpSpPr>
          <p:sp>
            <p:nvSpPr>
              <p:cNvPr id="475144" name="Rectangle 8"/>
              <p:cNvSpPr>
                <a:spLocks noChangeArrowheads="1"/>
              </p:cNvSpPr>
              <p:nvPr/>
            </p:nvSpPr>
            <p:spPr bwMode="auto">
              <a:xfrm>
                <a:off x="559" y="2060"/>
                <a:ext cx="2715" cy="289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  <a:effectLst/>
            </p:spPr>
            <p:txBody>
              <a:bodyPr wrap="none" lIns="90488" tIns="44450" rIns="90488" bIns="44450">
                <a:spAutoFit/>
              </a:bodyPr>
              <a:lstStyle/>
              <a:p>
                <a:pPr algn="l" eaLnBrk="0" hangingPunct="0"/>
                <a:r>
                  <a:rPr lang="en-US">
                    <a:latin typeface="Arial" charset="0"/>
                  </a:rPr>
                  <a:t>Mean (expected time):	 </a:t>
                </a:r>
                <a:r>
                  <a:rPr lang="en-US" i="1"/>
                  <a:t>t</a:t>
                </a:r>
                <a:r>
                  <a:rPr lang="en-US">
                    <a:latin typeface="Arial" charset="0"/>
                  </a:rPr>
                  <a:t> =</a:t>
                </a:r>
              </a:p>
            </p:txBody>
          </p:sp>
          <p:grpSp>
            <p:nvGrpSpPr>
              <p:cNvPr id="475145" name="Group 9"/>
              <p:cNvGrpSpPr>
                <a:grpSpLocks/>
              </p:cNvGrpSpPr>
              <p:nvPr/>
            </p:nvGrpSpPr>
            <p:grpSpPr bwMode="auto">
              <a:xfrm>
                <a:off x="3263" y="1918"/>
                <a:ext cx="1015" cy="549"/>
                <a:chOff x="3344" y="1909"/>
                <a:chExt cx="1015" cy="549"/>
              </a:xfrm>
              <a:grpFill/>
            </p:grpSpPr>
            <p:sp>
              <p:nvSpPr>
                <p:cNvPr id="475146" name="Rectangle 10"/>
                <p:cNvSpPr>
                  <a:spLocks noChangeArrowheads="1"/>
                </p:cNvSpPr>
                <p:nvPr/>
              </p:nvSpPr>
              <p:spPr bwMode="auto">
                <a:xfrm>
                  <a:off x="3346" y="1909"/>
                  <a:ext cx="1008" cy="549"/>
                </a:xfrm>
                <a:prstGeom prst="rect">
                  <a:avLst/>
                </a:prstGeom>
                <a:noFill/>
                <a:ln w="12700">
                  <a:noFill/>
                  <a:miter lim="800000"/>
                  <a:headEnd/>
                  <a:tailEnd/>
                </a:ln>
                <a:effectLst/>
              </p:spPr>
              <p:txBody>
                <a:bodyPr wrap="none" lIns="90488" tIns="44450" rIns="90488" bIns="44450">
                  <a:spAutoFit/>
                </a:bodyPr>
                <a:lstStyle/>
                <a:p>
                  <a:pPr eaLnBrk="0" hangingPunct="0">
                    <a:lnSpc>
                      <a:spcPct val="110000"/>
                    </a:lnSpc>
                  </a:pPr>
                  <a:r>
                    <a:rPr lang="en-US" i="1" dirty="0"/>
                    <a:t>a</a:t>
                  </a:r>
                  <a:r>
                    <a:rPr lang="en-US" dirty="0">
                      <a:latin typeface="Arial" charset="0"/>
                    </a:rPr>
                    <a:t> + 4</a:t>
                  </a:r>
                  <a:r>
                    <a:rPr lang="en-US" i="1" dirty="0"/>
                    <a:t>m</a:t>
                  </a:r>
                  <a:r>
                    <a:rPr lang="en-US" dirty="0">
                      <a:latin typeface="Arial" charset="0"/>
                    </a:rPr>
                    <a:t> + </a:t>
                  </a:r>
                  <a:r>
                    <a:rPr lang="en-US" i="1" dirty="0"/>
                    <a:t>b</a:t>
                  </a:r>
                  <a:endParaRPr lang="en-US" dirty="0">
                    <a:latin typeface="Arial" charset="0"/>
                  </a:endParaRPr>
                </a:p>
                <a:p>
                  <a:pPr eaLnBrk="0" hangingPunct="0">
                    <a:lnSpc>
                      <a:spcPct val="110000"/>
                    </a:lnSpc>
                  </a:pPr>
                  <a:r>
                    <a:rPr lang="en-US" dirty="0">
                      <a:latin typeface="Arial" charset="0"/>
                    </a:rPr>
                    <a:t>6</a:t>
                  </a:r>
                </a:p>
              </p:txBody>
            </p:sp>
            <p:sp>
              <p:nvSpPr>
                <p:cNvPr id="475147" name="Line 11"/>
                <p:cNvSpPr>
                  <a:spLocks noChangeShapeType="1"/>
                </p:cNvSpPr>
                <p:nvPr/>
              </p:nvSpPr>
              <p:spPr bwMode="auto">
                <a:xfrm flipH="1">
                  <a:off x="3344" y="2192"/>
                  <a:ext cx="1015" cy="0"/>
                </a:xfrm>
                <a:prstGeom prst="line">
                  <a:avLst/>
                </a:prstGeom>
                <a:grp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475149" name="Rectangle 13"/>
            <p:cNvSpPr>
              <a:spLocks noChangeArrowheads="1"/>
            </p:cNvSpPr>
            <p:nvPr/>
          </p:nvSpPr>
          <p:spPr bwMode="auto">
            <a:xfrm>
              <a:off x="3292781" y="3756026"/>
              <a:ext cx="2670175" cy="4587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l" eaLnBrk="0" hangingPunct="0"/>
              <a:r>
                <a:rPr lang="en-US" dirty="0">
                  <a:latin typeface="Arial" charset="0"/>
                </a:rPr>
                <a:t>Variance:	</a:t>
              </a:r>
              <a:r>
                <a:rPr lang="en-US" i="1" dirty="0">
                  <a:latin typeface="Symbol" pitchFamily="18" charset="2"/>
                </a:rPr>
                <a:t></a:t>
              </a:r>
              <a:r>
                <a:rPr lang="en-US" dirty="0">
                  <a:latin typeface="Symbol" pitchFamily="18" charset="2"/>
                </a:rPr>
                <a:t></a:t>
              </a:r>
              <a:r>
                <a:rPr lang="en-US" baseline="30000" dirty="0">
                  <a:latin typeface="Arial" charset="0"/>
                </a:rPr>
                <a:t>2</a:t>
              </a:r>
              <a:r>
                <a:rPr lang="en-US" dirty="0">
                  <a:latin typeface="Arial" charset="0"/>
                </a:rPr>
                <a:t> =</a:t>
              </a:r>
            </a:p>
          </p:txBody>
        </p:sp>
        <p:sp>
          <p:nvSpPr>
            <p:cNvPr id="475154" name="Rectangle 18"/>
            <p:cNvSpPr>
              <a:spLocks noChangeArrowheads="1"/>
            </p:cNvSpPr>
            <p:nvPr/>
          </p:nvSpPr>
          <p:spPr bwMode="auto">
            <a:xfrm>
              <a:off x="6836082" y="3335338"/>
              <a:ext cx="311150" cy="36671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l" eaLnBrk="0" hangingPunct="0"/>
              <a:r>
                <a:rPr lang="en-US" sz="1800">
                  <a:latin typeface="Arial" charset="0"/>
                </a:rPr>
                <a:t>2</a:t>
              </a:r>
            </a:p>
          </p:txBody>
        </p:sp>
        <p:sp>
          <p:nvSpPr>
            <p:cNvPr id="475155" name="AutoShape 19"/>
            <p:cNvSpPr>
              <a:spLocks noChangeArrowheads="1"/>
            </p:cNvSpPr>
            <p:nvPr/>
          </p:nvSpPr>
          <p:spPr bwMode="auto">
            <a:xfrm>
              <a:off x="5961369" y="3552826"/>
              <a:ext cx="874713" cy="763588"/>
            </a:xfrm>
            <a:prstGeom prst="bracketPair">
              <a:avLst>
                <a:gd name="adj" fmla="val 16667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475151" name="Group 15"/>
            <p:cNvGrpSpPr>
              <a:grpSpLocks/>
            </p:cNvGrpSpPr>
            <p:nvPr/>
          </p:nvGrpSpPr>
          <p:grpSpPr bwMode="auto">
            <a:xfrm>
              <a:off x="6004232" y="3497263"/>
              <a:ext cx="763588" cy="901700"/>
              <a:chOff x="2098" y="2426"/>
              <a:chExt cx="481" cy="568"/>
            </a:xfrm>
            <a:solidFill>
              <a:srgbClr val="FFCC99"/>
            </a:solidFill>
          </p:grpSpPr>
          <p:sp>
            <p:nvSpPr>
              <p:cNvPr id="475152" name="Rectangle 16"/>
              <p:cNvSpPr>
                <a:spLocks noChangeArrowheads="1"/>
              </p:cNvSpPr>
              <p:nvPr/>
            </p:nvSpPr>
            <p:spPr bwMode="auto">
              <a:xfrm>
                <a:off x="2098" y="2426"/>
                <a:ext cx="481" cy="56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  <a:effectLst/>
            </p:spPr>
            <p:txBody>
              <a:bodyPr wrap="none" lIns="90488" tIns="44450" rIns="90488" bIns="44450">
                <a:spAutoFit/>
              </a:bodyPr>
              <a:lstStyle/>
              <a:p>
                <a:pPr eaLnBrk="0" hangingPunct="0">
                  <a:lnSpc>
                    <a:spcPct val="110000"/>
                  </a:lnSpc>
                </a:pPr>
                <a:r>
                  <a:rPr lang="en-US" i="1" dirty="0"/>
                  <a:t>b</a:t>
                </a:r>
                <a:r>
                  <a:rPr lang="en-US" dirty="0">
                    <a:latin typeface="Arial" charset="0"/>
                  </a:rPr>
                  <a:t> - </a:t>
                </a:r>
                <a:r>
                  <a:rPr lang="en-US" i="1" dirty="0"/>
                  <a:t>a</a:t>
                </a:r>
                <a:endParaRPr lang="en-US" dirty="0">
                  <a:latin typeface="Arial" charset="0"/>
                </a:endParaRPr>
              </a:p>
              <a:p>
                <a:pPr eaLnBrk="0" hangingPunct="0">
                  <a:lnSpc>
                    <a:spcPct val="110000"/>
                  </a:lnSpc>
                </a:pPr>
                <a:r>
                  <a:rPr lang="en-US" dirty="0">
                    <a:latin typeface="Arial" charset="0"/>
                  </a:rPr>
                  <a:t>6</a:t>
                </a:r>
              </a:p>
            </p:txBody>
          </p:sp>
          <p:sp>
            <p:nvSpPr>
              <p:cNvPr id="475153" name="Line 17"/>
              <p:cNvSpPr>
                <a:spLocks noChangeShapeType="1"/>
              </p:cNvSpPr>
              <p:nvPr/>
            </p:nvSpPr>
            <p:spPr bwMode="auto">
              <a:xfrm flipH="1">
                <a:off x="2151" y="2712"/>
                <a:ext cx="394" cy="0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</a:t>
            </a:r>
            <a:r>
              <a:rPr lang="en-US" dirty="0" smtClean="0"/>
              <a:t>the Beta Distribution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BE3D824E-6A50-4DFD-99BB-4412A67ABD62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914400"/>
            <a:ext cx="8890000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5381846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1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10198"/>
            <a:ext cx="8229600" cy="944562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effectLst/>
              </a:rPr>
              <a:t>Project </a:t>
            </a:r>
            <a:r>
              <a:rPr lang="en-US" sz="4000" dirty="0" smtClean="0">
                <a:effectLst/>
              </a:rPr>
              <a:t>with Probabilistic</a:t>
            </a:r>
            <a:br>
              <a:rPr lang="en-US" sz="4000" dirty="0" smtClean="0">
                <a:effectLst/>
              </a:rPr>
            </a:br>
            <a:r>
              <a:rPr lang="en-US" sz="4000" dirty="0" smtClean="0">
                <a:effectLst/>
              </a:rPr>
              <a:t>Time Estimates</a:t>
            </a:r>
            <a:endParaRPr lang="en-US" sz="4000" dirty="0">
              <a:effectLst/>
            </a:endParaRPr>
          </a:p>
        </p:txBody>
      </p:sp>
      <p:sp>
        <p:nvSpPr>
          <p:cNvPr id="10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627A16E9-3367-455F-B87C-41F5A700AC28}" type="slidenum">
              <a:rPr lang="en-US"/>
              <a:pPr/>
              <a:t>34</a:t>
            </a:fld>
            <a:endParaRPr lang="en-US"/>
          </a:p>
        </p:txBody>
      </p:sp>
      <p:sp>
        <p:nvSpPr>
          <p:cNvPr id="10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83" name="Picture 2" descr="figun_09_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71600"/>
            <a:ext cx="7434556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 Time Estimates</a:t>
            </a:r>
            <a:endParaRPr lang="en-US" dirty="0"/>
          </a:p>
        </p:txBody>
      </p:sp>
      <p:sp>
        <p:nvSpPr>
          <p:cNvPr id="12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8A17F154-3C10-463E-96EF-E41219DD5FDA}" type="slidenum">
              <a:rPr lang="en-US"/>
              <a:pPr/>
              <a:t>35</a:t>
            </a:fld>
            <a:endParaRPr lang="en-US"/>
          </a:p>
        </p:txBody>
      </p:sp>
      <p:sp>
        <p:nvSpPr>
          <p:cNvPr id="11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623887" y="1113183"/>
            <a:ext cx="8139113" cy="4343400"/>
            <a:chOff x="477078" y="1113183"/>
            <a:chExt cx="8139113" cy="4343400"/>
          </a:xfrm>
          <a:noFill/>
        </p:grpSpPr>
        <p:sp>
          <p:nvSpPr>
            <p:cNvPr id="478219" name="Rectangle 11"/>
            <p:cNvSpPr>
              <a:spLocks noChangeArrowheads="1"/>
            </p:cNvSpPr>
            <p:nvPr/>
          </p:nvSpPr>
          <p:spPr bwMode="auto">
            <a:xfrm>
              <a:off x="477078" y="1113183"/>
              <a:ext cx="8133522" cy="4343400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8214" name="Rectangle 6"/>
            <p:cNvSpPr>
              <a:spLocks noChangeArrowheads="1"/>
            </p:cNvSpPr>
            <p:nvPr/>
          </p:nvSpPr>
          <p:spPr bwMode="auto">
            <a:xfrm>
              <a:off x="783466" y="1933921"/>
              <a:ext cx="7678738" cy="3384550"/>
            </a:xfrm>
            <a:prstGeom prst="rect">
              <a:avLst/>
            </a:prstGeom>
            <a:grp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endParaRPr lang="en-US" sz="1800" dirty="0">
                <a:latin typeface="Arial" charset="0"/>
              </a:endParaRP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1  		6	8	10	8	0.44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2		3	6	9	6	1.00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3		1	3	5	3	0.44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4	 	2	4	12	5	2.78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5	 	2	3	4	3	0.11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6		3	4	5	4	0.11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7		2	2	2	2	0.00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8		3	7	11	7	1.78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  9		2	4	6	4	0.44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10		1	4	7	4	1.00</a:t>
              </a:r>
            </a:p>
            <a:p>
              <a:pPr algn="l" eaLnBrk="0" hangingPunct="0">
                <a:tabLst>
                  <a:tab pos="400050" algn="l"/>
                  <a:tab pos="1339850" algn="ctr"/>
                  <a:tab pos="2568575" algn="r"/>
                  <a:tab pos="3711575" algn="r"/>
                  <a:tab pos="5051425" algn="ctr"/>
                  <a:tab pos="6673850" algn="dec"/>
                </a:tabLst>
              </a:pPr>
              <a:r>
                <a:rPr lang="en-US" sz="1800" dirty="0">
                  <a:latin typeface="Arial" charset="0"/>
                </a:rPr>
                <a:t>11		1	10	13	9	4.00</a:t>
              </a:r>
            </a:p>
          </p:txBody>
        </p:sp>
        <p:sp>
          <p:nvSpPr>
            <p:cNvPr id="478216" name="Line 8"/>
            <p:cNvSpPr>
              <a:spLocks noChangeShapeType="1"/>
            </p:cNvSpPr>
            <p:nvPr/>
          </p:nvSpPr>
          <p:spPr bwMode="auto">
            <a:xfrm>
              <a:off x="569153" y="2152996"/>
              <a:ext cx="7758113" cy="0"/>
            </a:xfrm>
            <a:prstGeom prst="line">
              <a:avLst/>
            </a:prstGeom>
            <a:grp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8217" name="Line 9"/>
            <p:cNvSpPr>
              <a:spLocks noChangeShapeType="1"/>
            </p:cNvSpPr>
            <p:nvPr/>
          </p:nvSpPr>
          <p:spPr bwMode="auto">
            <a:xfrm>
              <a:off x="1939166" y="1738658"/>
              <a:ext cx="6388100" cy="0"/>
            </a:xfrm>
            <a:prstGeom prst="line">
              <a:avLst/>
            </a:prstGeom>
            <a:grp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8218" name="Rectangle 10"/>
            <p:cNvSpPr>
              <a:spLocks noChangeArrowheads="1"/>
            </p:cNvSpPr>
            <p:nvPr/>
          </p:nvSpPr>
          <p:spPr bwMode="auto">
            <a:xfrm>
              <a:off x="581853" y="1334496"/>
              <a:ext cx="8034338" cy="865365"/>
            </a:xfrm>
            <a:prstGeom prst="rect">
              <a:avLst/>
            </a:prstGeom>
            <a:grp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l" eaLnBrk="0" hangingPunct="0">
                <a:lnSpc>
                  <a:spcPct val="140000"/>
                </a:lnSpc>
                <a:tabLst>
                  <a:tab pos="1524000" algn="ctr"/>
                  <a:tab pos="2667000" algn="ctr"/>
                  <a:tab pos="3810000" algn="ctr"/>
                  <a:tab pos="5235575" algn="ctr"/>
                  <a:tab pos="6956425" algn="ctr"/>
                </a:tabLst>
              </a:pPr>
              <a:r>
                <a:rPr lang="en-US" sz="1800" dirty="0">
                  <a:latin typeface="Arial" charset="0"/>
                </a:rPr>
                <a:t>		</a:t>
              </a:r>
              <a:r>
                <a:rPr lang="en-US" sz="1600" dirty="0">
                  <a:latin typeface="Arial" charset="0"/>
                </a:rPr>
                <a:t>TIME ESTIMATES (WKS)	MEAN TIME	VARIANCE</a:t>
              </a:r>
              <a:endParaRPr lang="en-US" sz="1800" dirty="0">
                <a:latin typeface="Arial" charset="0"/>
              </a:endParaRPr>
            </a:p>
            <a:p>
              <a:pPr algn="l" eaLnBrk="0" hangingPunct="0">
                <a:lnSpc>
                  <a:spcPct val="140000"/>
                </a:lnSpc>
                <a:tabLst>
                  <a:tab pos="1524000" algn="ctr"/>
                  <a:tab pos="2667000" algn="ctr"/>
                  <a:tab pos="3810000" algn="ctr"/>
                  <a:tab pos="5235575" algn="ctr"/>
                  <a:tab pos="6956425" algn="ctr"/>
                </a:tabLst>
              </a:pPr>
              <a:r>
                <a:rPr lang="en-US" sz="1600" dirty="0">
                  <a:latin typeface="Arial" charset="0"/>
                </a:rPr>
                <a:t>ACTIVITY</a:t>
              </a:r>
              <a:r>
                <a:rPr lang="en-US" sz="1800" dirty="0">
                  <a:latin typeface="Arial" charset="0"/>
                </a:rPr>
                <a:t>	</a:t>
              </a:r>
              <a:r>
                <a:rPr lang="en-US" sz="1800" i="1" dirty="0"/>
                <a:t>a	m	b	t</a:t>
              </a:r>
              <a:r>
                <a:rPr lang="en-US" sz="1800" dirty="0">
                  <a:latin typeface="Arial" charset="0"/>
                </a:rPr>
                <a:t>	</a:t>
              </a:r>
              <a:r>
                <a:rPr lang="ru-RU" sz="1800" dirty="0">
                  <a:latin typeface="Arial" charset="0"/>
                  <a:cs typeface="Arial" charset="0"/>
                </a:rPr>
                <a:t>б</a:t>
              </a:r>
              <a:r>
                <a:rPr lang="en-US" sz="1800" baseline="30000" dirty="0">
                  <a:latin typeface="Arial" charset="0"/>
                </a:rPr>
                <a:t>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 Early, Late Times &amp; Slack</a:t>
            </a:r>
            <a:endParaRPr lang="en-US" dirty="0"/>
          </a:p>
        </p:txBody>
      </p:sp>
      <p:sp>
        <p:nvSpPr>
          <p:cNvPr id="10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D6034D7F-9288-42FA-96B1-9AC87F8A0EDA}" type="slidenum">
              <a:rPr lang="en-US"/>
              <a:pPr/>
              <a:t>36</a:t>
            </a:fld>
            <a:endParaRPr lang="en-US"/>
          </a:p>
        </p:txBody>
      </p:sp>
      <p:sp>
        <p:nvSpPr>
          <p:cNvPr id="9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12" name="Group 11"/>
          <p:cNvGrpSpPr/>
          <p:nvPr/>
        </p:nvGrpSpPr>
        <p:grpSpPr>
          <a:xfrm>
            <a:off x="894522" y="1086678"/>
            <a:ext cx="7467600" cy="4191000"/>
            <a:chOff x="894522" y="1086678"/>
            <a:chExt cx="7467600" cy="4191000"/>
          </a:xfrm>
          <a:noFill/>
        </p:grpSpPr>
        <p:sp>
          <p:nvSpPr>
            <p:cNvPr id="479241" name="Rectangle 9"/>
            <p:cNvSpPr>
              <a:spLocks noChangeArrowheads="1"/>
            </p:cNvSpPr>
            <p:nvPr/>
          </p:nvSpPr>
          <p:spPr bwMode="auto">
            <a:xfrm>
              <a:off x="894522" y="1086678"/>
              <a:ext cx="7467600" cy="4191000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9238" name="Rectangle 6"/>
            <p:cNvSpPr>
              <a:spLocks noChangeArrowheads="1"/>
            </p:cNvSpPr>
            <p:nvPr/>
          </p:nvSpPr>
          <p:spPr bwMode="auto">
            <a:xfrm>
              <a:off x="1108835" y="1293053"/>
              <a:ext cx="7059613" cy="393700"/>
            </a:xfrm>
            <a:prstGeom prst="rect">
              <a:avLst/>
            </a:prstGeom>
            <a:grp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l" eaLnBrk="0" hangingPunct="0">
                <a:tabLst>
                  <a:tab pos="1524000" algn="ctr"/>
                  <a:tab pos="2384425" algn="ctr"/>
                  <a:tab pos="3244850" algn="ctr"/>
                  <a:tab pos="4092575" algn="ctr"/>
                  <a:tab pos="4953000" algn="ctr"/>
                  <a:tab pos="5813425" algn="ctr"/>
                  <a:tab pos="6673850" algn="ctr"/>
                </a:tabLst>
              </a:pPr>
              <a:r>
                <a:rPr lang="en-US" sz="1800">
                  <a:latin typeface="Arial" charset="0"/>
                </a:rPr>
                <a:t>ACTIVITY</a:t>
              </a:r>
              <a:r>
                <a:rPr lang="en-US" sz="2000">
                  <a:latin typeface="Arial" charset="0"/>
                </a:rPr>
                <a:t>	</a:t>
              </a:r>
              <a:r>
                <a:rPr lang="en-US" sz="2000" i="1"/>
                <a:t>t</a:t>
              </a:r>
              <a:r>
                <a:rPr lang="en-US" sz="2000">
                  <a:latin typeface="Arial" charset="0"/>
                </a:rPr>
                <a:t>	</a:t>
              </a:r>
              <a:r>
                <a:rPr lang="ru-RU" sz="2000">
                  <a:latin typeface="Arial" charset="0"/>
                  <a:cs typeface="Arial" charset="0"/>
                  <a:sym typeface="Symbol" pitchFamily="18" charset="2"/>
                </a:rPr>
                <a:t>б</a:t>
              </a:r>
              <a:r>
                <a:rPr lang="en-US" sz="2000" baseline="30000">
                  <a:latin typeface="Symbol" pitchFamily="18" charset="2"/>
                  <a:sym typeface="Symbol" pitchFamily="18" charset="2"/>
                </a:rPr>
                <a:t></a:t>
              </a:r>
              <a:r>
                <a:rPr lang="en-US" sz="2000" baseline="30000">
                  <a:latin typeface="Arial" charset="0"/>
                </a:rPr>
                <a:t>	</a:t>
              </a:r>
              <a:r>
                <a:rPr lang="en-US" sz="1800">
                  <a:latin typeface="Arial" charset="0"/>
                </a:rPr>
                <a:t>ES	EF	LS	LF	S</a:t>
              </a:r>
            </a:p>
          </p:txBody>
        </p:sp>
        <p:sp>
          <p:nvSpPr>
            <p:cNvPr id="479239" name="Line 7"/>
            <p:cNvSpPr>
              <a:spLocks noChangeShapeType="1"/>
            </p:cNvSpPr>
            <p:nvPr/>
          </p:nvSpPr>
          <p:spPr bwMode="auto">
            <a:xfrm flipV="1">
              <a:off x="1096135" y="1661353"/>
              <a:ext cx="7064375" cy="4763"/>
            </a:xfrm>
            <a:prstGeom prst="line">
              <a:avLst/>
            </a:prstGeom>
            <a:grp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79240" name="Rectangle 8"/>
            <p:cNvSpPr>
              <a:spLocks noChangeArrowheads="1"/>
            </p:cNvSpPr>
            <p:nvPr/>
          </p:nvSpPr>
          <p:spPr bwMode="auto">
            <a:xfrm>
              <a:off x="1296160" y="1708978"/>
              <a:ext cx="6759575" cy="3444875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1	8	0.44	0	8	1	9	1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2	6	1.00	0	6	0	6	0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3	3	0.44	0	3	2	5	2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4 	5	2.78	8	13	16	21	8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5 	3	0.11	6	9	6	9	0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6	4	0.11	3	7	5	9	2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7	2	0.00	3	5	14	16	11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8	7	1.78	9	16	9	16	0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  9	4	0.44	9	13	12	16	3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10	4	1.00	13	17	21	25	8</a:t>
              </a:r>
            </a:p>
            <a:p>
              <a:pPr algn="l">
                <a:tabLst>
                  <a:tab pos="1425575" algn="r"/>
                  <a:tab pos="2101850" algn="dec"/>
                  <a:tab pos="3146425" algn="r"/>
                  <a:tab pos="4006850" algn="r"/>
                  <a:tab pos="4854575" algn="r"/>
                  <a:tab pos="5715000" algn="r"/>
                  <a:tab pos="6575425" algn="r"/>
                </a:tabLst>
              </a:pPr>
              <a:r>
                <a:rPr lang="en-US" sz="2000">
                  <a:latin typeface="Arial" charset="0"/>
                </a:rPr>
                <a:t>11	9	4.00	16	25	16	25	0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681" name="Rectangle 425"/>
          <p:cNvSpPr>
            <a:spLocks noGrp="1" noChangeArrowheads="1"/>
          </p:cNvSpPr>
          <p:nvPr>
            <p:ph type="title"/>
          </p:nvPr>
        </p:nvSpPr>
        <p:spPr>
          <a:xfrm>
            <a:off x="1116495" y="39756"/>
            <a:ext cx="6934200" cy="914400"/>
          </a:xfrm>
        </p:spPr>
        <p:txBody>
          <a:bodyPr/>
          <a:lstStyle/>
          <a:p>
            <a:r>
              <a:rPr lang="en-US" dirty="0"/>
              <a:t>Earliest, </a:t>
            </a:r>
            <a:r>
              <a:rPr lang="en-US" dirty="0" smtClean="0"/>
              <a:t>Latest Times, </a:t>
            </a:r>
            <a:r>
              <a:rPr lang="en-US" dirty="0"/>
              <a:t>and Slack</a:t>
            </a:r>
          </a:p>
        </p:txBody>
      </p:sp>
      <p:sp>
        <p:nvSpPr>
          <p:cNvPr id="20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E4E9EFEA-BAD4-4C2A-A499-969620F9041D}" type="slidenum">
              <a:rPr lang="en-US"/>
              <a:pPr/>
              <a:t>37</a:t>
            </a:fld>
            <a:endParaRPr lang="en-US"/>
          </a:p>
        </p:txBody>
      </p:sp>
      <p:sp>
        <p:nvSpPr>
          <p:cNvPr id="20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16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95" y="838200"/>
            <a:ext cx="8255000" cy="5454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Total Project Variance</a:t>
            </a:r>
            <a:endParaRPr lang="en-US" dirty="0"/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55E570FB-EE3B-49CB-ACA2-4698E2875DDA}" type="slidenum">
              <a:rPr lang="en-US"/>
              <a:pPr/>
              <a:t>38</a:t>
            </a:fld>
            <a:endParaRPr lang="en-US"/>
          </a:p>
        </p:txBody>
      </p:sp>
      <p:sp>
        <p:nvSpPr>
          <p:cNvPr id="6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1798637" y="1447800"/>
            <a:ext cx="5516563" cy="2046758"/>
            <a:chOff x="1798637" y="1447800"/>
            <a:chExt cx="5516563" cy="2046758"/>
          </a:xfrm>
        </p:grpSpPr>
        <p:sp>
          <p:nvSpPr>
            <p:cNvPr id="481285" name="Rectangle 5"/>
            <p:cNvSpPr>
              <a:spLocks noChangeArrowheads="1"/>
            </p:cNvSpPr>
            <p:nvPr/>
          </p:nvSpPr>
          <p:spPr bwMode="auto">
            <a:xfrm>
              <a:off x="1798637" y="1447800"/>
              <a:ext cx="5516563" cy="19812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 sz="2800"/>
            </a:p>
          </p:txBody>
        </p:sp>
        <p:sp>
          <p:nvSpPr>
            <p:cNvPr id="481287" name="Rectangle 7"/>
            <p:cNvSpPr>
              <a:spLocks noChangeArrowheads="1"/>
            </p:cNvSpPr>
            <p:nvPr/>
          </p:nvSpPr>
          <p:spPr bwMode="auto">
            <a:xfrm>
              <a:off x="1951037" y="1463233"/>
              <a:ext cx="5211763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l" eaLnBrk="0" hangingPunct="0">
                <a:lnSpc>
                  <a:spcPct val="150000"/>
                </a:lnSpc>
                <a:buFont typeface="Symbol" pitchFamily="18" charset="2"/>
                <a:buChar char="s"/>
                <a:tabLst>
                  <a:tab pos="479425" algn="l"/>
                </a:tabLst>
              </a:pPr>
              <a:r>
                <a:rPr lang="en-US" sz="2800" baseline="30000" dirty="0">
                  <a:latin typeface="Arial" charset="0"/>
                  <a:sym typeface="Symbol" pitchFamily="18" charset="2"/>
                </a:rPr>
                <a:t>2</a:t>
              </a:r>
              <a:r>
                <a:rPr lang="en-US" sz="2800" dirty="0">
                  <a:latin typeface="Arial" charset="0"/>
                  <a:sym typeface="Symbol" pitchFamily="18" charset="2"/>
                </a:rPr>
                <a:t>	= </a:t>
              </a:r>
              <a:r>
                <a:rPr lang="ru-RU" sz="2800" dirty="0">
                  <a:latin typeface="Arial" charset="0"/>
                  <a:cs typeface="Arial" charset="0"/>
                  <a:sym typeface="Symbol" pitchFamily="18" charset="2"/>
                </a:rPr>
                <a:t>б</a:t>
              </a:r>
              <a:r>
                <a:rPr lang="en-US" sz="2800" baseline="-25000" dirty="0">
                  <a:latin typeface="Arial" charset="0"/>
                  <a:cs typeface="Arial" charset="0"/>
                  <a:sym typeface="Symbol" pitchFamily="18" charset="2"/>
                </a:rPr>
                <a:t>2</a:t>
              </a:r>
              <a:r>
                <a:rPr lang="en-US" sz="2800" baseline="30000" dirty="0">
                  <a:latin typeface="Arial" charset="0"/>
                  <a:cs typeface="Arial" charset="0"/>
                  <a:sym typeface="Symbol" pitchFamily="18" charset="2"/>
                </a:rPr>
                <a:t>2 + </a:t>
              </a:r>
              <a:r>
                <a:rPr lang="ru-RU" sz="2800" dirty="0">
                  <a:sym typeface="Symbol" pitchFamily="18" charset="2"/>
                </a:rPr>
                <a:t>б</a:t>
              </a:r>
              <a:r>
                <a:rPr lang="en-US" sz="2800" baseline="-25000" dirty="0">
                  <a:sym typeface="Symbol" pitchFamily="18" charset="2"/>
                </a:rPr>
                <a:t>5</a:t>
              </a:r>
              <a:r>
                <a:rPr lang="en-US" sz="2800" baseline="30000" dirty="0">
                  <a:sym typeface="Symbol" pitchFamily="18" charset="2"/>
                </a:rPr>
                <a:t>2</a:t>
              </a:r>
              <a:r>
                <a:rPr lang="en-US" sz="2800" dirty="0">
                  <a:sym typeface="Symbol" pitchFamily="18" charset="2"/>
                </a:rPr>
                <a:t> + </a:t>
              </a:r>
              <a:r>
                <a:rPr lang="ru-RU" sz="2800" dirty="0">
                  <a:sym typeface="Symbol" pitchFamily="18" charset="2"/>
                </a:rPr>
                <a:t>б</a:t>
              </a:r>
              <a:r>
                <a:rPr lang="en-US" sz="2800" baseline="-25000" dirty="0">
                  <a:sym typeface="Symbol" pitchFamily="18" charset="2"/>
                </a:rPr>
                <a:t>8</a:t>
              </a:r>
              <a:r>
                <a:rPr lang="en-US" sz="2800" baseline="30000" dirty="0">
                  <a:sym typeface="Symbol" pitchFamily="18" charset="2"/>
                </a:rPr>
                <a:t>2</a:t>
              </a:r>
              <a:r>
                <a:rPr lang="en-US" sz="2800" dirty="0">
                  <a:sym typeface="Symbol" pitchFamily="18" charset="2"/>
                </a:rPr>
                <a:t> + </a:t>
              </a:r>
              <a:r>
                <a:rPr lang="ru-RU" sz="2800" dirty="0">
                  <a:sym typeface="Symbol" pitchFamily="18" charset="2"/>
                </a:rPr>
                <a:t>б</a:t>
              </a:r>
              <a:r>
                <a:rPr lang="en-US" sz="2800" baseline="-25000" dirty="0">
                  <a:sym typeface="Symbol" pitchFamily="18" charset="2"/>
                </a:rPr>
                <a:t>11</a:t>
              </a:r>
              <a:r>
                <a:rPr lang="en-US" sz="2800" baseline="30000" dirty="0">
                  <a:sym typeface="Symbol" pitchFamily="18" charset="2"/>
                </a:rPr>
                <a:t>2</a:t>
              </a:r>
              <a:endParaRPr lang="ru-RU" sz="2800" baseline="-25000" dirty="0">
                <a:latin typeface="Arial" charset="0"/>
                <a:cs typeface="Arial" charset="0"/>
                <a:sym typeface="Symbol" pitchFamily="18" charset="2"/>
              </a:endParaRPr>
            </a:p>
            <a:p>
              <a:pPr algn="l" eaLnBrk="0" hangingPunct="0">
                <a:lnSpc>
                  <a:spcPct val="150000"/>
                </a:lnSpc>
                <a:buFont typeface="Symbol" pitchFamily="18" charset="2"/>
                <a:buChar char="s"/>
                <a:tabLst>
                  <a:tab pos="479425" algn="l"/>
                </a:tabLst>
              </a:pPr>
              <a:r>
                <a:rPr lang="en-US" sz="2800" dirty="0">
                  <a:latin typeface="Arial" charset="0"/>
                </a:rPr>
                <a:t>	= 1.00 + 0.11 + 1.78 + 4.00</a:t>
              </a:r>
            </a:p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sz="2800" dirty="0">
                  <a:latin typeface="Arial" charset="0"/>
                </a:rPr>
                <a:t>	= 6.89 weeks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19200" y="0"/>
            <a:ext cx="6629400" cy="1295400"/>
          </a:xfrm>
        </p:spPr>
        <p:txBody>
          <a:bodyPr>
            <a:normAutofit/>
          </a:bodyPr>
          <a:lstStyle/>
          <a:p>
            <a:pPr algn="l"/>
            <a:r>
              <a:rPr lang="en-US" dirty="0" smtClean="0"/>
              <a:t>CPM/PERT With OM Tools</a:t>
            </a:r>
            <a:endParaRPr 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7A3EE521-284B-4C85-BAD4-3F7EF34B7410}" type="slidenum">
              <a:rPr lang="en-US"/>
              <a:pPr/>
              <a:t>39</a:t>
            </a:fld>
            <a:endParaRPr lang="en-US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143000"/>
            <a:ext cx="8000246" cy="502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898"/>
            <a:ext cx="8229600" cy="801129"/>
          </a:xfrm>
          <a:noFill/>
          <a:ln/>
        </p:spPr>
        <p:txBody>
          <a:bodyPr lIns="90488" tIns="44450" rIns="90488" bIns="4445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 smtClean="0"/>
              <a:t>Probabilistic Network Analysis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011AE87F-FF7D-470B-BD4C-8FC0BCB924E3}" type="slidenum">
              <a:rPr lang="en-US"/>
              <a:pPr/>
              <a:t>40</a:t>
            </a:fld>
            <a:endParaRPr lang="en-US"/>
          </a:p>
        </p:txBody>
      </p:sp>
      <p:sp>
        <p:nvSpPr>
          <p:cNvPr id="11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838200" y="1082040"/>
            <a:ext cx="7458903" cy="4572000"/>
            <a:chOff x="1275522" y="1752600"/>
            <a:chExt cx="7458903" cy="4572000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08937" name="Rectangle 9"/>
            <p:cNvSpPr>
              <a:spLocks noChangeArrowheads="1"/>
            </p:cNvSpPr>
            <p:nvPr/>
          </p:nvSpPr>
          <p:spPr bwMode="auto">
            <a:xfrm>
              <a:off x="1275522" y="1752600"/>
              <a:ext cx="7391400" cy="4572000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08931" name="Rectangle 3"/>
            <p:cNvSpPr>
              <a:spLocks noChangeArrowheads="1"/>
            </p:cNvSpPr>
            <p:nvPr/>
          </p:nvSpPr>
          <p:spPr bwMode="auto">
            <a:xfrm>
              <a:off x="1311275" y="1876425"/>
              <a:ext cx="7423150" cy="4401205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>
                  <a:latin typeface="Arial" charset="0"/>
                </a:rPr>
                <a:t>Determine probability that project is completed within specified time</a:t>
              </a:r>
            </a:p>
            <a:p>
              <a:pPr algn="l">
                <a:tabLst>
                  <a:tab pos="958850" algn="l"/>
                  <a:tab pos="1622425" algn="l"/>
                </a:tabLst>
              </a:pPr>
              <a:endParaRPr lang="en-US" sz="2800" dirty="0">
                <a:latin typeface="Arial" charset="0"/>
              </a:endParaRPr>
            </a:p>
            <a:p>
              <a:pPr algn="l">
                <a:tabLst>
                  <a:tab pos="958850" algn="l"/>
                  <a:tab pos="1622425" algn="l"/>
                </a:tabLst>
              </a:pPr>
              <a:endParaRPr lang="en-US" sz="2800" dirty="0">
                <a:latin typeface="Arial" charset="0"/>
              </a:endParaRPr>
            </a:p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>
                  <a:latin typeface="Arial" charset="0"/>
                </a:rPr>
                <a:t>where</a:t>
              </a:r>
            </a:p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>
                  <a:latin typeface="Symbol" pitchFamily="18" charset="2"/>
                </a:rPr>
                <a:t>	</a:t>
              </a:r>
              <a:r>
                <a:rPr lang="en-US" sz="2800" dirty="0">
                  <a:latin typeface="Arial" charset="0"/>
                </a:rPr>
                <a:t> =	</a:t>
              </a:r>
              <a:r>
                <a:rPr lang="en-US" sz="2800" dirty="0" err="1"/>
                <a:t>t</a:t>
              </a:r>
              <a:r>
                <a:rPr lang="en-US" sz="2800" baseline="-25000" dirty="0" err="1"/>
                <a:t>p</a:t>
              </a:r>
              <a:r>
                <a:rPr lang="en-US" sz="2800" dirty="0">
                  <a:latin typeface="Arial" charset="0"/>
                </a:rPr>
                <a:t> = project mean time</a:t>
              </a:r>
            </a:p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>
                  <a:latin typeface="Symbol" pitchFamily="18" charset="2"/>
                </a:rPr>
                <a:t>	</a:t>
              </a:r>
              <a:r>
                <a:rPr lang="en-US" sz="2800" dirty="0">
                  <a:latin typeface="Arial" charset="0"/>
                </a:rPr>
                <a:t> =	project standard deviation</a:t>
              </a:r>
            </a:p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/>
                <a:t>	x </a:t>
              </a:r>
              <a:r>
                <a:rPr lang="en-US" sz="2800" dirty="0">
                  <a:latin typeface="Arial" charset="0"/>
                </a:rPr>
                <a:t>=	proposed project time</a:t>
              </a:r>
            </a:p>
            <a:p>
              <a:pPr algn="l">
                <a:tabLst>
                  <a:tab pos="958850" algn="l"/>
                  <a:tab pos="1622425" algn="l"/>
                </a:tabLst>
              </a:pPr>
              <a:r>
                <a:rPr lang="en-US" sz="2800" dirty="0"/>
                <a:t>	Z</a:t>
              </a:r>
              <a:r>
                <a:rPr lang="en-US" sz="2800" dirty="0">
                  <a:latin typeface="Arial" charset="0"/>
                </a:rPr>
                <a:t> =	number of standard </a:t>
              </a:r>
              <a:r>
                <a:rPr lang="en-US" sz="2800" dirty="0" smtClean="0">
                  <a:latin typeface="Arial" charset="0"/>
                </a:rPr>
                <a:t>deviations that 		</a:t>
              </a:r>
              <a:r>
                <a:rPr lang="en-US" sz="2800" dirty="0" smtClean="0"/>
                <a:t>x</a:t>
              </a:r>
              <a:r>
                <a:rPr lang="en-US" sz="2800" dirty="0" smtClean="0">
                  <a:latin typeface="Arial" charset="0"/>
                </a:rPr>
                <a:t> is from the mean</a:t>
              </a:r>
              <a:endParaRPr lang="en-US" sz="2800" dirty="0">
                <a:latin typeface="Arial" charset="0"/>
              </a:endParaRPr>
            </a:p>
          </p:txBody>
        </p:sp>
        <p:sp>
          <p:nvSpPr>
            <p:cNvPr id="508933" name="Rectangle 5"/>
            <p:cNvSpPr>
              <a:spLocks noChangeArrowheads="1"/>
            </p:cNvSpPr>
            <p:nvPr/>
          </p:nvSpPr>
          <p:spPr bwMode="auto">
            <a:xfrm>
              <a:off x="3851275" y="3189288"/>
              <a:ext cx="708025" cy="51911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2800" i="1" dirty="0"/>
                <a:t>Z</a:t>
              </a:r>
              <a:r>
                <a:rPr lang="en-US" sz="2800" dirty="0">
                  <a:latin typeface="Arial" charset="0"/>
                </a:rPr>
                <a:t> =</a:t>
              </a:r>
            </a:p>
          </p:txBody>
        </p:sp>
        <p:sp>
          <p:nvSpPr>
            <p:cNvPr id="508935" name="Rectangle 7"/>
            <p:cNvSpPr>
              <a:spLocks noChangeArrowheads="1"/>
            </p:cNvSpPr>
            <p:nvPr/>
          </p:nvSpPr>
          <p:spPr bwMode="auto">
            <a:xfrm>
              <a:off x="4565650" y="2930525"/>
              <a:ext cx="882650" cy="94615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2800" i="1"/>
                <a:t>x</a:t>
              </a:r>
              <a:r>
                <a:rPr lang="en-US" sz="2800">
                  <a:latin typeface="Arial" charset="0"/>
                </a:rPr>
                <a:t> - </a:t>
              </a:r>
              <a:r>
                <a:rPr lang="en-US" sz="2800" i="1">
                  <a:latin typeface="Arial" charset="0"/>
                  <a:sym typeface="Symbol" pitchFamily="18" charset="2"/>
                </a:rPr>
                <a:t></a:t>
              </a:r>
              <a:endParaRPr lang="en-US" sz="2800">
                <a:latin typeface="Arial" charset="0"/>
                <a:sym typeface="Symbol" pitchFamily="18" charset="2"/>
              </a:endParaRPr>
            </a:p>
            <a:p>
              <a:pPr eaLnBrk="0" hangingPunct="0"/>
              <a:r>
                <a:rPr lang="en-US" sz="2800" i="1">
                  <a:latin typeface="Arial" charset="0"/>
                  <a:sym typeface="Symbol" pitchFamily="18" charset="2"/>
                </a:rPr>
                <a:t></a:t>
              </a:r>
              <a:endParaRPr lang="en-US" sz="2800">
                <a:latin typeface="Arial" charset="0"/>
              </a:endParaRPr>
            </a:p>
          </p:txBody>
        </p:sp>
        <p:sp>
          <p:nvSpPr>
            <p:cNvPr id="508936" name="Line 8"/>
            <p:cNvSpPr>
              <a:spLocks noChangeShapeType="1"/>
            </p:cNvSpPr>
            <p:nvPr/>
          </p:nvSpPr>
          <p:spPr bwMode="auto">
            <a:xfrm>
              <a:off x="4597400" y="3438525"/>
              <a:ext cx="819150" cy="0"/>
            </a:xfrm>
            <a:prstGeom prst="line">
              <a:avLst/>
            </a:prstGeom>
            <a:grp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Normal Distribution </a:t>
            </a:r>
            <a:r>
              <a:rPr lang="en-US" dirty="0" smtClean="0"/>
              <a:t>of Project </a:t>
            </a:r>
            <a:r>
              <a:rPr lang="en-US" dirty="0"/>
              <a:t>Time</a:t>
            </a:r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3AF7909D-4C51-4FFB-BCB3-0A7F0EAC37A3}" type="slidenum">
              <a:rPr lang="en-US"/>
              <a:pPr/>
              <a:t>41</a:t>
            </a:fld>
            <a:endParaRPr lang="en-US"/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8194" name="Picture 2" descr="fig_09_1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652"/>
          <a:stretch/>
        </p:blipFill>
        <p:spPr bwMode="auto">
          <a:xfrm>
            <a:off x="457199" y="1233487"/>
            <a:ext cx="8610601" cy="493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dirty="0"/>
              <a:t>Southern </a:t>
            </a:r>
            <a:r>
              <a:rPr lang="en-US" sz="2800" dirty="0" smtClean="0"/>
              <a:t>Textile Company – 30 weeks</a:t>
            </a:r>
            <a:endParaRPr lang="en-US" sz="2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BE3D824E-6A50-4DFD-99BB-4412A67ABD62}" type="slidenum">
              <a:rPr lang="en-US" smtClean="0"/>
              <a:pPr/>
              <a:t>42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5" name="Picture 2" descr="figun_09_10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80999" y="1219200"/>
            <a:ext cx="6132527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14"/>
          <p:cNvGrpSpPr/>
          <p:nvPr/>
        </p:nvGrpSpPr>
        <p:grpSpPr>
          <a:xfrm>
            <a:off x="6567959" y="228600"/>
            <a:ext cx="2542684" cy="1754326"/>
            <a:chOff x="6186959" y="-621190"/>
            <a:chExt cx="2542684" cy="1754326"/>
          </a:xfrm>
        </p:grpSpPr>
        <p:sp>
          <p:nvSpPr>
            <p:cNvPr id="8" name="Rectangle 20"/>
            <p:cNvSpPr>
              <a:spLocks noChangeArrowheads="1"/>
            </p:cNvSpPr>
            <p:nvPr/>
          </p:nvSpPr>
          <p:spPr bwMode="auto">
            <a:xfrm>
              <a:off x="6186959" y="-621190"/>
              <a:ext cx="2542684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 </a:t>
              </a:r>
              <a:r>
                <a:rPr lang="en-US" baseline="30000" dirty="0">
                  <a:latin typeface="Arial" charset="0"/>
                  <a:sym typeface="Symbol" pitchFamily="18" charset="2"/>
                </a:rPr>
                <a:t>2</a:t>
              </a:r>
              <a:r>
                <a:rPr lang="en-US" dirty="0">
                  <a:latin typeface="Arial" charset="0"/>
                  <a:sym typeface="Symbol" pitchFamily="18" charset="2"/>
                </a:rPr>
                <a:t>	= 6.89 weeks</a:t>
              </a:r>
            </a:p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</a:t>
              </a:r>
              <a:r>
                <a:rPr lang="en-US" dirty="0">
                  <a:latin typeface="Arial" charset="0"/>
                  <a:sym typeface="Symbol" pitchFamily="18" charset="2"/>
                </a:rPr>
                <a:t> 	=     6.89</a:t>
              </a:r>
            </a:p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</a:t>
              </a:r>
              <a:r>
                <a:rPr lang="en-US" dirty="0">
                  <a:latin typeface="Arial" charset="0"/>
                  <a:sym typeface="Symbol" pitchFamily="18" charset="2"/>
                </a:rPr>
                <a:t>	= 2.62 weeks</a:t>
              </a:r>
              <a:endParaRPr lang="en-US" i="1" dirty="0">
                <a:latin typeface="Arial" charset="0"/>
                <a:sym typeface="Symbol" pitchFamily="18" charset="2"/>
              </a:endParaRPr>
            </a:p>
          </p:txBody>
        </p:sp>
        <p:sp>
          <p:nvSpPr>
            <p:cNvPr id="9" name="Freeform 21"/>
            <p:cNvSpPr>
              <a:spLocks/>
            </p:cNvSpPr>
            <p:nvPr/>
          </p:nvSpPr>
          <p:spPr bwMode="auto">
            <a:xfrm>
              <a:off x="7102219" y="29754"/>
              <a:ext cx="942975" cy="452438"/>
            </a:xfrm>
            <a:custGeom>
              <a:avLst/>
              <a:gdLst/>
              <a:ahLst/>
              <a:cxnLst>
                <a:cxn ang="0">
                  <a:pos x="0" y="157"/>
                </a:cxn>
                <a:cxn ang="0">
                  <a:pos x="50" y="125"/>
                </a:cxn>
                <a:cxn ang="0">
                  <a:pos x="80" y="285"/>
                </a:cxn>
                <a:cxn ang="0">
                  <a:pos x="138" y="0"/>
                </a:cxn>
                <a:cxn ang="0">
                  <a:pos x="594" y="0"/>
                </a:cxn>
              </a:cxnLst>
              <a:rect l="0" t="0" r="r" b="b"/>
              <a:pathLst>
                <a:path w="594" h="285">
                  <a:moveTo>
                    <a:pt x="0" y="157"/>
                  </a:moveTo>
                  <a:lnTo>
                    <a:pt x="50" y="125"/>
                  </a:lnTo>
                  <a:lnTo>
                    <a:pt x="80" y="285"/>
                  </a:lnTo>
                  <a:lnTo>
                    <a:pt x="138" y="0"/>
                  </a:lnTo>
                  <a:lnTo>
                    <a:pt x="594" y="0"/>
                  </a:ln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6781800" y="2590800"/>
            <a:ext cx="1781307" cy="2308324"/>
            <a:chOff x="7391400" y="849790"/>
            <a:chExt cx="1781307" cy="2308324"/>
          </a:xfrm>
        </p:grpSpPr>
        <p:sp>
          <p:nvSpPr>
            <p:cNvPr id="11" name="Rectangle 25"/>
            <p:cNvSpPr>
              <a:spLocks noChangeArrowheads="1"/>
            </p:cNvSpPr>
            <p:nvPr/>
          </p:nvSpPr>
          <p:spPr bwMode="auto">
            <a:xfrm>
              <a:off x="8076030" y="910115"/>
              <a:ext cx="788999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i="1"/>
                <a:t>x</a:t>
              </a:r>
              <a:r>
                <a:rPr lang="en-US">
                  <a:latin typeface="Arial" charset="0"/>
                </a:rPr>
                <a:t> - </a:t>
              </a:r>
              <a:r>
                <a:rPr lang="en-US" i="1">
                  <a:latin typeface="Arial" charset="0"/>
                  <a:sym typeface="Symbol" pitchFamily="18" charset="2"/>
                </a:rPr>
                <a:t></a:t>
              </a:r>
            </a:p>
            <a:p>
              <a:pPr eaLnBrk="0" hangingPunct="0"/>
              <a:r>
                <a:rPr lang="en-US" i="1">
                  <a:latin typeface="Arial" charset="0"/>
                  <a:sym typeface="Symbol" pitchFamily="18" charset="2"/>
                </a:rPr>
                <a:t></a:t>
              </a:r>
              <a:endParaRPr lang="en-US">
                <a:latin typeface="Arial" charset="0"/>
              </a:endParaRPr>
            </a:p>
          </p:txBody>
        </p:sp>
        <p:sp>
          <p:nvSpPr>
            <p:cNvPr id="12" name="Line 26"/>
            <p:cNvSpPr>
              <a:spLocks noChangeShapeType="1"/>
            </p:cNvSpPr>
            <p:nvPr/>
          </p:nvSpPr>
          <p:spPr bwMode="auto">
            <a:xfrm>
              <a:off x="8155410" y="1373665"/>
              <a:ext cx="6350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7391400" y="849790"/>
              <a:ext cx="1781307" cy="2308324"/>
              <a:chOff x="7436272" y="849790"/>
              <a:chExt cx="1781307" cy="2308324"/>
            </a:xfrm>
          </p:grpSpPr>
          <p:sp>
            <p:nvSpPr>
              <p:cNvPr id="10" name="Rectangle 23"/>
              <p:cNvSpPr>
                <a:spLocks noChangeArrowheads="1"/>
              </p:cNvSpPr>
              <p:nvPr/>
            </p:nvSpPr>
            <p:spPr bwMode="auto">
              <a:xfrm>
                <a:off x="7436272" y="849790"/>
                <a:ext cx="1334020" cy="23083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 eaLnBrk="0" hangingPunct="0">
                  <a:lnSpc>
                    <a:spcPct val="200000"/>
                  </a:lnSpc>
                  <a:tabLst>
                    <a:tab pos="282575" algn="l"/>
                  </a:tabLst>
                </a:pPr>
                <a:r>
                  <a:rPr lang="en-US" i="1" dirty="0"/>
                  <a:t>Z</a:t>
                </a:r>
                <a:r>
                  <a:rPr lang="en-US" dirty="0">
                    <a:latin typeface="Arial" charset="0"/>
                  </a:rPr>
                  <a:t>	=</a:t>
                </a:r>
              </a:p>
              <a:p>
                <a:pPr algn="l" eaLnBrk="0" hangingPunct="0">
                  <a:lnSpc>
                    <a:spcPct val="200000"/>
                  </a:lnSpc>
                  <a:tabLst>
                    <a:tab pos="282575" algn="l"/>
                  </a:tabLst>
                </a:pPr>
                <a:r>
                  <a:rPr lang="en-US" dirty="0">
                    <a:latin typeface="Arial" charset="0"/>
                  </a:rPr>
                  <a:t>	=</a:t>
                </a:r>
              </a:p>
              <a:p>
                <a:pPr algn="l" eaLnBrk="0" hangingPunct="0">
                  <a:lnSpc>
                    <a:spcPct val="200000"/>
                  </a:lnSpc>
                  <a:tabLst>
                    <a:tab pos="282575" algn="l"/>
                  </a:tabLst>
                </a:pPr>
                <a:r>
                  <a:rPr lang="en-US" dirty="0">
                    <a:latin typeface="Arial" charset="0"/>
                  </a:rPr>
                  <a:t>	= 1.91</a:t>
                </a:r>
              </a:p>
            </p:txBody>
          </p:sp>
          <p:sp>
            <p:nvSpPr>
              <p:cNvPr id="13" name="Rectangle 28"/>
              <p:cNvSpPr>
                <a:spLocks noChangeArrowheads="1"/>
              </p:cNvSpPr>
              <p:nvPr/>
            </p:nvSpPr>
            <p:spPr bwMode="auto">
              <a:xfrm>
                <a:off x="8074317" y="1680053"/>
                <a:ext cx="1143262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US">
                    <a:latin typeface="Arial" charset="0"/>
                  </a:rPr>
                  <a:t>30 - 25</a:t>
                </a:r>
              </a:p>
              <a:p>
                <a:pPr eaLnBrk="0" hangingPunct="0"/>
                <a:r>
                  <a:rPr lang="en-US">
                    <a:latin typeface="Arial" charset="0"/>
                  </a:rPr>
                  <a:t>2.62</a:t>
                </a:r>
              </a:p>
            </p:txBody>
          </p:sp>
        </p:grpSp>
        <p:sp>
          <p:nvSpPr>
            <p:cNvPr id="14" name="Line 29"/>
            <p:cNvSpPr>
              <a:spLocks noChangeShapeType="1"/>
            </p:cNvSpPr>
            <p:nvPr/>
          </p:nvSpPr>
          <p:spPr bwMode="auto">
            <a:xfrm>
              <a:off x="8134773" y="2092803"/>
              <a:ext cx="100171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8" name="Rectangle 30"/>
          <p:cNvSpPr>
            <a:spLocks noChangeArrowheads="1"/>
          </p:cNvSpPr>
          <p:nvPr/>
        </p:nvSpPr>
        <p:spPr bwMode="auto">
          <a:xfrm>
            <a:off x="400290" y="4953000"/>
            <a:ext cx="861060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l" eaLnBrk="0" hangingPunct="0"/>
            <a:r>
              <a:rPr lang="en-US" dirty="0">
                <a:latin typeface="Arial" charset="0"/>
              </a:rPr>
              <a:t>From Table A.1,  (appendix A) a </a:t>
            </a:r>
            <a:r>
              <a:rPr lang="en-US" i="1" dirty="0"/>
              <a:t>Z</a:t>
            </a:r>
            <a:r>
              <a:rPr lang="en-US" dirty="0">
                <a:latin typeface="Arial" charset="0"/>
              </a:rPr>
              <a:t> score of 1.91 corresponds to a probability of 0.4719. </a:t>
            </a:r>
            <a:endParaRPr lang="en-US" dirty="0" smtClean="0">
              <a:latin typeface="Arial" charset="0"/>
            </a:endParaRPr>
          </a:p>
          <a:p>
            <a:pPr algn="l" eaLnBrk="0" hangingPunct="0"/>
            <a:r>
              <a:rPr lang="en-US" dirty="0" smtClean="0">
                <a:latin typeface="Arial" charset="0"/>
              </a:rPr>
              <a:t>Thus </a:t>
            </a:r>
            <a:r>
              <a:rPr lang="en-US" i="1" dirty="0">
                <a:latin typeface="Arial" charset="0"/>
              </a:rPr>
              <a:t>P</a:t>
            </a:r>
            <a:r>
              <a:rPr lang="en-US" dirty="0">
                <a:latin typeface="Arial" charset="0"/>
              </a:rPr>
              <a:t>(30) = 0.4719 + 0.5000 = 0.9719</a:t>
            </a:r>
          </a:p>
        </p:txBody>
      </p:sp>
    </p:spTree>
    <p:extLst>
      <p:ext uri="{BB962C8B-B14F-4D97-AF65-F5344CB8AC3E}">
        <p14:creationId xmlns:p14="http://schemas.microsoft.com/office/powerpoint/2010/main" val="2631637956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7" t="10851" r="6643"/>
          <a:stretch/>
        </p:blipFill>
        <p:spPr bwMode="auto">
          <a:xfrm>
            <a:off x="380999" y="1188284"/>
            <a:ext cx="6616999" cy="3231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itle 36"/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868362"/>
          </a:xfrm>
        </p:spPr>
        <p:txBody>
          <a:bodyPr>
            <a:normAutofit/>
          </a:bodyPr>
          <a:lstStyle/>
          <a:p>
            <a:pPr algn="l"/>
            <a:r>
              <a:rPr lang="en-US" sz="2800" dirty="0" smtClean="0"/>
              <a:t>Southern Textile Company – 22 weeks</a:t>
            </a:r>
            <a:endParaRPr lang="en-US" sz="2800" dirty="0"/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38563EF7-F9B8-44C8-975F-5F1AE8068CDD}" type="slidenum">
              <a:rPr lang="en-US"/>
              <a:pPr/>
              <a:t>43</a:t>
            </a:fld>
            <a:endParaRPr lang="en-US"/>
          </a:p>
        </p:txBody>
      </p:sp>
      <p:sp>
        <p:nvSpPr>
          <p:cNvPr id="35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6525116" y="228600"/>
            <a:ext cx="2542684" cy="1754326"/>
            <a:chOff x="4397649" y="1249515"/>
            <a:chExt cx="2542684" cy="1754326"/>
          </a:xfrm>
        </p:grpSpPr>
        <p:sp>
          <p:nvSpPr>
            <p:cNvPr id="521236" name="Rectangle 20"/>
            <p:cNvSpPr>
              <a:spLocks noChangeArrowheads="1"/>
            </p:cNvSpPr>
            <p:nvPr/>
          </p:nvSpPr>
          <p:spPr bwMode="auto">
            <a:xfrm>
              <a:off x="4397649" y="1249515"/>
              <a:ext cx="2542684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 </a:t>
              </a:r>
              <a:r>
                <a:rPr lang="en-US" baseline="30000" dirty="0">
                  <a:latin typeface="Arial" charset="0"/>
                  <a:sym typeface="Symbol" pitchFamily="18" charset="2"/>
                </a:rPr>
                <a:t>2</a:t>
              </a:r>
              <a:r>
                <a:rPr lang="en-US" dirty="0">
                  <a:latin typeface="Arial" charset="0"/>
                  <a:sym typeface="Symbol" pitchFamily="18" charset="2"/>
                </a:rPr>
                <a:t>	= 6.89 weeks</a:t>
              </a:r>
            </a:p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</a:t>
              </a:r>
              <a:r>
                <a:rPr lang="en-US" dirty="0">
                  <a:latin typeface="Arial" charset="0"/>
                  <a:sym typeface="Symbol" pitchFamily="18" charset="2"/>
                </a:rPr>
                <a:t> 	=     6.89</a:t>
              </a:r>
            </a:p>
            <a:p>
              <a:pPr algn="l" eaLnBrk="0" hangingPunct="0">
                <a:lnSpc>
                  <a:spcPct val="150000"/>
                </a:lnSpc>
                <a:tabLst>
                  <a:tab pos="479425" algn="l"/>
                </a:tabLst>
              </a:pPr>
              <a:r>
                <a:rPr lang="en-US" i="1" dirty="0">
                  <a:latin typeface="Arial" charset="0"/>
                  <a:sym typeface="Symbol" pitchFamily="18" charset="2"/>
                </a:rPr>
                <a:t></a:t>
              </a:r>
              <a:r>
                <a:rPr lang="en-US" dirty="0">
                  <a:latin typeface="Arial" charset="0"/>
                  <a:sym typeface="Symbol" pitchFamily="18" charset="2"/>
                </a:rPr>
                <a:t>	= 2.62 weeks</a:t>
              </a:r>
              <a:endParaRPr lang="en-US" i="1" dirty="0">
                <a:latin typeface="Arial" charset="0"/>
                <a:sym typeface="Symbol" pitchFamily="18" charset="2"/>
              </a:endParaRPr>
            </a:p>
          </p:txBody>
        </p:sp>
        <p:sp>
          <p:nvSpPr>
            <p:cNvPr id="521237" name="Freeform 21"/>
            <p:cNvSpPr>
              <a:spLocks/>
            </p:cNvSpPr>
            <p:nvPr/>
          </p:nvSpPr>
          <p:spPr bwMode="auto">
            <a:xfrm>
              <a:off x="5281887" y="1929104"/>
              <a:ext cx="942975" cy="452438"/>
            </a:xfrm>
            <a:custGeom>
              <a:avLst/>
              <a:gdLst/>
              <a:ahLst/>
              <a:cxnLst>
                <a:cxn ang="0">
                  <a:pos x="0" y="157"/>
                </a:cxn>
                <a:cxn ang="0">
                  <a:pos x="50" y="125"/>
                </a:cxn>
                <a:cxn ang="0">
                  <a:pos x="80" y="285"/>
                </a:cxn>
                <a:cxn ang="0">
                  <a:pos x="138" y="0"/>
                </a:cxn>
                <a:cxn ang="0">
                  <a:pos x="594" y="0"/>
                </a:cxn>
              </a:cxnLst>
              <a:rect l="0" t="0" r="r" b="b"/>
              <a:pathLst>
                <a:path w="594" h="285">
                  <a:moveTo>
                    <a:pt x="0" y="157"/>
                  </a:moveTo>
                  <a:lnTo>
                    <a:pt x="50" y="125"/>
                  </a:lnTo>
                  <a:lnTo>
                    <a:pt x="80" y="285"/>
                  </a:lnTo>
                  <a:lnTo>
                    <a:pt x="138" y="0"/>
                  </a:lnTo>
                  <a:lnTo>
                    <a:pt x="594" y="0"/>
                  </a:ln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521239" name="Rectangle 23"/>
          <p:cNvSpPr>
            <a:spLocks noChangeArrowheads="1"/>
          </p:cNvSpPr>
          <p:nvPr/>
        </p:nvSpPr>
        <p:spPr bwMode="auto">
          <a:xfrm>
            <a:off x="6923362" y="2057400"/>
            <a:ext cx="143661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lnSpc>
                <a:spcPct val="200000"/>
              </a:lnSpc>
              <a:tabLst>
                <a:tab pos="282575" algn="l"/>
              </a:tabLst>
            </a:pPr>
            <a:r>
              <a:rPr lang="en-US" i="1" dirty="0"/>
              <a:t>Z</a:t>
            </a:r>
            <a:r>
              <a:rPr lang="en-US" dirty="0">
                <a:latin typeface="Arial" charset="0"/>
              </a:rPr>
              <a:t>	=</a:t>
            </a:r>
          </a:p>
          <a:p>
            <a:pPr algn="l" eaLnBrk="0" hangingPunct="0">
              <a:lnSpc>
                <a:spcPct val="200000"/>
              </a:lnSpc>
              <a:tabLst>
                <a:tab pos="282575" algn="l"/>
              </a:tabLst>
            </a:pPr>
            <a:r>
              <a:rPr lang="en-US" dirty="0">
                <a:latin typeface="Arial" charset="0"/>
              </a:rPr>
              <a:t>	=</a:t>
            </a:r>
          </a:p>
          <a:p>
            <a:pPr algn="l" eaLnBrk="0" hangingPunct="0">
              <a:lnSpc>
                <a:spcPct val="200000"/>
              </a:lnSpc>
              <a:tabLst>
                <a:tab pos="282575" algn="l"/>
              </a:tabLst>
            </a:pPr>
            <a:r>
              <a:rPr lang="en-US" dirty="0">
                <a:latin typeface="Arial" charset="0"/>
              </a:rPr>
              <a:t>	= </a:t>
            </a:r>
            <a:r>
              <a:rPr lang="en-US" dirty="0" smtClean="0">
                <a:latin typeface="Arial" charset="0"/>
              </a:rPr>
              <a:t>-1.14</a:t>
            </a:r>
            <a:endParaRPr lang="en-US" dirty="0">
              <a:latin typeface="Arial" charset="0"/>
            </a:endParaRPr>
          </a:p>
        </p:txBody>
      </p:sp>
      <p:sp>
        <p:nvSpPr>
          <p:cNvPr id="521241" name="Rectangle 25"/>
          <p:cNvSpPr>
            <a:spLocks noChangeArrowheads="1"/>
          </p:cNvSpPr>
          <p:nvPr/>
        </p:nvSpPr>
        <p:spPr bwMode="auto">
          <a:xfrm>
            <a:off x="7563120" y="2117725"/>
            <a:ext cx="78899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i="1" dirty="0"/>
              <a:t>x</a:t>
            </a:r>
            <a:r>
              <a:rPr lang="en-US" dirty="0">
                <a:latin typeface="Arial" charset="0"/>
              </a:rPr>
              <a:t> - </a:t>
            </a:r>
            <a:r>
              <a:rPr lang="en-US" i="1" dirty="0">
                <a:latin typeface="Arial" charset="0"/>
                <a:sym typeface="Symbol" pitchFamily="18" charset="2"/>
              </a:rPr>
              <a:t></a:t>
            </a:r>
          </a:p>
          <a:p>
            <a:pPr eaLnBrk="0" hangingPunct="0"/>
            <a:r>
              <a:rPr lang="en-US" i="1" dirty="0">
                <a:latin typeface="Arial" charset="0"/>
                <a:sym typeface="Symbol" pitchFamily="18" charset="2"/>
              </a:rPr>
              <a:t></a:t>
            </a:r>
            <a:endParaRPr lang="en-US" dirty="0">
              <a:latin typeface="Arial" charset="0"/>
            </a:endParaRPr>
          </a:p>
        </p:txBody>
      </p:sp>
      <p:sp>
        <p:nvSpPr>
          <p:cNvPr id="521242" name="Line 26"/>
          <p:cNvSpPr>
            <a:spLocks noChangeShapeType="1"/>
          </p:cNvSpPr>
          <p:nvPr/>
        </p:nvSpPr>
        <p:spPr bwMode="auto">
          <a:xfrm>
            <a:off x="7642500" y="2516340"/>
            <a:ext cx="635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21244" name="Rectangle 28"/>
          <p:cNvSpPr>
            <a:spLocks noChangeArrowheads="1"/>
          </p:cNvSpPr>
          <p:nvPr/>
        </p:nvSpPr>
        <p:spPr bwMode="auto">
          <a:xfrm>
            <a:off x="7561406" y="2887663"/>
            <a:ext cx="114326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dirty="0" smtClean="0">
                <a:latin typeface="Arial" charset="0"/>
              </a:rPr>
              <a:t>22 </a:t>
            </a:r>
            <a:r>
              <a:rPr lang="en-US" dirty="0">
                <a:latin typeface="Arial" charset="0"/>
              </a:rPr>
              <a:t>- 25</a:t>
            </a:r>
          </a:p>
          <a:p>
            <a:pPr eaLnBrk="0" hangingPunct="0"/>
            <a:r>
              <a:rPr lang="en-US" dirty="0">
                <a:latin typeface="Arial" charset="0"/>
              </a:rPr>
              <a:t>2.62</a:t>
            </a:r>
          </a:p>
        </p:txBody>
      </p:sp>
      <p:sp>
        <p:nvSpPr>
          <p:cNvPr id="521245" name="Line 29"/>
          <p:cNvSpPr>
            <a:spLocks noChangeShapeType="1"/>
          </p:cNvSpPr>
          <p:nvPr/>
        </p:nvSpPr>
        <p:spPr bwMode="auto">
          <a:xfrm>
            <a:off x="7621863" y="3300413"/>
            <a:ext cx="100171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21246" name="Rectangle 30"/>
          <p:cNvSpPr>
            <a:spLocks noChangeArrowheads="1"/>
          </p:cNvSpPr>
          <p:nvPr/>
        </p:nvSpPr>
        <p:spPr bwMode="auto">
          <a:xfrm>
            <a:off x="768624" y="4710265"/>
            <a:ext cx="79867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 eaLnBrk="0" hangingPunct="0"/>
            <a:r>
              <a:rPr lang="en-US" dirty="0">
                <a:latin typeface="Arial" charset="0"/>
              </a:rPr>
              <a:t>From Table A.1,  (appendix A) a </a:t>
            </a:r>
            <a:r>
              <a:rPr lang="en-US" i="1" dirty="0"/>
              <a:t>Z</a:t>
            </a:r>
            <a:r>
              <a:rPr lang="en-US" dirty="0">
                <a:latin typeface="Arial" charset="0"/>
              </a:rPr>
              <a:t> score of </a:t>
            </a:r>
            <a:r>
              <a:rPr lang="en-US" dirty="0" smtClean="0">
                <a:latin typeface="Arial" charset="0"/>
              </a:rPr>
              <a:t>1.14 </a:t>
            </a:r>
            <a:r>
              <a:rPr lang="en-US" dirty="0">
                <a:latin typeface="Arial" charset="0"/>
              </a:rPr>
              <a:t>corresponds to a probability of </a:t>
            </a:r>
            <a:r>
              <a:rPr lang="en-US" dirty="0" smtClean="0">
                <a:latin typeface="Arial" charset="0"/>
              </a:rPr>
              <a:t>0.3729. </a:t>
            </a:r>
          </a:p>
          <a:p>
            <a:pPr algn="l" eaLnBrk="0" hangingPunct="0"/>
            <a:r>
              <a:rPr lang="en-US" dirty="0" smtClean="0">
                <a:latin typeface="Arial" charset="0"/>
              </a:rPr>
              <a:t>Thus </a:t>
            </a:r>
            <a:r>
              <a:rPr lang="en-US" i="1" dirty="0" smtClean="0">
                <a:latin typeface="Arial" charset="0"/>
              </a:rPr>
              <a:t>P</a:t>
            </a:r>
            <a:r>
              <a:rPr lang="en-US" dirty="0" smtClean="0">
                <a:latin typeface="Arial" charset="0"/>
              </a:rPr>
              <a:t>(22) </a:t>
            </a:r>
            <a:r>
              <a:rPr lang="en-US" dirty="0">
                <a:latin typeface="Arial" charset="0"/>
              </a:rPr>
              <a:t>= </a:t>
            </a:r>
            <a:r>
              <a:rPr lang="en-US" dirty="0" smtClean="0">
                <a:latin typeface="Arial" charset="0"/>
              </a:rPr>
              <a:t>0.5000 - 0.3729 </a:t>
            </a:r>
            <a:r>
              <a:rPr lang="en-US" dirty="0">
                <a:latin typeface="Arial" charset="0"/>
              </a:rPr>
              <a:t>= </a:t>
            </a:r>
            <a:r>
              <a:rPr lang="en-US" dirty="0" smtClean="0">
                <a:latin typeface="Arial" charset="0"/>
              </a:rPr>
              <a:t>0.1271</a:t>
            </a:r>
            <a:endParaRPr lang="en-US" dirty="0">
              <a:latin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Microsoft Project</a:t>
            </a:r>
          </a:p>
        </p:txBody>
      </p:sp>
      <p:sp>
        <p:nvSpPr>
          <p:cNvPr id="563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14400"/>
            <a:ext cx="8229600" cy="4525963"/>
          </a:xfrm>
        </p:spPr>
        <p:txBody>
          <a:bodyPr/>
          <a:lstStyle/>
          <a:p>
            <a:r>
              <a:rPr lang="en-US" dirty="0"/>
              <a:t>Popular software package for project management and CPM/PERT analysis</a:t>
            </a:r>
          </a:p>
          <a:p>
            <a:r>
              <a:rPr lang="en-US" dirty="0"/>
              <a:t>Relatively easy to </a:t>
            </a:r>
            <a:r>
              <a:rPr lang="en-US" dirty="0" smtClean="0"/>
              <a:t>use</a:t>
            </a:r>
          </a:p>
          <a:p>
            <a:r>
              <a:rPr lang="en-US" dirty="0" smtClean="0"/>
              <a:t>House-building example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8B5AA09E-846D-4093-B6EE-0B8DBB5F986F}" type="slidenum">
              <a:rPr lang="en-US"/>
              <a:pPr/>
              <a:t>44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2743200" y="2971800"/>
            <a:ext cx="5891838" cy="3200400"/>
            <a:chOff x="-15137" y="1861457"/>
            <a:chExt cx="8482639" cy="4495800"/>
          </a:xfrm>
        </p:grpSpPr>
        <p:pic>
          <p:nvPicPr>
            <p:cNvPr id="7" name="Picture 6" descr="Exhibit9.2.png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-15137" y="1861457"/>
              <a:ext cx="8482639" cy="4495800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2296261" y="2514600"/>
              <a:ext cx="2126782" cy="56205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US" sz="1400" dirty="0" smtClean="0">
                  <a:latin typeface="Arial" pitchFamily="34" charset="0"/>
                  <a:cs typeface="Arial" pitchFamily="34" charset="0"/>
                </a:rPr>
                <a:t>Click on “Tasks</a:t>
              </a:r>
              <a:r>
                <a:rPr lang="en-US" sz="2000" dirty="0" smtClean="0">
                  <a:latin typeface="Arial" pitchFamily="34" charset="0"/>
                  <a:cs typeface="Arial" pitchFamily="34" charset="0"/>
                </a:rPr>
                <a:t>”</a:t>
              </a:r>
              <a:endParaRPr lang="en-US" sz="2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036118" y="3200400"/>
              <a:ext cx="1885569" cy="735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 smtClean="0">
                  <a:latin typeface="Arial" pitchFamily="34" charset="0"/>
                  <a:cs typeface="Arial" pitchFamily="34" charset="0"/>
                </a:rPr>
                <a:t>First step; </a:t>
              </a:r>
              <a:br>
                <a:rPr lang="en-US" sz="1400" dirty="0" smtClean="0">
                  <a:latin typeface="Arial" pitchFamily="34" charset="0"/>
                  <a:cs typeface="Arial" pitchFamily="34" charset="0"/>
                </a:rPr>
              </a:br>
              <a:r>
                <a:rPr lang="en-US" sz="1400" dirty="0" smtClean="0">
                  <a:latin typeface="Arial" pitchFamily="34" charset="0"/>
                  <a:cs typeface="Arial" pitchFamily="34" charset="0"/>
                </a:rPr>
                <a:t>Start Date</a:t>
              </a:r>
              <a:endParaRPr lang="en-US" sz="1400" dirty="0"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rot="10800000">
              <a:off x="990600" y="1981200"/>
              <a:ext cx="1371600" cy="733456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H="1" flipV="1">
              <a:off x="1524002" y="3124203"/>
              <a:ext cx="1512117" cy="443697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</a:t>
            </a:r>
            <a:r>
              <a:rPr lang="en-US" dirty="0" smtClean="0"/>
              <a:t>Project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9894556D-7FFB-4641-9F2C-480B2EAD98F5}" type="slidenum">
              <a:rPr lang="en-US"/>
              <a:pPr/>
              <a:t>45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" y="1066800"/>
            <a:ext cx="8519160" cy="3276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</a:t>
            </a:r>
            <a:r>
              <a:rPr lang="en-US" dirty="0" smtClean="0"/>
              <a:t>Project</a:t>
            </a:r>
            <a:endParaRPr lang="en-US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1D711492-B6F1-4DFE-A0D6-37884B9AF12D}" type="slidenum">
              <a:rPr lang="en-US"/>
              <a:pPr/>
              <a:t>46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281953"/>
            <a:ext cx="8009390" cy="34493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Project </a:t>
            </a:r>
            <a:r>
              <a:rPr lang="en-US" dirty="0" smtClean="0"/>
              <a:t>– Zoom View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AFF8409F-F30B-471E-8B43-2899DA47DBCD}" type="slidenum">
              <a:rPr lang="en-US"/>
              <a:pPr/>
              <a:t>47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305" y="1004047"/>
            <a:ext cx="8613213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658" name="Rectangle 2"/>
          <p:cNvSpPr>
            <a:spLocks noGrp="1" noChangeArrowheads="1"/>
          </p:cNvSpPr>
          <p:nvPr>
            <p:ph type="title"/>
          </p:nvPr>
        </p:nvSpPr>
        <p:spPr>
          <a:xfrm>
            <a:off x="155715" y="56949"/>
            <a:ext cx="8839200" cy="877329"/>
          </a:xfrm>
        </p:spPr>
        <p:txBody>
          <a:bodyPr>
            <a:normAutofit/>
          </a:bodyPr>
          <a:lstStyle/>
          <a:p>
            <a:r>
              <a:rPr lang="en-US" sz="4000" dirty="0"/>
              <a:t>PERT Analysis </a:t>
            </a:r>
            <a:r>
              <a:rPr lang="en-US" dirty="0" smtClean="0"/>
              <a:t>with</a:t>
            </a:r>
            <a:r>
              <a:rPr lang="en-US" sz="4000" dirty="0" smtClean="0"/>
              <a:t> Microsoft </a:t>
            </a:r>
            <a:r>
              <a:rPr lang="en-US" sz="4000" dirty="0"/>
              <a:t>Project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1B20D05D-F688-473C-9C83-5592502AD463}" type="slidenum">
              <a:rPr lang="en-US"/>
              <a:pPr/>
              <a:t>48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295400"/>
            <a:ext cx="8029200" cy="3211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PERT Analysis with Microsoft Project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FB69374E-D8CD-4D99-A2A1-EA46455AEFFC}" type="slidenum">
              <a:rPr lang="en-US"/>
              <a:pPr/>
              <a:t>49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519518"/>
            <a:ext cx="8239125" cy="31286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7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PERT Analysis </a:t>
            </a:r>
            <a:r>
              <a:rPr lang="en-US" dirty="0"/>
              <a:t>with</a:t>
            </a:r>
            <a:r>
              <a:rPr lang="en-US" sz="4000" dirty="0"/>
              <a:t> Microsoft </a:t>
            </a:r>
            <a:r>
              <a:rPr lang="en-US" sz="4000" dirty="0" smtClean="0"/>
              <a:t>Project – </a:t>
            </a:r>
            <a:br>
              <a:rPr lang="en-US" sz="4000" dirty="0" smtClean="0"/>
            </a:br>
            <a:r>
              <a:rPr lang="en-US" sz="4000" dirty="0" smtClean="0"/>
              <a:t>Network Diagram</a:t>
            </a:r>
            <a:endParaRPr lang="en-US" sz="4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C71A321C-0471-4B85-A29B-0FEE3035294C}" type="slidenum">
              <a:rPr lang="en-US"/>
              <a:pPr/>
              <a:t>50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871" y="1371600"/>
            <a:ext cx="7711807" cy="426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352" name="Rectangle 2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Project Crashing</a:t>
            </a:r>
          </a:p>
        </p:txBody>
      </p:sp>
      <p:sp>
        <p:nvSpPr>
          <p:cNvPr id="483353" name="Rectangle 25"/>
          <p:cNvSpPr>
            <a:spLocks noGrp="1" noChangeArrowheads="1"/>
          </p:cNvSpPr>
          <p:nvPr>
            <p:ph idx="1"/>
          </p:nvPr>
        </p:nvSpPr>
        <p:spPr>
          <a:xfrm>
            <a:off x="447260" y="1258956"/>
            <a:ext cx="8696739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Crashing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reducing project time by expending additional resources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Crash time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an amount of time an activity is reduced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Crash cost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cost of reducing activity time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Goal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effectLst/>
              </a:rPr>
              <a:t>reduce project duration at minimum cost</a:t>
            </a:r>
          </a:p>
          <a:p>
            <a:pPr lvl="1">
              <a:lnSpc>
                <a:spcPct val="90000"/>
              </a:lnSpc>
            </a:pP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5EC68C36-CC33-42A3-8EA0-25FDC7E35887}" type="slidenum">
              <a:rPr lang="en-US"/>
              <a:pPr/>
              <a:t>51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422" name="Rectangle 70"/>
          <p:cNvSpPr>
            <a:spLocks noGrp="1" noChangeArrowheads="1"/>
          </p:cNvSpPr>
          <p:nvPr>
            <p:ph type="title"/>
          </p:nvPr>
        </p:nvSpPr>
        <p:spPr>
          <a:xfrm>
            <a:off x="533400" y="34725"/>
            <a:ext cx="8229600" cy="944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effectLst/>
              </a:rPr>
              <a:t>The Project Network for Building a </a:t>
            </a:r>
            <a:r>
              <a:rPr lang="en-US" dirty="0">
                <a:effectLst/>
              </a:rPr>
              <a:t>House</a:t>
            </a:r>
          </a:p>
        </p:txBody>
      </p:sp>
      <p:sp>
        <p:nvSpPr>
          <p:cNvPr id="57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629400" y="6319279"/>
            <a:ext cx="2133600" cy="365125"/>
          </a:xfrm>
        </p:spPr>
        <p:txBody>
          <a:bodyPr/>
          <a:lstStyle/>
          <a:p>
            <a:r>
              <a:rPr lang="en-US"/>
              <a:t>9-</a:t>
            </a:r>
            <a:fld id="{4C3D4D18-4715-4B63-81FB-0B82D1179ADB}" type="slidenum">
              <a:rPr lang="en-US"/>
              <a:pPr/>
              <a:t>52</a:t>
            </a:fld>
            <a:endParaRPr lang="en-US"/>
          </a:p>
        </p:txBody>
      </p:sp>
      <p:sp>
        <p:nvSpPr>
          <p:cNvPr id="47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3962400" cy="365125"/>
          </a:xfrm>
        </p:spPr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pic>
        <p:nvPicPr>
          <p:cNvPr id="48" name="Picture 2" descr="fig_09_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8534400" cy="32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0" name="Rectangle 30"/>
          <p:cNvSpPr>
            <a:spLocks noGrp="1" noChangeArrowheads="1"/>
          </p:cNvSpPr>
          <p:nvPr>
            <p:ph type="title"/>
          </p:nvPr>
        </p:nvSpPr>
        <p:spPr>
          <a:xfrm>
            <a:off x="1066800" y="243840"/>
            <a:ext cx="7278688" cy="1100138"/>
          </a:xfrm>
          <a:noFill/>
          <a:ln/>
        </p:spPr>
        <p:txBody>
          <a:bodyPr lIns="90488" tIns="44450" rIns="90488" bIns="44450">
            <a:noAutofit/>
          </a:bodyPr>
          <a:lstStyle/>
          <a:p>
            <a:r>
              <a:rPr lang="en-US" sz="2400" dirty="0" smtClean="0"/>
              <a:t>The Relationship Between</a:t>
            </a:r>
            <a:br>
              <a:rPr lang="en-US" sz="2400" dirty="0" smtClean="0"/>
            </a:br>
            <a:r>
              <a:rPr lang="en-US" sz="2400" dirty="0" smtClean="0"/>
              <a:t>Normal </a:t>
            </a:r>
            <a:r>
              <a:rPr lang="en-US" sz="2400" dirty="0"/>
              <a:t>Time and </a:t>
            </a:r>
            <a:r>
              <a:rPr lang="en-US" sz="2400" dirty="0" smtClean="0"/>
              <a:t>Cost, and Crash </a:t>
            </a:r>
            <a:r>
              <a:rPr lang="en-US" sz="2400" dirty="0"/>
              <a:t>Time and Cost</a:t>
            </a:r>
          </a:p>
        </p:txBody>
      </p:sp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0FC7D047-BF69-4324-8254-04914AD909A0}" type="slidenum">
              <a:rPr lang="en-US"/>
              <a:pPr/>
              <a:t>53</a:t>
            </a:fld>
            <a:endParaRPr lang="en-US"/>
          </a:p>
        </p:txBody>
      </p:sp>
      <p:sp>
        <p:nvSpPr>
          <p:cNvPr id="29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532512" name="Rectangle 32"/>
          <p:cNvSpPr>
            <a:spLocks noChangeArrowheads="1"/>
          </p:cNvSpPr>
          <p:nvPr/>
        </p:nvSpPr>
        <p:spPr bwMode="auto">
          <a:xfrm>
            <a:off x="1066800" y="1371600"/>
            <a:ext cx="7521575" cy="49831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13" name="Freeform 33"/>
          <p:cNvSpPr>
            <a:spLocks/>
          </p:cNvSpPr>
          <p:nvPr/>
        </p:nvSpPr>
        <p:spPr bwMode="auto">
          <a:xfrm>
            <a:off x="2181225" y="1612900"/>
            <a:ext cx="6038850" cy="43608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747"/>
              </a:cxn>
              <a:cxn ang="0">
                <a:pos x="3804" y="2747"/>
              </a:cxn>
            </a:cxnLst>
            <a:rect l="0" t="0" r="r" b="b"/>
            <a:pathLst>
              <a:path w="3804" h="2747">
                <a:moveTo>
                  <a:pt x="0" y="0"/>
                </a:moveTo>
                <a:lnTo>
                  <a:pt x="0" y="2747"/>
                </a:lnTo>
                <a:lnTo>
                  <a:pt x="3804" y="2747"/>
                </a:lnTo>
              </a:path>
            </a:pathLst>
          </a:custGeom>
          <a:noFill/>
          <a:ln w="3810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14" name="Rectangle 34"/>
          <p:cNvSpPr>
            <a:spLocks noChangeArrowheads="1"/>
          </p:cNvSpPr>
          <p:nvPr/>
        </p:nvSpPr>
        <p:spPr bwMode="auto">
          <a:xfrm>
            <a:off x="1404938" y="1446213"/>
            <a:ext cx="97472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$7,000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$6,000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$5,000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$4,000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$3,000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$2,000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$1,000 –</a:t>
            </a:r>
          </a:p>
          <a:p>
            <a:pPr algn="r" eaLnBrk="0" hangingPunct="0">
              <a:lnSpc>
                <a:spcPct val="238000"/>
              </a:lnSpc>
            </a:pPr>
            <a:r>
              <a:rPr lang="en-US" sz="1600">
                <a:latin typeface="Arial" charset="0"/>
              </a:rPr>
              <a:t>–</a:t>
            </a:r>
          </a:p>
        </p:txBody>
      </p:sp>
      <p:sp>
        <p:nvSpPr>
          <p:cNvPr id="532515" name="Rectangle 35"/>
          <p:cNvSpPr>
            <a:spLocks noChangeArrowheads="1"/>
          </p:cNvSpPr>
          <p:nvPr/>
        </p:nvSpPr>
        <p:spPr bwMode="auto">
          <a:xfrm>
            <a:off x="1931988" y="5711825"/>
            <a:ext cx="654208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tabLst>
                <a:tab pos="196850" algn="ctr"/>
                <a:tab pos="762000" algn="ctr"/>
                <a:tab pos="1425575" algn="ctr"/>
                <a:tab pos="2101850" algn="ctr"/>
                <a:tab pos="2765425" algn="ctr"/>
                <a:tab pos="3330575" algn="ctr"/>
                <a:tab pos="3908425" algn="ctr"/>
                <a:tab pos="4572000" algn="ctr"/>
                <a:tab pos="5715000" algn="l"/>
              </a:tabLst>
            </a:pPr>
            <a:r>
              <a:rPr lang="en-US" sz="1600">
                <a:latin typeface="Arial" charset="0"/>
              </a:rPr>
              <a:t>		|	|	|	|	|	|	|</a:t>
            </a:r>
          </a:p>
          <a:p>
            <a:pPr algn="l" eaLnBrk="0" hangingPunct="0">
              <a:tabLst>
                <a:tab pos="196850" algn="ctr"/>
                <a:tab pos="762000" algn="ctr"/>
                <a:tab pos="1425575" algn="ctr"/>
                <a:tab pos="2101850" algn="ctr"/>
                <a:tab pos="2765425" algn="ctr"/>
                <a:tab pos="3330575" algn="ctr"/>
                <a:tab pos="3908425" algn="ctr"/>
                <a:tab pos="4572000" algn="ctr"/>
                <a:tab pos="5715000" algn="l"/>
              </a:tabLst>
            </a:pPr>
            <a:r>
              <a:rPr lang="en-US" sz="1600">
                <a:latin typeface="Arial" charset="0"/>
              </a:rPr>
              <a:t>	0	2	4	6	8	10	12	14	Weeks</a:t>
            </a:r>
          </a:p>
        </p:txBody>
      </p:sp>
      <p:sp>
        <p:nvSpPr>
          <p:cNvPr id="532516" name="Freeform 36"/>
          <p:cNvSpPr>
            <a:spLocks/>
          </p:cNvSpPr>
          <p:nvPr/>
        </p:nvSpPr>
        <p:spPr bwMode="auto">
          <a:xfrm>
            <a:off x="2163763" y="4221163"/>
            <a:ext cx="3767138" cy="175101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360" y="0"/>
              </a:cxn>
              <a:cxn ang="0">
                <a:pos x="1360" y="1822"/>
              </a:cxn>
            </a:cxnLst>
            <a:rect l="0" t="0" r="r" b="b"/>
            <a:pathLst>
              <a:path w="1360" h="1822">
                <a:moveTo>
                  <a:pt x="0" y="0"/>
                </a:moveTo>
                <a:lnTo>
                  <a:pt x="1360" y="0"/>
                </a:lnTo>
                <a:lnTo>
                  <a:pt x="1360" y="1822"/>
                </a:lnTo>
              </a:path>
            </a:pathLst>
          </a:custGeom>
          <a:noFill/>
          <a:ln w="38100" cap="flat" cmpd="sng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17" name="Oval 37"/>
          <p:cNvSpPr>
            <a:spLocks noChangeArrowheads="1"/>
          </p:cNvSpPr>
          <p:nvPr/>
        </p:nvSpPr>
        <p:spPr bwMode="auto">
          <a:xfrm>
            <a:off x="5873750" y="4146550"/>
            <a:ext cx="149225" cy="14922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18" name="Rectangle 38"/>
          <p:cNvSpPr>
            <a:spLocks noChangeArrowheads="1"/>
          </p:cNvSpPr>
          <p:nvPr/>
        </p:nvSpPr>
        <p:spPr bwMode="auto">
          <a:xfrm>
            <a:off x="6045610" y="4062413"/>
            <a:ext cx="135966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Normal activity</a:t>
            </a:r>
          </a:p>
        </p:txBody>
      </p:sp>
      <p:sp>
        <p:nvSpPr>
          <p:cNvPr id="532519" name="Rectangle 39"/>
          <p:cNvSpPr>
            <a:spLocks noChangeArrowheads="1"/>
          </p:cNvSpPr>
          <p:nvPr/>
        </p:nvSpPr>
        <p:spPr bwMode="auto">
          <a:xfrm>
            <a:off x="6272844" y="5389563"/>
            <a:ext cx="114967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Normal time</a:t>
            </a:r>
          </a:p>
        </p:txBody>
      </p:sp>
      <p:sp>
        <p:nvSpPr>
          <p:cNvPr id="532520" name="Rectangle 40"/>
          <p:cNvSpPr>
            <a:spLocks noChangeArrowheads="1"/>
          </p:cNvSpPr>
          <p:nvPr/>
        </p:nvSpPr>
        <p:spPr bwMode="auto">
          <a:xfrm>
            <a:off x="2471622" y="4513263"/>
            <a:ext cx="114005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Normal cost</a:t>
            </a:r>
          </a:p>
        </p:txBody>
      </p:sp>
      <p:sp>
        <p:nvSpPr>
          <p:cNvPr id="532521" name="Line 41"/>
          <p:cNvSpPr>
            <a:spLocks noChangeShapeType="1"/>
          </p:cNvSpPr>
          <p:nvPr/>
        </p:nvSpPr>
        <p:spPr bwMode="auto">
          <a:xfrm flipH="1" flipV="1">
            <a:off x="2189163" y="4205288"/>
            <a:ext cx="323850" cy="3651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22" name="Line 42"/>
          <p:cNvSpPr>
            <a:spLocks noChangeShapeType="1"/>
          </p:cNvSpPr>
          <p:nvPr/>
        </p:nvSpPr>
        <p:spPr bwMode="auto">
          <a:xfrm flipH="1">
            <a:off x="5951538" y="5637213"/>
            <a:ext cx="295275" cy="31115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45" name="Rectangle 65"/>
          <p:cNvSpPr>
            <a:spLocks noChangeArrowheads="1"/>
          </p:cNvSpPr>
          <p:nvPr/>
        </p:nvSpPr>
        <p:spPr bwMode="auto">
          <a:xfrm>
            <a:off x="3030856" y="5408613"/>
            <a:ext cx="105028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Crash time</a:t>
            </a:r>
          </a:p>
        </p:txBody>
      </p:sp>
      <p:sp>
        <p:nvSpPr>
          <p:cNvPr id="532547" name="Oval 67"/>
          <p:cNvSpPr>
            <a:spLocks noChangeArrowheads="1"/>
          </p:cNvSpPr>
          <p:nvPr/>
        </p:nvSpPr>
        <p:spPr bwMode="auto">
          <a:xfrm>
            <a:off x="4248150" y="2989263"/>
            <a:ext cx="149225" cy="14922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48" name="Rectangle 68"/>
          <p:cNvSpPr>
            <a:spLocks noChangeArrowheads="1"/>
          </p:cNvSpPr>
          <p:nvPr/>
        </p:nvSpPr>
        <p:spPr bwMode="auto">
          <a:xfrm>
            <a:off x="4456836" y="2914650"/>
            <a:ext cx="145905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Crashed activity</a:t>
            </a:r>
          </a:p>
        </p:txBody>
      </p:sp>
      <p:sp>
        <p:nvSpPr>
          <p:cNvPr id="532550" name="Freeform 70"/>
          <p:cNvSpPr>
            <a:spLocks/>
          </p:cNvSpPr>
          <p:nvPr/>
        </p:nvSpPr>
        <p:spPr bwMode="auto">
          <a:xfrm>
            <a:off x="2209800" y="3086100"/>
            <a:ext cx="2159000" cy="28924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1360" y="0"/>
              </a:cxn>
              <a:cxn ang="0">
                <a:pos x="1360" y="1822"/>
              </a:cxn>
            </a:cxnLst>
            <a:rect l="0" t="0" r="r" b="b"/>
            <a:pathLst>
              <a:path w="1360" h="1822">
                <a:moveTo>
                  <a:pt x="0" y="0"/>
                </a:moveTo>
                <a:lnTo>
                  <a:pt x="1360" y="0"/>
                </a:lnTo>
                <a:lnTo>
                  <a:pt x="1360" y="1822"/>
                </a:lnTo>
              </a:path>
            </a:pathLst>
          </a:custGeom>
          <a:noFill/>
          <a:ln w="38100" cap="flat" cmpd="sng">
            <a:solidFill>
              <a:schemeClr val="folHlink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51" name="Rectangle 71"/>
          <p:cNvSpPr>
            <a:spLocks noChangeArrowheads="1"/>
          </p:cNvSpPr>
          <p:nvPr/>
        </p:nvSpPr>
        <p:spPr bwMode="auto">
          <a:xfrm>
            <a:off x="2479247" y="2514600"/>
            <a:ext cx="104067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Crash cost</a:t>
            </a:r>
          </a:p>
        </p:txBody>
      </p:sp>
      <p:sp>
        <p:nvSpPr>
          <p:cNvPr id="532552" name="Line 72"/>
          <p:cNvSpPr>
            <a:spLocks noChangeShapeType="1"/>
          </p:cNvSpPr>
          <p:nvPr/>
        </p:nvSpPr>
        <p:spPr bwMode="auto">
          <a:xfrm flipH="1">
            <a:off x="2224088" y="2760663"/>
            <a:ext cx="295275" cy="31115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53" name="Line 73"/>
          <p:cNvSpPr>
            <a:spLocks noChangeShapeType="1"/>
          </p:cNvSpPr>
          <p:nvPr/>
        </p:nvSpPr>
        <p:spPr bwMode="auto">
          <a:xfrm flipH="1" flipV="1">
            <a:off x="4027488" y="5664200"/>
            <a:ext cx="338138" cy="32385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55" name="Line 75"/>
          <p:cNvSpPr>
            <a:spLocks noChangeShapeType="1"/>
          </p:cNvSpPr>
          <p:nvPr/>
        </p:nvSpPr>
        <p:spPr bwMode="auto">
          <a:xfrm>
            <a:off x="4343400" y="3048000"/>
            <a:ext cx="1608138" cy="1169988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32556" name="Rectangle 76"/>
          <p:cNvSpPr>
            <a:spLocks noChangeArrowheads="1"/>
          </p:cNvSpPr>
          <p:nvPr/>
        </p:nvSpPr>
        <p:spPr bwMode="auto">
          <a:xfrm>
            <a:off x="5749881" y="3294063"/>
            <a:ext cx="243848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>
                <a:latin typeface="Arial" charset="0"/>
              </a:rPr>
              <a:t>Slope = crash cost per week</a:t>
            </a:r>
          </a:p>
        </p:txBody>
      </p:sp>
      <p:sp>
        <p:nvSpPr>
          <p:cNvPr id="532557" name="Line 77"/>
          <p:cNvSpPr>
            <a:spLocks noChangeShapeType="1"/>
          </p:cNvSpPr>
          <p:nvPr/>
        </p:nvSpPr>
        <p:spPr bwMode="auto">
          <a:xfrm flipH="1">
            <a:off x="5237163" y="3576638"/>
            <a:ext cx="520700" cy="1270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36649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7551"/>
            <a:ext cx="8229600" cy="944562"/>
          </a:xfrm>
          <a:noFill/>
          <a:ln/>
        </p:spPr>
        <p:txBody>
          <a:bodyPr lIns="90488" tIns="44450" rIns="90488" bIns="4445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Project </a:t>
            </a:r>
            <a:r>
              <a:rPr lang="en-US" dirty="0" smtClean="0"/>
              <a:t>Crashing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490A4396-EF1F-4EDB-A72E-239D628C01C8}" type="slidenum">
              <a:rPr lang="en-US"/>
              <a:pPr/>
              <a:t>54</a:t>
            </a:fld>
            <a:endParaRPr lang="en-US"/>
          </a:p>
        </p:txBody>
      </p:sp>
      <p:sp>
        <p:nvSpPr>
          <p:cNvPr id="10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420756" y="1219200"/>
            <a:ext cx="8534400" cy="4114800"/>
            <a:chOff x="420756" y="1219200"/>
            <a:chExt cx="8534400" cy="4114800"/>
          </a:xfrm>
        </p:grpSpPr>
        <p:sp>
          <p:nvSpPr>
            <p:cNvPr id="538652" name="Rectangle 28"/>
            <p:cNvSpPr>
              <a:spLocks noChangeArrowheads="1"/>
            </p:cNvSpPr>
            <p:nvPr/>
          </p:nvSpPr>
          <p:spPr bwMode="auto">
            <a:xfrm>
              <a:off x="420756" y="1219200"/>
              <a:ext cx="8534400" cy="41148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 cap="rnd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38646" name="Rectangle 22"/>
            <p:cNvSpPr>
              <a:spLocks noChangeArrowheads="1"/>
            </p:cNvSpPr>
            <p:nvPr/>
          </p:nvSpPr>
          <p:spPr bwMode="auto">
            <a:xfrm>
              <a:off x="477906" y="1219200"/>
              <a:ext cx="8374922" cy="95154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l" eaLnBrk="0" hangingPunct="0">
                <a:tabLst>
                  <a:tab pos="1543050" algn="ctr"/>
                  <a:tab pos="2686050" algn="ctr"/>
                  <a:tab pos="3829050" algn="ctr"/>
                  <a:tab pos="5086350" algn="ctr"/>
                  <a:tab pos="6400800" algn="ctr"/>
                  <a:tab pos="7658100" algn="ctr"/>
                </a:tabLst>
              </a:pPr>
              <a:r>
                <a:rPr lang="en-US" sz="1400" dirty="0">
                  <a:latin typeface="Arial" charset="0"/>
                </a:rPr>
                <a:t>					TOTAL</a:t>
              </a:r>
            </a:p>
            <a:p>
              <a:pPr algn="l" eaLnBrk="0" hangingPunct="0">
                <a:tabLst>
                  <a:tab pos="1543050" algn="ctr"/>
                  <a:tab pos="2686050" algn="ctr"/>
                  <a:tab pos="3829050" algn="ctr"/>
                  <a:tab pos="5086350" algn="ctr"/>
                  <a:tab pos="6400800" algn="ctr"/>
                  <a:tab pos="7658100" algn="ctr"/>
                </a:tabLst>
              </a:pPr>
              <a:r>
                <a:rPr lang="en-US" sz="1400" dirty="0">
                  <a:latin typeface="Arial" charset="0"/>
                </a:rPr>
                <a:t>	NORMAL	CRASH			ALLOWABLE	CRASH</a:t>
              </a:r>
            </a:p>
            <a:p>
              <a:pPr algn="l" eaLnBrk="0" hangingPunct="0">
                <a:tabLst>
                  <a:tab pos="1543050" algn="ctr"/>
                  <a:tab pos="2686050" algn="ctr"/>
                  <a:tab pos="3829050" algn="ctr"/>
                  <a:tab pos="5086350" algn="ctr"/>
                  <a:tab pos="6400800" algn="ctr"/>
                  <a:tab pos="7658100" algn="ctr"/>
                </a:tabLst>
              </a:pPr>
              <a:r>
                <a:rPr lang="en-US" sz="1400" dirty="0">
                  <a:latin typeface="Arial" charset="0"/>
                </a:rPr>
                <a:t>	TIME	</a:t>
              </a:r>
              <a:r>
                <a:rPr lang="en-US" sz="1400" dirty="0" err="1">
                  <a:latin typeface="Arial" charset="0"/>
                </a:rPr>
                <a:t>TIME</a:t>
              </a:r>
              <a:r>
                <a:rPr lang="en-US" sz="1400" dirty="0">
                  <a:latin typeface="Arial" charset="0"/>
                </a:rPr>
                <a:t>	NORMAL	CRASH	</a:t>
              </a:r>
              <a:r>
                <a:rPr lang="en-US" sz="1400" dirty="0" err="1">
                  <a:latin typeface="Arial" charset="0"/>
                </a:rPr>
                <a:t>CRASH</a:t>
              </a:r>
              <a:r>
                <a:rPr lang="en-US" sz="1400" dirty="0">
                  <a:latin typeface="Arial" charset="0"/>
                </a:rPr>
                <a:t> TIME	COST PER</a:t>
              </a:r>
            </a:p>
            <a:p>
              <a:pPr algn="l" eaLnBrk="0" hangingPunct="0">
                <a:tabLst>
                  <a:tab pos="1543050" algn="ctr"/>
                  <a:tab pos="2686050" algn="ctr"/>
                  <a:tab pos="3829050" algn="ctr"/>
                  <a:tab pos="5086350" algn="ctr"/>
                  <a:tab pos="6400800" algn="ctr"/>
                  <a:tab pos="7658100" algn="ctr"/>
                </a:tabLst>
              </a:pPr>
              <a:r>
                <a:rPr lang="en-US" sz="1400" dirty="0">
                  <a:latin typeface="Arial" charset="0"/>
                </a:rPr>
                <a:t>ACTIVITY	(WEEKS)	(WEEKS)	COST	</a:t>
              </a:r>
              <a:r>
                <a:rPr lang="en-US" sz="1400" dirty="0" err="1">
                  <a:latin typeface="Arial" charset="0"/>
                </a:rPr>
                <a:t>COST</a:t>
              </a:r>
              <a:r>
                <a:rPr lang="en-US" sz="1400" dirty="0">
                  <a:latin typeface="Arial" charset="0"/>
                </a:rPr>
                <a:t>	(WEEKS)	WEEK</a:t>
              </a:r>
            </a:p>
          </p:txBody>
        </p:sp>
        <p:sp>
          <p:nvSpPr>
            <p:cNvPr id="538647" name="Line 23"/>
            <p:cNvSpPr>
              <a:spLocks noChangeShapeType="1"/>
            </p:cNvSpPr>
            <p:nvPr/>
          </p:nvSpPr>
          <p:spPr bwMode="auto">
            <a:xfrm>
              <a:off x="449331" y="2229678"/>
              <a:ext cx="8296275" cy="0"/>
            </a:xfrm>
            <a:prstGeom prst="line">
              <a:avLst/>
            </a:prstGeom>
            <a:solidFill>
              <a:srgbClr val="FFCC99"/>
            </a:solidFill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38648" name="Rectangle 24"/>
            <p:cNvSpPr>
              <a:spLocks noChangeArrowheads="1"/>
            </p:cNvSpPr>
            <p:nvPr/>
          </p:nvSpPr>
          <p:spPr bwMode="auto">
            <a:xfrm>
              <a:off x="696981" y="2289175"/>
              <a:ext cx="8129588" cy="2844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1	12	7	$3,000	$5,000	5	$400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2	8	5	2,000	3,500	3	500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3	4	3	4,000	7,000	1	3,000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4	12	9	50,000	71,000	3	7,000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5	4	1	500	1,100	3	200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6	4	1	500	1,100	3	200</a:t>
              </a: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7	4	3	15,000	22,000	1	7,000</a:t>
              </a:r>
              <a:endParaRPr lang="en-US" sz="600" dirty="0">
                <a:latin typeface="Arial" charset="0"/>
              </a:endParaRP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endParaRPr lang="en-US" sz="600" dirty="0">
                <a:latin typeface="Arial" charset="0"/>
              </a:endParaRPr>
            </a:p>
            <a:p>
              <a:pPr algn="l">
                <a:lnSpc>
                  <a:spcPct val="120000"/>
                </a:lnSpc>
                <a:tabLst>
                  <a:tab pos="1425575" algn="r"/>
                  <a:tab pos="2568575" algn="r"/>
                  <a:tab pos="3908425" algn="r"/>
                  <a:tab pos="5149850" algn="r"/>
                  <a:tab pos="6292850" algn="r"/>
                  <a:tab pos="7816850" algn="r"/>
                </a:tabLst>
              </a:pPr>
              <a:r>
                <a:rPr lang="en-US" sz="1800" dirty="0">
                  <a:latin typeface="Arial" charset="0"/>
                </a:rPr>
                <a:t>			$75,000	$110,700</a:t>
              </a:r>
            </a:p>
          </p:txBody>
        </p:sp>
        <p:sp>
          <p:nvSpPr>
            <p:cNvPr id="538649" name="Line 25"/>
            <p:cNvSpPr>
              <a:spLocks noChangeShapeType="1"/>
            </p:cNvSpPr>
            <p:nvPr/>
          </p:nvSpPr>
          <p:spPr bwMode="auto">
            <a:xfrm>
              <a:off x="3708469" y="4725988"/>
              <a:ext cx="1044575" cy="0"/>
            </a:xfrm>
            <a:prstGeom prst="line">
              <a:avLst/>
            </a:prstGeom>
            <a:solidFill>
              <a:srgbClr val="FFCC99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38650" name="Line 26"/>
            <p:cNvSpPr>
              <a:spLocks noChangeShapeType="1"/>
            </p:cNvSpPr>
            <p:nvPr/>
          </p:nvSpPr>
          <p:spPr bwMode="auto">
            <a:xfrm>
              <a:off x="4934019" y="4724400"/>
              <a:ext cx="1044575" cy="0"/>
            </a:xfrm>
            <a:prstGeom prst="line">
              <a:avLst/>
            </a:prstGeom>
            <a:solidFill>
              <a:srgbClr val="FFCC99"/>
            </a:solidFill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2490" y="0"/>
            <a:ext cx="7086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Weekly Crash Costs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9-</a:t>
            </a:r>
            <a:fld id="{BE3D824E-6A50-4DFD-99BB-4412A67ABD62}" type="slidenum">
              <a:rPr lang="en-US" smtClean="0"/>
              <a:pPr/>
              <a:t>55</a:t>
            </a:fld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85800"/>
            <a:ext cx="4918474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1981200" y="2971800"/>
            <a:ext cx="7086600" cy="6397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3600" kern="120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Project Crashed to 31 Weeks</a:t>
            </a:r>
            <a:endParaRPr lang="en-US" dirty="0"/>
          </a:p>
        </p:txBody>
      </p:sp>
      <p:pic>
        <p:nvPicPr>
          <p:cNvPr id="13" name="Picture 2" descr="figun_09_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581400"/>
            <a:ext cx="6172200" cy="277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317421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915" name="Rectangle 3"/>
          <p:cNvSpPr>
            <a:spLocks noGrp="1" noChangeArrowheads="1"/>
          </p:cNvSpPr>
          <p:nvPr>
            <p:ph type="title"/>
          </p:nvPr>
        </p:nvSpPr>
        <p:spPr>
          <a:xfrm>
            <a:off x="687387" y="137160"/>
            <a:ext cx="7770813" cy="762000"/>
          </a:xfrm>
          <a:noFill/>
          <a:ln/>
        </p:spPr>
        <p:txBody>
          <a:bodyPr lIns="90488" tIns="44450" rIns="90488" bIns="44450">
            <a:normAutofit fontScale="90000"/>
          </a:bodyPr>
          <a:lstStyle/>
          <a:p>
            <a:r>
              <a:rPr lang="en-US" dirty="0" smtClean="0"/>
              <a:t>The General Relationship of Time &amp; Cost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9058A0B0-7C06-4669-9EB4-2EABC4D86997}" type="slidenum">
              <a:rPr lang="en-US"/>
              <a:pPr/>
              <a:t>56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/>
          </a:p>
        </p:txBody>
      </p:sp>
      <p:sp>
        <p:nvSpPr>
          <p:cNvPr id="550914" name="Rectangle 2"/>
          <p:cNvSpPr>
            <a:spLocks noChangeArrowheads="1"/>
          </p:cNvSpPr>
          <p:nvPr/>
        </p:nvSpPr>
        <p:spPr bwMode="auto">
          <a:xfrm>
            <a:off x="381000" y="1219200"/>
            <a:ext cx="8458200" cy="28500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81000" indent="-381000" algn="l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800" dirty="0">
                <a:latin typeface="Arial" charset="0"/>
              </a:rPr>
              <a:t>Crashing costs increase as project duration decreases</a:t>
            </a:r>
          </a:p>
          <a:p>
            <a:pPr marL="381000" indent="-381000" algn="l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800" dirty="0">
                <a:latin typeface="Arial" charset="0"/>
              </a:rPr>
              <a:t>Indirect costs increase as project duration increases</a:t>
            </a:r>
          </a:p>
          <a:p>
            <a:pPr marL="381000" indent="-381000" algn="l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800" dirty="0">
                <a:latin typeface="Arial" charset="0"/>
              </a:rPr>
              <a:t>Reduce project length as long as crashing costs are less than indirect costs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71650"/>
            <a:ext cx="8229600" cy="685800"/>
          </a:xfrm>
          <a:noFill/>
          <a:ln/>
        </p:spPr>
        <p:txBody>
          <a:bodyPr lIns="90488" tIns="44450" rIns="90488" bIns="44450"/>
          <a:lstStyle/>
          <a:p>
            <a:r>
              <a:rPr lang="en-US" dirty="0" smtClean="0"/>
              <a:t>The Time</a:t>
            </a:r>
            <a:r>
              <a:rPr lang="en-US" dirty="0"/>
              <a:t>-Cost </a:t>
            </a:r>
            <a:r>
              <a:rPr lang="en-US" dirty="0" smtClean="0"/>
              <a:t>Tradeoff</a:t>
            </a:r>
            <a:endParaRPr lang="en-US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9-</a:t>
            </a:r>
            <a:fld id="{BE318A53-B2A2-4259-9CE6-25EEB6D2E4A4}" type="slidenum">
              <a:rPr lang="en-US"/>
              <a:pPr/>
              <a:t>57</a:t>
            </a:fld>
            <a:endParaRPr lang="en-US"/>
          </a:p>
        </p:txBody>
      </p:sp>
      <p:sp>
        <p:nvSpPr>
          <p:cNvPr id="20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smtClean="0"/>
              <a:t>Copyright ©2017 John Wiley &amp; Sons, Inc.</a:t>
            </a:r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609600" y="1000760"/>
            <a:ext cx="8001000" cy="5181600"/>
            <a:chOff x="609600" y="1000760"/>
            <a:chExt cx="8001000" cy="5181600"/>
          </a:xfrm>
        </p:grpSpPr>
        <p:sp>
          <p:nvSpPr>
            <p:cNvPr id="555027" name="Rectangle 19"/>
            <p:cNvSpPr>
              <a:spLocks noChangeArrowheads="1"/>
            </p:cNvSpPr>
            <p:nvPr/>
          </p:nvSpPr>
          <p:spPr bwMode="auto">
            <a:xfrm>
              <a:off x="609600" y="1000760"/>
              <a:ext cx="8001000" cy="51816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 cap="rnd" algn="ctr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12" name="Freeform 4"/>
            <p:cNvSpPr>
              <a:spLocks/>
            </p:cNvSpPr>
            <p:nvPr/>
          </p:nvSpPr>
          <p:spPr bwMode="auto">
            <a:xfrm>
              <a:off x="1230313" y="1153160"/>
              <a:ext cx="6872288" cy="42894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702"/>
                </a:cxn>
                <a:cxn ang="0">
                  <a:pos x="4329" y="2702"/>
                </a:cxn>
              </a:cxnLst>
              <a:rect l="0" t="0" r="r" b="b"/>
              <a:pathLst>
                <a:path w="4329" h="2702">
                  <a:moveTo>
                    <a:pt x="0" y="0"/>
                  </a:moveTo>
                  <a:lnTo>
                    <a:pt x="0" y="2702"/>
                  </a:lnTo>
                  <a:lnTo>
                    <a:pt x="4329" y="2702"/>
                  </a:ln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13" name="Rectangle 5"/>
            <p:cNvSpPr>
              <a:spLocks noChangeArrowheads="1"/>
            </p:cNvSpPr>
            <p:nvPr/>
          </p:nvSpPr>
          <p:spPr bwMode="auto">
            <a:xfrm rot="16200000">
              <a:off x="534987" y="3067685"/>
              <a:ext cx="941388" cy="336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Cost ($)</a:t>
              </a:r>
            </a:p>
          </p:txBody>
        </p:sp>
        <p:sp>
          <p:nvSpPr>
            <p:cNvPr id="555014" name="Rectangle 6"/>
            <p:cNvSpPr>
              <a:spLocks noChangeArrowheads="1"/>
            </p:cNvSpPr>
            <p:nvPr/>
          </p:nvSpPr>
          <p:spPr bwMode="auto">
            <a:xfrm>
              <a:off x="3825022" y="5806123"/>
              <a:ext cx="1620957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Project duration</a:t>
              </a:r>
            </a:p>
          </p:txBody>
        </p:sp>
        <p:sp>
          <p:nvSpPr>
            <p:cNvPr id="555015" name="Rectangle 7"/>
            <p:cNvSpPr>
              <a:spLocks noChangeArrowheads="1"/>
            </p:cNvSpPr>
            <p:nvPr/>
          </p:nvSpPr>
          <p:spPr bwMode="auto">
            <a:xfrm>
              <a:off x="3435350" y="5494973"/>
              <a:ext cx="4776788" cy="336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tabLst>
                  <a:tab pos="3908425" algn="l"/>
                </a:tabLst>
              </a:pPr>
              <a:r>
                <a:rPr lang="en-US" sz="1600">
                  <a:latin typeface="Arial" charset="0"/>
                </a:rPr>
                <a:t>Crashing	Time</a:t>
              </a:r>
            </a:p>
          </p:txBody>
        </p:sp>
        <p:sp>
          <p:nvSpPr>
            <p:cNvPr id="555016" name="Rectangle 8"/>
            <p:cNvSpPr>
              <a:spLocks noChangeArrowheads="1"/>
            </p:cNvSpPr>
            <p:nvPr/>
          </p:nvSpPr>
          <p:spPr bwMode="auto">
            <a:xfrm>
              <a:off x="1943643" y="1572260"/>
              <a:ext cx="3466013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Minimum cost = optimal project time</a:t>
              </a:r>
            </a:p>
          </p:txBody>
        </p:sp>
        <p:sp>
          <p:nvSpPr>
            <p:cNvPr id="555017" name="Rectangle 9"/>
            <p:cNvSpPr>
              <a:spLocks noChangeArrowheads="1"/>
            </p:cNvSpPr>
            <p:nvPr/>
          </p:nvSpPr>
          <p:spPr bwMode="auto">
            <a:xfrm>
              <a:off x="6325784" y="1727835"/>
              <a:ext cx="1724831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Total project cost</a:t>
              </a:r>
            </a:p>
          </p:txBody>
        </p:sp>
        <p:sp>
          <p:nvSpPr>
            <p:cNvPr id="555018" name="Rectangle 10"/>
            <p:cNvSpPr>
              <a:spLocks noChangeArrowheads="1"/>
            </p:cNvSpPr>
            <p:nvPr/>
          </p:nvSpPr>
          <p:spPr bwMode="auto">
            <a:xfrm>
              <a:off x="6429317" y="2235835"/>
              <a:ext cx="1292340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Indirect cost</a:t>
              </a:r>
            </a:p>
          </p:txBody>
        </p:sp>
        <p:sp>
          <p:nvSpPr>
            <p:cNvPr id="555019" name="Rectangle 11"/>
            <p:cNvSpPr>
              <a:spLocks noChangeArrowheads="1"/>
            </p:cNvSpPr>
            <p:nvPr/>
          </p:nvSpPr>
          <p:spPr bwMode="auto">
            <a:xfrm>
              <a:off x="6423634" y="4901248"/>
              <a:ext cx="1154483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sz="1600">
                  <a:latin typeface="Arial" charset="0"/>
                </a:rPr>
                <a:t>Direct cost</a:t>
              </a:r>
            </a:p>
          </p:txBody>
        </p:sp>
        <p:sp>
          <p:nvSpPr>
            <p:cNvPr id="555020" name="Freeform 12"/>
            <p:cNvSpPr>
              <a:spLocks/>
            </p:cNvSpPr>
            <p:nvPr/>
          </p:nvSpPr>
          <p:spPr bwMode="auto">
            <a:xfrm>
              <a:off x="1652588" y="1900873"/>
              <a:ext cx="4770438" cy="124301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16" y="169"/>
                </a:cxn>
                <a:cxn ang="0">
                  <a:pos x="383" y="418"/>
                </a:cxn>
                <a:cxn ang="0">
                  <a:pos x="614" y="569"/>
                </a:cxn>
                <a:cxn ang="0">
                  <a:pos x="916" y="702"/>
                </a:cxn>
                <a:cxn ang="0">
                  <a:pos x="1147" y="756"/>
                </a:cxn>
                <a:cxn ang="0">
                  <a:pos x="1414" y="782"/>
                </a:cxn>
                <a:cxn ang="0">
                  <a:pos x="1734" y="747"/>
                </a:cxn>
                <a:cxn ang="0">
                  <a:pos x="1983" y="685"/>
                </a:cxn>
                <a:cxn ang="0">
                  <a:pos x="2303" y="569"/>
                </a:cxn>
                <a:cxn ang="0">
                  <a:pos x="2623" y="391"/>
                </a:cxn>
                <a:cxn ang="0">
                  <a:pos x="3005" y="98"/>
                </a:cxn>
              </a:cxnLst>
              <a:rect l="0" t="0" r="r" b="b"/>
              <a:pathLst>
                <a:path w="3005" h="783">
                  <a:moveTo>
                    <a:pt x="0" y="0"/>
                  </a:moveTo>
                  <a:cubicBezTo>
                    <a:pt x="26" y="49"/>
                    <a:pt x="52" y="99"/>
                    <a:pt x="116" y="169"/>
                  </a:cubicBezTo>
                  <a:cubicBezTo>
                    <a:pt x="180" y="239"/>
                    <a:pt x="300" y="351"/>
                    <a:pt x="383" y="418"/>
                  </a:cubicBezTo>
                  <a:cubicBezTo>
                    <a:pt x="466" y="485"/>
                    <a:pt x="525" y="522"/>
                    <a:pt x="614" y="569"/>
                  </a:cubicBezTo>
                  <a:cubicBezTo>
                    <a:pt x="703" y="616"/>
                    <a:pt x="827" y="671"/>
                    <a:pt x="916" y="702"/>
                  </a:cubicBezTo>
                  <a:cubicBezTo>
                    <a:pt x="1005" y="733"/>
                    <a:pt x="1064" y="743"/>
                    <a:pt x="1147" y="756"/>
                  </a:cubicBezTo>
                  <a:cubicBezTo>
                    <a:pt x="1230" y="769"/>
                    <a:pt x="1316" y="783"/>
                    <a:pt x="1414" y="782"/>
                  </a:cubicBezTo>
                  <a:cubicBezTo>
                    <a:pt x="1512" y="781"/>
                    <a:pt x="1639" y="763"/>
                    <a:pt x="1734" y="747"/>
                  </a:cubicBezTo>
                  <a:cubicBezTo>
                    <a:pt x="1829" y="731"/>
                    <a:pt x="1888" y="715"/>
                    <a:pt x="1983" y="685"/>
                  </a:cubicBezTo>
                  <a:cubicBezTo>
                    <a:pt x="2078" y="655"/>
                    <a:pt x="2196" y="618"/>
                    <a:pt x="2303" y="569"/>
                  </a:cubicBezTo>
                  <a:cubicBezTo>
                    <a:pt x="2410" y="520"/>
                    <a:pt x="2506" y="469"/>
                    <a:pt x="2623" y="391"/>
                  </a:cubicBezTo>
                  <a:cubicBezTo>
                    <a:pt x="2740" y="313"/>
                    <a:pt x="2872" y="205"/>
                    <a:pt x="3005" y="98"/>
                  </a:cubicBezTo>
                </a:path>
              </a:pathLst>
            </a:custGeom>
            <a:noFill/>
            <a:ln w="3810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21" name="Freeform 13"/>
            <p:cNvSpPr>
              <a:spLocks/>
            </p:cNvSpPr>
            <p:nvPr/>
          </p:nvSpPr>
          <p:spPr bwMode="auto">
            <a:xfrm>
              <a:off x="1568450" y="2353310"/>
              <a:ext cx="4797425" cy="27146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5" y="320"/>
                </a:cxn>
                <a:cxn ang="0">
                  <a:pos x="347" y="631"/>
                </a:cxn>
                <a:cxn ang="0">
                  <a:pos x="640" y="933"/>
                </a:cxn>
                <a:cxn ang="0">
                  <a:pos x="1111" y="1271"/>
                </a:cxn>
                <a:cxn ang="0">
                  <a:pos x="1618" y="1493"/>
                </a:cxn>
                <a:cxn ang="0">
                  <a:pos x="2133" y="1626"/>
                </a:cxn>
                <a:cxn ang="0">
                  <a:pos x="2631" y="1697"/>
                </a:cxn>
                <a:cxn ang="0">
                  <a:pos x="3022" y="1706"/>
                </a:cxn>
              </a:cxnLst>
              <a:rect l="0" t="0" r="r" b="b"/>
              <a:pathLst>
                <a:path w="3022" h="1710">
                  <a:moveTo>
                    <a:pt x="0" y="0"/>
                  </a:moveTo>
                  <a:cubicBezTo>
                    <a:pt x="33" y="107"/>
                    <a:pt x="67" y="215"/>
                    <a:pt x="125" y="320"/>
                  </a:cubicBezTo>
                  <a:cubicBezTo>
                    <a:pt x="183" y="425"/>
                    <a:pt x="261" y="529"/>
                    <a:pt x="347" y="631"/>
                  </a:cubicBezTo>
                  <a:cubicBezTo>
                    <a:pt x="433" y="733"/>
                    <a:pt x="513" y="826"/>
                    <a:pt x="640" y="933"/>
                  </a:cubicBezTo>
                  <a:cubicBezTo>
                    <a:pt x="767" y="1040"/>
                    <a:pt x="948" y="1178"/>
                    <a:pt x="1111" y="1271"/>
                  </a:cubicBezTo>
                  <a:cubicBezTo>
                    <a:pt x="1274" y="1364"/>
                    <a:pt x="1448" y="1434"/>
                    <a:pt x="1618" y="1493"/>
                  </a:cubicBezTo>
                  <a:cubicBezTo>
                    <a:pt x="1788" y="1552"/>
                    <a:pt x="1964" y="1592"/>
                    <a:pt x="2133" y="1626"/>
                  </a:cubicBezTo>
                  <a:cubicBezTo>
                    <a:pt x="2302" y="1660"/>
                    <a:pt x="2483" y="1684"/>
                    <a:pt x="2631" y="1697"/>
                  </a:cubicBezTo>
                  <a:cubicBezTo>
                    <a:pt x="2779" y="1710"/>
                    <a:pt x="2900" y="1708"/>
                    <a:pt x="3022" y="1706"/>
                  </a:cubicBez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22" name="Freeform 14"/>
            <p:cNvSpPr>
              <a:spLocks/>
            </p:cNvSpPr>
            <p:nvPr/>
          </p:nvSpPr>
          <p:spPr bwMode="auto">
            <a:xfrm>
              <a:off x="1498600" y="2507298"/>
              <a:ext cx="4895850" cy="2513013"/>
            </a:xfrm>
            <a:custGeom>
              <a:avLst/>
              <a:gdLst/>
              <a:ahLst/>
              <a:cxnLst>
                <a:cxn ang="0">
                  <a:pos x="0" y="1583"/>
                </a:cxn>
                <a:cxn ang="0">
                  <a:pos x="551" y="1511"/>
                </a:cxn>
                <a:cxn ang="0">
                  <a:pos x="1049" y="1334"/>
                </a:cxn>
                <a:cxn ang="0">
                  <a:pos x="1546" y="1103"/>
                </a:cxn>
                <a:cxn ang="0">
                  <a:pos x="1982" y="836"/>
                </a:cxn>
                <a:cxn ang="0">
                  <a:pos x="2444" y="516"/>
                </a:cxn>
                <a:cxn ang="0">
                  <a:pos x="3084" y="0"/>
                </a:cxn>
              </a:cxnLst>
              <a:rect l="0" t="0" r="r" b="b"/>
              <a:pathLst>
                <a:path w="3084" h="1583">
                  <a:moveTo>
                    <a:pt x="0" y="1583"/>
                  </a:moveTo>
                  <a:cubicBezTo>
                    <a:pt x="188" y="1568"/>
                    <a:pt x="376" y="1553"/>
                    <a:pt x="551" y="1511"/>
                  </a:cubicBezTo>
                  <a:cubicBezTo>
                    <a:pt x="726" y="1469"/>
                    <a:pt x="883" y="1402"/>
                    <a:pt x="1049" y="1334"/>
                  </a:cubicBezTo>
                  <a:cubicBezTo>
                    <a:pt x="1215" y="1266"/>
                    <a:pt x="1391" y="1186"/>
                    <a:pt x="1546" y="1103"/>
                  </a:cubicBezTo>
                  <a:cubicBezTo>
                    <a:pt x="1701" y="1020"/>
                    <a:pt x="1832" y="934"/>
                    <a:pt x="1982" y="836"/>
                  </a:cubicBezTo>
                  <a:cubicBezTo>
                    <a:pt x="2132" y="738"/>
                    <a:pt x="2260" y="655"/>
                    <a:pt x="2444" y="516"/>
                  </a:cubicBezTo>
                  <a:cubicBezTo>
                    <a:pt x="2628" y="377"/>
                    <a:pt x="2856" y="188"/>
                    <a:pt x="3084" y="0"/>
                  </a:cubicBezTo>
                </a:path>
              </a:pathLst>
            </a:custGeom>
            <a:noFill/>
            <a:ln w="38100" cap="flat" cmpd="sng">
              <a:solidFill>
                <a:srgbClr val="800000"/>
              </a:solidFill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23" name="Line 15"/>
            <p:cNvSpPr>
              <a:spLocks noChangeShapeType="1"/>
            </p:cNvSpPr>
            <p:nvPr/>
          </p:nvSpPr>
          <p:spPr bwMode="auto">
            <a:xfrm>
              <a:off x="3657600" y="1929448"/>
              <a:ext cx="239713" cy="114300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24" name="Line 16"/>
            <p:cNvSpPr>
              <a:spLocks noChangeShapeType="1"/>
            </p:cNvSpPr>
            <p:nvPr/>
          </p:nvSpPr>
          <p:spPr bwMode="auto">
            <a:xfrm>
              <a:off x="3897313" y="3128010"/>
              <a:ext cx="0" cy="2314575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prstDash val="dash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55025" name="Line 17"/>
            <p:cNvSpPr>
              <a:spLocks noChangeShapeType="1"/>
            </p:cNvSpPr>
            <p:nvPr/>
          </p:nvSpPr>
          <p:spPr bwMode="auto">
            <a:xfrm flipH="1">
              <a:off x="2346325" y="5668010"/>
              <a:ext cx="1071563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ige_green_May_2010_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Template_Russell_8th_ed</Template>
  <TotalTime>4028</TotalTime>
  <Words>1845</Words>
  <Application>Microsoft Office PowerPoint</Application>
  <PresentationFormat>On-screen Show (4:3)</PresentationFormat>
  <Paragraphs>483</Paragraphs>
  <Slides>57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4" baseType="lpstr">
      <vt:lpstr>Arial</vt:lpstr>
      <vt:lpstr>Calibri</vt:lpstr>
      <vt:lpstr>Helvetica</vt:lpstr>
      <vt:lpstr>Symbol</vt:lpstr>
      <vt:lpstr>Times New Roman</vt:lpstr>
      <vt:lpstr>Wingdings</vt:lpstr>
      <vt:lpstr>Beige_green_May_2010_theme</vt:lpstr>
      <vt:lpstr>Chapter 9</vt:lpstr>
      <vt:lpstr>Lecture Outline</vt:lpstr>
      <vt:lpstr>Learning Objectives</vt:lpstr>
      <vt:lpstr>Project Planning</vt:lpstr>
      <vt:lpstr>Project Management Process</vt:lpstr>
      <vt:lpstr>Elements of a Project Plan</vt:lpstr>
      <vt:lpstr>Project Return</vt:lpstr>
      <vt:lpstr>Project Management Process</vt:lpstr>
      <vt:lpstr>Project Team and Project Manager</vt:lpstr>
      <vt:lpstr>Scope Statement</vt:lpstr>
      <vt:lpstr>Work Breakdown Structure</vt:lpstr>
      <vt:lpstr>PowerPoint Presentation</vt:lpstr>
      <vt:lpstr>Responsibility Assignment Matrix</vt:lpstr>
      <vt:lpstr>Responsibility Assignment Matrix</vt:lpstr>
      <vt:lpstr>Global Cultural and Diversity Issues in Project Management</vt:lpstr>
      <vt:lpstr>Project Scheduling</vt:lpstr>
      <vt:lpstr>Gantt Chart</vt:lpstr>
      <vt:lpstr>A Gantt Chart</vt:lpstr>
      <vt:lpstr>Project Control</vt:lpstr>
      <vt:lpstr>CPM/PERT</vt:lpstr>
      <vt:lpstr>Project Network </vt:lpstr>
      <vt:lpstr>AOA Project Network for a House</vt:lpstr>
      <vt:lpstr>Concurrent Activities</vt:lpstr>
      <vt:lpstr>AON Network for House Building Project</vt:lpstr>
      <vt:lpstr>Activity Start Times</vt:lpstr>
      <vt:lpstr>Activity Scheduling</vt:lpstr>
      <vt:lpstr>Node Configuration</vt:lpstr>
      <vt:lpstr>Earliest Activity Start and Finish Times</vt:lpstr>
      <vt:lpstr>Activity Scheduling</vt:lpstr>
      <vt:lpstr>Latest Activity Start and Finish Times</vt:lpstr>
      <vt:lpstr>Activity Slack</vt:lpstr>
      <vt:lpstr>Probabilistic Activity Times</vt:lpstr>
      <vt:lpstr>Examples of the Beta Distribution</vt:lpstr>
      <vt:lpstr>Project with Probabilistic Time Estimates</vt:lpstr>
      <vt:lpstr>Activity Time Estimates</vt:lpstr>
      <vt:lpstr>Activity Early, Late Times &amp; Slack</vt:lpstr>
      <vt:lpstr>Earliest, Latest Times, and Slack</vt:lpstr>
      <vt:lpstr>Total Project Variance</vt:lpstr>
      <vt:lpstr>CPM/PERT With OM Tools</vt:lpstr>
      <vt:lpstr>Probabilistic Network Analysis</vt:lpstr>
      <vt:lpstr>Normal Distribution of Project Time</vt:lpstr>
      <vt:lpstr>Southern Textile Company – 30 weeks</vt:lpstr>
      <vt:lpstr>Southern Textile Company – 22 weeks</vt:lpstr>
      <vt:lpstr>Microsoft Project</vt:lpstr>
      <vt:lpstr>Microsoft Project</vt:lpstr>
      <vt:lpstr>Microsoft Project</vt:lpstr>
      <vt:lpstr>Microsoft Project – Zoom View</vt:lpstr>
      <vt:lpstr>PERT Analysis with Microsoft Project</vt:lpstr>
      <vt:lpstr>PERT Analysis with Microsoft Project</vt:lpstr>
      <vt:lpstr>PERT Analysis with Microsoft Project –  Network Diagram</vt:lpstr>
      <vt:lpstr>Project Crashing</vt:lpstr>
      <vt:lpstr>The Project Network for Building a House</vt:lpstr>
      <vt:lpstr>The Relationship Between Normal Time and Cost, and Crash Time and Cost</vt:lpstr>
      <vt:lpstr>Project Crashing</vt:lpstr>
      <vt:lpstr>Weekly Crash Costs</vt:lpstr>
      <vt:lpstr>The General Relationship of Time &amp; Cost</vt:lpstr>
      <vt:lpstr>The Time-Cost Tradeoff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</dc:title>
  <dc:creator>Lance Matheson</dc:creator>
  <cp:lastModifiedBy>Irina Neaga</cp:lastModifiedBy>
  <cp:revision>172</cp:revision>
  <dcterms:created xsi:type="dcterms:W3CDTF">2004-12-04T04:02:51Z</dcterms:created>
  <dcterms:modified xsi:type="dcterms:W3CDTF">2018-02-12T15:30:54Z</dcterms:modified>
</cp:coreProperties>
</file>