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6" r:id="rId2"/>
    <p:sldId id="257" r:id="rId3"/>
    <p:sldId id="263" r:id="rId4"/>
    <p:sldId id="264" r:id="rId5"/>
    <p:sldId id="260" r:id="rId6"/>
    <p:sldId id="262" r:id="rId7"/>
    <p:sldId id="270" r:id="rId8"/>
    <p:sldId id="271" r:id="rId9"/>
    <p:sldId id="274" r:id="rId10"/>
    <p:sldId id="275" r:id="rId11"/>
    <p:sldId id="265" r:id="rId12"/>
    <p:sldId id="272" r:id="rId13"/>
    <p:sldId id="266" r:id="rId14"/>
    <p:sldId id="261" r:id="rId15"/>
    <p:sldId id="258" r:id="rId16"/>
    <p:sldId id="276" r:id="rId17"/>
    <p:sldId id="273" r:id="rId1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8907" autoAdjust="0"/>
  </p:normalViewPr>
  <p:slideViewPr>
    <p:cSldViewPr>
      <p:cViewPr varScale="1">
        <p:scale>
          <a:sx n="57" d="100"/>
          <a:sy n="57" d="100"/>
        </p:scale>
        <p:origin x="317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-2166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CC242-3395-4EBF-A395-2FD13C072D39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49D41-8DC6-4AD7-B487-3669BB7667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3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709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365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Reggio Emelia – founded by Loris </a:t>
            </a:r>
            <a:r>
              <a:rPr lang="en-GB" dirty="0" err="1" smtClean="0"/>
              <a:t>Malaguzzi</a:t>
            </a:r>
            <a:r>
              <a:rPr lang="en-GB" dirty="0" smtClean="0"/>
              <a:t> – ‘children can express the 100 languages of children’ – refers to unlimited creative potential . </a:t>
            </a:r>
          </a:p>
          <a:p>
            <a:endParaRPr lang="en-GB" dirty="0"/>
          </a:p>
          <a:p>
            <a:r>
              <a:rPr lang="en-GB" dirty="0" smtClean="0"/>
              <a:t>He believes that all learning and </a:t>
            </a:r>
            <a:r>
              <a:rPr lang="en-GB" dirty="0" err="1" smtClean="0"/>
              <a:t>creatvity</a:t>
            </a:r>
            <a:r>
              <a:rPr lang="en-GB" dirty="0" smtClean="0"/>
              <a:t> involves trying something out and seeing what happens, but this process involves making many mistakes.  -In order to feel free to experiment and make mistakes, you need a supportive environment</a:t>
            </a:r>
          </a:p>
          <a:p>
            <a:endParaRPr lang="en-GB" dirty="0" smtClean="0"/>
          </a:p>
          <a:p>
            <a:r>
              <a:rPr lang="en-GB" dirty="0"/>
              <a:t>Montessori - Montessori saw the ability of the child to express himself as an individual as something of paramount </a:t>
            </a:r>
            <a:r>
              <a:rPr lang="en-GB" dirty="0" smtClean="0"/>
              <a:t>importance</a:t>
            </a:r>
            <a:r>
              <a:rPr lang="en-GB" dirty="0"/>
              <a:t> </a:t>
            </a:r>
            <a:r>
              <a:rPr lang="en-GB" dirty="0" smtClean="0"/>
              <a:t>(free drawing) – but some people believe that the Montessori method is too rigid (set up environment </a:t>
            </a:r>
            <a:r>
              <a:rPr lang="en-GB" dirty="0" err="1" smtClean="0"/>
              <a:t>etc</a:t>
            </a:r>
            <a:r>
              <a:rPr lang="en-GB" dirty="0" smtClean="0"/>
              <a:t>) – but this environment allows children to learn skills without pressure – therefore allowing children to be creative</a:t>
            </a:r>
          </a:p>
          <a:p>
            <a:endParaRPr lang="en-GB" dirty="0"/>
          </a:p>
          <a:p>
            <a:r>
              <a:rPr lang="en-GB" dirty="0" err="1" smtClean="0"/>
              <a:t>Highscope</a:t>
            </a:r>
            <a:r>
              <a:rPr lang="en-GB" dirty="0" smtClean="0"/>
              <a:t> - </a:t>
            </a:r>
            <a:r>
              <a:rPr lang="en-GB" dirty="0" err="1"/>
              <a:t>HighScope</a:t>
            </a:r>
            <a:r>
              <a:rPr lang="en-GB" dirty="0"/>
              <a:t> allows children to develop their own daily schedule and learning interests with the teacher as a facilitator who guides the </a:t>
            </a:r>
            <a:r>
              <a:rPr lang="en-GB" dirty="0" smtClean="0"/>
              <a:t>process (exploring and discovering = creativity enquiry) </a:t>
            </a:r>
          </a:p>
          <a:p>
            <a:endParaRPr lang="en-GB" dirty="0"/>
          </a:p>
          <a:p>
            <a:r>
              <a:rPr lang="en-GB" dirty="0" smtClean="0"/>
              <a:t>Sir Ken </a:t>
            </a:r>
            <a:r>
              <a:rPr lang="en-GB" dirty="0" err="1" smtClean="0"/>
              <a:t>Robinsion</a:t>
            </a:r>
            <a:r>
              <a:rPr lang="en-GB" dirty="0" smtClean="0"/>
              <a:t> – expert in creativity – challenges the way we think about creativity </a:t>
            </a:r>
          </a:p>
          <a:p>
            <a:r>
              <a:rPr lang="en-GB" dirty="0"/>
              <a:t>led the British government's 1998 advisory committee on creative and cultural education,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864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Fisher and Williams -  a combination of approaches which are developed</a:t>
            </a:r>
            <a:r>
              <a:rPr lang="en-GB" baseline="0" dirty="0" smtClean="0"/>
              <a:t> in an environment where pupils and teachers are encouraged to be more creative can develop more creative people – creative enquiry about children finding out things and teaching staff facilitating it.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Fisher and Williams – knowledge and problem solving will be key to survival – creative enquiry promotes this. </a:t>
            </a:r>
          </a:p>
          <a:p>
            <a:endParaRPr lang="en-GB" dirty="0"/>
          </a:p>
          <a:p>
            <a:r>
              <a:rPr lang="en-GB" baseline="0" dirty="0" smtClean="0"/>
              <a:t>Jeffery considered</a:t>
            </a:r>
            <a:r>
              <a:rPr lang="en-GB" dirty="0" smtClean="0"/>
              <a:t> that creative enquiry focuses on children asking questions about the world around them – problem based, experiential learning </a:t>
            </a:r>
            <a:endParaRPr lang="en-GB" baseline="0" dirty="0" smtClean="0"/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501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Creative enquiry- practical</a:t>
            </a:r>
            <a:r>
              <a:rPr lang="en-GB" baseline="0" dirty="0" smtClean="0"/>
              <a:t> thinking skills and problem solving skills are develop problem solving skills </a:t>
            </a:r>
          </a:p>
          <a:p>
            <a:endParaRPr lang="en-GB" baseline="0" dirty="0" smtClean="0"/>
          </a:p>
          <a:p>
            <a:pPr marL="171450" indent="-171450">
              <a:buFontTx/>
              <a:buChar char="-"/>
            </a:pPr>
            <a:r>
              <a:rPr lang="en-GB" baseline="0" dirty="0" smtClean="0"/>
              <a:t>Pupils are actively involved and engaged in learning – promote children (as our future citizens) to be confident and creative enquirers.  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 smtClean="0"/>
              <a:t>Pupils need to find out knowledge for themselves and should have the freedom to do so – does this happen in all schools?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78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By rooting learning in real-life investigations, learning is contextualised and purposeful. </a:t>
            </a:r>
          </a:p>
          <a:p>
            <a:endParaRPr lang="en-GB" dirty="0"/>
          </a:p>
          <a:p>
            <a:r>
              <a:rPr lang="en-GB" dirty="0" smtClean="0"/>
              <a:t>The future economies of these children depend on well these children are able to exercise creative and scientific enquiries – how well are other economies nurturing children’s creativity (creative industries more advanced than others?)</a:t>
            </a:r>
          </a:p>
          <a:p>
            <a:endParaRPr lang="en-GB" dirty="0"/>
          </a:p>
          <a:p>
            <a:r>
              <a:rPr lang="en-GB" dirty="0" smtClean="0"/>
              <a:t>Ongoing cycle in which children are always finding out information – see cycle</a:t>
            </a:r>
          </a:p>
          <a:p>
            <a:endParaRPr lang="en-GB" dirty="0"/>
          </a:p>
          <a:p>
            <a:r>
              <a:rPr lang="en-GB" dirty="0" smtClean="0"/>
              <a:t>Types of enquiry - </a:t>
            </a:r>
            <a:r>
              <a:rPr lang="en-GB" dirty="0"/>
              <a:t>Firstly, some ‘ways </a:t>
            </a:r>
            <a:r>
              <a:rPr lang="en-GB" dirty="0" smtClean="0"/>
              <a:t>of finding </a:t>
            </a:r>
            <a:r>
              <a:rPr lang="en-GB" dirty="0"/>
              <a:t>out’ are more accessible</a:t>
            </a:r>
          </a:p>
          <a:p>
            <a:r>
              <a:rPr lang="en-GB" dirty="0"/>
              <a:t>to primary and </a:t>
            </a:r>
            <a:r>
              <a:rPr lang="en-GB" dirty="0" smtClean="0"/>
              <a:t>foundation phase children </a:t>
            </a:r>
            <a:r>
              <a:rPr lang="en-GB" dirty="0"/>
              <a:t>than others; for</a:t>
            </a:r>
          </a:p>
          <a:p>
            <a:r>
              <a:rPr lang="en-GB" dirty="0"/>
              <a:t>example, although teachers </a:t>
            </a:r>
            <a:r>
              <a:rPr lang="en-GB" dirty="0" smtClean="0"/>
              <a:t>do use </a:t>
            </a:r>
            <a:r>
              <a:rPr lang="en-GB" dirty="0"/>
              <a:t>models to develop children’s</a:t>
            </a:r>
          </a:p>
          <a:p>
            <a:r>
              <a:rPr lang="en-GB" dirty="0"/>
              <a:t>scientific understanding, </a:t>
            </a:r>
            <a:r>
              <a:rPr lang="en-GB" dirty="0" smtClean="0"/>
              <a:t>children rarely </a:t>
            </a:r>
            <a:r>
              <a:rPr lang="en-GB" dirty="0"/>
              <a:t>have opportunity to test</a:t>
            </a:r>
          </a:p>
          <a:p>
            <a:r>
              <a:rPr lang="en-GB" dirty="0"/>
              <a:t>their suitability.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41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Question is asked – how will that question be found out? – prepare to answer question – answer question – evaluate answers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160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971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Sustainability does not just</a:t>
            </a:r>
            <a:r>
              <a:rPr lang="en-GB" baseline="0" dirty="0" smtClean="0"/>
              <a:t> focus on recycling! </a:t>
            </a:r>
          </a:p>
          <a:p>
            <a:endParaRPr lang="en-GB" dirty="0"/>
          </a:p>
          <a:p>
            <a:pPr marL="171450" indent="-171450">
              <a:buFontTx/>
              <a:buChar char="-"/>
            </a:pPr>
            <a:r>
              <a:rPr lang="en-GB" dirty="0"/>
              <a:t>Choices and decisions</a:t>
            </a:r>
          </a:p>
          <a:p>
            <a:pPr marL="171450" indent="-171450">
              <a:buFontTx/>
              <a:buChar char="-"/>
            </a:pPr>
            <a:r>
              <a:rPr lang="en-GB" dirty="0"/>
              <a:t>Consumption of waste</a:t>
            </a:r>
          </a:p>
          <a:p>
            <a:pPr marL="171450" indent="-171450">
              <a:buFontTx/>
              <a:buChar char="-"/>
            </a:pPr>
            <a:r>
              <a:rPr lang="en-GB" dirty="0"/>
              <a:t>Health</a:t>
            </a:r>
          </a:p>
          <a:p>
            <a:pPr marL="171450" indent="-171450">
              <a:buFontTx/>
              <a:buChar char="-"/>
            </a:pPr>
            <a:r>
              <a:rPr lang="en-GB" dirty="0"/>
              <a:t>The natural environment</a:t>
            </a:r>
          </a:p>
          <a:p>
            <a:pPr marL="171450" indent="-171450">
              <a:buFontTx/>
              <a:buChar char="-"/>
            </a:pPr>
            <a:r>
              <a:rPr lang="en-GB" dirty="0"/>
              <a:t>Wealth and poverty</a:t>
            </a:r>
          </a:p>
          <a:p>
            <a:pPr marL="171450" indent="-171450">
              <a:buFontTx/>
              <a:buChar char="-"/>
            </a:pPr>
            <a:r>
              <a:rPr lang="en-GB" dirty="0"/>
              <a:t>Climate change</a:t>
            </a:r>
          </a:p>
          <a:p>
            <a:pPr marL="171450" indent="-171450">
              <a:buFontTx/>
              <a:buChar char="-"/>
            </a:pPr>
            <a:r>
              <a:rPr lang="en-GB" dirty="0"/>
              <a:t>Identity and culture</a:t>
            </a:r>
          </a:p>
          <a:p>
            <a:endParaRPr lang="en-GB" dirty="0" smtClean="0"/>
          </a:p>
          <a:p>
            <a:r>
              <a:rPr lang="en-GB" dirty="0" smtClean="0"/>
              <a:t>Topics should be naturally embedded into the curriculum</a:t>
            </a:r>
          </a:p>
          <a:p>
            <a:endParaRPr lang="en-GB" dirty="0"/>
          </a:p>
          <a:p>
            <a:r>
              <a:rPr lang="en-GB" dirty="0"/>
              <a:t>In September 2004 </a:t>
            </a:r>
            <a:r>
              <a:rPr lang="en-GB" dirty="0" err="1"/>
              <a:t>Estyn</a:t>
            </a:r>
            <a:r>
              <a:rPr lang="en-GB" dirty="0"/>
              <a:t> introduced a Common Inspection</a:t>
            </a:r>
          </a:p>
          <a:p>
            <a:r>
              <a:rPr lang="en-GB" dirty="0"/>
              <a:t>Framework that made it a requirement for all school inspection</a:t>
            </a:r>
          </a:p>
          <a:p>
            <a:r>
              <a:rPr lang="en-GB" dirty="0"/>
              <a:t>reports to comment on ESDGC (a unique feature of the inspection</a:t>
            </a:r>
          </a:p>
          <a:p>
            <a:r>
              <a:rPr lang="en-GB" dirty="0"/>
              <a:t>process in Wales</a:t>
            </a:r>
            <a:r>
              <a:rPr lang="en-GB" dirty="0" smtClean="0"/>
              <a:t>).</a:t>
            </a:r>
          </a:p>
          <a:p>
            <a:endParaRPr lang="en-GB" dirty="0"/>
          </a:p>
          <a:p>
            <a:r>
              <a:rPr lang="en-GB" dirty="0" smtClean="0"/>
              <a:t>Not just classroom based but runs across the school  - links with community, management etc.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195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9264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Creative element, key themes flow naturally together and link – not always possible and sometimes can appear to be forced.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8369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71550" y="742950"/>
            <a:ext cx="4960938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Learners feel more motivated because they are taking part in activities where they ‘have charge’</a:t>
            </a:r>
          </a:p>
          <a:p>
            <a:endParaRPr lang="en-GB" dirty="0"/>
          </a:p>
          <a:p>
            <a:r>
              <a:rPr lang="en-GB" dirty="0" smtClean="0"/>
              <a:t>Allowed to follow own interests captivates that more in education. </a:t>
            </a:r>
          </a:p>
          <a:p>
            <a:endParaRPr lang="en-GB" dirty="0"/>
          </a:p>
          <a:p>
            <a:r>
              <a:rPr lang="en-GB" dirty="0" smtClean="0"/>
              <a:t>By always asking ‘why’ children are expanding on their knowledge</a:t>
            </a:r>
          </a:p>
          <a:p>
            <a:endParaRPr lang="en-GB" dirty="0"/>
          </a:p>
          <a:p>
            <a:r>
              <a:rPr lang="en-GB" dirty="0" smtClean="0"/>
              <a:t>A feeling of ‘can do’ when exploring increases pupil confidence and self esteem in their own ability to achieve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180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Wilkins 2013 - 65% of teachers feel that they should be doing more to enhance pupils creativity skills – these were teachers across primary, secondary, </a:t>
            </a:r>
            <a:r>
              <a:rPr lang="en-GB" dirty="0" err="1" smtClean="0"/>
              <a:t>fe</a:t>
            </a:r>
            <a:r>
              <a:rPr lang="en-GB" dirty="0" smtClean="0"/>
              <a:t> and he, - teachers felt that there was no time and that creativity was under valued . – view also felt by parents:</a:t>
            </a:r>
          </a:p>
          <a:p>
            <a:pPr marL="171450" indent="-171450">
              <a:buFontTx/>
              <a:buChar char="-"/>
            </a:pPr>
            <a:r>
              <a:rPr lang="en-GB" dirty="0" smtClean="0"/>
              <a:t>Need more tools and techniques</a:t>
            </a:r>
          </a:p>
          <a:p>
            <a:pPr marL="171450" indent="-171450">
              <a:buFontTx/>
              <a:buChar char="-"/>
            </a:pPr>
            <a:r>
              <a:rPr lang="en-GB" dirty="0" smtClean="0"/>
              <a:t>Gap in technological developments (training, resources)</a:t>
            </a:r>
          </a:p>
          <a:p>
            <a:pPr marL="171450" indent="-171450">
              <a:buFontTx/>
              <a:buChar char="-"/>
            </a:pPr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Hondzel</a:t>
            </a:r>
            <a:r>
              <a:rPr lang="en-GB" dirty="0" smtClean="0"/>
              <a:t> - She found that teachers were typically positive about promoting creativity in their classrooms but had a narrow idea of what creativity looks like and how to promote it.</a:t>
            </a:r>
          </a:p>
          <a:p>
            <a:endParaRPr lang="en-GB" dirty="0" smtClean="0"/>
          </a:p>
          <a:p>
            <a:r>
              <a:rPr lang="en-GB" dirty="0" smtClean="0"/>
              <a:t>Limitations  - risk assessments – what is ‘safe’? – different definitions of risk taking </a:t>
            </a:r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49D41-8DC6-4AD7-B487-3669BB76676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974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F2744E8-1E80-4396-BFA0-5BB9159FCF64}" type="datetimeFigureOut">
              <a:rPr lang="en-GB" smtClean="0"/>
              <a:t>09/11/2017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EE852BF-3258-4C05-BA6D-729801F7F3D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frm=1&amp;source=images&amp;cd=&amp;cad=rja&amp;uact=8&amp;docid=AyjTr-IYM9IATM&amp;tbnid=T5WuvUdt1UVyAM:&amp;ved=0CAcQjRw&amp;url=http://www.meridianpeakhypnosis.com/creative-thinking-skills/&amp;ei=UK0qVJaQN-KV7AbV54DQCg&amp;bvm=bv.76477589,d.ZGU&amp;psig=AFQjCNFNkWrhkYbEnUdoK9ejcZJnbCV6ag&amp;ust=141216941500341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1752601"/>
            <a:ext cx="8350696" cy="1829761"/>
          </a:xfrm>
        </p:spPr>
        <p:txBody>
          <a:bodyPr>
            <a:normAutofit/>
          </a:bodyPr>
          <a:lstStyle/>
          <a:p>
            <a:r>
              <a:rPr lang="en-GB" sz="3200" dirty="0" smtClean="0"/>
              <a:t>Enquiring Minds: Creative Approaches</a:t>
            </a:r>
            <a:endParaRPr lang="en-GB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Creativity in Today’s Curriculum </a:t>
            </a:r>
          </a:p>
        </p:txBody>
      </p:sp>
      <p:sp>
        <p:nvSpPr>
          <p:cNvPr id="4" name="AutoShape 2" descr="data:image/jpeg;base64,/9j/4AAQSkZJRgABAQAAAQABAAD/2wCEAAkGBxQREhUUERQUFhUXGBwbGRcYGRQVIBwcGBgYGhYdHBgZHSghGRonGxoYITEhJSkrLi4uGB8zODMsNygtLisBCgoKDg0OGxAQGzAmICQvLDAtLywyLCwyLSwvLCwsLC8sMi8sLDQsLCwsLC0sLDQsLC8sNCwsLCwsLCwsLCwsLP/AABEIAOEA4AMBIgACEQEDEQH/xAAcAAABBQEBAQAAAAAAAAAAAAAAAQQFBgcDAgj/xABDEAACAQIEBAQDBQYDBwQDAAABAhEAAwQSITEFBiJBE1FhcTKBkQcUQqGxI1JicsHRM8LwFVOCkpPS8YOisuEkNUP/xAAaAQADAQEBAQAAAAAAAAAAAAAAAwQCBQEG/8QAMREAAgIBAwIEBAUEAwAAAAAAAAECAxEEEiExQRMiYfAFMlGxcYGRocEUFdHhI1Lx/9oADAMBAAIRAxEAPwA5o41fxBQ3Si6hBEbE6wPXz/KnNi6cN4dwXQMxIIDHMCDHUPX+tX3inAMBYst4qKoPc6tP8M6zVW5f4HgL+IBNy5cIIyo6gZtCdY1IEQZ0pljcvlXBZC1YfHBA8f4c1t87iFugOrRp1Ca4cT5ixN60lm7cTw0799NBOnUR/wCZrbeIYRLlsh1VhB0IkCslscKshiyJazLcn4WcafCCjbSew9DXkIbzVOoytslnHQjOD4nLcT9m2VlKo5mAMp6mBGo03Md6f3A79PSCDmLdUgemsa/Tb5+72IR8tnwDn6gxy6QQxbLn76GB6Gu3BOW3Y4ZA7wRLDSMkyJBP7usD+lUKKihdmZPcyS5WwRuYvxPA8RAYzzorCDn6pJPpXD7TOZ7wu/drDFFA6yuhPpNaLwrg9rDZvBXLnMnUnbb9aof2gcsXGvG/aQurDqA1IPnFIctzMUSgrE59CsWFxnDb6B2dbjahc+YN5gyYJPl57axVx4lz62QraCC5sNZ1776TPaqWlzEviM2Ka5PhlLbOHT/MA3bUg6xXbE2Xa34KWgJ/HpO3TprB03psYRayx9rUnmWG/Q5cQxFy/cDXtX21CA6zE5fb9Ke4HlsXcNevLdy3LTR4cAyIBBM66yQI8j3puuFOlk3EzgbgGen8QneGjv71y/29csgi5hruYEqWtwVMe5BX2IqGcdsuStS3V7YPD/Q6rYFu7ZDCDcJUgeilj8wAR860vl+1hr1i7YtIwX8eYCSWGhkGCYH5VmfD7N+7dGIvWSFQZbdsDxILQZcDcsBA+dbBwTDi3ZX9ktosAWRexI1170VrHJPrbE8L3+hQMf8AZ3ezRbZGTsSWUgeWm9TGCw9ng9sF/wBpefQBQBoNwB2HrV3mqPz9wy41xLyIXUKVYDUie8U+ds3HBJGxyxGT4IXjHNH3q7bBXIBmiGLCY0kiAI9ai7sgeH4MyRL6bR5a9RP5094XwC/xDEG5eteFbEEkLkkrtlB7yO1WO1yXeBj70cnsZj3mimfl8xtuMeP9jjkZWXOpOiqub+aNe2p0PfTy1qJ5l56uLca3hcoCmC5Eye8Db0q6YHhSWLJtWu4Op3JIiT66VlOBb7viMzrma1cJZD33/oZ94NMhiUm2eV7ZzeSw8v8AOl7N/wDkEOncgAEeum/t7fNzf+0RED/s5Obo3ylRoSzQYg+QqqYjFeLibl1FZVuHpQiDMQAB33JJ9t65XMRqiEBgelkGYaSC3UB0jTWNfrXlqSx2HeHFvLRr/DuKWb+bwbiXMsZspkDMJGvtWa89YTJimJVYcbqrn6n4fU+1SH2Y33Fy7ZW7ZFlWLeEB1EkASpJkICBOm57VduN8Ht4pMl0TG3vEajv7UoUn4FqaMc4jgbl1Gaw/TlztbVSqzIlV1MeU+WtdbiG6bARmNy4Q4UgFyFXLlI8pnqJ7ipriXJZwjhluJdtuVRrVxMxidSsRkgenlNc8RgfCcMcjMxzrcUglBAhI/CAABp31plcV1HyvT+XOO2T1ieacQWtNdW4lmy4DlDGbLEgnNvHtvV84HzLbxjutlbhVVBNwiFk/h85jX5VQbRIvfdr9s3BLOLSOsOxC6lu4AI0rpyhexlq9ew+GS2OoMwuEkIAY0y9zIHyFMlFNE7imiY+0e0xe2TJQegiTtrO9VnhCq15FtZnLMJlXUAEbEwCZ0MDtNa9icKlwQ6hh600wvB7NgE2rYVssTufrWI2YjgxC1xjgg+ZOeLOCItwbl2BKroB7k/pVIHGfHu57SOrOfgZi8lmHwjQTGmtRtu3b+9l8XJt+KfE32n6xtXZ7ln72wwhm1Iy7nXSAAd/b0qqFUYpY64znsYUtvJNo91yFGEZnzGCQ5GYHXvBEa7EfOrdy5wY2pxGJym4RIkCUGs9XsY0qOfn+2EfLbOdSAASBmkkMfSDH1qT/ANu2sTaW0Wy3b9vRRLRmBiSNqVYrdvy8Cnrq5eVNe3j7jfE88W1aAhK/va/XQaD3p5jucMLZUF7mrCcoEn51n/FMBctKwvreUAAMUgqwXYyf/uorA8PfHYgKoVWuHSdlCrPzgCtVUQly+iHNLHBot3iuC4mPDzFX/CSMhnU6H5E79qb2eRrgMNin8PyG8e/+vnNU7GcKfCX/AAruUnQhl0BBMDT3itT5Wxhu4dSxlhKk+cbTqTMee/pXlsfDipVvhnik10POH5YwqNbYWlLW/hYiSD5+/rUVhOTiL157t7PbfNlt5VGUvuc0STE9+9RXOvM90O2Htq1uIhwYJHf5VXcFx3EJd8YtmYJkBMkDQCY7msw0s7FuM+I0aVy7y6mDDkO7s0SzGdFnKAuwiTrvVN5k4/dvXGW2+VQxUdhppJIOskgaxVy5c4qLqKjXPEuhMznKVGp9gNJAqm8x8u3bdxyts3bTknTcTvof9b6ViuKhPDG1zzLMjxy5x29avZHcOoIkjbeDud5adxuJ2rTyRGu1Zzyvy27OpNo2bQIJDQS0agAdhJnY6z6V7594/ftubIVDZcRM6mR5g9JHtW5w8SaUTy+Uepd7/FbCKGa7bCkwDmEEjQiq9x7ndLFw27SeIy/EScqj09TWUqGyqhaQGLAdpIAPf0FOMHxe/ae45TNcZ2IOUsOsQVKzpvp7inS0ezl8i6ZxlLEjTb3N2fCs6LluaCPiHVsQQNR8qoOMulmZmuhWnYhSWMwNWnN300jTzqz8rco3Xwt37z0tcAyL+6N5I7TppUfc5bxQbK2HS5GzyF+Z10OnaPlUNySl5SqDhGTwxOCcJ8dWdYS4lvMIEk9tJO39/OuL4K/Kh/DthozPIPh5ZIzQdCYHrt61J4vE3uH2wU8NzcgXGBLBY0VAoOgjvE61UjmhhJAcgkb7ElZJ76n606miU1yYd3mbiapyXwRMPZViLbXDP7RRurGRr/byFTeOxiWULuYAEx3MeQ7ms15b4qy3bfjXHFuykKiAw0CACJ77kny7UnN+PGKuIwS5b7DNMMN9BEfOe1Doalgwk7J89z3zDzJh70Pa8VbtwhRL5AMpGUkTBBn9a4rjMPiFYBra+GGMqOpn9yNtdD396jG4W2UNkBt5wh1EgkAjpjUQRrUhwPg63b4F51FpDlKgEFmMEDMvnmTU+1OdcYrjsVTpjFPa+gyt4OxZyu/X4lszDkshE5RqekSBp6mp3kjgV5ymKt4nKC0Oo6ywU/C0+f5A1J4Llm1hL929eZPAIIVW6iJjWTtoCPnU5y62ERSmFKQWMgbkwCTr8WkUmU+OCd2ccE3SUtFIElU4/wAk2sS5uIxtud4Eg/KqJxbgtmy5W3cuNdU5TmyqvYmFGvlrWy1S+bcJdLu7W7RtIAUJIUl/ImJNU6e1xksvgk1sZOmSiUocOeGKWy+UZmiCY7k5qlOAzZdLluJuKchIGkxMTsY79hNef9t28IzJiFuqQsF7avcUo2wY29VbTUEex3rjY4j94vIypdsWbaHw8yZWuMwjpWDlAQECd5OldSy1tNNLb2Pmq6ZeWSzu5bfb0waBjcC2IwbW2cO5U9QiJ1jb6Vl1u5cw1wFei9bOxkTuNzOm/nM+ta3hsmGsgsSBuc0SWbUiB3nsKguIcRwt9gL1lCTtmKqx/wCHf6+tcuqxwbwspn1DuhVFeI8MoNzF38XiA13Kz6ZUSWmNR2EAbxrOmvata4Pw42cMLbHqg5iJOp3j2/pXDh9rDWLTXbNtUCgkwIOgkiTWeYvjWMxtw+GbgUSQlsxCrGp1E7jv3pvN/lXlSPbNRGCTXOemDjjrSLcLBnKSRLrDaTmMgbbH2mumK+72kS8Si5beViDPiGdDHdj5CdTXi5iXe2GZ7rgKy5RqRmkehPUPOdDvtUdguV3ZwLdmwLi2G8SYOggBhpJuE/8AmqF5ViT6CVqoPC7vsWnlPi92yqqyBQAucSksTE67wBm3PlV0wHHEec8IcwUCc0kxGw8zE7TWbcM5eV7dnK962xBDXGY5ZDAaA6ZcubTadKd8KxNy3cKOVd7RzKQRruASOx9x5EUmdcLG8dSWzVXVS3PDj9i5828yLg0gDNcYHKu3zNZDYxBuFrjOhWSAp+IsDsPPuKs3MxL3ka5cDnLBYAgKxMhdvLSfSo7il/xHwotYe2nhaOxAhtIDabnvGutFC2crr3KXduly+Ow+wmCs3MOwKqzMyvbujUhYGg09JGv4vTXzwO8xxlwYcBsgRZ6CPE6iw6tCQpT1pjh+TLl7xf2eIRgWcw7WkfMZyhVb4jJ1gd6u/KPJyWkR3tm1lbMLQaRoZUtH4p9TsNa1ZdBJ4fUpSzgt+Ez5F8SM+UZo2zRrHpNVTG8wOqX1vKNCU0k77ZY1YwdvOpbmm0/heIlzIbYLREhtNiKrmJV1RmKI9t0AZFjMGPUzKDqZLDv+EVHUl1ZLq7JpqMXjvn078FNu4V0ulM4CgBmzlSYYaRHfQVLYCwjpcm2lzMmUZmK5HB1Oinz1/lHnXjmDDXLaB1VTmGRrjRqEBLgruAROszUPx3C9bsUxFpmRfDdS1tSQDmnKRIiImTpV/wAy2s80mogq8PK4zz9PqSyEJfs2k62VCW+HQdITNm0EsO/kamOYMPcAVr9w+JcbKtsKCEGpAMfCWAjTv30mvHJvJ37MvdtXLBIGYZszXDBzzJJI2gkz7Vwxt83GZurV/DlUZXVBqRDHKSB5fnSW1OeE+hXbe60pR69htau4hVKqLRaEyl2g6znzhSZyjup6pOgqd5B4W2YvdCsQSzOQZLsZEKfhgaRroF96rB4fhlQMWGdzCnNlYEyVLM5/1tVm5TxLobWfdiR1NlEhik/xMcsAR37Vq1Zg8f8AouOutb2zaafHH1OfPTFsQquegDT4vzEQfPTaKj+XbmS+q23V3M/4bAdMrlDNqBJ09QK0PivCLeJWLgmJg+UiDXLhXL9nDktbHUe5Mx5x5TFSxtShtwVJktRRRSDwi+PcV+7qCBLMYUfmSflVXtcZGNIsYm2Gtv1DUbZonp217GrPzDwj7ygAbKynMreRFRXA+VjafPc8Of4FInWdSTtOsCKlujbvTg+DEk2/Q63uVw1/OHy2SgVrQUa5ZjU6xr86ecD4GuGB62uHQDNHSFnKAO2513rxxrirW2ti1lYFiHA1IAEz7VUbvE74zm1P7XMTLAMAvkIOX0k+dat1u2Wzl/h7+otwri92OSb5vvftrCH4TJ7xmjSRlI9e0edUfH37dtHF6yxcnVo07STOuafftTzC3HxFgXbguXAhGVQHB0Ob8QEkHSQSDtTriPAr2IRrVhkLKQSHAJGUAgTvOo39hXRhH/jUmcyyTsvzFen6DbhPMRymzcUdVvKeoZvQ6/p+dccLcvYQgoGRssBshZXU7bfL6U2bhWNuuLVrDlOvMXYRlMAfFPwwO1X3H8at4K2uHLZrq2xqVkTGhPoT5TW7bq6FuWMPqMope3E+Ev2f+ClWcPctIHuC+gJzeIqNOh2y7hdTv5k+lPmwau7ELe8V1AtG2SpEZiwOoG2U6mNDTDiPMGKv2QhuMpz5iQBqAB0xEESJ+dc+GccIInxPxM1y4QsEHSO86dqTpviNWpbhnDJrsRnGyHOOv8njiXGL5y2WtlRnVM5nKstlk5RB1BBI2EztrO2LFwM/jW7aNatrbm2RlZmIaQOxgExJ+Ia01PE8M9vIwYh2zgZoMiZgkSBufrSWb1zGHwsOiEL8VtmZCJMSZ1PqTvNWvPDlwkY3QnFwqTzLqW7lnA+LYK3rVnwyelR1GfxFztm29akMDy1hrLZ0tKGGxOse07V6yWsBhyVUKiiSB3Pv3NZ7xHjN7EmXdgp2RZ+kD4jBri6zWxp5ffokdqCVUFF9TV6ieNcwWcLGcksdlWCfpVI4FxK4hlLjGDqpJ9SQQdjqTXnj13PfN25myssg5dgBrHdgD6Se1Z0OqhqZOOMNdUzy65xrcorksQ4jZxpzC5dtMiv6DLpDEkQP1qLsqLieHdCtdIAYs2oWSA+XtIjXtTDgVpbl1bSTcXqzM6XFGpEKJUF8vVPlpVo5l4Bmt2xhrS51Yag5SF76966flhLb2f7ETjbdDfhbln8yg8ct9T9TPat3IYAkLlUKB0g6kEz3mNaa3bVw5sodwoJRWMn+JtO0eeulPcZhMQl0pNx9SDKIuWRpDDfbv6b1z+63Ld0QCNcpuMwyye7QdoMGCNJ9aRPVwjLKm21wl9OOrXf0Jv6a2T2uKS7/AIfRPHHqXrkzi1y7bVbzZyw6So2Ea5jp7VX+M4U4W8yurG2xkEG45GoC67JqSd6e8Gt5TaUgBnctkdzoC2k928wPUTV34jZtuh8YKU3OaI086k0Gqsbk584bX4nW8JTr2PsZScPhM4vB1DAsdFJ6dQwCzB3ImfLTSrRyfhTeuLdVMli0uW3IQhtwYMzuJJga13wlnhrXYVUL5p1Hc7aHYeVW60gUAAAAbAVe9VCccQMV0POZSzg6UUUUgsCiiigApDRS0AULEC2166EFxc4B8PqUkq+rjN07lTp2FQmLv9MDMbmYyMq9QJO+8TA2I2Jq8cwcJe6xuBwMiHL0hiDu2/mNKql+3eyI72TFwBBGkEaiFiRr3M1yNTRLe21lPnjH09+uRNi4INla1cOW6UUg5oBtsrFCEVYOoHxZdid5q3crccsW+jLcXMdXYyJJJ7kkCSdSTVf5j4O9q4hvhShPS+pEwIkHY9ppvjbiyhsW8rZApBMh37EeZP8AWiWr1EHsfH0T7/mhMYbZbsGmcS40lllQ6s2aAPNRMe9Unili9imV7wURbJyjICH7JPdfUmu2FtlVVeq011trjBghjXbzifWai24PdKm6z3pGcHqgSOkFUETrLfLvWNRfZcpKPEV+5qcnJegX+EEI7B4uIFOTKSDmnQNsdo0riuDs+MgvAQBm7SNY0nST/Q084Di3urcs3mS5ctGRBOx+Evl0B84ntS8A4Neuu9zPbeTle4NQgXXKo1zCGPrI1qGumUrIxisOP06sQq1lJIZYvC2Y8KzaZDnW4puEksF07yMmp0HvT3BO9q54iHqjy/hKj3ImfkKVSitpdDJspYBW6ZzTHbSfYE0+bh6KUukhMobO06OD8JM6CB+lGqvvlbJOeNq49WuyKduHwdeN403MCVZy9ycx0iANSJjy1qP4LjUw9xLz6pB18sw312Pv601xOML2/Dy3VFyTmgZShJIB/EOmPSajMNgb2HkW2i2IgPt1NEA9tZ/5prU7pSUG/mjz768mZT5RM4vG272Ke5ZjKYkiPwg6mNASTtvFWayuHOHUXwGLMF9QbjdIntMg+xqDfhQt2ke/eMvopVSqK3YtoTE7VJ4y82HQuEU3WCeMwzZQYygwdhvtVPiWUT8RrM59EvuUVVuWXImOG3MPaLeHbKS2WSDLNAMDuRr+tTVtwwBGxqjff8UmdxkuohEgAoSIBaCSZPUBHeDU9w7ECFdBAeAQRGXfNOum0e4FUV6+xTUbo4z0a5HeGseUacyctm4xu2IW7B7CSTA3O2lQy4LGzlFlfigMcpjTpMnUwe/0qX5z481gLbsmHcTm3hfT1qnrfvoVuO14BzC3CTBP186zrXT4nMW5Jc4+nqST256F85e4I1om5ebNdbfWQPafau3NuFe7hnW1q2hjzgyRXTl7iBvWpb4lME+emhqUroadVupeH8rQ1JYwjKeGcOe7eGVXkMTBQrGbfM/cCtUtrAA3gV6ApaKqFXnB5CCiFFFFPNhRRRQAUUUUAFeSB5V6rji3KoxG4BP5UAMeJ4qy02nUXJ3WARHrO1QeM4Xh/BYWcPbzH96Bp3htYNQ129Nm2zSVdybpWCZkDXKOox2+teuDhDcuraDGx4eobNuIVSBGk9U9zE1zpamW5vHCN7E0esNaV7SqbaaCMjNn0MgMTvMdW3yqNxXj21ZFKGyjhMwJMCR3M+v07V54xiWs4gjDqoTNbD5EEwBqu8Dc/X0pbXNuwZBPiFDoGIA+EyRr7CoJtQlKtrcs547EkqpLquCQwuETD+NfuMplVRbpBUsq65m111gTGsHepXg/HBathVTONwRlRdf3V8tPzqs4HE3sYczMUCsysoIYPqImRIMVOjC3Mpa1bDKNNWykkb5RBqf+qvlc1QvN9kV0UJLfZwPL9oYm6GVvDARgLZVQSTGobYMZA+tQVjlB8lt2sr0yHR2JB0PXGoBBjt51McLuJdQESDrvoQymCN+xqS4gRcwrZYzRr1FTpMwZMmAdfSrtJbHVSlG1Ymuv2C6mK57Fa4jYw4RFQnsQxJYRMlVWelZHeu3BOVnulHuXSbY7BmOonYHTYjziNKY4y7oWEFTBOqtGnUrGNI3n0qf5axww9jNdJynRRObXyAGm/fvVChXKfmS4FuqMucHbma4LVy0fFZFUCQUN1CoI02MP66U045h2DM6lzIBZAqurIvxAg7HU6yN6sPEcP94tKys67OsASdJUEMDVWw/GAiC1igx0ILMwzM7NGTo20bedhrSddFwsjcuV0f8AobD/AKni7x1sQyolkyq5mDFrcqI0B0jpnSe/cVI8Js5MKgCPDMWCSFgO5IB1+HXz703vYzCglsrO1tR0iToxJ20D/OYruL2ZlvYhVNuYsxnDMTAAKGB271HXFWpQrTxnLb9++pt8dTjztwxybV9VzZVyuq6wD3HtVbu465eRLAbMitKqFYsD5RHadPL8q07h+OW8uZdvkd9tqcJh1BkKoPmABXVs0kLpeJGTWVjjuiWUMsjeWsAbNqHEMxkjeNIA+lS1FLVldca4KEeiNpYCkpaK2AUUUUAFFFFABRRRQAUjCaWkoAqeK4DetOxw5V7bGTbfUDUbT8z7mnHDuD3DHjC2iAz4dsbkH8R8qstIaQ9PW5bmj3c8YMjv3GGIvWwvWHJJMxB7g7aaaU649xacGoe0k24YOmg6Y0Hn5eZr3zZeXD4l7q5LiXBDKpY9RIABAaFmSS0GANqrWO43btWxbt2wiIXyos3dfEfOxLoDroykbAx7cmdV1epk4dJdfUtqr8SKT7Fg5NxQYXLRMsrT/wD02bUfFoNZhQfwkmp+xzEmGUqwBMkiWCxJk77idQR5+lZuvDsc6LjbFtVU/CxcBmzHKRGUwTqNwRJ2rpc5mvSqX7BUt8JMZTq2aDtoMsecE1iekvotd1C6jXCuUtmclmwnE4LOPhl2n95nI+HzAEj1moZbNzEXGKhyWBI1OoGhylonfb1NcFW7clrmUIANAwidDBkidVkQO9Sr8Xs3sOth/DtPayHPcOTpDT0mJLQO3nvrXlGnalKVjw2aszVHMUdLVnwrdq3eANwmWZhOVW0AcT1Nl0/WY1eYnAmbpW8cqfArKkMYGkAA9z3rletn7zcOdypcF7Ytm4CrQFENABKwJBJ9K743Hhbym27N+8uXMFIb4lgfCAD76V6vq1l+v8E34M5Px7EErYN7wnWTBAGbLHSSY0I+e9dbmECKblxWZic7AdcEAAkbaDTWmHE7YuX0dnS7bIm6XWB7aGdN4mpROLsEB8Fb6m0bhFs+HlE5SozHqB0kToZ3G02thZKaim3FPnD5/wAe+p7F457knwe0tsgoEOYZlzA/imW3EeU+vrVk4pwpMQgVpEEFSpgg+lZxf4+4uM1xDbPhIbK22DpkOaQ7iIY6SIgBQNd6ufKnMX3gBHUKwAAieohesxEKu0a96r+ESdcXXY+X798mLq5Nb8cE3w/ArZXKpJ7ksZJPqadUgpa7qSXCJQooor0AoopKACilooAKKKSgBaKKKACiiigAptxHFJats9wwijU76fKnNNOK3AtpyyFwFMoBM+kUAZPjggdmsX3NojS0WDQWMnYkAek99qXkzF4EriFxTBbzsUU3IAyAD/DJOuszHcU1xOIsm42Sw9ln1IKlBA7CRrvvOvlTm5xuzbwgwz2BcudeuX8LuWBDEQIzRqZ02NIXznVmn/TpL7jzAWHsYU22uyviZ0WASIHRu4nTIYHkNZJo4hiEx2GTD2MM1w21EsSEy5RpNw6CYB0zN/CKoOK49fQtCEgSBOYgZQJh41IBSRpvPeKsXADibGETGW7pfD3B+2QKZtsJkgE6akA76ARXuZLOUKsjCKTT5G/CrZvFbbESsFgJmVOuhEMp2+dSFvB279qV8QA5lgjq6dDEnbWZ9KYJhnDG7YbdT0nN1Mc2VoBGoDe2gqUt37jPmYsCMwEwxymIjQQRrqN5ri3WQlZuzwh8qr5sY8Y4rcYizbZ1S0AgMyzwMoLHue1eeXb7I/S7Bk7GD5nziDqa63zHVkhVgq5iJmdZ31pniOIMzvdZVNxhoEBAGkAmY7HbzmqYx3xysjoQwlBJNd/xPPFuMK9tzaObMzBjOR1uSCrAbZIkR6invLPG3ufdcPatK98M4e5e1GVnZoWDoAnfeQYqBwWBRmm9nUEGCoEz2Gvz+ldBhPDCMdCWC66GGmJHbSDXsFKC3Lu/zK46bT4dT6pZz2+i+5bMVghYdwiK6Zo6GJWTJyhjIBAjT+KrLyHgLhc3WQ27cAKoJ2AgAyAW3M9gQN96f8hthzaZLCOMhBYvlMswiQQY2X07VagsbVXDTQ3eJ+f5nBuslHNf04/IUUtFFVkoUUUUAFFFJQAtFFFABRRRQAUUUUAFFFFABXk0tBoAzbm/huNLXbrPYW3skzmInRewEnX9dqpOM4lZJa2XUug+JTPpp+8K037ULC3cG4kFrZV8kiSoMNK9xBn5VR+VsNhSJuWbJI7siH9RW1pZWrdF4Y2PxHwPJJZXv9yq28dmVBpAJzzOskFzGu8D5AU/wfERat3RmVrbNKINtgMoWY7DX+1Xe7jeG29Gs4f/AKVs/wBK5txThp2sYf8A6Vr+1Ifw25vmXvOQs+LQa8scFeXiCZGyuJ20KyBpsNpjamXCMbGI+Jzayn4ySc06H330FW83sGw6LOHBPlatf9tNcT4S6+HZH/pWv+2tV/CdsWnjkXP4u2114KRxDjIZ3XMMqtAEgaEgtGvv20qOxGMteIpw5YEkSDHcwBOs9/erFjcbYUmLVn5WrX/bUa+NtH8FqfS3bH6LVVeh2RUcnv8AdW+UmC8RuWpNsI6wSAT4cRvlIEEen5064Q9/F3bRhDqWS2hJM7ZmPciTptqTUNi3SNAojyVf7Ucr3HOJQWyVdnVQVgHVgNxS5fD0nnI/+8TksY9/yfSXAsM1uwi3AgeOrIABPy0mIk+dSFcsPdVh0sGjQkEHX5V0pZM3nk9UUlLQAUUUUAFFFFABRRRQAUUUUAFFFFABRRRQAlBpaQ0AZVzJebx8SoCtcW9mtA7Mj21t3Eb0Kkwe0+lVK3hbgtMUkkDtV4534S/3vxbehyhvfYEH6b1Ecu4tV0rq042Jo5VudzXqUnhHC2xLGS2h1iBH8zNoPzPpXrj3DBhzCmfUPn/yj9K19eEWb4lok+n6HQj5EVC8S5ew1oyqKW9Zb/5ExWlJN4M5M/4Zw/ENlZVYqe8ERU7z9b+7rYCE9YMyfIDb61buG2iFY9oiqp9qI6bH8I/tXrBcsrnCuX2vAPeZkQmFCiXcjeJ0AHmdK7cwcATDqCAdv96Gb5gLlB9jVl5O4h4trw3AMDQGPlHrTnHcEtnUqjfzZz+WaDXuA3GU5pmJqZ5EfLjrRMCMxk9oRtflvUtxi0EB2+QAA9gNAKqdkkXRl7mPrpWZRGRlnobN9kuI8S/jWQZUHhqF8gM8fOK0ys6+xjB5bGIuH8V7Lr3yDU/VjWi1zb3mxl1KxBC0UUUoaFFFFABRRRQAUUUUAJRS0UAJRS0UAJRS0UAJRS0UAVDn5/DW28kSTbMR3GZZ9JX8zWTcOx2S6y9gxj2mtz5l4OMZh2slspOqvE5WGxjuOxHcE7Vg/G+EthMZcsM4dkKy4GWcyK/wyY+KN+1X6WxOO3uQ6ivncaLgMdCiu1vDm62Y7VB8NfoE1N4e8VQldT2HrVbRIOcVdCZbajU9qoP2tBke2Dtl2rvxC9j7NxzmQbOuZSc2m2cbEeRqm8Z4hexr5rzy23fQevlWHk3Fcj/lfGskEVcMRxWVqi8CsZSxkkaRpHvp/rapi/e0ra6HklyR/HsZNQeHaDnIkLrG3fSu2PeTVv8As55MGPDu75UR1zLElhqYBnp/Pel2TUeWNhFvhGsfZ3g/C4dhgfiZA7fzXDnP6x8qslebVsKAqiAAAB5AaCvdcpvLydFLCwJRS0V4ehSUtFACUUtFACUUtFACUUtFACUtFFACUtFFABRRRQAkViv2iYfLxS4f30tt/wC3J/kra6zT7XuGMPBxaiQv7O56AmUJ9JJH/EKfp5YmI1EcwIWxchQKsPCBMDaqfgMUHAiu9w3bd1rgveEAkyU8QH0iRHnXTZzS+cQw2ay5A1CmPpVEwHL1sYVnjrIkn57UipexSyOKqD+4UNsfRXqKvcNxAQzi7aqrHQZtT5xWI5NMjGPhtXPFX6j8e5zwLmc/yx/WvF24QADvWsmtpyvNJrb/ALF8Plwlxv3rkf8AKo/vWH2VLMANya+luS+FHC4O1bYQ0S3u2sfIQPlUupl5cFNC8xOUlLRUBYJRS0UAJRS0UAFJS0UAFFFFABRRRQAUUUUAFFFFABRRRQAU3x2ES9ba3cUMjqVYHuDoacUz4vjRYs3Lp2RGb6DQfWBQuvB4+h8/YgHCYi4gJKLcdFbzysQJ9YFXbhpXEJlYAiqFh8RmYrc6g5Mz5kzPvPenuE4o/D7gzS1o7Hy9DXZXTk5LWXwWrGfZ9bu9SNlqv8U5G8PQ3Sfr/erRY57wxT44ntVe4pzXbuTBrxZzyHPYrOO4WtgaGah3bMamcW7XzpoPM6Coe44ByW9fNv7f3oYyOS9fZDwu1exs3NTbUuo82BUD6TPyFbxFfOv2WY/weIW5MBmyH2cQPzivooGufqc7iyjG0Wiiipx4UUUUAFFFFABRRRQAUUUUAFFJRQAtFJS0AFFFIaAFpKZ8R4naw6Z71xUHqdT7Dcn0FVPGc1XsRIwaeGn+9cdR/lTYe5+lMhVKfRC52xh1LNxrjlnCLmvNE/Co1Zv5V7++1Z1zRxzEYu0xZfCsdk3LeRc/0H51I4Lggzm5dLXHO7OcxP1/SvfM9ibOVR3FW1URg+eWRW3ylwuEZZeslCrVahghftBgNQNRXbiHA5s6DUCa8ct3CvSapJyDxPL9s7KFPpp+VV/HYI2yYP5CtL4pgiAWWqDx26SYjWvGkai3kgiXbQsY/wBdq64SzCs1PEwRywBqa647D5FyivNozd2IjCYg23lTBG3vWv8AJn2pTltY0eguj/MO/uKxbEKQwI86m7VjOkjtSpQU+GM3OHKPqDDYhbihrbBlOxBkGu1fOnLHMmIwjfs3Md1OoPuK1jl77QLF8AXv2T+vwn59vnUdmnlHpyUQvi+GXOiudq6GAKkEHYggj6ivdIHi0UUUAFFFFABRRRQAlFFFABRS0UAIaRqKKAMU5k//AGVz3/qatuA+EUtFdWn5Ecm35mSFum+O2HvS0VtdTC6HG/8ACfaq3gf8T50UVpHhO474KzPjn+LRRQz1DvDbrUdxX4zRRXr6Gl1K7iNqmOE/4fypaKWuo2XQ9Yfc08wtFFaFmn/ZR8N33rQBRRXKt+dnSq+RC0lLRSxgUUUUAAooooA/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20650" y="-2560638"/>
            <a:ext cx="5324475" cy="533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0"/>
            <a:ext cx="5544616" cy="297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586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en-GB" b="1" u="sng" dirty="0" smtClean="0"/>
              <a:t>Aims</a:t>
            </a:r>
          </a:p>
          <a:p>
            <a:r>
              <a:rPr lang="en-GB" dirty="0" smtClean="0"/>
              <a:t>To explore the current role of creativity in education</a:t>
            </a:r>
            <a:endParaRPr lang="en-GB" dirty="0"/>
          </a:p>
          <a:p>
            <a:endParaRPr lang="en-GB" dirty="0" smtClean="0"/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b="1" u="sng" dirty="0" smtClean="0"/>
              <a:t>Objectives</a:t>
            </a:r>
          </a:p>
          <a:p>
            <a:pPr marL="109728" indent="0">
              <a:buNone/>
            </a:pPr>
            <a:endParaRPr lang="en-GB" dirty="0" smtClean="0"/>
          </a:p>
          <a:p>
            <a:r>
              <a:rPr lang="en-GB" dirty="0" smtClean="0"/>
              <a:t>To define the classic and contemporary perspectives of creative approaches in education</a:t>
            </a:r>
          </a:p>
          <a:p>
            <a:endParaRPr lang="en-GB" dirty="0"/>
          </a:p>
          <a:p>
            <a:r>
              <a:rPr lang="en-GB" dirty="0" smtClean="0"/>
              <a:t>To evaluate the </a:t>
            </a:r>
            <a:r>
              <a:rPr lang="en-GB" dirty="0"/>
              <a:t>purpose of scientific enquiry and creative enquiry in the current curriculum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Lesson Aims and Objectives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017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Reggio Emelia </a:t>
            </a:r>
          </a:p>
          <a:p>
            <a:endParaRPr lang="en-GB" dirty="0"/>
          </a:p>
          <a:p>
            <a:r>
              <a:rPr lang="en-GB" dirty="0" smtClean="0"/>
              <a:t>Maria Montessori</a:t>
            </a:r>
          </a:p>
          <a:p>
            <a:endParaRPr lang="en-GB" dirty="0"/>
          </a:p>
          <a:p>
            <a:r>
              <a:rPr lang="en-GB" dirty="0" err="1" smtClean="0"/>
              <a:t>HighScope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Sir Ken Robinson</a:t>
            </a:r>
          </a:p>
          <a:p>
            <a:endParaRPr lang="en-GB" dirty="0"/>
          </a:p>
          <a:p>
            <a:pPr marL="109728" indent="0">
              <a:buNone/>
            </a:pPr>
            <a:r>
              <a:rPr lang="en-GB" b="1" u="sng" dirty="0" smtClean="0"/>
              <a:t>Find one key point for each of them that links to creativity.  </a:t>
            </a:r>
            <a:endParaRPr lang="en-GB" b="1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Key Influences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3510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Children need to experience paradox and uncertainty, they need lessons that produce an effective surprise. (Fisher and Williams, 2004)</a:t>
            </a:r>
          </a:p>
          <a:p>
            <a:pPr marL="109728" indent="0">
              <a:buNone/>
            </a:pPr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E</a:t>
            </a:r>
            <a:r>
              <a:rPr lang="en-GB" dirty="0" smtClean="0"/>
              <a:t>nquiry is the way that children explore and experience the environment around them. (Jeffrey,2006)</a:t>
            </a:r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Enquiry?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64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600" dirty="0"/>
              <a:t>Pupils encouraged to actively ‘take control’ of their own learning (Fisher 2003) </a:t>
            </a:r>
            <a:endParaRPr lang="en-GB" sz="2600" dirty="0" smtClean="0"/>
          </a:p>
          <a:p>
            <a:pPr marL="109728" indent="0">
              <a:buNone/>
            </a:pPr>
            <a:endParaRPr lang="en-GB" sz="2600" dirty="0"/>
          </a:p>
          <a:p>
            <a:r>
              <a:rPr lang="en-GB" altLang="en-US" sz="2600" dirty="0"/>
              <a:t>Enquiries should be about something that students don’t know the answer to. Following rigid instructions in order to arrive at a desired result </a:t>
            </a:r>
            <a:r>
              <a:rPr lang="en-GB" altLang="en-US" sz="2600" dirty="0" smtClean="0"/>
              <a:t>doesn’t </a:t>
            </a:r>
            <a:r>
              <a:rPr lang="en-GB" altLang="en-US" sz="2600" dirty="0"/>
              <a:t>develop enquiry </a:t>
            </a:r>
            <a:r>
              <a:rPr lang="en-GB" altLang="en-US" sz="2600" dirty="0" smtClean="0"/>
              <a:t>skills (Jones and Carter 2009) </a:t>
            </a:r>
          </a:p>
          <a:p>
            <a:pPr marL="109728" indent="0">
              <a:buNone/>
            </a:pPr>
            <a:endParaRPr lang="en-GB" sz="2600" dirty="0" smtClean="0"/>
          </a:p>
          <a:p>
            <a:r>
              <a:rPr lang="en-GB" sz="2800" dirty="0"/>
              <a:t>Creativity involves both practitioner and children participating in risk taking activities (Jones and Wyse 2012)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Creative Enquiry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25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endParaRPr lang="en-GB" dirty="0"/>
          </a:p>
          <a:p>
            <a:r>
              <a:rPr lang="en-GB" dirty="0"/>
              <a:t>Types of enquiry: </a:t>
            </a:r>
            <a:endParaRPr lang="en-GB" dirty="0" smtClean="0"/>
          </a:p>
          <a:p>
            <a:pPr lvl="1"/>
            <a:r>
              <a:rPr lang="en-GB" dirty="0" smtClean="0"/>
              <a:t>exploring</a:t>
            </a:r>
            <a:r>
              <a:rPr lang="en-GB" dirty="0"/>
              <a:t>, </a:t>
            </a:r>
            <a:endParaRPr lang="en-GB" dirty="0" smtClean="0"/>
          </a:p>
          <a:p>
            <a:pPr lvl="1"/>
            <a:r>
              <a:rPr lang="en-GB" dirty="0" smtClean="0"/>
              <a:t>fair </a:t>
            </a:r>
            <a:r>
              <a:rPr lang="en-GB" dirty="0"/>
              <a:t>testing, </a:t>
            </a:r>
            <a:endParaRPr lang="en-GB" dirty="0" smtClean="0"/>
          </a:p>
          <a:p>
            <a:pPr lvl="1"/>
            <a:r>
              <a:rPr lang="en-GB" dirty="0" smtClean="0"/>
              <a:t>classifying/identifying</a:t>
            </a:r>
            <a:r>
              <a:rPr lang="en-GB" dirty="0"/>
              <a:t>, </a:t>
            </a:r>
            <a:endParaRPr lang="en-GB" dirty="0" smtClean="0"/>
          </a:p>
          <a:p>
            <a:pPr lvl="1"/>
            <a:r>
              <a:rPr lang="en-GB" dirty="0" smtClean="0"/>
              <a:t>pattern </a:t>
            </a:r>
            <a:r>
              <a:rPr lang="en-GB" dirty="0"/>
              <a:t>seeking, </a:t>
            </a:r>
            <a:endParaRPr lang="en-GB" dirty="0" smtClean="0"/>
          </a:p>
          <a:p>
            <a:pPr lvl="1"/>
            <a:r>
              <a:rPr lang="en-GB" dirty="0" smtClean="0"/>
              <a:t>investigating models</a:t>
            </a:r>
          </a:p>
          <a:p>
            <a:pPr lvl="1"/>
            <a:r>
              <a:rPr lang="en-GB" dirty="0" smtClean="0"/>
              <a:t>making </a:t>
            </a:r>
            <a:r>
              <a:rPr lang="en-GB" dirty="0"/>
              <a:t>things (Watson et al1998</a:t>
            </a:r>
            <a:r>
              <a:rPr lang="en-GB" dirty="0" smtClean="0"/>
              <a:t>).</a:t>
            </a:r>
          </a:p>
          <a:p>
            <a:endParaRPr lang="en-GB" dirty="0"/>
          </a:p>
          <a:p>
            <a:r>
              <a:rPr lang="en-GB" dirty="0" smtClean="0"/>
              <a:t>A process of investigation and observation (Phipps 2000)</a:t>
            </a:r>
          </a:p>
          <a:p>
            <a:pPr marL="109728" indent="0">
              <a:buNone/>
            </a:pPr>
            <a:endParaRPr lang="en-GB" dirty="0" smtClean="0"/>
          </a:p>
          <a:p>
            <a:r>
              <a:rPr lang="en-GB" dirty="0"/>
              <a:t>Economic competitiveness and capacity for innovation depends on it. 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Scientific Enquiry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954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6"/>
            <a:ext cx="9194603" cy="684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45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Think of an activity </a:t>
            </a:r>
            <a:r>
              <a:rPr lang="en-GB" dirty="0"/>
              <a:t>(</a:t>
            </a:r>
            <a:r>
              <a:rPr lang="en-GB" dirty="0" smtClean="0"/>
              <a:t>anything you have to research for, </a:t>
            </a:r>
            <a:r>
              <a:rPr lang="en-GB" dirty="0" err="1" smtClean="0"/>
              <a:t>e.g</a:t>
            </a:r>
            <a:r>
              <a:rPr lang="en-GB" dirty="0" smtClean="0"/>
              <a:t> baking a cake, writing an assignment)</a:t>
            </a:r>
          </a:p>
          <a:p>
            <a:endParaRPr lang="en-GB" dirty="0"/>
          </a:p>
          <a:p>
            <a:r>
              <a:rPr lang="en-GB" dirty="0" smtClean="0"/>
              <a:t>Complete your own diagram of scientific enquiry 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868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 are the key proponents for creative learning?</a:t>
            </a:r>
          </a:p>
          <a:p>
            <a:endParaRPr lang="en-GB" dirty="0" smtClean="0"/>
          </a:p>
          <a:p>
            <a:r>
              <a:rPr lang="en-GB" dirty="0" smtClean="0"/>
              <a:t>What is enquiry based learning?</a:t>
            </a:r>
          </a:p>
          <a:p>
            <a:endParaRPr lang="en-GB" dirty="0" smtClean="0"/>
          </a:p>
          <a:p>
            <a:r>
              <a:rPr lang="en-GB" dirty="0" smtClean="0"/>
              <a:t>What are some of the benefits of creative approaches to learning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991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does creative learning fit into the curriculum?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326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Education for </a:t>
            </a:r>
            <a:r>
              <a:rPr lang="en-GB" dirty="0" smtClean="0"/>
              <a:t>Sustainable Development and Global Citizenship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One key aim  - to promote pupils creative and critical thinking skills.</a:t>
            </a:r>
          </a:p>
          <a:p>
            <a:endParaRPr lang="en-GB" dirty="0"/>
          </a:p>
          <a:p>
            <a:r>
              <a:rPr lang="en-GB" dirty="0" smtClean="0"/>
              <a:t>Seven key themes</a:t>
            </a:r>
          </a:p>
          <a:p>
            <a:endParaRPr lang="en-GB" dirty="0"/>
          </a:p>
          <a:p>
            <a:r>
              <a:rPr lang="en-GB" dirty="0" smtClean="0"/>
              <a:t>Part of </a:t>
            </a:r>
            <a:r>
              <a:rPr lang="en-GB" dirty="0" err="1" smtClean="0"/>
              <a:t>Estyn</a:t>
            </a:r>
            <a:r>
              <a:rPr lang="en-GB" dirty="0" smtClean="0"/>
              <a:t> inspection framework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ESDGC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865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the internet find one ESDGC case study</a:t>
            </a:r>
          </a:p>
          <a:p>
            <a:endParaRPr lang="en-GB" dirty="0"/>
          </a:p>
          <a:p>
            <a:r>
              <a:rPr lang="en-GB" dirty="0" smtClean="0"/>
              <a:t>In your groups discuss:</a:t>
            </a:r>
            <a:endParaRPr lang="en-GB" dirty="0"/>
          </a:p>
          <a:p>
            <a:pPr lvl="1"/>
            <a:r>
              <a:rPr lang="en-GB" dirty="0" smtClean="0"/>
              <a:t>How creativity is promoted</a:t>
            </a:r>
          </a:p>
          <a:p>
            <a:pPr lvl="1"/>
            <a:r>
              <a:rPr lang="en-GB" dirty="0" smtClean="0"/>
              <a:t>How are the core themes of ESGDC incorporated into the case study </a:t>
            </a:r>
          </a:p>
          <a:p>
            <a:pPr lvl="1"/>
            <a:r>
              <a:rPr lang="en-GB" dirty="0" smtClean="0"/>
              <a:t>How are the core themes linked together</a:t>
            </a:r>
          </a:p>
          <a:p>
            <a:pPr lvl="1"/>
            <a:r>
              <a:rPr lang="en-GB" dirty="0" smtClean="0"/>
              <a:t>How does the ESGDC link to the LNF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Task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40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2000" b="1" u="sng" dirty="0" smtClean="0"/>
              <a:t>Case Study:</a:t>
            </a:r>
          </a:p>
          <a:p>
            <a:pPr marL="109728" indent="0">
              <a:buNone/>
            </a:pPr>
            <a:endParaRPr lang="en-GB" sz="2000" dirty="0" smtClean="0"/>
          </a:p>
          <a:p>
            <a:pPr marL="109728" indent="0">
              <a:buNone/>
            </a:pPr>
            <a:r>
              <a:rPr lang="en-GB" sz="2000" b="1" dirty="0" err="1" smtClean="0"/>
              <a:t>Llanigon</a:t>
            </a:r>
            <a:r>
              <a:rPr lang="en-GB" sz="2000" b="1" dirty="0" smtClean="0"/>
              <a:t> </a:t>
            </a:r>
            <a:r>
              <a:rPr lang="en-GB" sz="2000" b="1" dirty="0"/>
              <a:t>Primary School, Powys </a:t>
            </a:r>
            <a:r>
              <a:rPr lang="en-GB" sz="2000" dirty="0"/>
              <a:t>- the </a:t>
            </a:r>
            <a:r>
              <a:rPr lang="en-GB" sz="2000" dirty="0" smtClean="0"/>
              <a:t>decision to </a:t>
            </a:r>
            <a:r>
              <a:rPr lang="en-GB" sz="2000" dirty="0"/>
              <a:t>lay a 200-mile gas pipeline through the Welsh </a:t>
            </a:r>
            <a:r>
              <a:rPr lang="en-GB" sz="2000" dirty="0" smtClean="0"/>
              <a:t>countryside directly </a:t>
            </a:r>
            <a:r>
              <a:rPr lang="en-GB" sz="2000" dirty="0"/>
              <a:t>affected the small village of </a:t>
            </a:r>
            <a:r>
              <a:rPr lang="en-GB" sz="2000" dirty="0" err="1"/>
              <a:t>Llanigon</a:t>
            </a:r>
            <a:r>
              <a:rPr lang="en-GB" sz="2000" dirty="0"/>
              <a:t> in the foothills </a:t>
            </a:r>
            <a:r>
              <a:rPr lang="en-GB" sz="2000" dirty="0" smtClean="0"/>
              <a:t>of the </a:t>
            </a:r>
            <a:r>
              <a:rPr lang="en-GB" sz="2000" dirty="0"/>
              <a:t>Black Mountains - it impacted not only on the </a:t>
            </a:r>
            <a:r>
              <a:rPr lang="en-GB" sz="2000" dirty="0" smtClean="0"/>
              <a:t>environment but </a:t>
            </a:r>
            <a:r>
              <a:rPr lang="en-GB" sz="2000" dirty="0"/>
              <a:t>on the economy and the local community. The children </a:t>
            </a:r>
            <a:r>
              <a:rPr lang="en-GB" sz="2000" dirty="0" smtClean="0"/>
              <a:t>and staff </a:t>
            </a:r>
            <a:r>
              <a:rPr lang="en-GB" sz="2000" dirty="0"/>
              <a:t>of the school used drama, role play and debate to </a:t>
            </a:r>
            <a:r>
              <a:rPr lang="en-GB" sz="2000" dirty="0" smtClean="0"/>
              <a:t>consider the </a:t>
            </a:r>
            <a:r>
              <a:rPr lang="en-GB" sz="2000" b="1" i="1" dirty="0"/>
              <a:t>choices and decisions </a:t>
            </a:r>
            <a:r>
              <a:rPr lang="en-GB" sz="2000" dirty="0"/>
              <a:t>made by the community relating </a:t>
            </a:r>
            <a:r>
              <a:rPr lang="en-GB" sz="2000" dirty="0" smtClean="0"/>
              <a:t>to the </a:t>
            </a:r>
            <a:r>
              <a:rPr lang="en-GB" sz="2000" dirty="0"/>
              <a:t>pipeline. They were able to relate this theme to </a:t>
            </a:r>
            <a:r>
              <a:rPr lang="en-GB" sz="2000" b="1" i="1" dirty="0"/>
              <a:t>wealth </a:t>
            </a:r>
            <a:r>
              <a:rPr lang="en-GB" sz="2000" b="1" i="1" dirty="0" smtClean="0"/>
              <a:t>and poverty </a:t>
            </a:r>
            <a:r>
              <a:rPr lang="en-GB" sz="2000" dirty="0"/>
              <a:t>by exploring the unequal effects of the pipeline on </a:t>
            </a:r>
            <a:r>
              <a:rPr lang="en-GB" sz="2000" dirty="0" smtClean="0"/>
              <a:t>local families </a:t>
            </a:r>
            <a:r>
              <a:rPr lang="en-GB" sz="2000" dirty="0"/>
              <a:t>and businesses and to consider how the 21st century </a:t>
            </a:r>
            <a:r>
              <a:rPr lang="en-GB" sz="2000" dirty="0" smtClean="0"/>
              <a:t>needs and </a:t>
            </a:r>
            <a:r>
              <a:rPr lang="en-GB" sz="2000" dirty="0"/>
              <a:t>technologies affected the </a:t>
            </a:r>
            <a:r>
              <a:rPr lang="en-GB" sz="2000" b="1" i="1" dirty="0"/>
              <a:t>natural environment </a:t>
            </a:r>
            <a:r>
              <a:rPr lang="en-GB" sz="2000" dirty="0"/>
              <a:t>and </a:t>
            </a:r>
            <a:r>
              <a:rPr lang="en-GB" sz="2000" dirty="0" smtClean="0"/>
              <a:t>their perception </a:t>
            </a:r>
            <a:r>
              <a:rPr lang="en-GB" sz="2000" dirty="0"/>
              <a:t>of it.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ESDGC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624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dirty="0"/>
              <a:t>Students are motivated by carrying out practical work which provides the evidence to ‘re-discover’ </a:t>
            </a:r>
            <a:r>
              <a:rPr lang="en-GB" altLang="en-US" sz="2800" dirty="0" smtClean="0"/>
              <a:t>ideas.</a:t>
            </a:r>
          </a:p>
          <a:p>
            <a:endParaRPr lang="en-GB" altLang="en-US" sz="2800" dirty="0"/>
          </a:p>
          <a:p>
            <a:r>
              <a:rPr lang="en-GB" altLang="en-US" sz="2800" dirty="0"/>
              <a:t>Improves thinking skills so that pupils become better </a:t>
            </a:r>
            <a:r>
              <a:rPr lang="en-GB" altLang="en-US" sz="2800" dirty="0" smtClean="0"/>
              <a:t>learners</a:t>
            </a:r>
          </a:p>
          <a:p>
            <a:endParaRPr lang="en-GB" altLang="en-US" sz="2800" dirty="0"/>
          </a:p>
          <a:p>
            <a:r>
              <a:rPr lang="en-GB" altLang="en-US" sz="2800" dirty="0" smtClean="0"/>
              <a:t>Creativity improves self-esteem, motivation and achievement for learners</a:t>
            </a:r>
            <a:endParaRPr lang="en-GB" altLang="en-US" sz="2800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The Benefits of Creative Approaches to Learning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743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Lack of time in curriculum (Wilkins, 2012)</a:t>
            </a:r>
          </a:p>
          <a:p>
            <a:endParaRPr lang="en-GB" dirty="0"/>
          </a:p>
          <a:p>
            <a:r>
              <a:rPr lang="en-GB" dirty="0" smtClean="0"/>
              <a:t>Conflicts between reports about the importance of creativity (NACCCE (1999), The Rose Report (2009))</a:t>
            </a:r>
          </a:p>
          <a:p>
            <a:pPr marL="109728" indent="0">
              <a:buNone/>
            </a:pPr>
            <a:endParaRPr lang="en-GB" dirty="0" smtClean="0"/>
          </a:p>
          <a:p>
            <a:r>
              <a:rPr lang="en-GB" dirty="0" smtClean="0"/>
              <a:t>Hard to identify what creativity is</a:t>
            </a:r>
          </a:p>
          <a:p>
            <a:endParaRPr lang="en-GB" dirty="0"/>
          </a:p>
          <a:p>
            <a:r>
              <a:rPr lang="en-GB" dirty="0" smtClean="0"/>
              <a:t>Creativity is a low priority for teachers in comparison to other aspects of teaching and learning (Hondzel, 2012)</a:t>
            </a:r>
          </a:p>
          <a:p>
            <a:endParaRPr lang="en-GB" dirty="0"/>
          </a:p>
          <a:p>
            <a:r>
              <a:rPr lang="en-GB" dirty="0" smtClean="0"/>
              <a:t>Issues with health and safety</a:t>
            </a:r>
          </a:p>
          <a:p>
            <a:pPr marL="109728" indent="0">
              <a:buNone/>
            </a:pPr>
            <a:endParaRPr lang="en-GB" dirty="0" smtClean="0"/>
          </a:p>
          <a:p>
            <a:r>
              <a:rPr lang="en-GB" dirty="0" smtClean="0"/>
              <a:t>Lack of resources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Problems with developing creativity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987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9443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 smtClean="0"/>
              <a:t>Guest speakers = </a:t>
            </a:r>
          </a:p>
          <a:p>
            <a:endParaRPr lang="en-GB" dirty="0"/>
          </a:p>
          <a:p>
            <a:r>
              <a:rPr lang="en-GB" dirty="0" smtClean="0"/>
              <a:t>Ash and Ryan (11-12) Mad Science</a:t>
            </a:r>
          </a:p>
          <a:p>
            <a:endParaRPr lang="en-GB" dirty="0"/>
          </a:p>
          <a:p>
            <a:r>
              <a:rPr lang="en-GB" dirty="0" smtClean="0"/>
              <a:t>Ross (1-3) </a:t>
            </a:r>
            <a:r>
              <a:rPr lang="en-GB" smtClean="0"/>
              <a:t>ESDGC Project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Thursday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461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8570</TotalTime>
  <Words>1390</Words>
  <Application>Microsoft Office PowerPoint</Application>
  <PresentationFormat>On-screen Show (4:3)</PresentationFormat>
  <Paragraphs>186</Paragraphs>
  <Slides>17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</vt:lpstr>
      <vt:lpstr>Lucida Sans Unicode</vt:lpstr>
      <vt:lpstr>Verdana</vt:lpstr>
      <vt:lpstr>Wingdings 2</vt:lpstr>
      <vt:lpstr>Wingdings 3</vt:lpstr>
      <vt:lpstr>Concourse</vt:lpstr>
      <vt:lpstr>Enquiring Minds: Creative Approaches</vt:lpstr>
      <vt:lpstr>Lesson Aims and Objectives </vt:lpstr>
      <vt:lpstr>Key Influences</vt:lpstr>
      <vt:lpstr>What is Enquiry?</vt:lpstr>
      <vt:lpstr>Creative Enquiry</vt:lpstr>
      <vt:lpstr>Scientific Enquiry</vt:lpstr>
      <vt:lpstr>PowerPoint Presentation</vt:lpstr>
      <vt:lpstr>Task</vt:lpstr>
      <vt:lpstr>Recap</vt:lpstr>
      <vt:lpstr>How does creative learning fit into the curriculum?</vt:lpstr>
      <vt:lpstr>ESDGC</vt:lpstr>
      <vt:lpstr>Task</vt:lpstr>
      <vt:lpstr>ESDGC</vt:lpstr>
      <vt:lpstr>The Benefits of Creative Approaches to Learning </vt:lpstr>
      <vt:lpstr>Problems with developing creativity</vt:lpstr>
      <vt:lpstr>Questions?</vt:lpstr>
      <vt:lpstr>Thursday</vt:lpstr>
    </vt:vector>
  </TitlesOfParts>
  <Company>SMU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Enquiring Minds: Creative Approaches</dc:title>
  <dc:creator>Phillips, Laura</dc:creator>
  <cp:lastModifiedBy>Ross Phillips</cp:lastModifiedBy>
  <cp:revision>47</cp:revision>
  <cp:lastPrinted>2016-02-09T09:36:07Z</cp:lastPrinted>
  <dcterms:created xsi:type="dcterms:W3CDTF">2014-09-30T13:14:34Z</dcterms:created>
  <dcterms:modified xsi:type="dcterms:W3CDTF">2017-11-09T09:21:20Z</dcterms:modified>
</cp:coreProperties>
</file>