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3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Lst>
  <p:sldSz cx="9144000" cy="6858000" type="screen4x3"/>
  <p:notesSz cx="6858000" cy="9144000"/>
  <p:embeddedFontLst>
    <p:embeddedFont>
      <p:font typeface="Corbel" panose="020B0503020204020204" pitchFamily="34" charset="0"/>
      <p:regular r:id="rId34"/>
      <p:bold r:id="rId35"/>
      <p:italic r:id="rId36"/>
      <p:boldItalic r:id="rId3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40" roundtripDataSignature="AMtx7mjHdc7HHQQJEBN4ZTsj21Cyi6UF+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968"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font" Target="fonts/font1.fntdata"/><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4.fntdata"/><Relationship Id="rId40" Type="http://customschemas.google.com/relationships/presentationmetadata" Target="meta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2.fntdata"/><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42" name="Google Shape;142;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1" name="Google Shape;151;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250f6db3fbe_0_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7" name="Google Shape;157;g250f6db3fbe_0_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2574edc7108_0_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64" name="Google Shape;164;g2574edc7108_0_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g2574edc7108_0_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71" name="Google Shape;171;g2574edc7108_0_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g25844b9cc38_1_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78" name="Google Shape;178;g25844b9cc38_1_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25844b9cc38_1_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83" name="Google Shape;183;g25844b9cc38_1_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25844b9cc38_1_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0" name="Google Shape;190;g25844b9cc38_1_2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25844b9cc38_1_3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7" name="Google Shape;197;g25844b9cc38_1_3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25844b9cc38_1_3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04" name="Google Shape;204;g25844b9cc38_1_3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g25844b9cc38_1_4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11" name="Google Shape;211;g25844b9cc38_1_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g25844b9cc38_1_6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18" name="Google Shape;218;g25844b9cc38_1_6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g25844b9cc38_1_7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25" name="Google Shape;225;g25844b9cc38_1_7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25844b9cc38_1_8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32" name="Google Shape;232;g25844b9cc38_1_8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g25844b9cc38_1_9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39" name="Google Shape;239;g25844b9cc38_1_9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25844b9cc38_1_10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46" name="Google Shape;246;g25844b9cc38_1_10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g25844b9cc38_1_1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53" name="Google Shape;253;g25844b9cc38_1_11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g25844b9cc38_1_14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60" name="Google Shape;260;g25844b9cc38_1_14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g25844b9cc38_1_13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65" name="Google Shape;265;g25844b9cc38_1_13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g25844b9cc38_1_14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72" name="Google Shape;272;g25844b9cc38_1_14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g25844b9cc38_1_15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79" name="Google Shape;279;g25844b9cc38_1_15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g25844b9cc38_1_17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86" name="Google Shape;286;g25844b9cc38_1_17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
        <p:cNvGrpSpPr/>
        <p:nvPr/>
      </p:nvGrpSpPr>
      <p:grpSpPr>
        <a:xfrm>
          <a:off x="0" y="0"/>
          <a:ext cx="0" cy="0"/>
          <a:chOff x="0" y="0"/>
          <a:chExt cx="0" cy="0"/>
        </a:xfrm>
      </p:grpSpPr>
      <p:sp>
        <p:nvSpPr>
          <p:cNvPr id="292" name="Google Shape;292;g25844b9cc38_1_18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93" name="Google Shape;293;g25844b9cc38_1_18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g25844b9cc38_1_19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00" name="Google Shape;300;g25844b9cc38_1_19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25844b9cc38_1_20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07" name="Google Shape;307;g25844b9cc38_1_20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g25844b9cc38_1_2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14" name="Google Shape;314;g25844b9cc38_1_21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g25844b9cc38_1_22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19" name="Google Shape;319;g25844b9cc38_1_22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g25844b9cc38_1_23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26" name="Google Shape;326;g25844b9cc38_1_23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1"/>
        <p:cNvGrpSpPr/>
        <p:nvPr/>
      </p:nvGrpSpPr>
      <p:grpSpPr>
        <a:xfrm>
          <a:off x="0" y="0"/>
          <a:ext cx="0" cy="0"/>
          <a:chOff x="0" y="0"/>
          <a:chExt cx="0" cy="0"/>
        </a:xfrm>
      </p:grpSpPr>
      <p:sp>
        <p:nvSpPr>
          <p:cNvPr id="332" name="Google Shape;332;g25844b9cc38_1_24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33" name="Google Shape;333;g25844b9cc38_1_24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8"/>
        <p:cNvGrpSpPr/>
        <p:nvPr/>
      </p:nvGrpSpPr>
      <p:grpSpPr>
        <a:xfrm>
          <a:off x="0" y="0"/>
          <a:ext cx="0" cy="0"/>
          <a:chOff x="0" y="0"/>
          <a:chExt cx="0" cy="0"/>
        </a:xfrm>
      </p:grpSpPr>
      <p:sp>
        <p:nvSpPr>
          <p:cNvPr id="339" name="Google Shape;339;g25844b9cc38_1_25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40" name="Google Shape;340;g25844b9cc38_1_25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g25844b9cc38_1_25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47" name="Google Shape;347;g25844b9cc38_1_25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8"/>
        <p:cNvGrpSpPr/>
        <p:nvPr/>
      </p:nvGrpSpPr>
      <p:grpSpPr>
        <a:xfrm>
          <a:off x="0" y="0"/>
          <a:ext cx="0" cy="0"/>
          <a:chOff x="0" y="0"/>
          <a:chExt cx="0" cy="0"/>
        </a:xfrm>
      </p:grpSpPr>
      <p:grpSp>
        <p:nvGrpSpPr>
          <p:cNvPr id="19" name="Google Shape;19;p20"/>
          <p:cNvGrpSpPr/>
          <p:nvPr/>
        </p:nvGrpSpPr>
        <p:grpSpPr>
          <a:xfrm>
            <a:off x="203200" y="0"/>
            <a:ext cx="3778250" cy="6858001"/>
            <a:chOff x="203200" y="0"/>
            <a:chExt cx="3778250" cy="6858001"/>
          </a:xfrm>
        </p:grpSpPr>
        <p:sp>
          <p:nvSpPr>
            <p:cNvPr id="20" name="Google Shape;20;p20"/>
            <p:cNvSpPr/>
            <p:nvPr/>
          </p:nvSpPr>
          <p:spPr>
            <a:xfrm>
              <a:off x="641350" y="0"/>
              <a:ext cx="1365250" cy="3971925"/>
            </a:xfrm>
            <a:custGeom>
              <a:avLst/>
              <a:gdLst/>
              <a:ahLst/>
              <a:cxnLst/>
              <a:rect l="l" t="t" r="r" b="b"/>
              <a:pathLst>
                <a:path w="860" h="2502" extrusionOk="0">
                  <a:moveTo>
                    <a:pt x="0" y="2445"/>
                  </a:moveTo>
                  <a:lnTo>
                    <a:pt x="228" y="2502"/>
                  </a:lnTo>
                  <a:lnTo>
                    <a:pt x="860" y="0"/>
                  </a:lnTo>
                  <a:lnTo>
                    <a:pt x="620" y="0"/>
                  </a:lnTo>
                  <a:lnTo>
                    <a:pt x="0" y="2445"/>
                  </a:lnTo>
                  <a:close/>
                </a:path>
              </a:pathLst>
            </a:custGeom>
            <a:solidFill>
              <a:schemeClr val="accent1"/>
            </a:solidFill>
            <a:ln>
              <a:noFill/>
            </a:ln>
          </p:spPr>
          <p:txBody>
            <a:bodyPr/>
            <a:lstStyle/>
            <a:p>
              <a:endParaRPr lang="en-GB"/>
            </a:p>
          </p:txBody>
        </p:sp>
        <p:sp>
          <p:nvSpPr>
            <p:cNvPr id="21" name="Google Shape;21;p20"/>
            <p:cNvSpPr/>
            <p:nvPr/>
          </p:nvSpPr>
          <p:spPr>
            <a:xfrm>
              <a:off x="203200" y="0"/>
              <a:ext cx="1336675" cy="3862388"/>
            </a:xfrm>
            <a:custGeom>
              <a:avLst/>
              <a:gdLst/>
              <a:ahLst/>
              <a:cxnLst/>
              <a:rect l="l" t="t" r="r" b="b"/>
              <a:pathLst>
                <a:path w="842" h="2433" extrusionOk="0">
                  <a:moveTo>
                    <a:pt x="842" y="0"/>
                  </a:moveTo>
                  <a:lnTo>
                    <a:pt x="602" y="0"/>
                  </a:lnTo>
                  <a:lnTo>
                    <a:pt x="0" y="2376"/>
                  </a:lnTo>
                  <a:lnTo>
                    <a:pt x="228" y="2433"/>
                  </a:lnTo>
                  <a:lnTo>
                    <a:pt x="842" y="0"/>
                  </a:lnTo>
                  <a:close/>
                </a:path>
              </a:pathLst>
            </a:custGeom>
            <a:solidFill>
              <a:srgbClr val="595959"/>
            </a:solidFill>
            <a:ln>
              <a:noFill/>
            </a:ln>
          </p:spPr>
          <p:txBody>
            <a:bodyPr/>
            <a:lstStyle/>
            <a:p>
              <a:endParaRPr lang="en-GB"/>
            </a:p>
          </p:txBody>
        </p:sp>
        <p:sp>
          <p:nvSpPr>
            <p:cNvPr id="22" name="Google Shape;22;p20"/>
            <p:cNvSpPr/>
            <p:nvPr/>
          </p:nvSpPr>
          <p:spPr>
            <a:xfrm>
              <a:off x="207963" y="3776663"/>
              <a:ext cx="1936750" cy="3081338"/>
            </a:xfrm>
            <a:custGeom>
              <a:avLst/>
              <a:gdLst/>
              <a:ahLst/>
              <a:cxnLst/>
              <a:rect l="l" t="t" r="r" b="b"/>
              <a:pathLst>
                <a:path w="1220" h="1941" extrusionOk="0">
                  <a:moveTo>
                    <a:pt x="0" y="0"/>
                  </a:moveTo>
                  <a:lnTo>
                    <a:pt x="1166" y="1941"/>
                  </a:lnTo>
                  <a:lnTo>
                    <a:pt x="1220" y="1941"/>
                  </a:lnTo>
                  <a:lnTo>
                    <a:pt x="0" y="0"/>
                  </a:lnTo>
                  <a:close/>
                </a:path>
              </a:pathLst>
            </a:custGeom>
            <a:solidFill>
              <a:srgbClr val="262626"/>
            </a:solidFill>
            <a:ln>
              <a:noFill/>
            </a:ln>
          </p:spPr>
          <p:txBody>
            <a:bodyPr/>
            <a:lstStyle/>
            <a:p>
              <a:endParaRPr lang="en-GB"/>
            </a:p>
          </p:txBody>
        </p:sp>
        <p:sp>
          <p:nvSpPr>
            <p:cNvPr id="23" name="Google Shape;23;p20"/>
            <p:cNvSpPr/>
            <p:nvPr/>
          </p:nvSpPr>
          <p:spPr>
            <a:xfrm>
              <a:off x="646113" y="3886200"/>
              <a:ext cx="2373313" cy="2971800"/>
            </a:xfrm>
            <a:custGeom>
              <a:avLst/>
              <a:gdLst/>
              <a:ahLst/>
              <a:cxnLst/>
              <a:rect l="l" t="t" r="r" b="b"/>
              <a:pathLst>
                <a:path w="1495" h="1872" extrusionOk="0">
                  <a:moveTo>
                    <a:pt x="1495" y="1872"/>
                  </a:moveTo>
                  <a:lnTo>
                    <a:pt x="0" y="0"/>
                  </a:lnTo>
                  <a:lnTo>
                    <a:pt x="1442" y="1872"/>
                  </a:lnTo>
                  <a:lnTo>
                    <a:pt x="1495" y="1872"/>
                  </a:lnTo>
                  <a:close/>
                </a:path>
              </a:pathLst>
            </a:custGeom>
            <a:solidFill>
              <a:srgbClr val="0B5982"/>
            </a:solidFill>
            <a:ln>
              <a:noFill/>
            </a:ln>
          </p:spPr>
          <p:txBody>
            <a:bodyPr/>
            <a:lstStyle/>
            <a:p>
              <a:endParaRPr lang="en-GB"/>
            </a:p>
          </p:txBody>
        </p:sp>
        <p:sp>
          <p:nvSpPr>
            <p:cNvPr id="24" name="Google Shape;24;p20"/>
            <p:cNvSpPr/>
            <p:nvPr/>
          </p:nvSpPr>
          <p:spPr>
            <a:xfrm>
              <a:off x="641350" y="3881438"/>
              <a:ext cx="3340100" cy="2976563"/>
            </a:xfrm>
            <a:custGeom>
              <a:avLst/>
              <a:gdLst/>
              <a:ahLst/>
              <a:cxnLst/>
              <a:rect l="l" t="t" r="r" b="b"/>
              <a:pathLst>
                <a:path w="2104" h="1875" extrusionOk="0">
                  <a:moveTo>
                    <a:pt x="0" y="0"/>
                  </a:moveTo>
                  <a:lnTo>
                    <a:pt x="3" y="3"/>
                  </a:lnTo>
                  <a:lnTo>
                    <a:pt x="1498" y="1875"/>
                  </a:lnTo>
                  <a:lnTo>
                    <a:pt x="2104" y="1875"/>
                  </a:lnTo>
                  <a:lnTo>
                    <a:pt x="228" y="57"/>
                  </a:lnTo>
                  <a:lnTo>
                    <a:pt x="0" y="0"/>
                  </a:lnTo>
                  <a:close/>
                </a:path>
              </a:pathLst>
            </a:custGeom>
            <a:solidFill>
              <a:srgbClr val="1186C3"/>
            </a:solidFill>
            <a:ln>
              <a:noFill/>
            </a:ln>
          </p:spPr>
          <p:txBody>
            <a:bodyPr/>
            <a:lstStyle/>
            <a:p>
              <a:endParaRPr lang="en-GB"/>
            </a:p>
          </p:txBody>
        </p:sp>
        <p:sp>
          <p:nvSpPr>
            <p:cNvPr id="25" name="Google Shape;25;p20"/>
            <p:cNvSpPr/>
            <p:nvPr/>
          </p:nvSpPr>
          <p:spPr>
            <a:xfrm>
              <a:off x="203200" y="3771900"/>
              <a:ext cx="2660650" cy="3086100"/>
            </a:xfrm>
            <a:custGeom>
              <a:avLst/>
              <a:gdLst/>
              <a:ahLst/>
              <a:cxnLst/>
              <a:rect l="l" t="t" r="r" b="b"/>
              <a:pathLst>
                <a:path w="1676" h="1944" extrusionOk="0">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rgbClr val="3F3F3F"/>
            </a:solidFill>
            <a:ln>
              <a:noFill/>
            </a:ln>
          </p:spPr>
          <p:txBody>
            <a:bodyPr/>
            <a:lstStyle/>
            <a:p>
              <a:endParaRPr lang="en-GB"/>
            </a:p>
          </p:txBody>
        </p:sp>
      </p:grpSp>
      <p:sp>
        <p:nvSpPr>
          <p:cNvPr id="26" name="Google Shape;26;p20"/>
          <p:cNvSpPr txBox="1">
            <a:spLocks noGrp="1"/>
          </p:cNvSpPr>
          <p:nvPr>
            <p:ph type="ctrTitle"/>
          </p:nvPr>
        </p:nvSpPr>
        <p:spPr>
          <a:xfrm>
            <a:off x="1739673" y="914401"/>
            <a:ext cx="6947127" cy="3488266"/>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5400"/>
              <a:buFont typeface="Corbel"/>
              <a:buNone/>
              <a:defRPr sz="5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20"/>
          <p:cNvSpPr txBox="1">
            <a:spLocks noGrp="1"/>
          </p:cNvSpPr>
          <p:nvPr>
            <p:ph type="subTitle" idx="1"/>
          </p:nvPr>
        </p:nvSpPr>
        <p:spPr>
          <a:xfrm>
            <a:off x="2924238" y="4402666"/>
            <a:ext cx="5762563" cy="1364531"/>
          </a:xfrm>
          <a:prstGeom prst="rect">
            <a:avLst/>
          </a:prstGeom>
          <a:noFill/>
          <a:ln>
            <a:noFill/>
          </a:ln>
        </p:spPr>
        <p:txBody>
          <a:bodyPr spcFirstLastPara="1" wrap="square" lIns="91425" tIns="45700" rIns="91425" bIns="45700" anchor="t" anchorCtr="0">
            <a:normAutofit/>
          </a:bodyPr>
          <a:lstStyle>
            <a:lvl1pPr lvl="0" algn="r">
              <a:lnSpc>
                <a:spcPct val="100000"/>
              </a:lnSpc>
              <a:spcBef>
                <a:spcPts val="360"/>
              </a:spcBef>
              <a:spcAft>
                <a:spcPts val="0"/>
              </a:spcAft>
              <a:buSzPts val="2610"/>
              <a:buNone/>
              <a:defRPr sz="1800">
                <a:solidFill>
                  <a:schemeClr val="dk1"/>
                </a:solidFill>
              </a:defRPr>
            </a:lvl1pPr>
            <a:lvl2pPr lvl="1" algn="ctr">
              <a:lnSpc>
                <a:spcPct val="100000"/>
              </a:lnSpc>
              <a:spcBef>
                <a:spcPts val="600"/>
              </a:spcBef>
              <a:spcAft>
                <a:spcPts val="0"/>
              </a:spcAft>
              <a:buSzPts val="2900"/>
              <a:buNone/>
              <a:defRPr>
                <a:solidFill>
                  <a:srgbClr val="888888"/>
                </a:solidFill>
              </a:defRPr>
            </a:lvl2pPr>
            <a:lvl3pPr lvl="2" algn="ctr">
              <a:lnSpc>
                <a:spcPct val="100000"/>
              </a:lnSpc>
              <a:spcBef>
                <a:spcPts val="600"/>
              </a:spcBef>
              <a:spcAft>
                <a:spcPts val="0"/>
              </a:spcAft>
              <a:buSzPts val="2610"/>
              <a:buNone/>
              <a:defRPr>
                <a:solidFill>
                  <a:srgbClr val="888888"/>
                </a:solidFill>
              </a:defRPr>
            </a:lvl3pPr>
            <a:lvl4pPr lvl="3" algn="ctr">
              <a:lnSpc>
                <a:spcPct val="100000"/>
              </a:lnSpc>
              <a:spcBef>
                <a:spcPts val="600"/>
              </a:spcBef>
              <a:spcAft>
                <a:spcPts val="0"/>
              </a:spcAft>
              <a:buSzPts val="2320"/>
              <a:buNone/>
              <a:defRPr>
                <a:solidFill>
                  <a:srgbClr val="888888"/>
                </a:solidFill>
              </a:defRPr>
            </a:lvl4pPr>
            <a:lvl5pPr lvl="4" algn="ctr">
              <a:lnSpc>
                <a:spcPct val="100000"/>
              </a:lnSpc>
              <a:spcBef>
                <a:spcPts val="600"/>
              </a:spcBef>
              <a:spcAft>
                <a:spcPts val="0"/>
              </a:spcAft>
              <a:buSzPts val="2030"/>
              <a:buNone/>
              <a:defRPr>
                <a:solidFill>
                  <a:srgbClr val="888888"/>
                </a:solidFill>
              </a:defRPr>
            </a:lvl5pPr>
            <a:lvl6pPr lvl="5" algn="ctr">
              <a:lnSpc>
                <a:spcPct val="100000"/>
              </a:lnSpc>
              <a:spcBef>
                <a:spcPts val="600"/>
              </a:spcBef>
              <a:spcAft>
                <a:spcPts val="0"/>
              </a:spcAft>
              <a:buSzPts val="2030"/>
              <a:buNone/>
              <a:defRPr>
                <a:solidFill>
                  <a:srgbClr val="888888"/>
                </a:solidFill>
              </a:defRPr>
            </a:lvl6pPr>
            <a:lvl7pPr lvl="6" algn="ctr">
              <a:lnSpc>
                <a:spcPct val="100000"/>
              </a:lnSpc>
              <a:spcBef>
                <a:spcPts val="600"/>
              </a:spcBef>
              <a:spcAft>
                <a:spcPts val="0"/>
              </a:spcAft>
              <a:buSzPts val="2030"/>
              <a:buNone/>
              <a:defRPr>
                <a:solidFill>
                  <a:srgbClr val="888888"/>
                </a:solidFill>
              </a:defRPr>
            </a:lvl7pPr>
            <a:lvl8pPr lvl="7" algn="ctr">
              <a:lnSpc>
                <a:spcPct val="100000"/>
              </a:lnSpc>
              <a:spcBef>
                <a:spcPts val="600"/>
              </a:spcBef>
              <a:spcAft>
                <a:spcPts val="0"/>
              </a:spcAft>
              <a:buSzPts val="2030"/>
              <a:buNone/>
              <a:defRPr>
                <a:solidFill>
                  <a:srgbClr val="888888"/>
                </a:solidFill>
              </a:defRPr>
            </a:lvl8pPr>
            <a:lvl9pPr lvl="8" algn="ctr">
              <a:lnSpc>
                <a:spcPct val="100000"/>
              </a:lnSpc>
              <a:spcBef>
                <a:spcPts val="600"/>
              </a:spcBef>
              <a:spcAft>
                <a:spcPts val="600"/>
              </a:spcAft>
              <a:buSzPts val="2030"/>
              <a:buNone/>
              <a:defRPr>
                <a:solidFill>
                  <a:srgbClr val="888888"/>
                </a:solidFill>
              </a:defRPr>
            </a:lvl9pPr>
          </a:lstStyle>
          <a:p>
            <a:endParaRPr/>
          </a:p>
        </p:txBody>
      </p:sp>
      <p:sp>
        <p:nvSpPr>
          <p:cNvPr id="28" name="Google Shape;28;p20"/>
          <p:cNvSpPr txBox="1">
            <a:spLocks noGrp="1"/>
          </p:cNvSpPr>
          <p:nvPr>
            <p:ph type="dt" idx="10"/>
          </p:nvPr>
        </p:nvSpPr>
        <p:spPr>
          <a:xfrm>
            <a:off x="7325773" y="6117336"/>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20"/>
          <p:cNvSpPr txBox="1">
            <a:spLocks noGrp="1"/>
          </p:cNvSpPr>
          <p:nvPr>
            <p:ph type="ftr" idx="11"/>
          </p:nvPr>
        </p:nvSpPr>
        <p:spPr>
          <a:xfrm>
            <a:off x="3623733" y="6117336"/>
            <a:ext cx="3609438"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20"/>
          <p:cNvSpPr txBox="1">
            <a:spLocks noGrp="1"/>
          </p:cNvSpPr>
          <p:nvPr>
            <p:ph type="sldNum" idx="12"/>
          </p:nvPr>
        </p:nvSpPr>
        <p:spPr>
          <a:xfrm>
            <a:off x="8275320" y="6117336"/>
            <a:ext cx="41148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
        <p:nvSpPr>
          <p:cNvPr id="31" name="Google Shape;31;p20"/>
          <p:cNvSpPr/>
          <p:nvPr/>
        </p:nvSpPr>
        <p:spPr>
          <a:xfrm>
            <a:off x="203200" y="3771900"/>
            <a:ext cx="361950" cy="90488"/>
          </a:xfrm>
          <a:custGeom>
            <a:avLst/>
            <a:gdLst/>
            <a:ahLst/>
            <a:cxnLst/>
            <a:rect l="l" t="t" r="r" b="b"/>
            <a:pathLst>
              <a:path w="228" h="57" extrusionOk="0">
                <a:moveTo>
                  <a:pt x="228" y="57"/>
                </a:moveTo>
                <a:lnTo>
                  <a:pt x="0" y="0"/>
                </a:lnTo>
                <a:lnTo>
                  <a:pt x="222" y="54"/>
                </a:lnTo>
                <a:lnTo>
                  <a:pt x="228" y="57"/>
                </a:lnTo>
                <a:close/>
              </a:path>
            </a:pathLst>
          </a:custGeom>
          <a:solidFill>
            <a:srgbClr val="29ABE2"/>
          </a:solidFill>
          <a:ln>
            <a:noFill/>
          </a:ln>
        </p:spPr>
        <p:txBody>
          <a:bodyPr/>
          <a:lstStyle/>
          <a:p>
            <a:endParaRPr lang="en-GB"/>
          </a:p>
        </p:txBody>
      </p:sp>
      <p:sp>
        <p:nvSpPr>
          <p:cNvPr id="32" name="Google Shape;32;p20"/>
          <p:cNvSpPr/>
          <p:nvPr/>
        </p:nvSpPr>
        <p:spPr>
          <a:xfrm>
            <a:off x="560388" y="3867150"/>
            <a:ext cx="61913" cy="80963"/>
          </a:xfrm>
          <a:custGeom>
            <a:avLst/>
            <a:gdLst/>
            <a:ahLst/>
            <a:cxnLst/>
            <a:rect l="l" t="t" r="r" b="b"/>
            <a:pathLst>
              <a:path w="39" h="51" extrusionOk="0">
                <a:moveTo>
                  <a:pt x="0" y="0"/>
                </a:moveTo>
                <a:lnTo>
                  <a:pt x="39" y="51"/>
                </a:lnTo>
                <a:lnTo>
                  <a:pt x="3" y="0"/>
                </a:lnTo>
                <a:lnTo>
                  <a:pt x="0" y="0"/>
                </a:lnTo>
                <a:close/>
              </a:path>
            </a:pathLst>
          </a:custGeom>
          <a:solidFill>
            <a:srgbClr val="29ABE2"/>
          </a:solidFill>
          <a:ln>
            <a:noFill/>
          </a:ln>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3"/>
        <p:cNvGrpSpPr/>
        <p:nvPr/>
      </p:nvGrpSpPr>
      <p:grpSpPr>
        <a:xfrm>
          <a:off x="0" y="0"/>
          <a:ext cx="0" cy="0"/>
          <a:chOff x="0" y="0"/>
          <a:chExt cx="0" cy="0"/>
        </a:xfrm>
      </p:grpSpPr>
      <p:sp>
        <p:nvSpPr>
          <p:cNvPr id="34" name="Google Shape;34;p21"/>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21"/>
          <p:cNvSpPr txBox="1">
            <a:spLocks noGrp="1"/>
          </p:cNvSpPr>
          <p:nvPr>
            <p:ph type="body" idx="1"/>
          </p:nvPr>
        </p:nvSpPr>
        <p:spPr>
          <a:xfrm>
            <a:off x="982133" y="2667000"/>
            <a:ext cx="7704667" cy="3332816"/>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36" name="Google Shape;36;p21"/>
          <p:cNvSpPr txBox="1">
            <a:spLocks noGrp="1"/>
          </p:cNvSpPr>
          <p:nvPr>
            <p:ph type="dt" idx="10"/>
          </p:nvPr>
        </p:nvSpPr>
        <p:spPr>
          <a:xfrm>
            <a:off x="7344329" y="6108173"/>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 name="Google Shape;37;p21"/>
          <p:cNvSpPr txBox="1">
            <a:spLocks noGrp="1"/>
          </p:cNvSpPr>
          <p:nvPr>
            <p:ph type="ftr" idx="11"/>
          </p:nvPr>
        </p:nvSpPr>
        <p:spPr>
          <a:xfrm>
            <a:off x="1972647" y="6108173"/>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21"/>
          <p:cNvSpPr txBox="1">
            <a:spLocks noGrp="1"/>
          </p:cNvSpPr>
          <p:nvPr>
            <p:ph type="sldNum" idx="12"/>
          </p:nvPr>
        </p:nvSpPr>
        <p:spPr>
          <a:xfrm>
            <a:off x="8258967" y="6108173"/>
            <a:ext cx="42783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9"/>
        <p:cNvGrpSpPr/>
        <p:nvPr/>
      </p:nvGrpSpPr>
      <p:grpSpPr>
        <a:xfrm>
          <a:off x="0" y="0"/>
          <a:ext cx="0" cy="0"/>
          <a:chOff x="0" y="0"/>
          <a:chExt cx="0" cy="0"/>
        </a:xfrm>
      </p:grpSpPr>
      <p:sp>
        <p:nvSpPr>
          <p:cNvPr id="40" name="Google Shape;40;p22"/>
          <p:cNvSpPr txBox="1">
            <a:spLocks noGrp="1"/>
          </p:cNvSpPr>
          <p:nvPr>
            <p:ph type="title"/>
          </p:nvPr>
        </p:nvSpPr>
        <p:spPr>
          <a:xfrm>
            <a:off x="1986995" y="2666998"/>
            <a:ext cx="6699805" cy="2360071"/>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4000"/>
              <a:buFont typeface="Corbel"/>
              <a:buNone/>
              <a:defRPr sz="40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22"/>
          <p:cNvSpPr txBox="1">
            <a:spLocks noGrp="1"/>
          </p:cNvSpPr>
          <p:nvPr>
            <p:ph type="body" idx="1"/>
          </p:nvPr>
        </p:nvSpPr>
        <p:spPr>
          <a:xfrm>
            <a:off x="1986998" y="5027070"/>
            <a:ext cx="6699802" cy="8604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42" name="Google Shape;42;p22"/>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22"/>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 name="Google Shape;44;p22"/>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5"/>
        <p:cNvGrpSpPr/>
        <p:nvPr/>
      </p:nvGrpSpPr>
      <p:grpSpPr>
        <a:xfrm>
          <a:off x="0" y="0"/>
          <a:ext cx="0" cy="0"/>
          <a:chOff x="0" y="0"/>
          <a:chExt cx="0" cy="0"/>
        </a:xfrm>
      </p:grpSpPr>
      <p:sp>
        <p:nvSpPr>
          <p:cNvPr id="46" name="Google Shape;46;p23"/>
          <p:cNvSpPr txBox="1">
            <a:spLocks noGrp="1"/>
          </p:cNvSpPr>
          <p:nvPr>
            <p:ph type="title"/>
          </p:nvPr>
        </p:nvSpPr>
        <p:spPr>
          <a:xfrm>
            <a:off x="982133" y="685801"/>
            <a:ext cx="7704667" cy="17525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23"/>
          <p:cNvSpPr txBox="1">
            <a:spLocks noGrp="1"/>
          </p:cNvSpPr>
          <p:nvPr>
            <p:ph type="body" idx="1"/>
          </p:nvPr>
        </p:nvSpPr>
        <p:spPr>
          <a:xfrm>
            <a:off x="982133" y="2667000"/>
            <a:ext cx="3739896" cy="3368674"/>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48" name="Google Shape;48;p23"/>
          <p:cNvSpPr txBox="1">
            <a:spLocks noGrp="1"/>
          </p:cNvSpPr>
          <p:nvPr>
            <p:ph type="body" idx="2"/>
          </p:nvPr>
        </p:nvSpPr>
        <p:spPr>
          <a:xfrm>
            <a:off x="4946904" y="2667000"/>
            <a:ext cx="3739896" cy="3346824"/>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49" name="Google Shape;49;p23"/>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 name="Google Shape;50;p23"/>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23"/>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2"/>
        <p:cNvGrpSpPr/>
        <p:nvPr/>
      </p:nvGrpSpPr>
      <p:grpSpPr>
        <a:xfrm>
          <a:off x="0" y="0"/>
          <a:ext cx="0" cy="0"/>
          <a:chOff x="0" y="0"/>
          <a:chExt cx="0" cy="0"/>
        </a:xfrm>
      </p:grpSpPr>
      <p:sp>
        <p:nvSpPr>
          <p:cNvPr id="53" name="Google Shape;53;p24"/>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 name="Google Shape;54;p24"/>
          <p:cNvSpPr txBox="1">
            <a:spLocks noGrp="1"/>
          </p:cNvSpPr>
          <p:nvPr>
            <p:ph type="body" idx="1"/>
          </p:nvPr>
        </p:nvSpPr>
        <p:spPr>
          <a:xfrm>
            <a:off x="1329481" y="2658533"/>
            <a:ext cx="3456291"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560"/>
              </a:spcBef>
              <a:spcAft>
                <a:spcPts val="0"/>
              </a:spcAft>
              <a:buSzPts val="4060"/>
              <a:buNone/>
              <a:defRPr sz="2800" b="0">
                <a:solidFill>
                  <a:srgbClr val="1186C3"/>
                </a:solidFill>
              </a:defRPr>
            </a:lvl1pPr>
            <a:lvl2pPr marL="914400" lvl="1" indent="-228600" algn="l">
              <a:lnSpc>
                <a:spcPct val="100000"/>
              </a:lnSpc>
              <a:spcBef>
                <a:spcPts val="600"/>
              </a:spcBef>
              <a:spcAft>
                <a:spcPts val="0"/>
              </a:spcAft>
              <a:buSzPts val="2900"/>
              <a:buNone/>
              <a:defRPr sz="2000" b="1"/>
            </a:lvl2pPr>
            <a:lvl3pPr marL="1371600" lvl="2" indent="-228600" algn="l">
              <a:lnSpc>
                <a:spcPct val="100000"/>
              </a:lnSpc>
              <a:spcBef>
                <a:spcPts val="600"/>
              </a:spcBef>
              <a:spcAft>
                <a:spcPts val="0"/>
              </a:spcAft>
              <a:buSzPts val="2610"/>
              <a:buNone/>
              <a:defRPr sz="1800" b="1"/>
            </a:lvl3pPr>
            <a:lvl4pPr marL="1828800" lvl="3" indent="-228600" algn="l">
              <a:lnSpc>
                <a:spcPct val="100000"/>
              </a:lnSpc>
              <a:spcBef>
                <a:spcPts val="600"/>
              </a:spcBef>
              <a:spcAft>
                <a:spcPts val="0"/>
              </a:spcAft>
              <a:buSzPts val="2320"/>
              <a:buNone/>
              <a:defRPr sz="1600" b="1"/>
            </a:lvl4pPr>
            <a:lvl5pPr marL="2286000" lvl="4" indent="-228600" algn="l">
              <a:lnSpc>
                <a:spcPct val="100000"/>
              </a:lnSpc>
              <a:spcBef>
                <a:spcPts val="600"/>
              </a:spcBef>
              <a:spcAft>
                <a:spcPts val="0"/>
              </a:spcAft>
              <a:buSzPts val="2320"/>
              <a:buNone/>
              <a:defRPr sz="1600" b="1"/>
            </a:lvl5pPr>
            <a:lvl6pPr marL="2743200" lvl="5" indent="-228600" algn="l">
              <a:lnSpc>
                <a:spcPct val="100000"/>
              </a:lnSpc>
              <a:spcBef>
                <a:spcPts val="600"/>
              </a:spcBef>
              <a:spcAft>
                <a:spcPts val="0"/>
              </a:spcAft>
              <a:buSzPts val="2320"/>
              <a:buNone/>
              <a:defRPr sz="1600" b="1"/>
            </a:lvl6pPr>
            <a:lvl7pPr marL="3200400" lvl="6" indent="-228600" algn="l">
              <a:lnSpc>
                <a:spcPct val="100000"/>
              </a:lnSpc>
              <a:spcBef>
                <a:spcPts val="600"/>
              </a:spcBef>
              <a:spcAft>
                <a:spcPts val="0"/>
              </a:spcAft>
              <a:buSzPts val="2320"/>
              <a:buNone/>
              <a:defRPr sz="1600" b="1"/>
            </a:lvl7pPr>
            <a:lvl8pPr marL="3657600" lvl="7" indent="-228600" algn="l">
              <a:lnSpc>
                <a:spcPct val="100000"/>
              </a:lnSpc>
              <a:spcBef>
                <a:spcPts val="600"/>
              </a:spcBef>
              <a:spcAft>
                <a:spcPts val="0"/>
              </a:spcAft>
              <a:buSzPts val="2320"/>
              <a:buNone/>
              <a:defRPr sz="1600" b="1"/>
            </a:lvl8pPr>
            <a:lvl9pPr marL="4114800" lvl="8" indent="-228600" algn="l">
              <a:lnSpc>
                <a:spcPct val="100000"/>
              </a:lnSpc>
              <a:spcBef>
                <a:spcPts val="600"/>
              </a:spcBef>
              <a:spcAft>
                <a:spcPts val="600"/>
              </a:spcAft>
              <a:buSzPts val="2320"/>
              <a:buNone/>
              <a:defRPr sz="1600" b="1"/>
            </a:lvl9pPr>
          </a:lstStyle>
          <a:p>
            <a:endParaRPr/>
          </a:p>
        </p:txBody>
      </p:sp>
      <p:sp>
        <p:nvSpPr>
          <p:cNvPr id="55" name="Google Shape;55;p24"/>
          <p:cNvSpPr txBox="1">
            <a:spLocks noGrp="1"/>
          </p:cNvSpPr>
          <p:nvPr>
            <p:ph type="body" idx="2"/>
          </p:nvPr>
        </p:nvSpPr>
        <p:spPr>
          <a:xfrm>
            <a:off x="1113523" y="3335336"/>
            <a:ext cx="3672248" cy="2665259"/>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56" name="Google Shape;56;p24"/>
          <p:cNvSpPr txBox="1">
            <a:spLocks noGrp="1"/>
          </p:cNvSpPr>
          <p:nvPr>
            <p:ph type="body" idx="3"/>
          </p:nvPr>
        </p:nvSpPr>
        <p:spPr>
          <a:xfrm>
            <a:off x="5161710" y="2667000"/>
            <a:ext cx="3467806"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560"/>
              </a:spcBef>
              <a:spcAft>
                <a:spcPts val="0"/>
              </a:spcAft>
              <a:buSzPts val="4060"/>
              <a:buNone/>
              <a:defRPr sz="2800" b="0">
                <a:solidFill>
                  <a:srgbClr val="1186C3"/>
                </a:solidFill>
              </a:defRPr>
            </a:lvl1pPr>
            <a:lvl2pPr marL="914400" lvl="1" indent="-228600" algn="l">
              <a:lnSpc>
                <a:spcPct val="100000"/>
              </a:lnSpc>
              <a:spcBef>
                <a:spcPts val="600"/>
              </a:spcBef>
              <a:spcAft>
                <a:spcPts val="0"/>
              </a:spcAft>
              <a:buSzPts val="2900"/>
              <a:buNone/>
              <a:defRPr sz="2000" b="1"/>
            </a:lvl2pPr>
            <a:lvl3pPr marL="1371600" lvl="2" indent="-228600" algn="l">
              <a:lnSpc>
                <a:spcPct val="100000"/>
              </a:lnSpc>
              <a:spcBef>
                <a:spcPts val="600"/>
              </a:spcBef>
              <a:spcAft>
                <a:spcPts val="0"/>
              </a:spcAft>
              <a:buSzPts val="2610"/>
              <a:buNone/>
              <a:defRPr sz="1800" b="1"/>
            </a:lvl3pPr>
            <a:lvl4pPr marL="1828800" lvl="3" indent="-228600" algn="l">
              <a:lnSpc>
                <a:spcPct val="100000"/>
              </a:lnSpc>
              <a:spcBef>
                <a:spcPts val="600"/>
              </a:spcBef>
              <a:spcAft>
                <a:spcPts val="0"/>
              </a:spcAft>
              <a:buSzPts val="2320"/>
              <a:buNone/>
              <a:defRPr sz="1600" b="1"/>
            </a:lvl4pPr>
            <a:lvl5pPr marL="2286000" lvl="4" indent="-228600" algn="l">
              <a:lnSpc>
                <a:spcPct val="100000"/>
              </a:lnSpc>
              <a:spcBef>
                <a:spcPts val="600"/>
              </a:spcBef>
              <a:spcAft>
                <a:spcPts val="0"/>
              </a:spcAft>
              <a:buSzPts val="2320"/>
              <a:buNone/>
              <a:defRPr sz="1600" b="1"/>
            </a:lvl5pPr>
            <a:lvl6pPr marL="2743200" lvl="5" indent="-228600" algn="l">
              <a:lnSpc>
                <a:spcPct val="100000"/>
              </a:lnSpc>
              <a:spcBef>
                <a:spcPts val="600"/>
              </a:spcBef>
              <a:spcAft>
                <a:spcPts val="0"/>
              </a:spcAft>
              <a:buSzPts val="2320"/>
              <a:buNone/>
              <a:defRPr sz="1600" b="1"/>
            </a:lvl6pPr>
            <a:lvl7pPr marL="3200400" lvl="6" indent="-228600" algn="l">
              <a:lnSpc>
                <a:spcPct val="100000"/>
              </a:lnSpc>
              <a:spcBef>
                <a:spcPts val="600"/>
              </a:spcBef>
              <a:spcAft>
                <a:spcPts val="0"/>
              </a:spcAft>
              <a:buSzPts val="2320"/>
              <a:buNone/>
              <a:defRPr sz="1600" b="1"/>
            </a:lvl7pPr>
            <a:lvl8pPr marL="3657600" lvl="7" indent="-228600" algn="l">
              <a:lnSpc>
                <a:spcPct val="100000"/>
              </a:lnSpc>
              <a:spcBef>
                <a:spcPts val="600"/>
              </a:spcBef>
              <a:spcAft>
                <a:spcPts val="0"/>
              </a:spcAft>
              <a:buSzPts val="2320"/>
              <a:buNone/>
              <a:defRPr sz="1600" b="1"/>
            </a:lvl8pPr>
            <a:lvl9pPr marL="4114800" lvl="8" indent="-228600" algn="l">
              <a:lnSpc>
                <a:spcPct val="100000"/>
              </a:lnSpc>
              <a:spcBef>
                <a:spcPts val="600"/>
              </a:spcBef>
              <a:spcAft>
                <a:spcPts val="600"/>
              </a:spcAft>
              <a:buSzPts val="2320"/>
              <a:buNone/>
              <a:defRPr sz="1600" b="1"/>
            </a:lvl9pPr>
          </a:lstStyle>
          <a:p>
            <a:endParaRPr/>
          </a:p>
        </p:txBody>
      </p:sp>
      <p:sp>
        <p:nvSpPr>
          <p:cNvPr id="57" name="Google Shape;57;p24"/>
          <p:cNvSpPr txBox="1">
            <a:spLocks noGrp="1"/>
          </p:cNvSpPr>
          <p:nvPr>
            <p:ph type="body" idx="4"/>
          </p:nvPr>
        </p:nvSpPr>
        <p:spPr>
          <a:xfrm>
            <a:off x="4957266" y="3335336"/>
            <a:ext cx="3672248" cy="2665259"/>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58" name="Google Shape;58;p24"/>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4"/>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4"/>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1"/>
        <p:cNvGrpSpPr/>
        <p:nvPr/>
      </p:nvGrpSpPr>
      <p:grpSpPr>
        <a:xfrm>
          <a:off x="0" y="0"/>
          <a:ext cx="0" cy="0"/>
          <a:chOff x="0" y="0"/>
          <a:chExt cx="0" cy="0"/>
        </a:xfrm>
      </p:grpSpPr>
      <p:sp>
        <p:nvSpPr>
          <p:cNvPr id="62" name="Google Shape;62;p25"/>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5"/>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25"/>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25"/>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26"/>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 name="Google Shape;68;p26"/>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26"/>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0"/>
        <p:cNvGrpSpPr/>
        <p:nvPr/>
      </p:nvGrpSpPr>
      <p:grpSpPr>
        <a:xfrm>
          <a:off x="0" y="0"/>
          <a:ext cx="0" cy="0"/>
          <a:chOff x="0" y="0"/>
          <a:chExt cx="0" cy="0"/>
        </a:xfrm>
      </p:grpSpPr>
      <p:sp>
        <p:nvSpPr>
          <p:cNvPr id="71" name="Google Shape;71;p27"/>
          <p:cNvSpPr txBox="1">
            <a:spLocks noGrp="1"/>
          </p:cNvSpPr>
          <p:nvPr>
            <p:ph type="title"/>
          </p:nvPr>
        </p:nvSpPr>
        <p:spPr>
          <a:xfrm>
            <a:off x="1113524" y="1600200"/>
            <a:ext cx="2662534" cy="1371600"/>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400"/>
              <a:buFont typeface="Corbel"/>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7"/>
          <p:cNvSpPr txBox="1">
            <a:spLocks noGrp="1"/>
          </p:cNvSpPr>
          <p:nvPr>
            <p:ph type="body" idx="1"/>
          </p:nvPr>
        </p:nvSpPr>
        <p:spPr>
          <a:xfrm>
            <a:off x="3947553" y="685800"/>
            <a:ext cx="4681962" cy="5105401"/>
          </a:xfrm>
          <a:prstGeom prst="rect">
            <a:avLst/>
          </a:prstGeom>
          <a:noFill/>
          <a:ln>
            <a:noFill/>
          </a:ln>
        </p:spPr>
        <p:txBody>
          <a:bodyPr spcFirstLastPara="1" wrap="square" lIns="91425" tIns="45700" rIns="91425" bIns="45700" anchor="ctr" anchorCtr="0">
            <a:normAutofit/>
          </a:bodyPr>
          <a:lstStyle>
            <a:lvl1pPr marL="457200" lvl="0" indent="-412750" algn="l">
              <a:lnSpc>
                <a:spcPct val="100000"/>
              </a:lnSpc>
              <a:spcBef>
                <a:spcPts val="400"/>
              </a:spcBef>
              <a:spcAft>
                <a:spcPts val="0"/>
              </a:spcAft>
              <a:buSzPts val="2900"/>
              <a:buChar char="•"/>
              <a:defRPr sz="2000"/>
            </a:lvl1pPr>
            <a:lvl2pPr marL="914400" lvl="1" indent="-394335" algn="l">
              <a:lnSpc>
                <a:spcPct val="100000"/>
              </a:lnSpc>
              <a:spcBef>
                <a:spcPts val="600"/>
              </a:spcBef>
              <a:spcAft>
                <a:spcPts val="0"/>
              </a:spcAft>
              <a:buSzPts val="2610"/>
              <a:buChar char="•"/>
              <a:defRPr sz="1800"/>
            </a:lvl2pPr>
            <a:lvl3pPr marL="1371600" lvl="2" indent="-375919" algn="l">
              <a:lnSpc>
                <a:spcPct val="100000"/>
              </a:lnSpc>
              <a:spcBef>
                <a:spcPts val="600"/>
              </a:spcBef>
              <a:spcAft>
                <a:spcPts val="0"/>
              </a:spcAft>
              <a:buSzPts val="2320"/>
              <a:buChar char="•"/>
              <a:defRPr sz="1600"/>
            </a:lvl3pPr>
            <a:lvl4pPr marL="1828800" lvl="3" indent="-357505" algn="l">
              <a:lnSpc>
                <a:spcPct val="100000"/>
              </a:lnSpc>
              <a:spcBef>
                <a:spcPts val="600"/>
              </a:spcBef>
              <a:spcAft>
                <a:spcPts val="0"/>
              </a:spcAft>
              <a:buSzPts val="2030"/>
              <a:buChar char="•"/>
              <a:defRPr sz="1400"/>
            </a:lvl4pPr>
            <a:lvl5pPr marL="2286000" lvl="4" indent="-357504" algn="l">
              <a:lnSpc>
                <a:spcPct val="100000"/>
              </a:lnSpc>
              <a:spcBef>
                <a:spcPts val="600"/>
              </a:spcBef>
              <a:spcAft>
                <a:spcPts val="0"/>
              </a:spcAft>
              <a:buSzPts val="2030"/>
              <a:buChar char="•"/>
              <a:defRPr sz="1400"/>
            </a:lvl5pPr>
            <a:lvl6pPr marL="2743200" lvl="5" indent="-357504" algn="l">
              <a:lnSpc>
                <a:spcPct val="100000"/>
              </a:lnSpc>
              <a:spcBef>
                <a:spcPts val="600"/>
              </a:spcBef>
              <a:spcAft>
                <a:spcPts val="0"/>
              </a:spcAft>
              <a:buSzPts val="2030"/>
              <a:buChar char="•"/>
              <a:defRPr sz="1400"/>
            </a:lvl6pPr>
            <a:lvl7pPr marL="3200400" lvl="6" indent="-357504" algn="l">
              <a:lnSpc>
                <a:spcPct val="100000"/>
              </a:lnSpc>
              <a:spcBef>
                <a:spcPts val="600"/>
              </a:spcBef>
              <a:spcAft>
                <a:spcPts val="0"/>
              </a:spcAft>
              <a:buSzPts val="2030"/>
              <a:buChar char="•"/>
              <a:defRPr sz="1400"/>
            </a:lvl7pPr>
            <a:lvl8pPr marL="3657600" lvl="7" indent="-357504" algn="l">
              <a:lnSpc>
                <a:spcPct val="100000"/>
              </a:lnSpc>
              <a:spcBef>
                <a:spcPts val="600"/>
              </a:spcBef>
              <a:spcAft>
                <a:spcPts val="0"/>
              </a:spcAft>
              <a:buSzPts val="2030"/>
              <a:buChar char="•"/>
              <a:defRPr sz="1400"/>
            </a:lvl8pPr>
            <a:lvl9pPr marL="4114800" lvl="8" indent="-357504" algn="l">
              <a:lnSpc>
                <a:spcPct val="100000"/>
              </a:lnSpc>
              <a:spcBef>
                <a:spcPts val="600"/>
              </a:spcBef>
              <a:spcAft>
                <a:spcPts val="600"/>
              </a:spcAft>
              <a:buSzPts val="2030"/>
              <a:buChar char="•"/>
              <a:defRPr sz="1400"/>
            </a:lvl9pPr>
          </a:lstStyle>
          <a:p>
            <a:endParaRPr/>
          </a:p>
        </p:txBody>
      </p:sp>
      <p:sp>
        <p:nvSpPr>
          <p:cNvPr id="73" name="Google Shape;73;p27"/>
          <p:cNvSpPr txBox="1">
            <a:spLocks noGrp="1"/>
          </p:cNvSpPr>
          <p:nvPr>
            <p:ph type="body" idx="2"/>
          </p:nvPr>
        </p:nvSpPr>
        <p:spPr>
          <a:xfrm>
            <a:off x="1113524" y="2971800"/>
            <a:ext cx="2662534" cy="1828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320"/>
              </a:spcBef>
              <a:spcAft>
                <a:spcPts val="0"/>
              </a:spcAft>
              <a:buSzPts val="2320"/>
              <a:buNone/>
              <a:defRPr sz="16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74" name="Google Shape;74;p27"/>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27"/>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7"/>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7"/>
        <p:cNvGrpSpPr/>
        <p:nvPr/>
      </p:nvGrpSpPr>
      <p:grpSpPr>
        <a:xfrm>
          <a:off x="0" y="0"/>
          <a:ext cx="0" cy="0"/>
          <a:chOff x="0" y="0"/>
          <a:chExt cx="0" cy="0"/>
        </a:xfrm>
      </p:grpSpPr>
      <p:sp>
        <p:nvSpPr>
          <p:cNvPr id="78" name="Google Shape;78;p28"/>
          <p:cNvSpPr txBox="1">
            <a:spLocks noGrp="1"/>
          </p:cNvSpPr>
          <p:nvPr>
            <p:ph type="title"/>
          </p:nvPr>
        </p:nvSpPr>
        <p:spPr>
          <a:xfrm>
            <a:off x="1112332" y="1752599"/>
            <a:ext cx="4070679" cy="1371600"/>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800"/>
              <a:buFont typeface="Corbel"/>
              <a:buNone/>
              <a:defRPr sz="28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8"/>
          <p:cNvSpPr>
            <a:spLocks noGrp="1"/>
          </p:cNvSpPr>
          <p:nvPr>
            <p:ph type="pic" idx="2"/>
          </p:nvPr>
        </p:nvSpPr>
        <p:spPr>
          <a:xfrm>
            <a:off x="5697495" y="914400"/>
            <a:ext cx="2461371" cy="4572000"/>
          </a:xfrm>
          <a:prstGeom prst="roundRect">
            <a:avLst>
              <a:gd name="adj" fmla="val 4280"/>
            </a:avLst>
          </a:prstGeom>
          <a:noFill/>
          <a:ln w="38100" cap="flat" cmpd="sng">
            <a:solidFill>
              <a:schemeClr val="lt2"/>
            </a:solidFill>
            <a:prstDash val="solid"/>
            <a:round/>
            <a:headEnd type="none" w="sm" len="sm"/>
            <a:tailEnd type="none" w="sm" len="sm"/>
          </a:ln>
        </p:spPr>
      </p:sp>
      <p:sp>
        <p:nvSpPr>
          <p:cNvPr id="80" name="Google Shape;80;p28"/>
          <p:cNvSpPr txBox="1">
            <a:spLocks noGrp="1"/>
          </p:cNvSpPr>
          <p:nvPr>
            <p:ph type="body" idx="1"/>
          </p:nvPr>
        </p:nvSpPr>
        <p:spPr>
          <a:xfrm>
            <a:off x="1112332" y="3124199"/>
            <a:ext cx="4070679" cy="1828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360"/>
              </a:spcBef>
              <a:spcAft>
                <a:spcPts val="0"/>
              </a:spcAft>
              <a:buSzPts val="2610"/>
              <a:buNone/>
              <a:defRPr sz="18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81" name="Google Shape;81;p28"/>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28"/>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28"/>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4"/>
        <p:cNvGrpSpPr/>
        <p:nvPr/>
      </p:nvGrpSpPr>
      <p:grpSpPr>
        <a:xfrm>
          <a:off x="0" y="0"/>
          <a:ext cx="0" cy="0"/>
          <a:chOff x="0" y="0"/>
          <a:chExt cx="0" cy="0"/>
        </a:xfrm>
      </p:grpSpPr>
      <p:sp>
        <p:nvSpPr>
          <p:cNvPr id="85" name="Google Shape;85;p29"/>
          <p:cNvSpPr txBox="1">
            <a:spLocks noGrp="1"/>
          </p:cNvSpPr>
          <p:nvPr>
            <p:ph type="title"/>
          </p:nvPr>
        </p:nvSpPr>
        <p:spPr>
          <a:xfrm>
            <a:off x="1113523" y="4732865"/>
            <a:ext cx="7515991" cy="566738"/>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400"/>
              <a:buFont typeface="Corbel"/>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 name="Google Shape;86;p29"/>
          <p:cNvSpPr>
            <a:spLocks noGrp="1"/>
          </p:cNvSpPr>
          <p:nvPr>
            <p:ph type="pic" idx="2"/>
          </p:nvPr>
        </p:nvSpPr>
        <p:spPr>
          <a:xfrm>
            <a:off x="1789975" y="932112"/>
            <a:ext cx="6171065" cy="3164976"/>
          </a:xfrm>
          <a:prstGeom prst="roundRect">
            <a:avLst>
              <a:gd name="adj" fmla="val 4380"/>
            </a:avLst>
          </a:prstGeom>
          <a:noFill/>
          <a:ln w="38100" cap="flat" cmpd="sng">
            <a:solidFill>
              <a:schemeClr val="lt2"/>
            </a:solidFill>
            <a:prstDash val="solid"/>
            <a:round/>
            <a:headEnd type="none" w="sm" len="sm"/>
            <a:tailEnd type="none" w="sm" len="sm"/>
          </a:ln>
        </p:spPr>
      </p:sp>
      <p:sp>
        <p:nvSpPr>
          <p:cNvPr id="87" name="Google Shape;87;p29"/>
          <p:cNvSpPr txBox="1">
            <a:spLocks noGrp="1"/>
          </p:cNvSpPr>
          <p:nvPr>
            <p:ph type="body" idx="1"/>
          </p:nvPr>
        </p:nvSpPr>
        <p:spPr>
          <a:xfrm>
            <a:off x="1113523" y="5299603"/>
            <a:ext cx="7515991" cy="493712"/>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280"/>
              </a:spcBef>
              <a:spcAft>
                <a:spcPts val="0"/>
              </a:spcAft>
              <a:buSzPts val="2030"/>
              <a:buNone/>
              <a:defRPr sz="14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88" name="Google Shape;88;p29"/>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 name="Google Shape;89;p29"/>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 name="Google Shape;90;p29"/>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1"/>
        <p:cNvGrpSpPr/>
        <p:nvPr/>
      </p:nvGrpSpPr>
      <p:grpSpPr>
        <a:xfrm>
          <a:off x="0" y="0"/>
          <a:ext cx="0" cy="0"/>
          <a:chOff x="0" y="0"/>
          <a:chExt cx="0" cy="0"/>
        </a:xfrm>
      </p:grpSpPr>
      <p:sp>
        <p:nvSpPr>
          <p:cNvPr id="92" name="Google Shape;92;p30"/>
          <p:cNvSpPr txBox="1">
            <a:spLocks noGrp="1"/>
          </p:cNvSpPr>
          <p:nvPr>
            <p:ph type="title"/>
          </p:nvPr>
        </p:nvSpPr>
        <p:spPr>
          <a:xfrm>
            <a:off x="1113524" y="685800"/>
            <a:ext cx="7515991" cy="3048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 name="Google Shape;93;p30"/>
          <p:cNvSpPr txBox="1">
            <a:spLocks noGrp="1"/>
          </p:cNvSpPr>
          <p:nvPr>
            <p:ph type="body" idx="1"/>
          </p:nvPr>
        </p:nvSpPr>
        <p:spPr>
          <a:xfrm>
            <a:off x="1113524" y="4343400"/>
            <a:ext cx="7515992" cy="1447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94" name="Google Shape;94;p30"/>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 name="Google Shape;95;p30"/>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 name="Google Shape;96;p30"/>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97"/>
        <p:cNvGrpSpPr/>
        <p:nvPr/>
      </p:nvGrpSpPr>
      <p:grpSpPr>
        <a:xfrm>
          <a:off x="0" y="0"/>
          <a:ext cx="0" cy="0"/>
          <a:chOff x="0" y="0"/>
          <a:chExt cx="0" cy="0"/>
        </a:xfrm>
      </p:grpSpPr>
      <p:sp>
        <p:nvSpPr>
          <p:cNvPr id="98" name="Google Shape;98;p31"/>
          <p:cNvSpPr txBox="1"/>
          <p:nvPr/>
        </p:nvSpPr>
        <p:spPr>
          <a:xfrm>
            <a:off x="969421" y="863023"/>
            <a:ext cx="457319"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99" name="Google Shape;99;p31"/>
          <p:cNvSpPr txBox="1"/>
          <p:nvPr/>
        </p:nvSpPr>
        <p:spPr>
          <a:xfrm>
            <a:off x="8172197" y="2819399"/>
            <a:ext cx="457319" cy="584776"/>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00" name="Google Shape;100;p31"/>
          <p:cNvSpPr txBox="1">
            <a:spLocks noGrp="1"/>
          </p:cNvSpPr>
          <p:nvPr>
            <p:ph type="title"/>
          </p:nvPr>
        </p:nvSpPr>
        <p:spPr>
          <a:xfrm>
            <a:off x="1426741" y="685801"/>
            <a:ext cx="6974115" cy="27431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 name="Google Shape;101;p31"/>
          <p:cNvSpPr txBox="1">
            <a:spLocks noGrp="1"/>
          </p:cNvSpPr>
          <p:nvPr>
            <p:ph type="body" idx="1"/>
          </p:nvPr>
        </p:nvSpPr>
        <p:spPr>
          <a:xfrm>
            <a:off x="1598235" y="3428999"/>
            <a:ext cx="6631128" cy="381000"/>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360"/>
              </a:spcBef>
              <a:spcAft>
                <a:spcPts val="0"/>
              </a:spcAft>
              <a:buSzPts val="2610"/>
              <a:buFont typeface="Corbel"/>
              <a:buNone/>
              <a:defRPr sz="1800"/>
            </a:lvl1pPr>
            <a:lvl2pPr marL="914400" lvl="1" indent="-228600" algn="l">
              <a:lnSpc>
                <a:spcPct val="100000"/>
              </a:lnSpc>
              <a:spcBef>
                <a:spcPts val="600"/>
              </a:spcBef>
              <a:spcAft>
                <a:spcPts val="0"/>
              </a:spcAft>
              <a:buSzPts val="2900"/>
              <a:buFont typeface="Corbel"/>
              <a:buNone/>
              <a:defRPr/>
            </a:lvl2pPr>
            <a:lvl3pPr marL="1371600" lvl="2" indent="-228600" algn="l">
              <a:lnSpc>
                <a:spcPct val="100000"/>
              </a:lnSpc>
              <a:spcBef>
                <a:spcPts val="600"/>
              </a:spcBef>
              <a:spcAft>
                <a:spcPts val="0"/>
              </a:spcAft>
              <a:buSzPts val="2610"/>
              <a:buFont typeface="Corbel"/>
              <a:buNone/>
              <a:defRPr/>
            </a:lvl3pPr>
            <a:lvl4pPr marL="1828800" lvl="3" indent="-228600" algn="l">
              <a:lnSpc>
                <a:spcPct val="100000"/>
              </a:lnSpc>
              <a:spcBef>
                <a:spcPts val="600"/>
              </a:spcBef>
              <a:spcAft>
                <a:spcPts val="0"/>
              </a:spcAft>
              <a:buSzPts val="2320"/>
              <a:buFont typeface="Corbel"/>
              <a:buNone/>
              <a:defRPr/>
            </a:lvl4pPr>
            <a:lvl5pPr marL="2286000" lvl="4" indent="-228600" algn="l">
              <a:lnSpc>
                <a:spcPct val="100000"/>
              </a:lnSpc>
              <a:spcBef>
                <a:spcPts val="600"/>
              </a:spcBef>
              <a:spcAft>
                <a:spcPts val="0"/>
              </a:spcAft>
              <a:buSzPts val="2030"/>
              <a:buFont typeface="Corbel"/>
              <a:buNone/>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02" name="Google Shape;102;p31"/>
          <p:cNvSpPr txBox="1">
            <a:spLocks noGrp="1"/>
          </p:cNvSpPr>
          <p:nvPr>
            <p:ph type="body" idx="2"/>
          </p:nvPr>
        </p:nvSpPr>
        <p:spPr>
          <a:xfrm>
            <a:off x="1113523" y="4343400"/>
            <a:ext cx="7515991" cy="1447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03" name="Google Shape;103;p31"/>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 name="Google Shape;104;p31"/>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 name="Google Shape;105;p31"/>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6"/>
        <p:cNvGrpSpPr/>
        <p:nvPr/>
      </p:nvGrpSpPr>
      <p:grpSpPr>
        <a:xfrm>
          <a:off x="0" y="0"/>
          <a:ext cx="0" cy="0"/>
          <a:chOff x="0" y="0"/>
          <a:chExt cx="0" cy="0"/>
        </a:xfrm>
      </p:grpSpPr>
      <p:sp>
        <p:nvSpPr>
          <p:cNvPr id="107" name="Google Shape;107;p32"/>
          <p:cNvSpPr txBox="1">
            <a:spLocks noGrp="1"/>
          </p:cNvSpPr>
          <p:nvPr>
            <p:ph type="title"/>
          </p:nvPr>
        </p:nvSpPr>
        <p:spPr>
          <a:xfrm>
            <a:off x="1113525" y="3308581"/>
            <a:ext cx="7515989" cy="1468800"/>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3200"/>
              <a:buFont typeface="Corbel"/>
              <a:buNone/>
              <a:defRPr sz="3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 name="Google Shape;108;p32"/>
          <p:cNvSpPr txBox="1">
            <a:spLocks noGrp="1"/>
          </p:cNvSpPr>
          <p:nvPr>
            <p:ph type="body" idx="1"/>
          </p:nvPr>
        </p:nvSpPr>
        <p:spPr>
          <a:xfrm>
            <a:off x="1113524" y="4777381"/>
            <a:ext cx="7515990" cy="8604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09" name="Google Shape;109;p32"/>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 name="Google Shape;110;p32"/>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 name="Google Shape;111;p32"/>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2"/>
        <p:cNvGrpSpPr/>
        <p:nvPr/>
      </p:nvGrpSpPr>
      <p:grpSpPr>
        <a:xfrm>
          <a:off x="0" y="0"/>
          <a:ext cx="0" cy="0"/>
          <a:chOff x="0" y="0"/>
          <a:chExt cx="0" cy="0"/>
        </a:xfrm>
      </p:grpSpPr>
      <p:sp>
        <p:nvSpPr>
          <p:cNvPr id="113" name="Google Shape;113;p33"/>
          <p:cNvSpPr txBox="1"/>
          <p:nvPr/>
        </p:nvSpPr>
        <p:spPr>
          <a:xfrm>
            <a:off x="969421" y="863023"/>
            <a:ext cx="457319"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14" name="Google Shape;114;p33"/>
          <p:cNvSpPr txBox="1"/>
          <p:nvPr/>
        </p:nvSpPr>
        <p:spPr>
          <a:xfrm>
            <a:off x="8172197" y="2819399"/>
            <a:ext cx="457319" cy="584776"/>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15" name="Google Shape;115;p33"/>
          <p:cNvSpPr txBox="1">
            <a:spLocks noGrp="1"/>
          </p:cNvSpPr>
          <p:nvPr>
            <p:ph type="title"/>
          </p:nvPr>
        </p:nvSpPr>
        <p:spPr>
          <a:xfrm>
            <a:off x="1426741" y="685801"/>
            <a:ext cx="6974115" cy="27431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 name="Google Shape;116;p33"/>
          <p:cNvSpPr txBox="1">
            <a:spLocks noGrp="1"/>
          </p:cNvSpPr>
          <p:nvPr>
            <p:ph type="body" idx="1"/>
          </p:nvPr>
        </p:nvSpPr>
        <p:spPr>
          <a:xfrm>
            <a:off x="1113525" y="3886200"/>
            <a:ext cx="7515990" cy="889000"/>
          </a:xfrm>
          <a:prstGeom prst="rect">
            <a:avLst/>
          </a:prstGeom>
          <a:noFill/>
          <a:ln>
            <a:noFill/>
          </a:ln>
        </p:spPr>
        <p:txBody>
          <a:bodyPr spcFirstLastPara="1" wrap="square" lIns="91425" tIns="45700" rIns="91425" bIns="45700" anchor="b" anchorCtr="0">
            <a:normAutofit/>
          </a:bodyPr>
          <a:lstStyle>
            <a:lvl1pPr marL="457200" lvl="0" indent="-228600" algn="r">
              <a:lnSpc>
                <a:spcPct val="100000"/>
              </a:lnSpc>
              <a:spcBef>
                <a:spcPts val="480"/>
              </a:spcBef>
              <a:spcAft>
                <a:spcPts val="0"/>
              </a:spcAft>
              <a:buSzPts val="3480"/>
              <a:buNone/>
              <a:defRPr sz="2400" b="0" cap="none">
                <a:solidFill>
                  <a:schemeClr val="dk1"/>
                </a:solidFill>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17" name="Google Shape;117;p33"/>
          <p:cNvSpPr txBox="1">
            <a:spLocks noGrp="1"/>
          </p:cNvSpPr>
          <p:nvPr>
            <p:ph type="body" idx="2"/>
          </p:nvPr>
        </p:nvSpPr>
        <p:spPr>
          <a:xfrm>
            <a:off x="1113524" y="4775200"/>
            <a:ext cx="7515990" cy="10160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360"/>
              </a:spcBef>
              <a:spcAft>
                <a:spcPts val="0"/>
              </a:spcAft>
              <a:buSzPts val="2610"/>
              <a:buNone/>
              <a:defRPr sz="18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18" name="Google Shape;118;p33"/>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9" name="Google Shape;119;p33"/>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0" name="Google Shape;120;p33"/>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1"/>
        <p:cNvGrpSpPr/>
        <p:nvPr/>
      </p:nvGrpSpPr>
      <p:grpSpPr>
        <a:xfrm>
          <a:off x="0" y="0"/>
          <a:ext cx="0" cy="0"/>
          <a:chOff x="0" y="0"/>
          <a:chExt cx="0" cy="0"/>
        </a:xfrm>
      </p:grpSpPr>
      <p:sp>
        <p:nvSpPr>
          <p:cNvPr id="122" name="Google Shape;122;p34"/>
          <p:cNvSpPr txBox="1">
            <a:spLocks noGrp="1"/>
          </p:cNvSpPr>
          <p:nvPr>
            <p:ph type="title"/>
          </p:nvPr>
        </p:nvSpPr>
        <p:spPr>
          <a:xfrm>
            <a:off x="1113525" y="685801"/>
            <a:ext cx="7515991" cy="27273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 name="Google Shape;123;p34"/>
          <p:cNvSpPr txBox="1">
            <a:spLocks noGrp="1"/>
          </p:cNvSpPr>
          <p:nvPr>
            <p:ph type="body" idx="1"/>
          </p:nvPr>
        </p:nvSpPr>
        <p:spPr>
          <a:xfrm>
            <a:off x="1113524" y="3505200"/>
            <a:ext cx="7515992" cy="838200"/>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560"/>
              </a:spcBef>
              <a:spcAft>
                <a:spcPts val="0"/>
              </a:spcAft>
              <a:buSzPts val="4060"/>
              <a:buNone/>
              <a:defRPr sz="2800" b="0" cap="none">
                <a:solidFill>
                  <a:schemeClr val="dk1"/>
                </a:solidFill>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24" name="Google Shape;124;p34"/>
          <p:cNvSpPr txBox="1">
            <a:spLocks noGrp="1"/>
          </p:cNvSpPr>
          <p:nvPr>
            <p:ph type="body" idx="2"/>
          </p:nvPr>
        </p:nvSpPr>
        <p:spPr>
          <a:xfrm>
            <a:off x="1113524" y="4343400"/>
            <a:ext cx="7515992" cy="144780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360"/>
              </a:spcBef>
              <a:spcAft>
                <a:spcPts val="0"/>
              </a:spcAft>
              <a:buSzPts val="2610"/>
              <a:buNone/>
              <a:defRPr sz="18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25" name="Google Shape;125;p34"/>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 name="Google Shape;126;p34"/>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7" name="Google Shape;127;p34"/>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8"/>
        <p:cNvGrpSpPr/>
        <p:nvPr/>
      </p:nvGrpSpPr>
      <p:grpSpPr>
        <a:xfrm>
          <a:off x="0" y="0"/>
          <a:ext cx="0" cy="0"/>
          <a:chOff x="0" y="0"/>
          <a:chExt cx="0" cy="0"/>
        </a:xfrm>
      </p:grpSpPr>
      <p:sp>
        <p:nvSpPr>
          <p:cNvPr id="129" name="Google Shape;129;p35"/>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 name="Google Shape;130;p35"/>
          <p:cNvSpPr txBox="1">
            <a:spLocks noGrp="1"/>
          </p:cNvSpPr>
          <p:nvPr>
            <p:ph type="body" idx="1"/>
          </p:nvPr>
        </p:nvSpPr>
        <p:spPr>
          <a:xfrm rot="5400000">
            <a:off x="3155970" y="493164"/>
            <a:ext cx="3356995" cy="7704666"/>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31" name="Google Shape;131;p35"/>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 name="Google Shape;132;p35"/>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 name="Google Shape;133;p35"/>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4"/>
        <p:cNvGrpSpPr/>
        <p:nvPr/>
      </p:nvGrpSpPr>
      <p:grpSpPr>
        <a:xfrm>
          <a:off x="0" y="0"/>
          <a:ext cx="0" cy="0"/>
          <a:chOff x="0" y="0"/>
          <a:chExt cx="0" cy="0"/>
        </a:xfrm>
      </p:grpSpPr>
      <p:sp>
        <p:nvSpPr>
          <p:cNvPr id="135" name="Google Shape;135;p36"/>
          <p:cNvSpPr txBox="1">
            <a:spLocks noGrp="1"/>
          </p:cNvSpPr>
          <p:nvPr>
            <p:ph type="title"/>
          </p:nvPr>
        </p:nvSpPr>
        <p:spPr>
          <a:xfrm rot="5400000">
            <a:off x="5412754" y="2574439"/>
            <a:ext cx="5105400" cy="1328123"/>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 name="Google Shape;136;p36"/>
          <p:cNvSpPr txBox="1">
            <a:spLocks noGrp="1"/>
          </p:cNvSpPr>
          <p:nvPr>
            <p:ph type="body" idx="1"/>
          </p:nvPr>
        </p:nvSpPr>
        <p:spPr>
          <a:xfrm rot="5400000">
            <a:off x="1569011" y="230314"/>
            <a:ext cx="5105400" cy="6016373"/>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37" name="Google Shape;137;p36"/>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8" name="Google Shape;138;p36"/>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 name="Google Shape;139;p36"/>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5"/>
        <p:cNvGrpSpPr/>
        <p:nvPr/>
      </p:nvGrpSpPr>
      <p:grpSpPr>
        <a:xfrm>
          <a:off x="0" y="0"/>
          <a:ext cx="0" cy="0"/>
          <a:chOff x="0" y="0"/>
          <a:chExt cx="0" cy="0"/>
        </a:xfrm>
      </p:grpSpPr>
      <p:grpSp>
        <p:nvGrpSpPr>
          <p:cNvPr id="6" name="Google Shape;6;p19"/>
          <p:cNvGrpSpPr/>
          <p:nvPr/>
        </p:nvGrpSpPr>
        <p:grpSpPr>
          <a:xfrm>
            <a:off x="0" y="0"/>
            <a:ext cx="2132013" cy="6858001"/>
            <a:chOff x="0" y="0"/>
            <a:chExt cx="2132013" cy="6858001"/>
          </a:xfrm>
        </p:grpSpPr>
        <p:sp>
          <p:nvSpPr>
            <p:cNvPr id="7" name="Google Shape;7;p19"/>
            <p:cNvSpPr/>
            <p:nvPr/>
          </p:nvSpPr>
          <p:spPr>
            <a:xfrm>
              <a:off x="0" y="0"/>
              <a:ext cx="1073150" cy="5291138"/>
            </a:xfrm>
            <a:custGeom>
              <a:avLst/>
              <a:gdLst/>
              <a:ahLst/>
              <a:cxnLst/>
              <a:rect l="l" t="t" r="r" b="b"/>
              <a:pathLst>
                <a:path w="676" h="3333" extrusionOk="0">
                  <a:moveTo>
                    <a:pt x="0" y="3132"/>
                  </a:moveTo>
                  <a:lnTo>
                    <a:pt x="0" y="3312"/>
                  </a:lnTo>
                  <a:lnTo>
                    <a:pt x="126" y="3333"/>
                  </a:lnTo>
                  <a:lnTo>
                    <a:pt x="676" y="0"/>
                  </a:lnTo>
                  <a:lnTo>
                    <a:pt x="514" y="0"/>
                  </a:lnTo>
                  <a:lnTo>
                    <a:pt x="0" y="3132"/>
                  </a:lnTo>
                  <a:close/>
                </a:path>
              </a:pathLst>
            </a:custGeom>
            <a:solidFill>
              <a:schemeClr val="accent1"/>
            </a:solidFill>
            <a:ln>
              <a:noFill/>
            </a:ln>
          </p:spPr>
          <p:txBody>
            <a:bodyPr/>
            <a:lstStyle/>
            <a:p>
              <a:endParaRPr lang="en-GB"/>
            </a:p>
          </p:txBody>
        </p:sp>
        <p:sp>
          <p:nvSpPr>
            <p:cNvPr id="8" name="Google Shape;8;p19"/>
            <p:cNvSpPr/>
            <p:nvPr/>
          </p:nvSpPr>
          <p:spPr>
            <a:xfrm>
              <a:off x="0" y="0"/>
              <a:ext cx="758825" cy="4624388"/>
            </a:xfrm>
            <a:custGeom>
              <a:avLst/>
              <a:gdLst/>
              <a:ahLst/>
              <a:cxnLst/>
              <a:rect l="l" t="t" r="r" b="b"/>
              <a:pathLst>
                <a:path w="478" h="2913" extrusionOk="0">
                  <a:moveTo>
                    <a:pt x="478" y="0"/>
                  </a:moveTo>
                  <a:lnTo>
                    <a:pt x="318" y="0"/>
                  </a:lnTo>
                  <a:lnTo>
                    <a:pt x="0" y="1938"/>
                  </a:lnTo>
                  <a:lnTo>
                    <a:pt x="0" y="2913"/>
                  </a:lnTo>
                  <a:lnTo>
                    <a:pt x="478" y="0"/>
                  </a:lnTo>
                  <a:close/>
                </a:path>
              </a:pathLst>
            </a:custGeom>
            <a:solidFill>
              <a:srgbClr val="595959"/>
            </a:solidFill>
            <a:ln>
              <a:noFill/>
            </a:ln>
          </p:spPr>
          <p:txBody>
            <a:bodyPr/>
            <a:lstStyle/>
            <a:p>
              <a:endParaRPr lang="en-GB"/>
            </a:p>
          </p:txBody>
        </p:sp>
        <p:sp>
          <p:nvSpPr>
            <p:cNvPr id="9" name="Google Shape;9;p19"/>
            <p:cNvSpPr/>
            <p:nvPr/>
          </p:nvSpPr>
          <p:spPr>
            <a:xfrm>
              <a:off x="0" y="5662613"/>
              <a:ext cx="906463" cy="1195388"/>
            </a:xfrm>
            <a:custGeom>
              <a:avLst/>
              <a:gdLst/>
              <a:ahLst/>
              <a:cxnLst/>
              <a:rect l="l" t="t" r="r" b="b"/>
              <a:pathLst>
                <a:path w="571" h="753" extrusionOk="0">
                  <a:moveTo>
                    <a:pt x="0" y="0"/>
                  </a:moveTo>
                  <a:lnTo>
                    <a:pt x="0" y="12"/>
                  </a:lnTo>
                  <a:lnTo>
                    <a:pt x="538" y="753"/>
                  </a:lnTo>
                  <a:lnTo>
                    <a:pt x="571" y="753"/>
                  </a:lnTo>
                  <a:lnTo>
                    <a:pt x="0" y="0"/>
                  </a:lnTo>
                  <a:close/>
                </a:path>
              </a:pathLst>
            </a:custGeom>
            <a:solidFill>
              <a:srgbClr val="262626"/>
            </a:solidFill>
            <a:ln>
              <a:noFill/>
            </a:ln>
          </p:spPr>
          <p:txBody>
            <a:bodyPr/>
            <a:lstStyle/>
            <a:p>
              <a:endParaRPr lang="en-GB"/>
            </a:p>
          </p:txBody>
        </p:sp>
        <p:sp>
          <p:nvSpPr>
            <p:cNvPr id="10" name="Google Shape;10;p19"/>
            <p:cNvSpPr/>
            <p:nvPr/>
          </p:nvSpPr>
          <p:spPr>
            <a:xfrm>
              <a:off x="0" y="5295900"/>
              <a:ext cx="1487488" cy="1562100"/>
            </a:xfrm>
            <a:custGeom>
              <a:avLst/>
              <a:gdLst/>
              <a:ahLst/>
              <a:cxnLst/>
              <a:rect l="l" t="t" r="r" b="b"/>
              <a:pathLst>
                <a:path w="937" h="984" extrusionOk="0">
                  <a:moveTo>
                    <a:pt x="0" y="0"/>
                  </a:moveTo>
                  <a:lnTo>
                    <a:pt x="0" y="3"/>
                  </a:lnTo>
                  <a:lnTo>
                    <a:pt x="901" y="984"/>
                  </a:lnTo>
                  <a:lnTo>
                    <a:pt x="937" y="984"/>
                  </a:lnTo>
                  <a:lnTo>
                    <a:pt x="0" y="0"/>
                  </a:lnTo>
                  <a:close/>
                </a:path>
              </a:pathLst>
            </a:custGeom>
            <a:solidFill>
              <a:srgbClr val="0B5982"/>
            </a:solidFill>
            <a:ln>
              <a:noFill/>
            </a:ln>
          </p:spPr>
          <p:txBody>
            <a:bodyPr/>
            <a:lstStyle/>
            <a:p>
              <a:endParaRPr lang="en-GB"/>
            </a:p>
          </p:txBody>
        </p:sp>
        <p:sp>
          <p:nvSpPr>
            <p:cNvPr id="11" name="Google Shape;11;p19"/>
            <p:cNvSpPr/>
            <p:nvPr/>
          </p:nvSpPr>
          <p:spPr>
            <a:xfrm>
              <a:off x="0" y="5257800"/>
              <a:ext cx="2132013" cy="1600200"/>
            </a:xfrm>
            <a:custGeom>
              <a:avLst/>
              <a:gdLst/>
              <a:ahLst/>
              <a:cxnLst/>
              <a:rect l="l" t="t" r="r" b="b"/>
              <a:pathLst>
                <a:path w="1343" h="1008" extrusionOk="0">
                  <a:moveTo>
                    <a:pt x="0" y="24"/>
                  </a:moveTo>
                  <a:lnTo>
                    <a:pt x="937" y="1008"/>
                  </a:lnTo>
                  <a:lnTo>
                    <a:pt x="1343" y="1008"/>
                  </a:lnTo>
                  <a:lnTo>
                    <a:pt x="126" y="21"/>
                  </a:lnTo>
                  <a:lnTo>
                    <a:pt x="0" y="0"/>
                  </a:lnTo>
                  <a:lnTo>
                    <a:pt x="0" y="24"/>
                  </a:lnTo>
                  <a:close/>
                </a:path>
              </a:pathLst>
            </a:custGeom>
            <a:solidFill>
              <a:srgbClr val="1186C3"/>
            </a:solidFill>
            <a:ln>
              <a:noFill/>
            </a:ln>
          </p:spPr>
          <p:txBody>
            <a:bodyPr/>
            <a:lstStyle/>
            <a:p>
              <a:endParaRPr lang="en-GB"/>
            </a:p>
          </p:txBody>
        </p:sp>
        <p:sp>
          <p:nvSpPr>
            <p:cNvPr id="12" name="Google Shape;12;p19"/>
            <p:cNvSpPr/>
            <p:nvPr/>
          </p:nvSpPr>
          <p:spPr>
            <a:xfrm>
              <a:off x="0" y="5357813"/>
              <a:ext cx="1377950" cy="1500188"/>
            </a:xfrm>
            <a:custGeom>
              <a:avLst/>
              <a:gdLst/>
              <a:ahLst/>
              <a:cxnLst/>
              <a:rect l="l" t="t" r="r" b="b"/>
              <a:pathLst>
                <a:path w="868" h="945" extrusionOk="0">
                  <a:moveTo>
                    <a:pt x="0" y="192"/>
                  </a:moveTo>
                  <a:lnTo>
                    <a:pt x="571" y="945"/>
                  </a:lnTo>
                  <a:lnTo>
                    <a:pt x="868" y="945"/>
                  </a:lnTo>
                  <a:lnTo>
                    <a:pt x="0" y="0"/>
                  </a:lnTo>
                  <a:lnTo>
                    <a:pt x="0" y="192"/>
                  </a:lnTo>
                  <a:close/>
                </a:path>
              </a:pathLst>
            </a:custGeom>
            <a:solidFill>
              <a:srgbClr val="3F3F3F"/>
            </a:solidFill>
            <a:ln>
              <a:noFill/>
            </a:ln>
          </p:spPr>
          <p:txBody>
            <a:bodyPr/>
            <a:lstStyle/>
            <a:p>
              <a:endParaRPr lang="en-GB"/>
            </a:p>
          </p:txBody>
        </p:sp>
      </p:grpSp>
      <p:sp>
        <p:nvSpPr>
          <p:cNvPr id="13" name="Google Shape;13;p19"/>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000"/>
              <a:buFont typeface="Corbel"/>
              <a:buNone/>
              <a:defRPr sz="4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14" name="Google Shape;14;p19"/>
          <p:cNvSpPr txBox="1">
            <a:spLocks noGrp="1"/>
          </p:cNvSpPr>
          <p:nvPr>
            <p:ph type="body" idx="1"/>
          </p:nvPr>
        </p:nvSpPr>
        <p:spPr>
          <a:xfrm>
            <a:off x="982134" y="2667000"/>
            <a:ext cx="7704666" cy="3356995"/>
          </a:xfrm>
          <a:prstGeom prst="rect">
            <a:avLst/>
          </a:prstGeom>
          <a:noFill/>
          <a:ln>
            <a:noFill/>
          </a:ln>
        </p:spPr>
        <p:txBody>
          <a:bodyPr spcFirstLastPara="1" wrap="square" lIns="91425" tIns="45700" rIns="91425" bIns="45700" anchor="ctr" anchorCtr="0">
            <a:normAutofit/>
          </a:bodyPr>
          <a:lstStyle>
            <a:lvl1pPr marL="457200" marR="0" lvl="0" indent="-449580" algn="l" rtl="0">
              <a:lnSpc>
                <a:spcPct val="100000"/>
              </a:lnSpc>
              <a:spcBef>
                <a:spcPts val="480"/>
              </a:spcBef>
              <a:spcAft>
                <a:spcPts val="0"/>
              </a:spcAft>
              <a:buClr>
                <a:srgbClr val="1186C3"/>
              </a:buClr>
              <a:buSzPts val="3480"/>
              <a:buFont typeface="Arial"/>
              <a:buChar char="•"/>
              <a:defRPr sz="2400" b="0" i="0" u="none" strike="noStrike" cap="none">
                <a:solidFill>
                  <a:schemeClr val="dk1"/>
                </a:solidFill>
                <a:latin typeface="Corbel"/>
                <a:ea typeface="Corbel"/>
                <a:cs typeface="Corbel"/>
                <a:sym typeface="Corbel"/>
              </a:defRPr>
            </a:lvl1pPr>
            <a:lvl2pPr marL="914400" marR="0" lvl="1" indent="-412750" algn="l" rtl="0">
              <a:lnSpc>
                <a:spcPct val="100000"/>
              </a:lnSpc>
              <a:spcBef>
                <a:spcPts val="600"/>
              </a:spcBef>
              <a:spcAft>
                <a:spcPts val="0"/>
              </a:spcAft>
              <a:buClr>
                <a:srgbClr val="1186C3"/>
              </a:buClr>
              <a:buSzPts val="2900"/>
              <a:buFont typeface="Arial"/>
              <a:buChar char="•"/>
              <a:defRPr sz="2000" b="0" i="0" u="none" strike="noStrike" cap="none">
                <a:solidFill>
                  <a:schemeClr val="dk1"/>
                </a:solidFill>
                <a:latin typeface="Corbel"/>
                <a:ea typeface="Corbel"/>
                <a:cs typeface="Corbel"/>
                <a:sym typeface="Corbel"/>
              </a:defRPr>
            </a:lvl2pPr>
            <a:lvl3pPr marL="1371600" marR="0" lvl="2" indent="-394335" algn="l" rtl="0">
              <a:lnSpc>
                <a:spcPct val="100000"/>
              </a:lnSpc>
              <a:spcBef>
                <a:spcPts val="600"/>
              </a:spcBef>
              <a:spcAft>
                <a:spcPts val="0"/>
              </a:spcAft>
              <a:buClr>
                <a:srgbClr val="1186C3"/>
              </a:buClr>
              <a:buSzPts val="2610"/>
              <a:buFont typeface="Arial"/>
              <a:buChar char="•"/>
              <a:defRPr sz="1800" b="0" i="0" u="none" strike="noStrike" cap="none">
                <a:solidFill>
                  <a:schemeClr val="dk1"/>
                </a:solidFill>
                <a:latin typeface="Corbel"/>
                <a:ea typeface="Corbel"/>
                <a:cs typeface="Corbel"/>
                <a:sym typeface="Corbel"/>
              </a:defRPr>
            </a:lvl3pPr>
            <a:lvl4pPr marL="1828800" marR="0" lvl="3" indent="-375919" algn="l" rtl="0">
              <a:lnSpc>
                <a:spcPct val="100000"/>
              </a:lnSpc>
              <a:spcBef>
                <a:spcPts val="600"/>
              </a:spcBef>
              <a:spcAft>
                <a:spcPts val="0"/>
              </a:spcAft>
              <a:buClr>
                <a:srgbClr val="1186C3"/>
              </a:buClr>
              <a:buSzPts val="2320"/>
              <a:buFont typeface="Arial"/>
              <a:buChar char="•"/>
              <a:defRPr sz="1600" b="0" i="0" u="none" strike="noStrike" cap="none">
                <a:solidFill>
                  <a:schemeClr val="dk1"/>
                </a:solidFill>
                <a:latin typeface="Corbel"/>
                <a:ea typeface="Corbel"/>
                <a:cs typeface="Corbel"/>
                <a:sym typeface="Corbel"/>
              </a:defRPr>
            </a:lvl4pPr>
            <a:lvl5pPr marL="2286000" marR="0" lvl="4"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5pPr>
            <a:lvl6pPr marL="2743200" marR="0" lvl="5"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6pPr>
            <a:lvl7pPr marL="3200400" marR="0" lvl="6"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7pPr>
            <a:lvl8pPr marL="3657600" marR="0" lvl="7"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8pPr>
            <a:lvl9pPr marL="4114800" marR="0" lvl="8" indent="-357504" algn="l" rtl="0">
              <a:lnSpc>
                <a:spcPct val="100000"/>
              </a:lnSpc>
              <a:spcBef>
                <a:spcPts val="600"/>
              </a:spcBef>
              <a:spcAft>
                <a:spcPts val="600"/>
              </a:spcAft>
              <a:buClr>
                <a:srgbClr val="1186C3"/>
              </a:buClr>
              <a:buSzPts val="2030"/>
              <a:buFont typeface="Arial"/>
              <a:buChar char="•"/>
              <a:defRPr sz="1400" b="0" i="0" u="none" strike="noStrike" cap="none">
                <a:solidFill>
                  <a:schemeClr val="dk1"/>
                </a:solidFill>
                <a:latin typeface="Corbel"/>
                <a:ea typeface="Corbel"/>
                <a:cs typeface="Corbel"/>
                <a:sym typeface="Corbel"/>
              </a:defRPr>
            </a:lvl9pPr>
          </a:lstStyle>
          <a:p>
            <a:endParaRPr/>
          </a:p>
        </p:txBody>
      </p:sp>
      <p:sp>
        <p:nvSpPr>
          <p:cNvPr id="15" name="Google Shape;15;p19"/>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marR="0" lvl="0" algn="r"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16" name="Google Shape;16;p19"/>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17" name="Google Shape;17;p19"/>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5" name="Google Shape;145;p2"/>
          <p:cNvSpPr txBox="1">
            <a:spLocks noGrp="1"/>
          </p:cNvSpPr>
          <p:nvPr>
            <p:ph type="subTitle" idx="1"/>
          </p:nvPr>
        </p:nvSpPr>
        <p:spPr>
          <a:xfrm>
            <a:off x="3025838" y="2052352"/>
            <a:ext cx="5762700" cy="1364400"/>
          </a:xfrm>
          <a:prstGeom prst="rect">
            <a:avLst/>
          </a:prstGeom>
          <a:noFill/>
          <a:ln>
            <a:noFill/>
          </a:ln>
        </p:spPr>
        <p:txBody>
          <a:bodyPr spcFirstLastPara="1" wrap="square" lIns="91425" tIns="45700" rIns="91425" bIns="45700" anchor="t" anchorCtr="0">
            <a:normAutofit/>
          </a:bodyPr>
          <a:lstStyle/>
          <a:p>
            <a:pPr marL="0" lvl="0" indent="0" algn="r" rtl="0">
              <a:lnSpc>
                <a:spcPct val="100000"/>
              </a:lnSpc>
              <a:spcBef>
                <a:spcPts val="0"/>
              </a:spcBef>
              <a:spcAft>
                <a:spcPts val="0"/>
              </a:spcAft>
              <a:buSzPts val="2610"/>
              <a:buNone/>
            </a:pPr>
            <a:r>
              <a:rPr lang="en-GB"/>
              <a:t>By Graham Davey</a:t>
            </a:r>
            <a:endParaRPr/>
          </a:p>
        </p:txBody>
      </p:sp>
      <p:sp>
        <p:nvSpPr>
          <p:cNvPr id="146" name="Google Shape;146;p2"/>
          <p:cNvSpPr txBox="1"/>
          <p:nvPr/>
        </p:nvSpPr>
        <p:spPr>
          <a:xfrm>
            <a:off x="2112375" y="1761000"/>
            <a:ext cx="6843000" cy="3488400"/>
          </a:xfrm>
          <a:prstGeom prst="rect">
            <a:avLst/>
          </a:prstGeom>
          <a:noFill/>
          <a:ln>
            <a:noFill/>
          </a:ln>
        </p:spPr>
        <p:txBody>
          <a:bodyPr spcFirstLastPara="1" wrap="square" lIns="91425" tIns="45700" rIns="91425" bIns="45700" anchor="b" anchorCtr="0">
            <a:normAutofit/>
          </a:bodyPr>
          <a:lstStyle/>
          <a:p>
            <a:pPr marL="0" marR="0" lvl="0" indent="0" algn="ctr" rtl="0">
              <a:lnSpc>
                <a:spcPct val="100000"/>
              </a:lnSpc>
              <a:spcBef>
                <a:spcPts val="0"/>
              </a:spcBef>
              <a:spcAft>
                <a:spcPts val="0"/>
              </a:spcAft>
              <a:buClr>
                <a:schemeClr val="dk1"/>
              </a:buClr>
              <a:buSzPts val="5400"/>
              <a:buFont typeface="Corbel"/>
              <a:buNone/>
            </a:pPr>
            <a:r>
              <a:rPr lang="en-GB" sz="5400" b="0" i="0" u="none" strike="noStrike" cap="none">
                <a:solidFill>
                  <a:schemeClr val="dk1"/>
                </a:solidFill>
                <a:latin typeface="Corbel"/>
                <a:ea typeface="Corbel"/>
                <a:cs typeface="Corbel"/>
                <a:sym typeface="Corbel"/>
              </a:rPr>
              <a:t>Chapter 4</a:t>
            </a:r>
            <a:r>
              <a:rPr lang="en-GB" sz="5400">
                <a:solidFill>
                  <a:schemeClr val="dk1"/>
                </a:solidFill>
                <a:latin typeface="Corbel"/>
                <a:ea typeface="Corbel"/>
                <a:cs typeface="Corbel"/>
                <a:sym typeface="Corbel"/>
              </a:rPr>
              <a:t>2</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chemeClr val="dk1"/>
              </a:buClr>
              <a:buSzPts val="5400"/>
              <a:buFont typeface="Corbel"/>
              <a:buNone/>
            </a:pPr>
            <a:r>
              <a:rPr lang="en-GB" sz="3900">
                <a:solidFill>
                  <a:schemeClr val="dk1"/>
                </a:solidFill>
                <a:latin typeface="Corbel"/>
                <a:ea typeface="Corbel"/>
                <a:cs typeface="Corbel"/>
                <a:sym typeface="Corbel"/>
              </a:rPr>
              <a:t>Sport and Exercise Psychology - UK Professinal Structure and Applied Case Study</a:t>
            </a:r>
            <a:endParaRPr sz="1400" b="0" i="0" u="none" strike="noStrike" cap="none">
              <a:solidFill>
                <a:srgbClr val="000000"/>
              </a:solidFill>
              <a:latin typeface="Arial"/>
              <a:ea typeface="Arial"/>
              <a:cs typeface="Arial"/>
              <a:sym typeface="Arial"/>
            </a:endParaRPr>
          </a:p>
        </p:txBody>
      </p:sp>
      <p:sp>
        <p:nvSpPr>
          <p:cNvPr id="147" name="Google Shape;147;p2"/>
          <p:cNvSpPr txBox="1"/>
          <p:nvPr/>
        </p:nvSpPr>
        <p:spPr>
          <a:xfrm>
            <a:off x="3483050" y="5164950"/>
            <a:ext cx="5163300" cy="13644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rgbClr val="000000"/>
                </a:solidFill>
                <a:latin typeface="Corbel"/>
                <a:ea typeface="Corbel"/>
                <a:cs typeface="Corbel"/>
                <a:sym typeface="Corbel"/>
              </a:rPr>
              <a:t>By </a:t>
            </a:r>
            <a:r>
              <a:rPr lang="en-GB" sz="1800">
                <a:latin typeface="Corbel"/>
                <a:ea typeface="Corbel"/>
                <a:cs typeface="Corbel"/>
                <a:sym typeface="Corbel"/>
              </a:rPr>
              <a:t>Tracey Devonport &amp; Andrew Lane</a:t>
            </a:r>
            <a:endParaRPr sz="1800" b="0" i="0" u="none" strike="noStrike" cap="none">
              <a:solidFill>
                <a:srgbClr val="000000"/>
              </a:solidFill>
              <a:latin typeface="Corbel"/>
              <a:ea typeface="Corbel"/>
              <a:cs typeface="Corbel"/>
              <a:sym typeface="Corbel"/>
            </a:endParaRPr>
          </a:p>
        </p:txBody>
      </p:sp>
      <p:sp>
        <p:nvSpPr>
          <p:cNvPr id="148" name="Google Shape;148;p2"/>
          <p:cNvSpPr txBox="1"/>
          <p:nvPr/>
        </p:nvSpPr>
        <p:spPr>
          <a:xfrm>
            <a:off x="2286000" y="2478847"/>
            <a:ext cx="4572000" cy="30777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400"/>
              <a:buFont typeface="Arial"/>
              <a:buNone/>
            </a:pPr>
            <a:r>
              <a:rPr lang="en-GB" sz="1400" b="0" i="0" u="none" strike="noStrike" cap="none">
                <a:solidFill>
                  <a:srgbClr val="000000"/>
                </a:solidFill>
                <a:latin typeface="Arial"/>
                <a:ea typeface="Arial"/>
                <a:cs typeface="Arial"/>
                <a:sym typeface="Arial"/>
              </a:rPr>
              <a:t> </a:t>
            </a:r>
            <a:endParaRPr sz="1400" b="0" i="0" u="none" strike="noStrike" cap="none">
              <a:solidFill>
                <a:srgbClr val="000000"/>
              </a:solidFill>
              <a:latin typeface="Arial"/>
              <a:ea typeface="Arial"/>
              <a:cs typeface="Arial"/>
              <a:sym typeface="Arial"/>
            </a:endParaRPr>
          </a:p>
        </p:txBody>
      </p:sp>
      <p:sp>
        <p:nvSpPr>
          <p:cNvPr id="7" name="Footer Placeholder 2"/>
          <p:cNvSpPr>
            <a:spLocks noGrp="1"/>
          </p:cNvSpPr>
          <p:nvPr>
            <p:ph type="ftr" idx="11"/>
          </p:nvPr>
        </p:nvSpPr>
        <p:spPr>
          <a:xfrm>
            <a:off x="3623732" y="5948040"/>
            <a:ext cx="4756787" cy="534422"/>
          </a:xfrm>
        </p:spPr>
        <p:txBody>
          <a:bodyPr/>
          <a:lstStyle/>
          <a:p>
            <a:r>
              <a:rPr lang="en-US" sz="1200" dirty="0"/>
              <a:t>Applied Psychology, Second Edition. Edited by Graham Davey.</a:t>
            </a:r>
          </a:p>
          <a:p>
            <a:r>
              <a:rPr lang="en-US" sz="1200" dirty="0"/>
              <a:t>© 2023 John Wiley &amp; Sons Ltd. Published 2023 by John Wiley &amp; Sons Ltd.</a:t>
            </a:r>
          </a:p>
          <a:p>
            <a:r>
              <a:rPr lang="en-US" sz="1200" dirty="0"/>
              <a:t>Companion website: www.wiley.com/go/davey/psychology</a:t>
            </a:r>
            <a:endParaRPr lang="en-IN" sz="1200" dirty="0"/>
          </a:p>
        </p:txBody>
      </p:sp>
      <p:sp>
        <p:nvSpPr>
          <p:cNvPr id="9" name="Google Shape;144;p2"/>
          <p:cNvSpPr txBox="1">
            <a:spLocks noGrp="1"/>
          </p:cNvSpPr>
          <p:nvPr>
            <p:ph type="ctrTitle"/>
          </p:nvPr>
        </p:nvSpPr>
        <p:spPr>
          <a:xfrm>
            <a:off x="1841273" y="0"/>
            <a:ext cx="6947127" cy="2095129"/>
          </a:xfrm>
          <a:prstGeom prst="rect">
            <a:avLst/>
          </a:prstGeom>
          <a:noFill/>
          <a:ln>
            <a:noFill/>
          </a:ln>
        </p:spPr>
        <p:txBody>
          <a:bodyPr spcFirstLastPara="1" wrap="square" lIns="91425" tIns="45700" rIns="91425" bIns="45700" anchor="b" anchorCtr="0">
            <a:normAutofit/>
          </a:bodyPr>
          <a:lstStyle/>
          <a:p>
            <a:pPr marL="0" lvl="0" indent="0" algn="r" rtl="0">
              <a:lnSpc>
                <a:spcPct val="100000"/>
              </a:lnSpc>
              <a:spcBef>
                <a:spcPts val="0"/>
              </a:spcBef>
              <a:spcAft>
                <a:spcPts val="0"/>
              </a:spcAft>
              <a:buClr>
                <a:schemeClr val="dk1"/>
              </a:buClr>
              <a:buSzPts val="5400"/>
              <a:buFont typeface="Corbel"/>
              <a:buNone/>
            </a:pPr>
            <a:r>
              <a:rPr lang="en-GB" dirty="0"/>
              <a:t>Applied</a:t>
            </a:r>
            <a:br>
              <a:rPr lang="en-GB" dirty="0"/>
            </a:br>
            <a:r>
              <a:rPr lang="en-GB" dirty="0"/>
              <a:t>Psychology</a:t>
            </a:r>
            <a:br>
              <a:rPr lang="en-GB" dirty="0"/>
            </a:br>
            <a:r>
              <a:rPr lang="en-GB" sz="1800" dirty="0"/>
              <a:t>Second Edition</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3"/>
          <p:cNvSpPr txBox="1">
            <a:spLocks noGrp="1"/>
          </p:cNvSpPr>
          <p:nvPr>
            <p:ph type="title"/>
          </p:nvPr>
        </p:nvSpPr>
        <p:spPr>
          <a:xfrm>
            <a:off x="952636" y="-196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Learning Outcomes</a:t>
            </a:r>
            <a:endParaRPr/>
          </a:p>
        </p:txBody>
      </p:sp>
      <p:sp>
        <p:nvSpPr>
          <p:cNvPr id="154" name="Google Shape;154;p3"/>
          <p:cNvSpPr txBox="1">
            <a:spLocks noGrp="1"/>
          </p:cNvSpPr>
          <p:nvPr>
            <p:ph type="body" idx="1"/>
          </p:nvPr>
        </p:nvSpPr>
        <p:spPr>
          <a:xfrm>
            <a:off x="1046527" y="1157748"/>
            <a:ext cx="7704600" cy="5043900"/>
          </a:xfrm>
          <a:prstGeom prst="rect">
            <a:avLst/>
          </a:prstGeom>
          <a:noFill/>
          <a:ln>
            <a:noFill/>
          </a:ln>
        </p:spPr>
        <p:txBody>
          <a:bodyPr spcFirstLastPara="1" wrap="square" lIns="91425" tIns="45700" rIns="91425" bIns="45700" anchor="ctr" anchorCtr="0">
            <a:normAutofit/>
          </a:bodyPr>
          <a:lstStyle/>
          <a:p>
            <a:pPr marL="457200" lvl="0" indent="-394262" algn="l" rtl="0">
              <a:lnSpc>
                <a:spcPct val="100000"/>
              </a:lnSpc>
              <a:spcBef>
                <a:spcPts val="0"/>
              </a:spcBef>
              <a:spcAft>
                <a:spcPts val="0"/>
              </a:spcAft>
              <a:buSzPts val="2608"/>
              <a:buChar char="•"/>
            </a:pPr>
            <a:r>
              <a:rPr lang="en-GB" sz="2608"/>
              <a:t>Be aware of existing training structures currently available for becoming an applied sport and exercise psychologist in the UK.</a:t>
            </a:r>
            <a:endParaRPr sz="2608"/>
          </a:p>
          <a:p>
            <a:pPr marL="457200" lvl="0" indent="-394262" algn="l" rtl="0">
              <a:lnSpc>
                <a:spcPct val="100000"/>
              </a:lnSpc>
              <a:spcBef>
                <a:spcPts val="0"/>
              </a:spcBef>
              <a:spcAft>
                <a:spcPts val="0"/>
              </a:spcAft>
              <a:buSzPts val="2608"/>
              <a:buChar char="•"/>
            </a:pPr>
            <a:r>
              <a:rPr lang="en-GB" sz="2608"/>
              <a:t>Be cognisant of the need to establish training needs early in undergraduate studies to maximise continued professional development.</a:t>
            </a:r>
            <a:endParaRPr sz="2608"/>
          </a:p>
          <a:p>
            <a:pPr marL="457200" lvl="0" indent="-394262" algn="l" rtl="0">
              <a:lnSpc>
                <a:spcPct val="100000"/>
              </a:lnSpc>
              <a:spcBef>
                <a:spcPts val="0"/>
              </a:spcBef>
              <a:spcAft>
                <a:spcPts val="0"/>
              </a:spcAft>
              <a:buSzPts val="2608"/>
              <a:buChar char="•"/>
            </a:pPr>
            <a:r>
              <a:rPr lang="en-GB" sz="2608"/>
              <a:t>Be aware of the importance of using theory to underpin and evaluate applied interventions.</a:t>
            </a:r>
            <a:endParaRPr sz="2608"/>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g250f6db3fbe_0_1"/>
          <p:cNvSpPr txBox="1">
            <a:spLocks noGrp="1"/>
          </p:cNvSpPr>
          <p:nvPr>
            <p:ph type="title"/>
          </p:nvPr>
        </p:nvSpPr>
        <p:spPr>
          <a:xfrm>
            <a:off x="982133" y="-98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 Training Structure of Applied Sport and Exercise </a:t>
            </a:r>
            <a:endParaRPr/>
          </a:p>
          <a:p>
            <a:pPr marL="0" lvl="0" indent="0" algn="ctr" rtl="0">
              <a:lnSpc>
                <a:spcPct val="100000"/>
              </a:lnSpc>
              <a:spcBef>
                <a:spcPts val="0"/>
              </a:spcBef>
              <a:spcAft>
                <a:spcPts val="0"/>
              </a:spcAft>
              <a:buClr>
                <a:schemeClr val="dk1"/>
              </a:buClr>
              <a:buSzPts val="4000"/>
              <a:buFont typeface="Corbel"/>
              <a:buNone/>
            </a:pPr>
            <a:r>
              <a:rPr lang="en-GB"/>
              <a:t>Psychology</a:t>
            </a:r>
            <a:endParaRPr/>
          </a:p>
        </p:txBody>
      </p:sp>
      <p:sp>
        <p:nvSpPr>
          <p:cNvPr id="160" name="Google Shape;160;g250f6db3fbe_0_1"/>
          <p:cNvSpPr txBox="1"/>
          <p:nvPr/>
        </p:nvSpPr>
        <p:spPr>
          <a:xfrm>
            <a:off x="5970536" y="1366316"/>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86-791</a:t>
            </a:r>
            <a:endParaRPr sz="1400" b="0" i="0" u="none" strike="noStrike" cap="none">
              <a:solidFill>
                <a:srgbClr val="000000"/>
              </a:solidFill>
              <a:latin typeface="Arial"/>
              <a:ea typeface="Arial"/>
              <a:cs typeface="Arial"/>
              <a:sym typeface="Arial"/>
            </a:endParaRPr>
          </a:p>
        </p:txBody>
      </p:sp>
      <p:sp>
        <p:nvSpPr>
          <p:cNvPr id="161" name="Google Shape;161;g250f6db3fbe_0_1"/>
          <p:cNvSpPr txBox="1">
            <a:spLocks noGrp="1"/>
          </p:cNvSpPr>
          <p:nvPr>
            <p:ph type="body" idx="1"/>
          </p:nvPr>
        </p:nvSpPr>
        <p:spPr>
          <a:xfrm>
            <a:off x="1134525" y="2068975"/>
            <a:ext cx="7704600" cy="41478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The International Society of Sport Psychology (ISSP) was established at a conference held in Italy in 1965 (Morris, Hackfort et al., 2003).</a:t>
            </a:r>
            <a:endParaRPr sz="2600"/>
          </a:p>
          <a:p>
            <a:pPr marL="457200" lvl="0" indent="-393700" algn="l" rtl="0">
              <a:lnSpc>
                <a:spcPct val="100000"/>
              </a:lnSpc>
              <a:spcBef>
                <a:spcPts val="0"/>
              </a:spcBef>
              <a:spcAft>
                <a:spcPts val="0"/>
              </a:spcAft>
              <a:buSzPts val="2600"/>
              <a:buChar char="•"/>
            </a:pPr>
            <a:r>
              <a:rPr lang="en-GB" sz="2600"/>
              <a:t>The number of applied practitioners in the field of sport and exercise psychology has increased (Roper, 2002, Terry, 2011; Weinberg &amp; Gould, 2019; Khoo et al., 2021).</a:t>
            </a:r>
            <a:endParaRPr sz="2600"/>
          </a:p>
          <a:p>
            <a:pPr marL="457200" lvl="0" indent="-393700" algn="l" rtl="0">
              <a:lnSpc>
                <a:spcPct val="100000"/>
              </a:lnSpc>
              <a:spcBef>
                <a:spcPts val="0"/>
              </a:spcBef>
              <a:spcAft>
                <a:spcPts val="0"/>
              </a:spcAft>
              <a:buSzPts val="2600"/>
              <a:buChar char="•"/>
            </a:pPr>
            <a:r>
              <a:rPr lang="en-GB" sz="2600"/>
              <a:t>This profession is now established or currently being established in many nations around the world.</a:t>
            </a:r>
            <a:endParaRPr sz="26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g2574edc7108_0_4"/>
          <p:cNvSpPr txBox="1">
            <a:spLocks noGrp="1"/>
          </p:cNvSpPr>
          <p:nvPr>
            <p:ph type="title"/>
          </p:nvPr>
        </p:nvSpPr>
        <p:spPr>
          <a:xfrm>
            <a:off x="982133" y="-98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 Training Structure of Applied Sport and Exercise </a:t>
            </a:r>
            <a:endParaRPr/>
          </a:p>
          <a:p>
            <a:pPr marL="0" lvl="0" indent="0" algn="ctr" rtl="0">
              <a:lnSpc>
                <a:spcPct val="100000"/>
              </a:lnSpc>
              <a:spcBef>
                <a:spcPts val="0"/>
              </a:spcBef>
              <a:spcAft>
                <a:spcPts val="0"/>
              </a:spcAft>
              <a:buClr>
                <a:schemeClr val="dk1"/>
              </a:buClr>
              <a:buSzPts val="4000"/>
              <a:buFont typeface="Corbel"/>
              <a:buNone/>
            </a:pPr>
            <a:r>
              <a:rPr lang="en-GB"/>
              <a:t>Psychology</a:t>
            </a:r>
            <a:endParaRPr/>
          </a:p>
        </p:txBody>
      </p:sp>
      <p:sp>
        <p:nvSpPr>
          <p:cNvPr id="167" name="Google Shape;167;g2574edc7108_0_4"/>
          <p:cNvSpPr txBox="1"/>
          <p:nvPr/>
        </p:nvSpPr>
        <p:spPr>
          <a:xfrm>
            <a:off x="5970536" y="1366316"/>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86-791</a:t>
            </a:r>
            <a:endParaRPr sz="1400" b="0" i="0" u="none" strike="noStrike" cap="none">
              <a:solidFill>
                <a:srgbClr val="000000"/>
              </a:solidFill>
              <a:latin typeface="Arial"/>
              <a:ea typeface="Arial"/>
              <a:cs typeface="Arial"/>
              <a:sym typeface="Arial"/>
            </a:endParaRPr>
          </a:p>
        </p:txBody>
      </p:sp>
      <p:sp>
        <p:nvSpPr>
          <p:cNvPr id="168" name="Google Shape;168;g2574edc7108_0_4"/>
          <p:cNvSpPr txBox="1">
            <a:spLocks noGrp="1"/>
          </p:cNvSpPr>
          <p:nvPr>
            <p:ph type="body" idx="1"/>
          </p:nvPr>
        </p:nvSpPr>
        <p:spPr>
          <a:xfrm>
            <a:off x="1134525" y="2068975"/>
            <a:ext cx="7704600" cy="4147800"/>
          </a:xfrm>
          <a:prstGeom prst="rect">
            <a:avLst/>
          </a:prstGeom>
          <a:noFill/>
          <a:ln>
            <a:noFill/>
          </a:ln>
        </p:spPr>
        <p:txBody>
          <a:bodyPr spcFirstLastPara="1" wrap="square" lIns="91425" tIns="45700" rIns="91425" bIns="45700" anchor="ctr" anchorCtr="0">
            <a:normAutofit lnSpcReduction="10000"/>
          </a:bodyPr>
          <a:lstStyle/>
          <a:p>
            <a:pPr marL="457200" lvl="0" indent="-393700" algn="l" rtl="0">
              <a:lnSpc>
                <a:spcPct val="100000"/>
              </a:lnSpc>
              <a:spcBef>
                <a:spcPts val="0"/>
              </a:spcBef>
              <a:spcAft>
                <a:spcPts val="0"/>
              </a:spcAft>
              <a:buSzPts val="2600"/>
              <a:buChar char="•"/>
            </a:pPr>
            <a:r>
              <a:rPr lang="en-GB" sz="2600"/>
              <a:t>Anderson and Lavallee (2005) suggested that Applied Sport and Exercise Psychology (ASEP) has three key overarching challenges:</a:t>
            </a:r>
            <a:endParaRPr sz="2600"/>
          </a:p>
          <a:p>
            <a:pPr marL="457200" lvl="0" indent="-393700" algn="l" rtl="0">
              <a:lnSpc>
                <a:spcPct val="100000"/>
              </a:lnSpc>
              <a:spcBef>
                <a:spcPts val="0"/>
              </a:spcBef>
              <a:spcAft>
                <a:spcPts val="0"/>
              </a:spcAft>
              <a:buSzPts val="2600"/>
              <a:buChar char="-"/>
            </a:pPr>
            <a:r>
              <a:rPr lang="en-GB" sz="2600"/>
              <a:t>Clearly defining itself and its practitioners</a:t>
            </a:r>
            <a:endParaRPr sz="2600"/>
          </a:p>
          <a:p>
            <a:pPr marL="457200" lvl="0" indent="-393700" algn="l" rtl="0">
              <a:lnSpc>
                <a:spcPct val="100000"/>
              </a:lnSpc>
              <a:spcBef>
                <a:spcPts val="0"/>
              </a:spcBef>
              <a:spcAft>
                <a:spcPts val="0"/>
              </a:spcAft>
              <a:buSzPts val="2600"/>
              <a:buChar char="-"/>
            </a:pPr>
            <a:r>
              <a:rPr lang="en-GB" sz="2600"/>
              <a:t>Clarifying and quality assuring the pathways that prepare individuals for applied practice</a:t>
            </a:r>
            <a:endParaRPr sz="2600"/>
          </a:p>
          <a:p>
            <a:pPr marL="457200" lvl="0" indent="-393700" algn="l" rtl="0">
              <a:lnSpc>
                <a:spcPct val="100000"/>
              </a:lnSpc>
              <a:spcBef>
                <a:spcPts val="0"/>
              </a:spcBef>
              <a:spcAft>
                <a:spcPts val="0"/>
              </a:spcAft>
              <a:buSzPts val="2600"/>
              <a:buChar char="-"/>
            </a:pPr>
            <a:r>
              <a:rPr lang="en-GB" sz="2600"/>
              <a:t>Enhancing the ongoing professional development.</a:t>
            </a:r>
            <a:endParaRPr sz="2600"/>
          </a:p>
          <a:p>
            <a:pPr marL="457200" lvl="0" indent="-393700" algn="l" rtl="0">
              <a:lnSpc>
                <a:spcPct val="100000"/>
              </a:lnSpc>
              <a:spcBef>
                <a:spcPts val="0"/>
              </a:spcBef>
              <a:spcAft>
                <a:spcPts val="0"/>
              </a:spcAft>
              <a:buSzPts val="2600"/>
              <a:buChar char="•"/>
            </a:pPr>
            <a:r>
              <a:rPr lang="en-GB" sz="2600"/>
              <a:t>There is a </a:t>
            </a:r>
            <a:r>
              <a:rPr lang="en-GB" sz="2600" b="1"/>
              <a:t>lack of consistency</a:t>
            </a:r>
            <a:r>
              <a:rPr lang="en-GB" sz="2600"/>
              <a:t> throughout the world regarding the education and experience necessary for practice (Morris, Alfermann et al., 2003; Terry, 2011).</a:t>
            </a:r>
            <a:endParaRPr sz="26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g2574edc7108_0_15"/>
          <p:cNvSpPr txBox="1">
            <a:spLocks noGrp="1"/>
          </p:cNvSpPr>
          <p:nvPr>
            <p:ph type="title"/>
          </p:nvPr>
        </p:nvSpPr>
        <p:spPr>
          <a:xfrm>
            <a:off x="982133" y="-98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42.1.1 Training in Sport and Exercise Psychology: United Kingdom</a:t>
            </a:r>
            <a:endParaRPr/>
          </a:p>
        </p:txBody>
      </p:sp>
      <p:sp>
        <p:nvSpPr>
          <p:cNvPr id="174" name="Google Shape;174;g2574edc7108_0_15"/>
          <p:cNvSpPr txBox="1"/>
          <p:nvPr/>
        </p:nvSpPr>
        <p:spPr>
          <a:xfrm>
            <a:off x="5741936" y="1366316"/>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86-787</a:t>
            </a:r>
            <a:endParaRPr sz="1400" b="0" i="0" u="none" strike="noStrike" cap="none">
              <a:solidFill>
                <a:srgbClr val="000000"/>
              </a:solidFill>
              <a:latin typeface="Arial"/>
              <a:ea typeface="Arial"/>
              <a:cs typeface="Arial"/>
              <a:sym typeface="Arial"/>
            </a:endParaRPr>
          </a:p>
        </p:txBody>
      </p:sp>
      <p:sp>
        <p:nvSpPr>
          <p:cNvPr id="175" name="Google Shape;175;g2574edc7108_0_15"/>
          <p:cNvSpPr txBox="1">
            <a:spLocks noGrp="1"/>
          </p:cNvSpPr>
          <p:nvPr>
            <p:ph type="body" idx="1"/>
          </p:nvPr>
        </p:nvSpPr>
        <p:spPr>
          <a:xfrm>
            <a:off x="1134525" y="2068975"/>
            <a:ext cx="7704600" cy="4147800"/>
          </a:xfrm>
          <a:prstGeom prst="rect">
            <a:avLst/>
          </a:prstGeom>
          <a:noFill/>
          <a:ln>
            <a:noFill/>
          </a:ln>
        </p:spPr>
        <p:txBody>
          <a:bodyPr spcFirstLastPara="1" wrap="square" lIns="91425" tIns="45700" rIns="91425" bIns="45700" anchor="ctr" anchorCtr="0">
            <a:normAutofit fontScale="92500" lnSpcReduction="10000"/>
          </a:bodyPr>
          <a:lstStyle/>
          <a:p>
            <a:pPr marL="457200" lvl="0" indent="-381317" algn="l" rtl="0">
              <a:lnSpc>
                <a:spcPct val="100000"/>
              </a:lnSpc>
              <a:spcBef>
                <a:spcPts val="0"/>
              </a:spcBef>
              <a:spcAft>
                <a:spcPts val="0"/>
              </a:spcAft>
              <a:buSzPct val="100000"/>
              <a:buChar char="•"/>
            </a:pPr>
            <a:r>
              <a:rPr lang="en-GB" sz="2600"/>
              <a:t>There are a number of postgraduate programmes in ASEP offered by UK-based educational institutions.</a:t>
            </a:r>
            <a:endParaRPr sz="2600"/>
          </a:p>
          <a:p>
            <a:pPr marL="457200" lvl="0" indent="-381317" algn="l" rtl="0">
              <a:lnSpc>
                <a:spcPct val="100000"/>
              </a:lnSpc>
              <a:spcBef>
                <a:spcPts val="0"/>
              </a:spcBef>
              <a:spcAft>
                <a:spcPts val="0"/>
              </a:spcAft>
              <a:buSzPct val="100000"/>
              <a:buChar char="•"/>
            </a:pPr>
            <a:r>
              <a:rPr lang="en-GB" sz="2600"/>
              <a:t>Psychologists offering services to the public are required to be registered with the HCPC.</a:t>
            </a:r>
            <a:endParaRPr sz="2600"/>
          </a:p>
          <a:p>
            <a:pPr marL="457200" lvl="0" indent="-381317" algn="l" rtl="0">
              <a:lnSpc>
                <a:spcPct val="100000"/>
              </a:lnSpc>
              <a:spcBef>
                <a:spcPts val="0"/>
              </a:spcBef>
              <a:spcAft>
                <a:spcPts val="0"/>
              </a:spcAft>
              <a:buSzPct val="100000"/>
              <a:buChar char="•"/>
            </a:pPr>
            <a:r>
              <a:rPr lang="en-GB" sz="2600"/>
              <a:t>The terms ‘Sport and Exercise Psychologist’, ‘Sport Psychologist’, and ’Exercise Psychologist’ are </a:t>
            </a:r>
            <a:r>
              <a:rPr lang="en-GB" sz="2600" b="1"/>
              <a:t>protected </a:t>
            </a:r>
            <a:r>
              <a:rPr lang="en-GB" sz="2600"/>
              <a:t>titles, and only HCPC members are able to use them.</a:t>
            </a:r>
            <a:endParaRPr sz="2600"/>
          </a:p>
          <a:p>
            <a:pPr marL="457200" lvl="0" indent="-381317" algn="l" rtl="0">
              <a:lnSpc>
                <a:spcPct val="100000"/>
              </a:lnSpc>
              <a:spcBef>
                <a:spcPts val="0"/>
              </a:spcBef>
              <a:spcAft>
                <a:spcPts val="0"/>
              </a:spcAft>
              <a:buSzPct val="100000"/>
              <a:buChar char="•"/>
            </a:pPr>
            <a:r>
              <a:rPr lang="en-GB" sz="2600"/>
              <a:t>The British Association of Sport and Exercise Sciences (BASES) and the British Psychological Society (BPS) both provide a competency based pathway towards HCPC registration.</a:t>
            </a:r>
            <a:endParaRPr sz="2600"/>
          </a:p>
          <a:p>
            <a:pPr marL="457200" lvl="0" indent="-381317" algn="l" rtl="0">
              <a:lnSpc>
                <a:spcPct val="100000"/>
              </a:lnSpc>
              <a:spcBef>
                <a:spcPts val="0"/>
              </a:spcBef>
              <a:spcAft>
                <a:spcPts val="0"/>
              </a:spcAft>
              <a:buSzPct val="100000"/>
              <a:buChar char="•"/>
            </a:pPr>
            <a:r>
              <a:rPr lang="en-GB" sz="2600"/>
              <a:t>One can also complete a Professional Doctorate.</a:t>
            </a:r>
            <a:endParaRPr sz="26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pic>
        <p:nvPicPr>
          <p:cNvPr id="180" name="Google Shape;180;g25844b9cc38_1_4"/>
          <p:cNvPicPr preferRelativeResize="0"/>
          <p:nvPr/>
        </p:nvPicPr>
        <p:blipFill>
          <a:blip r:embed="rId3">
            <a:alphaModFix/>
          </a:blip>
          <a:stretch>
            <a:fillRect/>
          </a:stretch>
        </p:blipFill>
        <p:spPr>
          <a:xfrm>
            <a:off x="2706550" y="152400"/>
            <a:ext cx="5675540" cy="655320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Google Shape;185;g25844b9cc38_1_10"/>
          <p:cNvSpPr txBox="1">
            <a:spLocks noGrp="1"/>
          </p:cNvSpPr>
          <p:nvPr>
            <p:ph type="title"/>
          </p:nvPr>
        </p:nvSpPr>
        <p:spPr>
          <a:xfrm>
            <a:off x="982133" y="-98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42.1.2 The British Association of Sport and Exercise Science </a:t>
            </a:r>
            <a:endParaRPr/>
          </a:p>
          <a:p>
            <a:pPr marL="0" lvl="0" indent="0" algn="ctr" rtl="0">
              <a:lnSpc>
                <a:spcPct val="100000"/>
              </a:lnSpc>
              <a:spcBef>
                <a:spcPts val="0"/>
              </a:spcBef>
              <a:spcAft>
                <a:spcPts val="0"/>
              </a:spcAft>
              <a:buClr>
                <a:schemeClr val="dk1"/>
              </a:buClr>
              <a:buSzPts val="4000"/>
              <a:buFont typeface="Corbel"/>
              <a:buNone/>
            </a:pPr>
            <a:r>
              <a:rPr lang="en-GB"/>
              <a:t>Route</a:t>
            </a:r>
            <a:endParaRPr/>
          </a:p>
        </p:txBody>
      </p:sp>
      <p:sp>
        <p:nvSpPr>
          <p:cNvPr id="186" name="Google Shape;186;g25844b9cc38_1_10"/>
          <p:cNvSpPr txBox="1"/>
          <p:nvPr/>
        </p:nvSpPr>
        <p:spPr>
          <a:xfrm>
            <a:off x="5437136" y="1366316"/>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87-789</a:t>
            </a:r>
            <a:endParaRPr sz="1400" b="0" i="0" u="none" strike="noStrike" cap="none">
              <a:solidFill>
                <a:srgbClr val="000000"/>
              </a:solidFill>
              <a:latin typeface="Arial"/>
              <a:ea typeface="Arial"/>
              <a:cs typeface="Arial"/>
              <a:sym typeface="Arial"/>
            </a:endParaRPr>
          </a:p>
        </p:txBody>
      </p:sp>
      <p:sp>
        <p:nvSpPr>
          <p:cNvPr id="187" name="Google Shape;187;g25844b9cc38_1_10"/>
          <p:cNvSpPr txBox="1">
            <a:spLocks noGrp="1"/>
          </p:cNvSpPr>
          <p:nvPr>
            <p:ph type="body" idx="1"/>
          </p:nvPr>
        </p:nvSpPr>
        <p:spPr>
          <a:xfrm>
            <a:off x="1134525" y="2068975"/>
            <a:ext cx="7704600" cy="41478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The </a:t>
            </a:r>
            <a:r>
              <a:rPr lang="en-GB" sz="2600" b="1"/>
              <a:t>SEPAR </a:t>
            </a:r>
            <a:r>
              <a:rPr lang="en-GB" sz="2600"/>
              <a:t>is an HCPC-approved training route.</a:t>
            </a:r>
            <a:endParaRPr sz="2600"/>
          </a:p>
          <a:p>
            <a:pPr marL="457200" lvl="0" indent="-393700" algn="l" rtl="0">
              <a:lnSpc>
                <a:spcPct val="100000"/>
              </a:lnSpc>
              <a:spcBef>
                <a:spcPts val="0"/>
              </a:spcBef>
              <a:spcAft>
                <a:spcPts val="0"/>
              </a:spcAft>
              <a:buSzPts val="2600"/>
              <a:buChar char="•"/>
            </a:pPr>
            <a:r>
              <a:rPr lang="en-GB" sz="2600"/>
              <a:t>Registrants may use the title </a:t>
            </a:r>
            <a:r>
              <a:rPr lang="en-GB" sz="2600" b="1"/>
              <a:t>‘Sport and Exercise Psychologist in Training (SEPiT)’</a:t>
            </a:r>
            <a:r>
              <a:rPr lang="en-GB" sz="2600"/>
              <a:t>.</a:t>
            </a:r>
            <a:endParaRPr sz="2600"/>
          </a:p>
          <a:p>
            <a:pPr marL="457200" lvl="0" indent="-393700" algn="l" rtl="0">
              <a:lnSpc>
                <a:spcPct val="100000"/>
              </a:lnSpc>
              <a:spcBef>
                <a:spcPts val="0"/>
              </a:spcBef>
              <a:spcAft>
                <a:spcPts val="0"/>
              </a:spcAft>
              <a:buSzPts val="2600"/>
              <a:buChar char="•"/>
            </a:pPr>
            <a:r>
              <a:rPr lang="en-GB" sz="2600"/>
              <a:t>In order to apply to SEPAR, registrants must:</a:t>
            </a:r>
            <a:endParaRPr sz="2600"/>
          </a:p>
          <a:p>
            <a:pPr marL="457200" lvl="0" indent="-393700" algn="l" rtl="0">
              <a:lnSpc>
                <a:spcPct val="100000"/>
              </a:lnSpc>
              <a:spcBef>
                <a:spcPts val="0"/>
              </a:spcBef>
              <a:spcAft>
                <a:spcPts val="0"/>
              </a:spcAft>
              <a:buSzPts val="2600"/>
              <a:buChar char="-"/>
            </a:pPr>
            <a:r>
              <a:rPr lang="en-GB" sz="2600"/>
              <a:t>Hold graduate membership of BASES </a:t>
            </a:r>
            <a:endParaRPr sz="2600"/>
          </a:p>
          <a:p>
            <a:pPr marL="457200" lvl="0" indent="-393700" algn="l" rtl="0">
              <a:lnSpc>
                <a:spcPct val="100000"/>
              </a:lnSpc>
              <a:spcBef>
                <a:spcPts val="0"/>
              </a:spcBef>
              <a:spcAft>
                <a:spcPts val="0"/>
              </a:spcAft>
              <a:buSzPts val="2600"/>
              <a:buChar char="-"/>
            </a:pPr>
            <a:r>
              <a:rPr lang="en-GB" sz="2600"/>
              <a:t>Evidence sufficient ‘underpinning psychology’ knowledge</a:t>
            </a:r>
            <a:endParaRPr sz="2600"/>
          </a:p>
          <a:p>
            <a:pPr marL="457200" lvl="0" indent="-393700" algn="l" rtl="0">
              <a:lnSpc>
                <a:spcPct val="100000"/>
              </a:lnSpc>
              <a:spcBef>
                <a:spcPts val="0"/>
              </a:spcBef>
              <a:spcAft>
                <a:spcPts val="0"/>
              </a:spcAft>
              <a:buSzPts val="2600"/>
              <a:buChar char="-"/>
            </a:pPr>
            <a:r>
              <a:rPr lang="en-GB" sz="2600"/>
              <a:t>Hold an MSc in sport and/or exercise psychology.</a:t>
            </a:r>
            <a:endParaRPr sz="2600"/>
          </a:p>
          <a:p>
            <a:pPr marL="0" lvl="0" indent="0" algn="l" rtl="0">
              <a:lnSpc>
                <a:spcPct val="100000"/>
              </a:lnSpc>
              <a:spcBef>
                <a:spcPts val="0"/>
              </a:spcBef>
              <a:spcAft>
                <a:spcPts val="0"/>
              </a:spcAft>
              <a:buNone/>
            </a:pPr>
            <a:endParaRPr sz="26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g25844b9cc38_1_20"/>
          <p:cNvSpPr txBox="1">
            <a:spLocks noGrp="1"/>
          </p:cNvSpPr>
          <p:nvPr>
            <p:ph type="title"/>
          </p:nvPr>
        </p:nvSpPr>
        <p:spPr>
          <a:xfrm>
            <a:off x="982133" y="-98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42.1.2 The British Association of Sport and Exercise Science </a:t>
            </a:r>
            <a:endParaRPr/>
          </a:p>
          <a:p>
            <a:pPr marL="0" lvl="0" indent="0" algn="ctr" rtl="0">
              <a:lnSpc>
                <a:spcPct val="100000"/>
              </a:lnSpc>
              <a:spcBef>
                <a:spcPts val="0"/>
              </a:spcBef>
              <a:spcAft>
                <a:spcPts val="0"/>
              </a:spcAft>
              <a:buClr>
                <a:schemeClr val="dk1"/>
              </a:buClr>
              <a:buSzPts val="4000"/>
              <a:buFont typeface="Corbel"/>
              <a:buNone/>
            </a:pPr>
            <a:r>
              <a:rPr lang="en-GB"/>
              <a:t>Route</a:t>
            </a:r>
            <a:endParaRPr/>
          </a:p>
        </p:txBody>
      </p:sp>
      <p:sp>
        <p:nvSpPr>
          <p:cNvPr id="193" name="Google Shape;193;g25844b9cc38_1_20"/>
          <p:cNvSpPr txBox="1"/>
          <p:nvPr/>
        </p:nvSpPr>
        <p:spPr>
          <a:xfrm>
            <a:off x="5437136" y="1366316"/>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87-789</a:t>
            </a:r>
            <a:endParaRPr sz="1400" b="0" i="0" u="none" strike="noStrike" cap="none">
              <a:solidFill>
                <a:srgbClr val="000000"/>
              </a:solidFill>
              <a:latin typeface="Arial"/>
              <a:ea typeface="Arial"/>
              <a:cs typeface="Arial"/>
              <a:sym typeface="Arial"/>
            </a:endParaRPr>
          </a:p>
        </p:txBody>
      </p:sp>
      <p:sp>
        <p:nvSpPr>
          <p:cNvPr id="194" name="Google Shape;194;g25844b9cc38_1_20"/>
          <p:cNvSpPr txBox="1">
            <a:spLocks noGrp="1"/>
          </p:cNvSpPr>
          <p:nvPr>
            <p:ph type="body" idx="1"/>
          </p:nvPr>
        </p:nvSpPr>
        <p:spPr>
          <a:xfrm>
            <a:off x="1134525" y="2068975"/>
            <a:ext cx="7704600" cy="4147800"/>
          </a:xfrm>
          <a:prstGeom prst="rect">
            <a:avLst/>
          </a:prstGeom>
          <a:noFill/>
          <a:ln>
            <a:noFill/>
          </a:ln>
        </p:spPr>
        <p:txBody>
          <a:bodyPr spcFirstLastPara="1" wrap="square" lIns="91425" tIns="45700" rIns="91425" bIns="45700" anchor="ctr" anchorCtr="0">
            <a:normAutofit fontScale="92500"/>
          </a:bodyPr>
          <a:lstStyle/>
          <a:p>
            <a:pPr marL="457200" lvl="0" indent="-393700" algn="l" rtl="0">
              <a:lnSpc>
                <a:spcPct val="100000"/>
              </a:lnSpc>
              <a:spcBef>
                <a:spcPts val="0"/>
              </a:spcBef>
              <a:spcAft>
                <a:spcPts val="0"/>
              </a:spcAft>
              <a:buSzPts val="2600"/>
              <a:buChar char="•"/>
            </a:pPr>
            <a:r>
              <a:rPr lang="en-GB" sz="2600"/>
              <a:t>Underpinning psychology knowledge can be evidenced by:</a:t>
            </a:r>
            <a:endParaRPr sz="2600"/>
          </a:p>
          <a:p>
            <a:pPr marL="457200" lvl="0" indent="-393700" algn="l" rtl="0">
              <a:lnSpc>
                <a:spcPct val="100000"/>
              </a:lnSpc>
              <a:spcBef>
                <a:spcPts val="0"/>
              </a:spcBef>
              <a:spcAft>
                <a:spcPts val="0"/>
              </a:spcAft>
              <a:buSzPts val="2600"/>
              <a:buChar char="-"/>
            </a:pPr>
            <a:r>
              <a:rPr lang="en-GB" sz="2600"/>
              <a:t>Successful completion of an accredited psychology course (undergraduate or conversion) that provides </a:t>
            </a:r>
            <a:r>
              <a:rPr lang="en-GB" sz="2600" b="1"/>
              <a:t>graduate basis for chartered membership (GBC)</a:t>
            </a:r>
            <a:r>
              <a:rPr lang="en-GB" sz="2600"/>
              <a:t> with the BPS</a:t>
            </a:r>
            <a:endParaRPr sz="2600"/>
          </a:p>
          <a:p>
            <a:pPr marL="457200" lvl="0" indent="-393700" algn="l" rtl="0">
              <a:lnSpc>
                <a:spcPct val="100000"/>
              </a:lnSpc>
              <a:spcBef>
                <a:spcPts val="0"/>
              </a:spcBef>
              <a:spcAft>
                <a:spcPts val="0"/>
              </a:spcAft>
              <a:buSzPts val="2600"/>
              <a:buChar char="-"/>
            </a:pPr>
            <a:r>
              <a:rPr lang="en-GB" sz="2600"/>
              <a:t>Completion of the 60-credit </a:t>
            </a:r>
            <a:r>
              <a:rPr lang="en-GB" sz="2600" b="1"/>
              <a:t>Open University module</a:t>
            </a:r>
            <a:r>
              <a:rPr lang="en-GB" sz="2600"/>
              <a:t> offered exclusively for potential SEPAR candidates</a:t>
            </a:r>
            <a:endParaRPr sz="2600"/>
          </a:p>
          <a:p>
            <a:pPr marL="457200" lvl="0" indent="-393700" algn="l" rtl="0">
              <a:lnSpc>
                <a:spcPct val="100000"/>
              </a:lnSpc>
              <a:spcBef>
                <a:spcPts val="0"/>
              </a:spcBef>
              <a:spcAft>
                <a:spcPts val="0"/>
              </a:spcAft>
              <a:buSzPts val="2600"/>
              <a:buChar char="-"/>
            </a:pPr>
            <a:r>
              <a:rPr lang="en-GB" sz="2600" b="1"/>
              <a:t>Prior recognition</a:t>
            </a:r>
            <a:r>
              <a:rPr lang="en-GB" sz="2600"/>
              <a:t> of underpinning ‘core’ psychology knowledge from a learned society/professional body.</a:t>
            </a:r>
            <a:endParaRPr sz="26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g25844b9cc38_1_30"/>
          <p:cNvSpPr txBox="1">
            <a:spLocks noGrp="1"/>
          </p:cNvSpPr>
          <p:nvPr>
            <p:ph type="title"/>
          </p:nvPr>
        </p:nvSpPr>
        <p:spPr>
          <a:xfrm>
            <a:off x="982133" y="-98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42.1.2 The British Association of Sport and Exercise Science </a:t>
            </a:r>
            <a:endParaRPr/>
          </a:p>
          <a:p>
            <a:pPr marL="0" lvl="0" indent="0" algn="ctr" rtl="0">
              <a:lnSpc>
                <a:spcPct val="100000"/>
              </a:lnSpc>
              <a:spcBef>
                <a:spcPts val="0"/>
              </a:spcBef>
              <a:spcAft>
                <a:spcPts val="0"/>
              </a:spcAft>
              <a:buClr>
                <a:schemeClr val="dk1"/>
              </a:buClr>
              <a:buSzPts val="4000"/>
              <a:buFont typeface="Corbel"/>
              <a:buNone/>
            </a:pPr>
            <a:r>
              <a:rPr lang="en-GB"/>
              <a:t>Route</a:t>
            </a:r>
            <a:endParaRPr/>
          </a:p>
        </p:txBody>
      </p:sp>
      <p:sp>
        <p:nvSpPr>
          <p:cNvPr id="200" name="Google Shape;200;g25844b9cc38_1_30"/>
          <p:cNvSpPr txBox="1"/>
          <p:nvPr/>
        </p:nvSpPr>
        <p:spPr>
          <a:xfrm>
            <a:off x="5437136" y="1366316"/>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87-789</a:t>
            </a:r>
            <a:endParaRPr sz="1400" b="0" i="0" u="none" strike="noStrike" cap="none">
              <a:solidFill>
                <a:srgbClr val="000000"/>
              </a:solidFill>
              <a:latin typeface="Arial"/>
              <a:ea typeface="Arial"/>
              <a:cs typeface="Arial"/>
              <a:sym typeface="Arial"/>
            </a:endParaRPr>
          </a:p>
        </p:txBody>
      </p:sp>
      <p:sp>
        <p:nvSpPr>
          <p:cNvPr id="201" name="Google Shape;201;g25844b9cc38_1_30"/>
          <p:cNvSpPr txBox="1">
            <a:spLocks noGrp="1"/>
          </p:cNvSpPr>
          <p:nvPr>
            <p:ph type="body" idx="1"/>
          </p:nvPr>
        </p:nvSpPr>
        <p:spPr>
          <a:xfrm>
            <a:off x="1134525" y="2068975"/>
            <a:ext cx="7704600" cy="4147800"/>
          </a:xfrm>
          <a:prstGeom prst="rect">
            <a:avLst/>
          </a:prstGeom>
          <a:noFill/>
          <a:ln>
            <a:noFill/>
          </a:ln>
        </p:spPr>
        <p:txBody>
          <a:bodyPr spcFirstLastPara="1" wrap="square" lIns="91425" tIns="45700" rIns="91425" bIns="45700" anchor="ctr" anchorCtr="0">
            <a:normAutofit fontScale="92500"/>
          </a:bodyPr>
          <a:lstStyle/>
          <a:p>
            <a:pPr marL="457200" lvl="0" indent="-393700" algn="l" rtl="0">
              <a:lnSpc>
                <a:spcPct val="100000"/>
              </a:lnSpc>
              <a:spcBef>
                <a:spcPts val="0"/>
              </a:spcBef>
              <a:spcAft>
                <a:spcPts val="0"/>
              </a:spcAft>
              <a:buSzPts val="2600"/>
              <a:buChar char="•"/>
            </a:pPr>
            <a:r>
              <a:rPr lang="en-GB" sz="2600"/>
              <a:t>For the Master’s level qualification, most candidates provide evidence of a successfully completed MSc Sport and/or Exercise Psychology course.</a:t>
            </a:r>
            <a:endParaRPr sz="2600"/>
          </a:p>
          <a:p>
            <a:pPr marL="457200" lvl="0" indent="-393700" algn="l" rtl="0">
              <a:lnSpc>
                <a:spcPct val="100000"/>
              </a:lnSpc>
              <a:spcBef>
                <a:spcPts val="0"/>
              </a:spcBef>
              <a:spcAft>
                <a:spcPts val="0"/>
              </a:spcAft>
              <a:buSzPts val="2600"/>
              <a:buChar char="•"/>
            </a:pPr>
            <a:r>
              <a:rPr lang="en-GB" sz="2600"/>
              <a:t>Equivalent courses successfully mapped against the relevant HCPC Standards of Proficiency are accepted.</a:t>
            </a:r>
            <a:endParaRPr sz="2600"/>
          </a:p>
          <a:p>
            <a:pPr marL="457200" lvl="0" indent="-393700" algn="l" rtl="0">
              <a:lnSpc>
                <a:spcPct val="100000"/>
              </a:lnSpc>
              <a:spcBef>
                <a:spcPts val="0"/>
              </a:spcBef>
              <a:spcAft>
                <a:spcPts val="0"/>
              </a:spcAft>
              <a:buSzPts val="2600"/>
              <a:buChar char="•"/>
            </a:pPr>
            <a:r>
              <a:rPr lang="en-GB" sz="2600"/>
              <a:t>Registrants must confirm their supervisory arrangements, professional indemnity insurance, and, where appropriate, evidence English language to IELTS grade 7.</a:t>
            </a:r>
            <a:endParaRPr sz="2600"/>
          </a:p>
          <a:p>
            <a:pPr marL="457200" lvl="0" indent="-393700" algn="l" rtl="0">
              <a:lnSpc>
                <a:spcPct val="100000"/>
              </a:lnSpc>
              <a:spcBef>
                <a:spcPts val="0"/>
              </a:spcBef>
              <a:spcAft>
                <a:spcPts val="0"/>
              </a:spcAft>
              <a:buSzPts val="2600"/>
              <a:buChar char="•"/>
            </a:pPr>
            <a:r>
              <a:rPr lang="en-GB" sz="2600"/>
              <a:t>The duration of SEPAR is between two and four years.</a:t>
            </a:r>
            <a:endParaRPr sz="26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g25844b9cc38_1_39"/>
          <p:cNvSpPr txBox="1">
            <a:spLocks noGrp="1"/>
          </p:cNvSpPr>
          <p:nvPr>
            <p:ph type="title"/>
          </p:nvPr>
        </p:nvSpPr>
        <p:spPr>
          <a:xfrm>
            <a:off x="982133" y="-98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42.1.2 The British Association of Sport and Exercise Science </a:t>
            </a:r>
            <a:endParaRPr/>
          </a:p>
          <a:p>
            <a:pPr marL="0" lvl="0" indent="0" algn="ctr" rtl="0">
              <a:lnSpc>
                <a:spcPct val="100000"/>
              </a:lnSpc>
              <a:spcBef>
                <a:spcPts val="0"/>
              </a:spcBef>
              <a:spcAft>
                <a:spcPts val="0"/>
              </a:spcAft>
              <a:buClr>
                <a:schemeClr val="dk1"/>
              </a:buClr>
              <a:buSzPts val="4000"/>
              <a:buFont typeface="Corbel"/>
              <a:buNone/>
            </a:pPr>
            <a:r>
              <a:rPr lang="en-GB"/>
              <a:t>Route</a:t>
            </a:r>
            <a:endParaRPr/>
          </a:p>
        </p:txBody>
      </p:sp>
      <p:sp>
        <p:nvSpPr>
          <p:cNvPr id="207" name="Google Shape;207;g25844b9cc38_1_39"/>
          <p:cNvSpPr txBox="1"/>
          <p:nvPr/>
        </p:nvSpPr>
        <p:spPr>
          <a:xfrm>
            <a:off x="5437136" y="1366316"/>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87-789</a:t>
            </a:r>
            <a:endParaRPr sz="1400" b="0" i="0" u="none" strike="noStrike" cap="none">
              <a:solidFill>
                <a:srgbClr val="000000"/>
              </a:solidFill>
              <a:latin typeface="Arial"/>
              <a:ea typeface="Arial"/>
              <a:cs typeface="Arial"/>
              <a:sym typeface="Arial"/>
            </a:endParaRPr>
          </a:p>
        </p:txBody>
      </p:sp>
      <p:sp>
        <p:nvSpPr>
          <p:cNvPr id="208" name="Google Shape;208;g25844b9cc38_1_39"/>
          <p:cNvSpPr txBox="1">
            <a:spLocks noGrp="1"/>
          </p:cNvSpPr>
          <p:nvPr>
            <p:ph type="body" idx="1"/>
          </p:nvPr>
        </p:nvSpPr>
        <p:spPr>
          <a:xfrm>
            <a:off x="1134525" y="2068975"/>
            <a:ext cx="7704600" cy="41478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Duration is dependent on:</a:t>
            </a:r>
            <a:endParaRPr sz="2600"/>
          </a:p>
          <a:p>
            <a:pPr marL="457200" lvl="0" indent="-393700" algn="l" rtl="0">
              <a:lnSpc>
                <a:spcPct val="100000"/>
              </a:lnSpc>
              <a:spcBef>
                <a:spcPts val="0"/>
              </a:spcBef>
              <a:spcAft>
                <a:spcPts val="0"/>
              </a:spcAft>
              <a:buSzPts val="2600"/>
              <a:buChar char="-"/>
            </a:pPr>
            <a:r>
              <a:rPr lang="en-GB" sz="2600"/>
              <a:t>The time that registrants are able to dedicate to the qualification</a:t>
            </a:r>
            <a:endParaRPr sz="2600"/>
          </a:p>
          <a:p>
            <a:pPr marL="457200" lvl="0" indent="-393700" algn="l" rtl="0">
              <a:lnSpc>
                <a:spcPct val="100000"/>
              </a:lnSpc>
              <a:spcBef>
                <a:spcPts val="0"/>
              </a:spcBef>
              <a:spcAft>
                <a:spcPts val="0"/>
              </a:spcAft>
              <a:buSzPts val="2600"/>
              <a:buChar char="-"/>
            </a:pPr>
            <a:r>
              <a:rPr lang="en-GB" sz="2600"/>
              <a:t>The competencies that require development.</a:t>
            </a:r>
            <a:endParaRPr sz="2600"/>
          </a:p>
          <a:p>
            <a:pPr marL="457200" lvl="0" indent="-393700" algn="l" rtl="0">
              <a:lnSpc>
                <a:spcPct val="100000"/>
              </a:lnSpc>
              <a:spcBef>
                <a:spcPts val="0"/>
              </a:spcBef>
              <a:spcAft>
                <a:spcPts val="0"/>
              </a:spcAft>
              <a:buSzPts val="2600"/>
              <a:buChar char="•"/>
            </a:pPr>
            <a:r>
              <a:rPr lang="en-GB" sz="2600"/>
              <a:t>Accreditation of Prior Experiential Competence can be sought where registrants complete SEPAR in a one-year period.</a:t>
            </a:r>
            <a:endParaRPr sz="2600"/>
          </a:p>
          <a:p>
            <a:pPr marL="457200" lvl="0" indent="-393700" algn="l" rtl="0">
              <a:lnSpc>
                <a:spcPct val="100000"/>
              </a:lnSpc>
              <a:spcBef>
                <a:spcPts val="0"/>
              </a:spcBef>
              <a:spcAft>
                <a:spcPts val="0"/>
              </a:spcAft>
              <a:buSzPts val="2600"/>
              <a:buChar char="•"/>
            </a:pPr>
            <a:r>
              <a:rPr lang="en-GB" sz="2600"/>
              <a:t>SEPAR supervisors must be BASES professional members, registered with the HCPC, and have completed all mandatory training.</a:t>
            </a:r>
            <a:endParaRPr sz="26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g25844b9cc38_1_49"/>
          <p:cNvSpPr txBox="1">
            <a:spLocks noGrp="1"/>
          </p:cNvSpPr>
          <p:nvPr>
            <p:ph type="title"/>
          </p:nvPr>
        </p:nvSpPr>
        <p:spPr>
          <a:xfrm>
            <a:off x="982133" y="-98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42.1.2 The British Association of Sport and Exercise Science </a:t>
            </a:r>
            <a:endParaRPr/>
          </a:p>
          <a:p>
            <a:pPr marL="0" lvl="0" indent="0" algn="ctr" rtl="0">
              <a:lnSpc>
                <a:spcPct val="100000"/>
              </a:lnSpc>
              <a:spcBef>
                <a:spcPts val="0"/>
              </a:spcBef>
              <a:spcAft>
                <a:spcPts val="0"/>
              </a:spcAft>
              <a:buClr>
                <a:schemeClr val="dk1"/>
              </a:buClr>
              <a:buSzPts val="4000"/>
              <a:buFont typeface="Corbel"/>
              <a:buNone/>
            </a:pPr>
            <a:r>
              <a:rPr lang="en-GB"/>
              <a:t>Route</a:t>
            </a:r>
            <a:endParaRPr/>
          </a:p>
        </p:txBody>
      </p:sp>
      <p:sp>
        <p:nvSpPr>
          <p:cNvPr id="214" name="Google Shape;214;g25844b9cc38_1_49"/>
          <p:cNvSpPr txBox="1"/>
          <p:nvPr/>
        </p:nvSpPr>
        <p:spPr>
          <a:xfrm>
            <a:off x="5437136" y="1366316"/>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87-789</a:t>
            </a:r>
            <a:endParaRPr sz="1400" b="0" i="0" u="none" strike="noStrike" cap="none">
              <a:solidFill>
                <a:srgbClr val="000000"/>
              </a:solidFill>
              <a:latin typeface="Arial"/>
              <a:ea typeface="Arial"/>
              <a:cs typeface="Arial"/>
              <a:sym typeface="Arial"/>
            </a:endParaRPr>
          </a:p>
        </p:txBody>
      </p:sp>
      <p:sp>
        <p:nvSpPr>
          <p:cNvPr id="215" name="Google Shape;215;g25844b9cc38_1_49"/>
          <p:cNvSpPr txBox="1">
            <a:spLocks noGrp="1"/>
          </p:cNvSpPr>
          <p:nvPr>
            <p:ph type="body" idx="1"/>
          </p:nvPr>
        </p:nvSpPr>
        <p:spPr>
          <a:xfrm>
            <a:off x="1134525" y="2068975"/>
            <a:ext cx="7704600" cy="41478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Following admission to the SEPAR, the SEPiT completes an initial SEPAR submission that is assessed by two reviewers.</a:t>
            </a:r>
            <a:endParaRPr sz="2600"/>
          </a:p>
          <a:p>
            <a:pPr marL="457200" lvl="0" indent="-381317" algn="l" rtl="0">
              <a:lnSpc>
                <a:spcPct val="100000"/>
              </a:lnSpc>
              <a:spcBef>
                <a:spcPts val="0"/>
              </a:spcBef>
              <a:spcAft>
                <a:spcPts val="0"/>
              </a:spcAft>
              <a:buSzPct val="100000"/>
              <a:buChar char="•"/>
            </a:pPr>
            <a:r>
              <a:rPr lang="en-GB" sz="2600"/>
              <a:t>SEPAR reviewers must be BASES professional members, registered with the HCPC, and have completed all mandatory training.</a:t>
            </a:r>
            <a:endParaRPr sz="2600"/>
          </a:p>
          <a:p>
            <a:pPr marL="457200" lvl="0" indent="-381317" algn="l" rtl="0">
              <a:lnSpc>
                <a:spcPct val="100000"/>
              </a:lnSpc>
              <a:spcBef>
                <a:spcPts val="0"/>
              </a:spcBef>
              <a:spcAft>
                <a:spcPts val="0"/>
              </a:spcAft>
              <a:buSzPct val="100000"/>
              <a:buChar char="•"/>
            </a:pPr>
            <a:r>
              <a:rPr lang="en-GB" sz="2600"/>
              <a:t>The initial submission contains:</a:t>
            </a:r>
            <a:endParaRPr sz="2600"/>
          </a:p>
          <a:p>
            <a:pPr marL="457200" lvl="0" indent="-381317" algn="l" rtl="0">
              <a:lnSpc>
                <a:spcPct val="100000"/>
              </a:lnSpc>
              <a:spcBef>
                <a:spcPts val="0"/>
              </a:spcBef>
              <a:spcAft>
                <a:spcPts val="0"/>
              </a:spcAft>
              <a:buSzPct val="100000"/>
              <a:buChar char="-"/>
            </a:pPr>
            <a:r>
              <a:rPr lang="en-GB" sz="2600"/>
              <a:t>A brief video to introduce the portfolio and detail planned actions over the next six to nine months for competency development</a:t>
            </a:r>
            <a:endParaRPr sz="2600"/>
          </a:p>
          <a:p>
            <a:pPr marL="457200" lvl="0" indent="-381317" algn="l" rtl="0">
              <a:lnSpc>
                <a:spcPct val="100000"/>
              </a:lnSpc>
              <a:spcBef>
                <a:spcPts val="0"/>
              </a:spcBef>
              <a:spcAft>
                <a:spcPts val="0"/>
              </a:spcAft>
              <a:buSzPct val="100000"/>
              <a:buChar char="-"/>
            </a:pPr>
            <a:r>
              <a:rPr lang="en-GB" sz="2600"/>
              <a:t>An initial competence profile covering 65 competencies spread across four key areas: knowledge, skills, self-development, and management, and experience</a:t>
            </a:r>
            <a:endParaRPr sz="26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Google Shape;220;g25844b9cc38_1_61"/>
          <p:cNvSpPr txBox="1">
            <a:spLocks noGrp="1"/>
          </p:cNvSpPr>
          <p:nvPr>
            <p:ph type="title"/>
          </p:nvPr>
        </p:nvSpPr>
        <p:spPr>
          <a:xfrm>
            <a:off x="982133" y="-98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42.1.2 The British Association of Sport and Exercise Science </a:t>
            </a:r>
            <a:endParaRPr/>
          </a:p>
          <a:p>
            <a:pPr marL="0" lvl="0" indent="0" algn="ctr" rtl="0">
              <a:lnSpc>
                <a:spcPct val="100000"/>
              </a:lnSpc>
              <a:spcBef>
                <a:spcPts val="0"/>
              </a:spcBef>
              <a:spcAft>
                <a:spcPts val="0"/>
              </a:spcAft>
              <a:buClr>
                <a:schemeClr val="dk1"/>
              </a:buClr>
              <a:buSzPts val="4000"/>
              <a:buFont typeface="Corbel"/>
              <a:buNone/>
            </a:pPr>
            <a:r>
              <a:rPr lang="en-GB"/>
              <a:t>Route</a:t>
            </a:r>
            <a:endParaRPr/>
          </a:p>
        </p:txBody>
      </p:sp>
      <p:sp>
        <p:nvSpPr>
          <p:cNvPr id="221" name="Google Shape;221;g25844b9cc38_1_61"/>
          <p:cNvSpPr txBox="1"/>
          <p:nvPr/>
        </p:nvSpPr>
        <p:spPr>
          <a:xfrm>
            <a:off x="5437136" y="1366316"/>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87-789</a:t>
            </a:r>
            <a:endParaRPr sz="1400" b="0" i="0" u="none" strike="noStrike" cap="none">
              <a:solidFill>
                <a:srgbClr val="000000"/>
              </a:solidFill>
              <a:latin typeface="Arial"/>
              <a:ea typeface="Arial"/>
              <a:cs typeface="Arial"/>
              <a:sym typeface="Arial"/>
            </a:endParaRPr>
          </a:p>
        </p:txBody>
      </p:sp>
      <p:sp>
        <p:nvSpPr>
          <p:cNvPr id="222" name="Google Shape;222;g25844b9cc38_1_61"/>
          <p:cNvSpPr txBox="1">
            <a:spLocks noGrp="1"/>
          </p:cNvSpPr>
          <p:nvPr>
            <p:ph type="body" idx="1"/>
          </p:nvPr>
        </p:nvSpPr>
        <p:spPr>
          <a:xfrm>
            <a:off x="1134525" y="2068975"/>
            <a:ext cx="7704600" cy="41478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A portfolio of evidence to support claimed competency ratings</a:t>
            </a:r>
            <a:endParaRPr sz="2600"/>
          </a:p>
          <a:p>
            <a:pPr marL="457200" lvl="0" indent="-393700" algn="l" rtl="0">
              <a:lnSpc>
                <a:spcPct val="100000"/>
              </a:lnSpc>
              <a:spcBef>
                <a:spcPts val="0"/>
              </a:spcBef>
              <a:spcAft>
                <a:spcPts val="0"/>
              </a:spcAft>
              <a:buSzPts val="2600"/>
              <a:buChar char="-"/>
            </a:pPr>
            <a:r>
              <a:rPr lang="en-GB" sz="2600"/>
              <a:t>A practice log, detailing applied practice</a:t>
            </a:r>
            <a:endParaRPr sz="2600"/>
          </a:p>
          <a:p>
            <a:pPr marL="457200" lvl="0" indent="-393700" algn="l" rtl="0">
              <a:lnSpc>
                <a:spcPct val="100000"/>
              </a:lnSpc>
              <a:spcBef>
                <a:spcPts val="0"/>
              </a:spcBef>
              <a:spcAft>
                <a:spcPts val="0"/>
              </a:spcAft>
              <a:buSzPts val="2600"/>
              <a:buChar char="-"/>
            </a:pPr>
            <a:r>
              <a:rPr lang="en-GB" sz="2600"/>
              <a:t>A ‘CPD and supervisor-activity’ log</a:t>
            </a:r>
            <a:endParaRPr sz="2600"/>
          </a:p>
          <a:p>
            <a:pPr marL="457200" lvl="0" indent="-393700" algn="l" rtl="0">
              <a:lnSpc>
                <a:spcPct val="100000"/>
              </a:lnSpc>
              <a:spcBef>
                <a:spcPts val="0"/>
              </a:spcBef>
              <a:spcAft>
                <a:spcPts val="0"/>
              </a:spcAft>
              <a:buSzPts val="2600"/>
              <a:buChar char="-"/>
            </a:pPr>
            <a:r>
              <a:rPr lang="en-GB" sz="2600"/>
              <a:t>A ‘dissemination and citizenship’ log</a:t>
            </a:r>
            <a:endParaRPr sz="2600"/>
          </a:p>
          <a:p>
            <a:pPr marL="457200" lvl="0" indent="-393700" algn="l" rtl="0">
              <a:lnSpc>
                <a:spcPct val="100000"/>
              </a:lnSpc>
              <a:spcBef>
                <a:spcPts val="0"/>
              </a:spcBef>
              <a:spcAft>
                <a:spcPts val="0"/>
              </a:spcAft>
              <a:buSzPts val="2600"/>
              <a:buChar char="-"/>
            </a:pPr>
            <a:r>
              <a:rPr lang="en-GB" sz="2600"/>
              <a:t>A supervisor observation log</a:t>
            </a:r>
            <a:endParaRPr sz="2600"/>
          </a:p>
          <a:p>
            <a:pPr marL="457200" lvl="0" indent="-393700" algn="l" rtl="0">
              <a:lnSpc>
                <a:spcPct val="100000"/>
              </a:lnSpc>
              <a:spcBef>
                <a:spcPts val="0"/>
              </a:spcBef>
              <a:spcAft>
                <a:spcPts val="0"/>
              </a:spcAft>
              <a:buSzPts val="2600"/>
              <a:buChar char="-"/>
            </a:pPr>
            <a:r>
              <a:rPr lang="en-GB" sz="2600"/>
              <a:t>A supervisor report form.</a:t>
            </a:r>
            <a:endParaRPr sz="2600"/>
          </a:p>
          <a:p>
            <a:pPr marL="457200" lvl="0" indent="-393700" algn="l" rtl="0">
              <a:lnSpc>
                <a:spcPct val="100000"/>
              </a:lnSpc>
              <a:spcBef>
                <a:spcPts val="0"/>
              </a:spcBef>
              <a:spcAft>
                <a:spcPts val="0"/>
              </a:spcAft>
              <a:buSzPts val="2600"/>
              <a:buChar char="•"/>
            </a:pPr>
            <a:r>
              <a:rPr lang="en-GB" sz="2600"/>
              <a:t>Reviewers provide feedback on competency ratings and the competency development action plan.</a:t>
            </a:r>
            <a:endParaRPr sz="26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7" name="Google Shape;227;g25844b9cc38_1_74"/>
          <p:cNvSpPr txBox="1">
            <a:spLocks noGrp="1"/>
          </p:cNvSpPr>
          <p:nvPr>
            <p:ph type="title"/>
          </p:nvPr>
        </p:nvSpPr>
        <p:spPr>
          <a:xfrm>
            <a:off x="982133" y="-98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42.1.2 The British Association of Sport and Exercise Science </a:t>
            </a:r>
            <a:endParaRPr/>
          </a:p>
          <a:p>
            <a:pPr marL="0" lvl="0" indent="0" algn="ctr" rtl="0">
              <a:lnSpc>
                <a:spcPct val="100000"/>
              </a:lnSpc>
              <a:spcBef>
                <a:spcPts val="0"/>
              </a:spcBef>
              <a:spcAft>
                <a:spcPts val="0"/>
              </a:spcAft>
              <a:buClr>
                <a:schemeClr val="dk1"/>
              </a:buClr>
              <a:buSzPts val="4000"/>
              <a:buFont typeface="Corbel"/>
              <a:buNone/>
            </a:pPr>
            <a:r>
              <a:rPr lang="en-GB"/>
              <a:t>Route</a:t>
            </a:r>
            <a:endParaRPr/>
          </a:p>
        </p:txBody>
      </p:sp>
      <p:sp>
        <p:nvSpPr>
          <p:cNvPr id="228" name="Google Shape;228;g25844b9cc38_1_74"/>
          <p:cNvSpPr txBox="1"/>
          <p:nvPr/>
        </p:nvSpPr>
        <p:spPr>
          <a:xfrm>
            <a:off x="5437136" y="1366316"/>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87-789</a:t>
            </a:r>
            <a:endParaRPr sz="1400" b="0" i="0" u="none" strike="noStrike" cap="none">
              <a:solidFill>
                <a:srgbClr val="000000"/>
              </a:solidFill>
              <a:latin typeface="Arial"/>
              <a:ea typeface="Arial"/>
              <a:cs typeface="Arial"/>
              <a:sym typeface="Arial"/>
            </a:endParaRPr>
          </a:p>
        </p:txBody>
      </p:sp>
      <p:sp>
        <p:nvSpPr>
          <p:cNvPr id="229" name="Google Shape;229;g25844b9cc38_1_74"/>
          <p:cNvSpPr txBox="1">
            <a:spLocks noGrp="1"/>
          </p:cNvSpPr>
          <p:nvPr>
            <p:ph type="body" idx="1"/>
          </p:nvPr>
        </p:nvSpPr>
        <p:spPr>
          <a:xfrm>
            <a:off x="1134525" y="2068975"/>
            <a:ext cx="7704600" cy="4147800"/>
          </a:xfrm>
          <a:prstGeom prst="rect">
            <a:avLst/>
          </a:prstGeom>
          <a:noFill/>
          <a:ln>
            <a:noFill/>
          </a:ln>
        </p:spPr>
        <p:txBody>
          <a:bodyPr spcFirstLastPara="1" wrap="square" lIns="91425" tIns="45700" rIns="91425" bIns="45700" anchor="ctr" anchorCtr="0">
            <a:normAutofit lnSpcReduction="10000"/>
          </a:bodyPr>
          <a:lstStyle/>
          <a:p>
            <a:pPr marL="457200" lvl="0" indent="-393700" algn="l" rtl="0">
              <a:lnSpc>
                <a:spcPct val="100000"/>
              </a:lnSpc>
              <a:spcBef>
                <a:spcPts val="0"/>
              </a:spcBef>
              <a:spcAft>
                <a:spcPts val="0"/>
              </a:spcAft>
              <a:buSzPts val="2600"/>
              <a:buChar char="•"/>
            </a:pPr>
            <a:r>
              <a:rPr lang="en-GB" sz="2600"/>
              <a:t>A second mid-point competency profile, which occurs at 12, 18, or 24 months depending on the length of registration, mirrors the initial submission.</a:t>
            </a:r>
            <a:endParaRPr sz="2600"/>
          </a:p>
          <a:p>
            <a:pPr marL="457200" lvl="0" indent="-393700" algn="l" rtl="0">
              <a:lnSpc>
                <a:spcPct val="100000"/>
              </a:lnSpc>
              <a:spcBef>
                <a:spcPts val="0"/>
              </a:spcBef>
              <a:spcAft>
                <a:spcPts val="0"/>
              </a:spcAft>
              <a:buSzPts val="2600"/>
              <a:buChar char="•"/>
            </a:pPr>
            <a:r>
              <a:rPr lang="en-GB" sz="2600"/>
              <a:t>It also includes the following:</a:t>
            </a:r>
            <a:endParaRPr sz="2600"/>
          </a:p>
          <a:p>
            <a:pPr marL="457200" lvl="0" indent="-393700" algn="l" rtl="0">
              <a:lnSpc>
                <a:spcPct val="100000"/>
              </a:lnSpc>
              <a:spcBef>
                <a:spcPts val="0"/>
              </a:spcBef>
              <a:spcAft>
                <a:spcPts val="0"/>
              </a:spcAft>
              <a:buSzPts val="2600"/>
              <a:buChar char="-"/>
            </a:pPr>
            <a:r>
              <a:rPr lang="en-GB" sz="2600"/>
              <a:t>A brief video to introduce the portfolio and reflect on the key learning and development</a:t>
            </a:r>
            <a:endParaRPr sz="2600"/>
          </a:p>
          <a:p>
            <a:pPr marL="457200" lvl="0" indent="-393700" algn="l" rtl="0">
              <a:lnSpc>
                <a:spcPct val="100000"/>
              </a:lnSpc>
              <a:spcBef>
                <a:spcPts val="0"/>
              </a:spcBef>
              <a:spcAft>
                <a:spcPts val="0"/>
              </a:spcAft>
              <a:buSzPts val="2600"/>
              <a:buChar char="-"/>
            </a:pPr>
            <a:r>
              <a:rPr lang="en-GB" sz="2600"/>
              <a:t>A cover letter highlighting key areas of progress and development as well as key goals towards final submission</a:t>
            </a:r>
            <a:endParaRPr sz="2600"/>
          </a:p>
          <a:p>
            <a:pPr marL="457200" lvl="0" indent="-393700" algn="l" rtl="0">
              <a:lnSpc>
                <a:spcPct val="100000"/>
              </a:lnSpc>
              <a:spcBef>
                <a:spcPts val="0"/>
              </a:spcBef>
              <a:spcAft>
                <a:spcPts val="0"/>
              </a:spcAft>
              <a:buSzPts val="2600"/>
              <a:buChar char="-"/>
            </a:pPr>
            <a:r>
              <a:rPr lang="en-GB" sz="2600"/>
              <a:t>One case study of applied work</a:t>
            </a:r>
            <a:endParaRPr sz="2600"/>
          </a:p>
          <a:p>
            <a:pPr marL="457200" lvl="0" indent="-393700" algn="l" rtl="0">
              <a:lnSpc>
                <a:spcPct val="100000"/>
              </a:lnSpc>
              <a:spcBef>
                <a:spcPts val="0"/>
              </a:spcBef>
              <a:spcAft>
                <a:spcPts val="0"/>
              </a:spcAft>
              <a:buSzPts val="2600"/>
              <a:buChar char="-"/>
            </a:pPr>
            <a:r>
              <a:rPr lang="en-GB" sz="2600"/>
              <a:t>At least one formal client reference.</a:t>
            </a:r>
            <a:endParaRPr sz="26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g25844b9cc38_1_85"/>
          <p:cNvSpPr txBox="1">
            <a:spLocks noGrp="1"/>
          </p:cNvSpPr>
          <p:nvPr>
            <p:ph type="title"/>
          </p:nvPr>
        </p:nvSpPr>
        <p:spPr>
          <a:xfrm>
            <a:off x="982133" y="-98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42.1.2 The British Association of Sport and Exercise Science </a:t>
            </a:r>
            <a:endParaRPr/>
          </a:p>
          <a:p>
            <a:pPr marL="0" lvl="0" indent="0" algn="ctr" rtl="0">
              <a:lnSpc>
                <a:spcPct val="100000"/>
              </a:lnSpc>
              <a:spcBef>
                <a:spcPts val="0"/>
              </a:spcBef>
              <a:spcAft>
                <a:spcPts val="0"/>
              </a:spcAft>
              <a:buClr>
                <a:schemeClr val="dk1"/>
              </a:buClr>
              <a:buSzPts val="4000"/>
              <a:buFont typeface="Corbel"/>
              <a:buNone/>
            </a:pPr>
            <a:r>
              <a:rPr lang="en-GB"/>
              <a:t>Route</a:t>
            </a:r>
            <a:endParaRPr/>
          </a:p>
        </p:txBody>
      </p:sp>
      <p:sp>
        <p:nvSpPr>
          <p:cNvPr id="235" name="Google Shape;235;g25844b9cc38_1_85"/>
          <p:cNvSpPr txBox="1"/>
          <p:nvPr/>
        </p:nvSpPr>
        <p:spPr>
          <a:xfrm>
            <a:off x="5437136" y="1366316"/>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87-789</a:t>
            </a:r>
            <a:endParaRPr sz="1400" b="0" i="0" u="none" strike="noStrike" cap="none">
              <a:solidFill>
                <a:srgbClr val="000000"/>
              </a:solidFill>
              <a:latin typeface="Arial"/>
              <a:ea typeface="Arial"/>
              <a:cs typeface="Arial"/>
              <a:sym typeface="Arial"/>
            </a:endParaRPr>
          </a:p>
        </p:txBody>
      </p:sp>
      <p:sp>
        <p:nvSpPr>
          <p:cNvPr id="236" name="Google Shape;236;g25844b9cc38_1_85"/>
          <p:cNvSpPr txBox="1">
            <a:spLocks noGrp="1"/>
          </p:cNvSpPr>
          <p:nvPr>
            <p:ph type="body" idx="1"/>
          </p:nvPr>
        </p:nvSpPr>
        <p:spPr>
          <a:xfrm>
            <a:off x="1134525" y="2068975"/>
            <a:ext cx="7704600" cy="41478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The same two reviewers evaluate the submission and provide mid-point feedback.</a:t>
            </a:r>
            <a:endParaRPr sz="2600"/>
          </a:p>
          <a:p>
            <a:pPr marL="457200" lvl="0" indent="-393700" algn="l" rtl="0">
              <a:lnSpc>
                <a:spcPct val="100000"/>
              </a:lnSpc>
              <a:spcBef>
                <a:spcPts val="0"/>
              </a:spcBef>
              <a:spcAft>
                <a:spcPts val="0"/>
              </a:spcAft>
              <a:buSzPts val="2600"/>
              <a:buChar char="•"/>
            </a:pPr>
            <a:r>
              <a:rPr lang="en-GB" sz="2600"/>
              <a:t>This is followed up with an eMeeting between the two reviewers and the SEPiT to discuss process-related aspects of future development.</a:t>
            </a:r>
            <a:endParaRPr sz="2600"/>
          </a:p>
          <a:p>
            <a:pPr marL="457200" lvl="0" indent="-393700" algn="l" rtl="0">
              <a:lnSpc>
                <a:spcPct val="100000"/>
              </a:lnSpc>
              <a:spcBef>
                <a:spcPts val="0"/>
              </a:spcBef>
              <a:spcAft>
                <a:spcPts val="0"/>
              </a:spcAft>
              <a:buSzPts val="2600"/>
              <a:buChar char="•"/>
            </a:pPr>
            <a:r>
              <a:rPr lang="en-GB" sz="2600"/>
              <a:t>After a minimum of two years (depending on registration period), the SEPiT submits a final competency profile.</a:t>
            </a:r>
            <a:endParaRPr sz="2600"/>
          </a:p>
          <a:p>
            <a:pPr marL="457200" lvl="0" indent="-393700" algn="l" rtl="0">
              <a:lnSpc>
                <a:spcPct val="100000"/>
              </a:lnSpc>
              <a:spcBef>
                <a:spcPts val="0"/>
              </a:spcBef>
              <a:spcAft>
                <a:spcPts val="0"/>
              </a:spcAft>
              <a:buSzPts val="2600"/>
              <a:buChar char="•"/>
            </a:pPr>
            <a:r>
              <a:rPr lang="en-GB" sz="2600"/>
              <a:t>The final submission requires similar documents as the initial submission.</a:t>
            </a:r>
            <a:endParaRPr sz="26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g25844b9cc38_1_95"/>
          <p:cNvSpPr txBox="1">
            <a:spLocks noGrp="1"/>
          </p:cNvSpPr>
          <p:nvPr>
            <p:ph type="title"/>
          </p:nvPr>
        </p:nvSpPr>
        <p:spPr>
          <a:xfrm>
            <a:off x="982133" y="-98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42.1.2 The British Association of Sport and Exercise Science </a:t>
            </a:r>
            <a:endParaRPr/>
          </a:p>
          <a:p>
            <a:pPr marL="0" lvl="0" indent="0" algn="ctr" rtl="0">
              <a:lnSpc>
                <a:spcPct val="100000"/>
              </a:lnSpc>
              <a:spcBef>
                <a:spcPts val="0"/>
              </a:spcBef>
              <a:spcAft>
                <a:spcPts val="0"/>
              </a:spcAft>
              <a:buClr>
                <a:schemeClr val="dk1"/>
              </a:buClr>
              <a:buSzPts val="4000"/>
              <a:buFont typeface="Corbel"/>
              <a:buNone/>
            </a:pPr>
            <a:r>
              <a:rPr lang="en-GB"/>
              <a:t>Route</a:t>
            </a:r>
            <a:endParaRPr/>
          </a:p>
        </p:txBody>
      </p:sp>
      <p:sp>
        <p:nvSpPr>
          <p:cNvPr id="242" name="Google Shape;242;g25844b9cc38_1_95"/>
          <p:cNvSpPr txBox="1"/>
          <p:nvPr/>
        </p:nvSpPr>
        <p:spPr>
          <a:xfrm>
            <a:off x="5437136" y="1366316"/>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87-789</a:t>
            </a:r>
            <a:endParaRPr sz="1400" b="0" i="0" u="none" strike="noStrike" cap="none">
              <a:solidFill>
                <a:srgbClr val="000000"/>
              </a:solidFill>
              <a:latin typeface="Arial"/>
              <a:ea typeface="Arial"/>
              <a:cs typeface="Arial"/>
              <a:sym typeface="Arial"/>
            </a:endParaRPr>
          </a:p>
        </p:txBody>
      </p:sp>
      <p:sp>
        <p:nvSpPr>
          <p:cNvPr id="243" name="Google Shape;243;g25844b9cc38_1_95"/>
          <p:cNvSpPr txBox="1">
            <a:spLocks noGrp="1"/>
          </p:cNvSpPr>
          <p:nvPr>
            <p:ph type="body" idx="1"/>
          </p:nvPr>
        </p:nvSpPr>
        <p:spPr>
          <a:xfrm>
            <a:off x="1134525" y="2068975"/>
            <a:ext cx="7704600" cy="41478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It also includes:</a:t>
            </a:r>
            <a:endParaRPr sz="2600"/>
          </a:p>
          <a:p>
            <a:pPr marL="457200" lvl="0" indent="-393700" algn="l" rtl="0">
              <a:lnSpc>
                <a:spcPct val="100000"/>
              </a:lnSpc>
              <a:spcBef>
                <a:spcPts val="0"/>
              </a:spcBef>
              <a:spcAft>
                <a:spcPts val="0"/>
              </a:spcAft>
              <a:buSzPts val="2600"/>
              <a:buChar char="-"/>
            </a:pPr>
            <a:r>
              <a:rPr lang="en-GB" sz="2600"/>
              <a:t>A brief video to introduce the portfolio and to provide meta-reflection on the key SEPAR reflections</a:t>
            </a:r>
            <a:endParaRPr sz="2600"/>
          </a:p>
          <a:p>
            <a:pPr marL="457200" lvl="0" indent="-393700" algn="l" rtl="0">
              <a:lnSpc>
                <a:spcPct val="100000"/>
              </a:lnSpc>
              <a:spcBef>
                <a:spcPts val="0"/>
              </a:spcBef>
              <a:spcAft>
                <a:spcPts val="0"/>
              </a:spcAft>
              <a:buSzPts val="2600"/>
              <a:buChar char="-"/>
            </a:pPr>
            <a:r>
              <a:rPr lang="en-GB" sz="2600"/>
              <a:t>A cover letter to highlight the key areas of progress and development since the mid-point submission, as well as goals for ongoing development post-SEPAR</a:t>
            </a:r>
            <a:endParaRPr sz="2600"/>
          </a:p>
          <a:p>
            <a:pPr marL="457200" lvl="0" indent="-393700" algn="l" rtl="0">
              <a:lnSpc>
                <a:spcPct val="100000"/>
              </a:lnSpc>
              <a:spcBef>
                <a:spcPts val="0"/>
              </a:spcBef>
              <a:spcAft>
                <a:spcPts val="0"/>
              </a:spcAft>
              <a:buSzPts val="2600"/>
              <a:buChar char="-"/>
            </a:pPr>
            <a:r>
              <a:rPr lang="en-GB" sz="2600"/>
              <a:t>Two formal case studies</a:t>
            </a:r>
            <a:endParaRPr sz="2600"/>
          </a:p>
          <a:p>
            <a:pPr marL="457200" lvl="0" indent="-393700" algn="l" rtl="0">
              <a:lnSpc>
                <a:spcPct val="100000"/>
              </a:lnSpc>
              <a:spcBef>
                <a:spcPts val="0"/>
              </a:spcBef>
              <a:spcAft>
                <a:spcPts val="0"/>
              </a:spcAft>
              <a:buSzPts val="2600"/>
              <a:buChar char="-"/>
            </a:pPr>
            <a:r>
              <a:rPr lang="en-GB" sz="2600"/>
              <a:t>At least two formal client references.</a:t>
            </a:r>
            <a:endParaRPr sz="26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g25844b9cc38_1_105"/>
          <p:cNvSpPr txBox="1">
            <a:spLocks noGrp="1"/>
          </p:cNvSpPr>
          <p:nvPr>
            <p:ph type="title"/>
          </p:nvPr>
        </p:nvSpPr>
        <p:spPr>
          <a:xfrm>
            <a:off x="982133" y="-98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42.1.2 The British Association of Sport and Exercise Science </a:t>
            </a:r>
            <a:endParaRPr/>
          </a:p>
          <a:p>
            <a:pPr marL="0" lvl="0" indent="0" algn="ctr" rtl="0">
              <a:lnSpc>
                <a:spcPct val="100000"/>
              </a:lnSpc>
              <a:spcBef>
                <a:spcPts val="0"/>
              </a:spcBef>
              <a:spcAft>
                <a:spcPts val="0"/>
              </a:spcAft>
              <a:buClr>
                <a:schemeClr val="dk1"/>
              </a:buClr>
              <a:buSzPts val="4000"/>
              <a:buFont typeface="Corbel"/>
              <a:buNone/>
            </a:pPr>
            <a:r>
              <a:rPr lang="en-GB"/>
              <a:t>Route</a:t>
            </a:r>
            <a:endParaRPr/>
          </a:p>
        </p:txBody>
      </p:sp>
      <p:sp>
        <p:nvSpPr>
          <p:cNvPr id="249" name="Google Shape;249;g25844b9cc38_1_105"/>
          <p:cNvSpPr txBox="1"/>
          <p:nvPr/>
        </p:nvSpPr>
        <p:spPr>
          <a:xfrm>
            <a:off x="5437136" y="1366316"/>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87-789</a:t>
            </a:r>
            <a:endParaRPr sz="1400" b="0" i="0" u="none" strike="noStrike" cap="none">
              <a:solidFill>
                <a:srgbClr val="000000"/>
              </a:solidFill>
              <a:latin typeface="Arial"/>
              <a:ea typeface="Arial"/>
              <a:cs typeface="Arial"/>
              <a:sym typeface="Arial"/>
            </a:endParaRPr>
          </a:p>
        </p:txBody>
      </p:sp>
      <p:sp>
        <p:nvSpPr>
          <p:cNvPr id="250" name="Google Shape;250;g25844b9cc38_1_105"/>
          <p:cNvSpPr txBox="1">
            <a:spLocks noGrp="1"/>
          </p:cNvSpPr>
          <p:nvPr>
            <p:ph type="body" idx="1"/>
          </p:nvPr>
        </p:nvSpPr>
        <p:spPr>
          <a:xfrm>
            <a:off x="1134525" y="2068975"/>
            <a:ext cx="7704600" cy="4147800"/>
          </a:xfrm>
          <a:prstGeom prst="rect">
            <a:avLst/>
          </a:prstGeom>
          <a:noFill/>
          <a:ln>
            <a:noFill/>
          </a:ln>
        </p:spPr>
        <p:txBody>
          <a:bodyPr spcFirstLastPara="1" wrap="square" lIns="91425" tIns="45700" rIns="91425" bIns="45700" anchor="ctr" anchorCtr="0">
            <a:normAutofit fontScale="92500" lnSpcReduction="10000"/>
          </a:bodyPr>
          <a:lstStyle/>
          <a:p>
            <a:pPr marL="457200" lvl="0" indent="-393700" algn="l" rtl="0">
              <a:lnSpc>
                <a:spcPct val="100000"/>
              </a:lnSpc>
              <a:spcBef>
                <a:spcPts val="0"/>
              </a:spcBef>
              <a:spcAft>
                <a:spcPts val="0"/>
              </a:spcAft>
              <a:buSzPts val="2600"/>
              <a:buChar char="•"/>
            </a:pPr>
            <a:r>
              <a:rPr lang="en-GB" sz="2600"/>
              <a:t>Within the final submission, SEPiTs will need to evidence at least the threshold rating of </a:t>
            </a:r>
            <a:r>
              <a:rPr lang="en-GB" sz="2600" b="1"/>
              <a:t>four </a:t>
            </a:r>
            <a:r>
              <a:rPr lang="en-GB" sz="2600"/>
              <a:t>for all 65 competencies to meet the HCPC Standards of Proficiency.</a:t>
            </a:r>
            <a:endParaRPr sz="2600"/>
          </a:p>
          <a:p>
            <a:pPr marL="457200" lvl="0" indent="-393700" algn="l" rtl="0">
              <a:lnSpc>
                <a:spcPct val="100000"/>
              </a:lnSpc>
              <a:spcBef>
                <a:spcPts val="0"/>
              </a:spcBef>
              <a:spcAft>
                <a:spcPts val="0"/>
              </a:spcAft>
              <a:buSzPts val="2600"/>
              <a:buChar char="•"/>
            </a:pPr>
            <a:r>
              <a:rPr lang="en-GB" sz="2600"/>
              <a:t>The SEPiT must complete </a:t>
            </a:r>
            <a:r>
              <a:rPr lang="en-GB" sz="2600" b="1"/>
              <a:t>nine core workshops</a:t>
            </a:r>
            <a:r>
              <a:rPr lang="en-GB" sz="2600"/>
              <a:t> during SEPAR:</a:t>
            </a:r>
            <a:endParaRPr sz="2600"/>
          </a:p>
          <a:p>
            <a:pPr marL="457200" lvl="0" indent="-393700" algn="l" rtl="0">
              <a:lnSpc>
                <a:spcPct val="100000"/>
              </a:lnSpc>
              <a:spcBef>
                <a:spcPts val="0"/>
              </a:spcBef>
              <a:spcAft>
                <a:spcPts val="0"/>
              </a:spcAft>
              <a:buSzPts val="2600"/>
              <a:buChar char="-"/>
            </a:pPr>
            <a:r>
              <a:rPr lang="en-GB" sz="2600"/>
              <a:t>Introduction to SEPAR webinar</a:t>
            </a:r>
            <a:endParaRPr sz="2600"/>
          </a:p>
          <a:p>
            <a:pPr marL="457200" lvl="0" indent="-393700" algn="l" rtl="0">
              <a:lnSpc>
                <a:spcPct val="100000"/>
              </a:lnSpc>
              <a:spcBef>
                <a:spcPts val="0"/>
              </a:spcBef>
              <a:spcAft>
                <a:spcPts val="0"/>
              </a:spcAft>
              <a:buSzPts val="2600"/>
              <a:buChar char="-"/>
            </a:pPr>
            <a:r>
              <a:rPr lang="en-GB" sz="2600"/>
              <a:t>BASES Safeguarding workshop</a:t>
            </a:r>
            <a:endParaRPr sz="2600"/>
          </a:p>
          <a:p>
            <a:pPr marL="457200" lvl="0" indent="-393700" algn="l" rtl="0">
              <a:lnSpc>
                <a:spcPct val="100000"/>
              </a:lnSpc>
              <a:spcBef>
                <a:spcPts val="0"/>
              </a:spcBef>
              <a:spcAft>
                <a:spcPts val="0"/>
              </a:spcAft>
              <a:buSzPts val="2600"/>
              <a:buChar char="-"/>
            </a:pPr>
            <a:r>
              <a:rPr lang="en-GB" sz="2600"/>
              <a:t>BASES Ethics in Professional Practice workshop</a:t>
            </a:r>
            <a:endParaRPr sz="2600"/>
          </a:p>
          <a:p>
            <a:pPr marL="457200" lvl="0" indent="-393700" algn="l" rtl="0">
              <a:lnSpc>
                <a:spcPct val="100000"/>
              </a:lnSpc>
              <a:spcBef>
                <a:spcPts val="0"/>
              </a:spcBef>
              <a:spcAft>
                <a:spcPts val="0"/>
              </a:spcAft>
              <a:buSzPts val="2600"/>
              <a:buChar char="-"/>
            </a:pPr>
            <a:r>
              <a:rPr lang="en-GB" sz="2600"/>
              <a:t>BASES Reflective Practice workshop</a:t>
            </a:r>
            <a:endParaRPr sz="2600"/>
          </a:p>
          <a:p>
            <a:pPr marL="457200" lvl="0" indent="-393700" algn="l" rtl="0">
              <a:lnSpc>
                <a:spcPct val="100000"/>
              </a:lnSpc>
              <a:spcBef>
                <a:spcPts val="0"/>
              </a:spcBef>
              <a:spcAft>
                <a:spcPts val="0"/>
              </a:spcAft>
              <a:buSzPts val="2600"/>
              <a:buChar char="-"/>
            </a:pPr>
            <a:r>
              <a:rPr lang="en-GB" sz="2600"/>
              <a:t>BASES Case Study workshop</a:t>
            </a:r>
            <a:endParaRPr sz="2600"/>
          </a:p>
          <a:p>
            <a:pPr marL="457200" lvl="0" indent="-393700" algn="l" rtl="0">
              <a:lnSpc>
                <a:spcPct val="100000"/>
              </a:lnSpc>
              <a:spcBef>
                <a:spcPts val="0"/>
              </a:spcBef>
              <a:spcAft>
                <a:spcPts val="0"/>
              </a:spcAft>
              <a:buSzPts val="2600"/>
              <a:buChar char="-"/>
            </a:pPr>
            <a:r>
              <a:rPr lang="en-GB" sz="2600"/>
              <a:t>BASES Practice Philosophy workshop</a:t>
            </a:r>
            <a:endParaRPr sz="26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Google Shape;255;g25844b9cc38_1_119"/>
          <p:cNvSpPr txBox="1">
            <a:spLocks noGrp="1"/>
          </p:cNvSpPr>
          <p:nvPr>
            <p:ph type="title"/>
          </p:nvPr>
        </p:nvSpPr>
        <p:spPr>
          <a:xfrm>
            <a:off x="982133" y="-98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42.1.2 The British Association of Sport and Exercise Science </a:t>
            </a:r>
            <a:endParaRPr/>
          </a:p>
          <a:p>
            <a:pPr marL="0" lvl="0" indent="0" algn="ctr" rtl="0">
              <a:lnSpc>
                <a:spcPct val="100000"/>
              </a:lnSpc>
              <a:spcBef>
                <a:spcPts val="0"/>
              </a:spcBef>
              <a:spcAft>
                <a:spcPts val="0"/>
              </a:spcAft>
              <a:buClr>
                <a:schemeClr val="dk1"/>
              </a:buClr>
              <a:buSzPts val="4000"/>
              <a:buFont typeface="Corbel"/>
              <a:buNone/>
            </a:pPr>
            <a:r>
              <a:rPr lang="en-GB"/>
              <a:t>Route</a:t>
            </a:r>
            <a:endParaRPr/>
          </a:p>
        </p:txBody>
      </p:sp>
      <p:sp>
        <p:nvSpPr>
          <p:cNvPr id="256" name="Google Shape;256;g25844b9cc38_1_119"/>
          <p:cNvSpPr txBox="1"/>
          <p:nvPr/>
        </p:nvSpPr>
        <p:spPr>
          <a:xfrm>
            <a:off x="5437136" y="1366316"/>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87-789</a:t>
            </a:r>
            <a:endParaRPr sz="1400" b="0" i="0" u="none" strike="noStrike" cap="none">
              <a:solidFill>
                <a:srgbClr val="000000"/>
              </a:solidFill>
              <a:latin typeface="Arial"/>
              <a:ea typeface="Arial"/>
              <a:cs typeface="Arial"/>
              <a:sym typeface="Arial"/>
            </a:endParaRPr>
          </a:p>
        </p:txBody>
      </p:sp>
      <p:sp>
        <p:nvSpPr>
          <p:cNvPr id="257" name="Google Shape;257;g25844b9cc38_1_119"/>
          <p:cNvSpPr txBox="1">
            <a:spLocks noGrp="1"/>
          </p:cNvSpPr>
          <p:nvPr>
            <p:ph type="body" idx="1"/>
          </p:nvPr>
        </p:nvSpPr>
        <p:spPr>
          <a:xfrm>
            <a:off x="1134525" y="2068975"/>
            <a:ext cx="7704600" cy="41478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BASES Equity, Diversity, and Inclusivity in Sport and Exercise Psychology workshop</a:t>
            </a:r>
            <a:endParaRPr sz="2600"/>
          </a:p>
          <a:p>
            <a:pPr marL="457200" lvl="0" indent="-393700" algn="l" rtl="0">
              <a:lnSpc>
                <a:spcPct val="100000"/>
              </a:lnSpc>
              <a:spcBef>
                <a:spcPts val="0"/>
              </a:spcBef>
              <a:spcAft>
                <a:spcPts val="0"/>
              </a:spcAft>
              <a:buSzPts val="2600"/>
              <a:buChar char="-"/>
            </a:pPr>
            <a:r>
              <a:rPr lang="en-GB" sz="2600"/>
              <a:t>BASES Mental Health in Sport and Exercise units</a:t>
            </a:r>
            <a:endParaRPr sz="2600"/>
          </a:p>
          <a:p>
            <a:pPr marL="457200" lvl="0" indent="-393700" algn="l" rtl="0">
              <a:lnSpc>
                <a:spcPct val="100000"/>
              </a:lnSpc>
              <a:spcBef>
                <a:spcPts val="0"/>
              </a:spcBef>
              <a:spcAft>
                <a:spcPts val="0"/>
              </a:spcAft>
              <a:buSzPts val="2600"/>
              <a:buChar char="-"/>
            </a:pPr>
            <a:r>
              <a:rPr lang="en-GB" sz="2600"/>
              <a:t>BASES Counselling Skills workshop.</a:t>
            </a:r>
            <a:endParaRPr sz="2600"/>
          </a:p>
          <a:p>
            <a:pPr marL="457200" lvl="0" indent="-393700" algn="l" rtl="0">
              <a:lnSpc>
                <a:spcPct val="100000"/>
              </a:lnSpc>
              <a:spcBef>
                <a:spcPts val="0"/>
              </a:spcBef>
              <a:spcAft>
                <a:spcPts val="0"/>
              </a:spcAft>
              <a:buSzPts val="2600"/>
              <a:buChar char="•"/>
            </a:pPr>
            <a:r>
              <a:rPr lang="en-GB" sz="2600"/>
              <a:t>The SEPiT must also engage in at least 3,200 hours of activity, including:</a:t>
            </a:r>
            <a:endParaRPr sz="2600"/>
          </a:p>
          <a:p>
            <a:pPr marL="457200" lvl="0" indent="-393700" algn="l" rtl="0">
              <a:lnSpc>
                <a:spcPct val="100000"/>
              </a:lnSpc>
              <a:spcBef>
                <a:spcPts val="0"/>
              </a:spcBef>
              <a:spcAft>
                <a:spcPts val="0"/>
              </a:spcAft>
              <a:buSzPts val="2600"/>
              <a:buChar char="-"/>
            </a:pPr>
            <a:r>
              <a:rPr lang="en-GB" sz="2600"/>
              <a:t>2,700 of application/consulting</a:t>
            </a:r>
            <a:endParaRPr sz="2600"/>
          </a:p>
          <a:p>
            <a:pPr marL="457200" lvl="0" indent="-393700" algn="l" rtl="0">
              <a:lnSpc>
                <a:spcPct val="100000"/>
              </a:lnSpc>
              <a:spcBef>
                <a:spcPts val="0"/>
              </a:spcBef>
              <a:spcAft>
                <a:spcPts val="0"/>
              </a:spcAft>
              <a:buSzPts val="2600"/>
              <a:buChar char="-"/>
            </a:pPr>
            <a:r>
              <a:rPr lang="en-GB" sz="2600"/>
              <a:t>225 of dissemination and citizenship</a:t>
            </a:r>
            <a:endParaRPr sz="2600"/>
          </a:p>
          <a:p>
            <a:pPr marL="457200" lvl="0" indent="-393700" algn="l" rtl="0">
              <a:lnSpc>
                <a:spcPct val="100000"/>
              </a:lnSpc>
              <a:spcBef>
                <a:spcPts val="0"/>
              </a:spcBef>
              <a:spcAft>
                <a:spcPts val="0"/>
              </a:spcAft>
              <a:buSzPts val="2600"/>
              <a:buChar char="-"/>
            </a:pPr>
            <a:r>
              <a:rPr lang="en-GB" sz="2600"/>
              <a:t>275 of continued professional development, and supervisor-led activity.</a:t>
            </a:r>
            <a:endParaRPr sz="26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pic>
        <p:nvPicPr>
          <p:cNvPr id="262" name="Google Shape;262;g25844b9cc38_1_140"/>
          <p:cNvPicPr preferRelativeResize="0"/>
          <p:nvPr/>
        </p:nvPicPr>
        <p:blipFill>
          <a:blip r:embed="rId3">
            <a:alphaModFix/>
          </a:blip>
          <a:stretch>
            <a:fillRect/>
          </a:stretch>
        </p:blipFill>
        <p:spPr>
          <a:xfrm>
            <a:off x="2156750" y="278775"/>
            <a:ext cx="6610350" cy="628650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7" name="Google Shape;267;g25844b9cc38_1_130"/>
          <p:cNvSpPr txBox="1">
            <a:spLocks noGrp="1"/>
          </p:cNvSpPr>
          <p:nvPr>
            <p:ph type="title"/>
          </p:nvPr>
        </p:nvSpPr>
        <p:spPr>
          <a:xfrm>
            <a:off x="982133" y="-98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42.1.2 The British Association of Sport and Exercise Science </a:t>
            </a:r>
            <a:endParaRPr/>
          </a:p>
          <a:p>
            <a:pPr marL="0" lvl="0" indent="0" algn="ctr" rtl="0">
              <a:lnSpc>
                <a:spcPct val="100000"/>
              </a:lnSpc>
              <a:spcBef>
                <a:spcPts val="0"/>
              </a:spcBef>
              <a:spcAft>
                <a:spcPts val="0"/>
              </a:spcAft>
              <a:buClr>
                <a:schemeClr val="dk1"/>
              </a:buClr>
              <a:buSzPts val="4000"/>
              <a:buFont typeface="Corbel"/>
              <a:buNone/>
            </a:pPr>
            <a:r>
              <a:rPr lang="en-GB"/>
              <a:t>Route</a:t>
            </a:r>
            <a:endParaRPr/>
          </a:p>
        </p:txBody>
      </p:sp>
      <p:sp>
        <p:nvSpPr>
          <p:cNvPr id="268" name="Google Shape;268;g25844b9cc38_1_130"/>
          <p:cNvSpPr txBox="1"/>
          <p:nvPr/>
        </p:nvSpPr>
        <p:spPr>
          <a:xfrm>
            <a:off x="5437136" y="1366316"/>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87-789</a:t>
            </a:r>
            <a:endParaRPr sz="1400" b="0" i="0" u="none" strike="noStrike" cap="none">
              <a:solidFill>
                <a:srgbClr val="000000"/>
              </a:solidFill>
              <a:latin typeface="Arial"/>
              <a:ea typeface="Arial"/>
              <a:cs typeface="Arial"/>
              <a:sym typeface="Arial"/>
            </a:endParaRPr>
          </a:p>
        </p:txBody>
      </p:sp>
      <p:sp>
        <p:nvSpPr>
          <p:cNvPr id="269" name="Google Shape;269;g25844b9cc38_1_130"/>
          <p:cNvSpPr txBox="1">
            <a:spLocks noGrp="1"/>
          </p:cNvSpPr>
          <p:nvPr>
            <p:ph type="body" idx="1"/>
          </p:nvPr>
        </p:nvSpPr>
        <p:spPr>
          <a:xfrm>
            <a:off x="1134525" y="2068975"/>
            <a:ext cx="7704600" cy="41478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The SEPAR programme makes greater use of technology, such as filming work for assessors and online feedback.</a:t>
            </a:r>
            <a:endParaRPr sz="2600"/>
          </a:p>
          <a:p>
            <a:pPr marL="457200" lvl="0" indent="-381317" algn="l" rtl="0">
              <a:lnSpc>
                <a:spcPct val="100000"/>
              </a:lnSpc>
              <a:spcBef>
                <a:spcPts val="0"/>
              </a:spcBef>
              <a:spcAft>
                <a:spcPts val="0"/>
              </a:spcAft>
              <a:buSzPct val="100000"/>
              <a:buChar char="•"/>
            </a:pPr>
            <a:r>
              <a:rPr lang="en-GB" sz="2600"/>
              <a:t>Applicants must demonstrate that they have:</a:t>
            </a:r>
            <a:endParaRPr sz="2600"/>
          </a:p>
          <a:p>
            <a:pPr marL="457200" lvl="0" indent="-381317" algn="l" rtl="0">
              <a:lnSpc>
                <a:spcPct val="100000"/>
              </a:lnSpc>
              <a:spcBef>
                <a:spcPts val="0"/>
              </a:spcBef>
              <a:spcAft>
                <a:spcPts val="0"/>
              </a:spcAft>
              <a:buSzPct val="100000"/>
              <a:buChar char="-"/>
            </a:pPr>
            <a:r>
              <a:rPr lang="en-GB" sz="2600"/>
              <a:t>Good self-awareness</a:t>
            </a:r>
            <a:endParaRPr sz="2600"/>
          </a:p>
          <a:p>
            <a:pPr marL="457200" lvl="0" indent="-381317" algn="l" rtl="0">
              <a:lnSpc>
                <a:spcPct val="100000"/>
              </a:lnSpc>
              <a:spcBef>
                <a:spcPts val="0"/>
              </a:spcBef>
              <a:spcAft>
                <a:spcPts val="0"/>
              </a:spcAft>
              <a:buSzPct val="100000"/>
              <a:buChar char="-"/>
            </a:pPr>
            <a:r>
              <a:rPr lang="en-GB" sz="2600"/>
              <a:t>A good awareness of others</a:t>
            </a:r>
            <a:endParaRPr sz="2600"/>
          </a:p>
          <a:p>
            <a:pPr marL="457200" lvl="0" indent="-381317" algn="l" rtl="0">
              <a:lnSpc>
                <a:spcPct val="100000"/>
              </a:lnSpc>
              <a:spcBef>
                <a:spcPts val="0"/>
              </a:spcBef>
              <a:spcAft>
                <a:spcPts val="0"/>
              </a:spcAft>
              <a:buSzPct val="100000"/>
              <a:buChar char="-"/>
            </a:pPr>
            <a:r>
              <a:rPr lang="en-GB" sz="2600"/>
              <a:t>The ability to translate reflection into behaviours that could enable better practice.</a:t>
            </a:r>
            <a:endParaRPr sz="2600"/>
          </a:p>
          <a:p>
            <a:pPr marL="457200" lvl="0" indent="-381317" algn="l" rtl="0">
              <a:lnSpc>
                <a:spcPct val="100000"/>
              </a:lnSpc>
              <a:spcBef>
                <a:spcPts val="0"/>
              </a:spcBef>
              <a:spcAft>
                <a:spcPts val="0"/>
              </a:spcAft>
              <a:buSzPct val="100000"/>
              <a:buChar char="•"/>
            </a:pPr>
            <a:r>
              <a:rPr lang="en-GB" sz="2600"/>
              <a:t>The support work provided must demonstrate </a:t>
            </a:r>
            <a:r>
              <a:rPr lang="en-GB" sz="2600" b="1"/>
              <a:t>intellectual rigour</a:t>
            </a:r>
            <a:r>
              <a:rPr lang="en-GB" sz="2600"/>
              <a:t> and </a:t>
            </a:r>
            <a:r>
              <a:rPr lang="en-GB" sz="2600" b="1"/>
              <a:t>clear scientific underpinnings</a:t>
            </a:r>
            <a:r>
              <a:rPr lang="en-GB" sz="2600"/>
              <a:t>.</a:t>
            </a:r>
            <a:endParaRPr sz="2600"/>
          </a:p>
          <a:p>
            <a:pPr marL="457200" lvl="0" indent="-381317" algn="l" rtl="0">
              <a:lnSpc>
                <a:spcPct val="100000"/>
              </a:lnSpc>
              <a:spcBef>
                <a:spcPts val="0"/>
              </a:spcBef>
              <a:spcAft>
                <a:spcPts val="0"/>
              </a:spcAft>
              <a:buSzPct val="100000"/>
              <a:buChar char="•"/>
            </a:pPr>
            <a:r>
              <a:rPr lang="en-GB" sz="2600"/>
              <a:t>Applicants evidence of </a:t>
            </a:r>
            <a:r>
              <a:rPr lang="en-GB" sz="2600" b="1"/>
              <a:t>collaboration </a:t>
            </a:r>
            <a:r>
              <a:rPr lang="en-GB" sz="2600"/>
              <a:t>with recognised sports organisations or exercise and health client groups.</a:t>
            </a:r>
            <a:endParaRPr sz="26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73"/>
        <p:cNvGrpSpPr/>
        <p:nvPr/>
      </p:nvGrpSpPr>
      <p:grpSpPr>
        <a:xfrm>
          <a:off x="0" y="0"/>
          <a:ext cx="0" cy="0"/>
          <a:chOff x="0" y="0"/>
          <a:chExt cx="0" cy="0"/>
        </a:xfrm>
      </p:grpSpPr>
      <p:sp>
        <p:nvSpPr>
          <p:cNvPr id="274" name="Google Shape;274;g25844b9cc38_1_147"/>
          <p:cNvSpPr txBox="1">
            <a:spLocks noGrp="1"/>
          </p:cNvSpPr>
          <p:nvPr>
            <p:ph type="title"/>
          </p:nvPr>
        </p:nvSpPr>
        <p:spPr>
          <a:xfrm>
            <a:off x="982133" y="-1622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42.1.3 The British Psychological Society Route</a:t>
            </a:r>
            <a:endParaRPr/>
          </a:p>
        </p:txBody>
      </p:sp>
      <p:sp>
        <p:nvSpPr>
          <p:cNvPr id="275" name="Google Shape;275;g25844b9cc38_1_147"/>
          <p:cNvSpPr txBox="1"/>
          <p:nvPr/>
        </p:nvSpPr>
        <p:spPr>
          <a:xfrm>
            <a:off x="6334186" y="910091"/>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89-791</a:t>
            </a:r>
            <a:endParaRPr sz="1400" b="0" i="0" u="none" strike="noStrike" cap="none">
              <a:solidFill>
                <a:srgbClr val="000000"/>
              </a:solidFill>
              <a:latin typeface="Arial"/>
              <a:ea typeface="Arial"/>
              <a:cs typeface="Arial"/>
              <a:sym typeface="Arial"/>
            </a:endParaRPr>
          </a:p>
        </p:txBody>
      </p:sp>
      <p:sp>
        <p:nvSpPr>
          <p:cNvPr id="276" name="Google Shape;276;g25844b9cc38_1_147"/>
          <p:cNvSpPr txBox="1">
            <a:spLocks noGrp="1"/>
          </p:cNvSpPr>
          <p:nvPr>
            <p:ph type="body" idx="1"/>
          </p:nvPr>
        </p:nvSpPr>
        <p:spPr>
          <a:xfrm>
            <a:off x="1134525" y="1750675"/>
            <a:ext cx="7704600" cy="44661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The QSEP (Stage 2) is an HCPC-approved qualification, which if awarded provides eligibility to apply for registration with the HCPC.</a:t>
            </a:r>
            <a:endParaRPr sz="2600"/>
          </a:p>
          <a:p>
            <a:pPr marL="457200" lvl="0" indent="-381317" algn="l" rtl="0">
              <a:lnSpc>
                <a:spcPct val="100000"/>
              </a:lnSpc>
              <a:spcBef>
                <a:spcPts val="0"/>
              </a:spcBef>
              <a:spcAft>
                <a:spcPts val="0"/>
              </a:spcAft>
              <a:buSzPct val="100000"/>
              <a:buChar char="•"/>
            </a:pPr>
            <a:r>
              <a:rPr lang="en-GB" sz="2600"/>
              <a:t>It also conveys eligibility for full membership of the BPS Division of Sport and Exercise Psychology.</a:t>
            </a:r>
            <a:endParaRPr sz="2600"/>
          </a:p>
          <a:p>
            <a:pPr marL="457200" lvl="0" indent="-381317" algn="l" rtl="0">
              <a:lnSpc>
                <a:spcPct val="100000"/>
              </a:lnSpc>
              <a:spcBef>
                <a:spcPts val="0"/>
              </a:spcBef>
              <a:spcAft>
                <a:spcPts val="0"/>
              </a:spcAft>
              <a:buSzPct val="100000"/>
              <a:buChar char="•"/>
            </a:pPr>
            <a:r>
              <a:rPr lang="en-GB" sz="2600"/>
              <a:t>An individual must attain a psychology-accredited undergraduate degree or equivalent that provides </a:t>
            </a:r>
            <a:r>
              <a:rPr lang="en-GB" sz="2600" b="1"/>
              <a:t>GBC </a:t>
            </a:r>
            <a:r>
              <a:rPr lang="en-GB" sz="2600"/>
              <a:t>with the BPS.</a:t>
            </a:r>
            <a:endParaRPr sz="2600"/>
          </a:p>
          <a:p>
            <a:pPr marL="457200" lvl="0" indent="-381317" algn="l" rtl="0">
              <a:lnSpc>
                <a:spcPct val="100000"/>
              </a:lnSpc>
              <a:spcBef>
                <a:spcPts val="0"/>
              </a:spcBef>
              <a:spcAft>
                <a:spcPts val="0"/>
              </a:spcAft>
              <a:buSzPct val="100000"/>
              <a:buChar char="•"/>
            </a:pPr>
            <a:r>
              <a:rPr lang="en-GB" sz="2600"/>
              <a:t>They must then successfully complete a </a:t>
            </a:r>
            <a:r>
              <a:rPr lang="en-GB" sz="2600" b="1"/>
              <a:t>one-year MSc</a:t>
            </a:r>
            <a:r>
              <a:rPr lang="en-GB" sz="2600"/>
              <a:t> programme in sport and exercise psychology (termed the Stage 1 Qualification).</a:t>
            </a:r>
            <a:endParaRPr sz="2600"/>
          </a:p>
          <a:p>
            <a:pPr marL="457200" lvl="0" indent="-381317" algn="l" rtl="0">
              <a:lnSpc>
                <a:spcPct val="100000"/>
              </a:lnSpc>
              <a:spcBef>
                <a:spcPts val="0"/>
              </a:spcBef>
              <a:spcAft>
                <a:spcPts val="0"/>
              </a:spcAft>
              <a:buSzPct val="100000"/>
              <a:buChar char="•"/>
            </a:pPr>
            <a:r>
              <a:rPr lang="en-GB" sz="2600"/>
              <a:t>The </a:t>
            </a:r>
            <a:r>
              <a:rPr lang="en-GB" sz="2600" b="1"/>
              <a:t>Stage 1 Qualification</a:t>
            </a:r>
            <a:r>
              <a:rPr lang="en-GB" sz="2600"/>
              <a:t> is undertaken by </a:t>
            </a:r>
            <a:r>
              <a:rPr lang="en-GB" sz="2600" b="1"/>
              <a:t>examination </a:t>
            </a:r>
            <a:r>
              <a:rPr lang="en-GB" sz="2600"/>
              <a:t>and is divided into two core syllabus areas plus six optional areas.</a:t>
            </a:r>
            <a:endParaRPr sz="26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80"/>
        <p:cNvGrpSpPr/>
        <p:nvPr/>
      </p:nvGrpSpPr>
      <p:grpSpPr>
        <a:xfrm>
          <a:off x="0" y="0"/>
          <a:ext cx="0" cy="0"/>
          <a:chOff x="0" y="0"/>
          <a:chExt cx="0" cy="0"/>
        </a:xfrm>
      </p:grpSpPr>
      <p:sp>
        <p:nvSpPr>
          <p:cNvPr id="281" name="Google Shape;281;g25844b9cc38_1_158"/>
          <p:cNvSpPr txBox="1">
            <a:spLocks noGrp="1"/>
          </p:cNvSpPr>
          <p:nvPr>
            <p:ph type="title"/>
          </p:nvPr>
        </p:nvSpPr>
        <p:spPr>
          <a:xfrm>
            <a:off x="982133" y="-1622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42.1.3 The British Psychological Society Route</a:t>
            </a:r>
            <a:endParaRPr/>
          </a:p>
        </p:txBody>
      </p:sp>
      <p:sp>
        <p:nvSpPr>
          <p:cNvPr id="282" name="Google Shape;282;g25844b9cc38_1_158"/>
          <p:cNvSpPr txBox="1"/>
          <p:nvPr/>
        </p:nvSpPr>
        <p:spPr>
          <a:xfrm>
            <a:off x="6334186" y="910091"/>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89-791</a:t>
            </a:r>
            <a:endParaRPr sz="1400" b="0" i="0" u="none" strike="noStrike" cap="none">
              <a:solidFill>
                <a:srgbClr val="000000"/>
              </a:solidFill>
              <a:latin typeface="Arial"/>
              <a:ea typeface="Arial"/>
              <a:cs typeface="Arial"/>
              <a:sym typeface="Arial"/>
            </a:endParaRPr>
          </a:p>
        </p:txBody>
      </p:sp>
      <p:sp>
        <p:nvSpPr>
          <p:cNvPr id="283" name="Google Shape;283;g25844b9cc38_1_158"/>
          <p:cNvSpPr txBox="1">
            <a:spLocks noGrp="1"/>
          </p:cNvSpPr>
          <p:nvPr>
            <p:ph type="body" idx="1"/>
          </p:nvPr>
        </p:nvSpPr>
        <p:spPr>
          <a:xfrm>
            <a:off x="1134525" y="1750675"/>
            <a:ext cx="7704600" cy="44661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Candidates must undertake examination in both core areas which are Paper 1: </a:t>
            </a:r>
            <a:r>
              <a:rPr lang="en-GB" sz="2600" b="1"/>
              <a:t>Research Methods </a:t>
            </a:r>
            <a:r>
              <a:rPr lang="en-GB" sz="2600"/>
              <a:t>and Paper 2: </a:t>
            </a:r>
            <a:r>
              <a:rPr lang="en-GB" sz="2600" b="1"/>
              <a:t>Professional Skills/Counselling</a:t>
            </a:r>
            <a:r>
              <a:rPr lang="en-GB" sz="2600"/>
              <a:t>.</a:t>
            </a:r>
            <a:endParaRPr sz="2600"/>
          </a:p>
          <a:p>
            <a:pPr marL="457200" lvl="0" indent="-393700" algn="l" rtl="0">
              <a:lnSpc>
                <a:spcPct val="100000"/>
              </a:lnSpc>
              <a:spcBef>
                <a:spcPts val="0"/>
              </a:spcBef>
              <a:spcAft>
                <a:spcPts val="0"/>
              </a:spcAft>
              <a:buSzPts val="2600"/>
              <a:buChar char="•"/>
            </a:pPr>
            <a:r>
              <a:rPr lang="en-GB" sz="2600"/>
              <a:t>There are six optional areas, of which candidates must complete </a:t>
            </a:r>
            <a:r>
              <a:rPr lang="en-GB" sz="2600" b="1"/>
              <a:t>four</a:t>
            </a:r>
            <a:r>
              <a:rPr lang="en-GB" sz="2600"/>
              <a:t>. These are:</a:t>
            </a:r>
            <a:endParaRPr sz="2600"/>
          </a:p>
          <a:p>
            <a:pPr marL="457200" lvl="0" indent="-393700" algn="l" rtl="0">
              <a:lnSpc>
                <a:spcPct val="100000"/>
              </a:lnSpc>
              <a:spcBef>
                <a:spcPts val="0"/>
              </a:spcBef>
              <a:spcAft>
                <a:spcPts val="0"/>
              </a:spcAft>
              <a:buSzPts val="2600"/>
              <a:buChar char="-"/>
            </a:pPr>
            <a:r>
              <a:rPr lang="en-GB" sz="2600"/>
              <a:t>Performance—The Theoretical Basis</a:t>
            </a:r>
            <a:endParaRPr sz="2600"/>
          </a:p>
          <a:p>
            <a:pPr marL="457200" lvl="0" indent="-393700" algn="l" rtl="0">
              <a:lnSpc>
                <a:spcPct val="100000"/>
              </a:lnSpc>
              <a:spcBef>
                <a:spcPts val="0"/>
              </a:spcBef>
              <a:spcAft>
                <a:spcPts val="0"/>
              </a:spcAft>
              <a:buSzPts val="2600"/>
              <a:buChar char="-"/>
            </a:pPr>
            <a:r>
              <a:rPr lang="en-GB" sz="2600"/>
              <a:t>Psychological Skills and Approaches</a:t>
            </a:r>
            <a:endParaRPr sz="2600"/>
          </a:p>
          <a:p>
            <a:pPr marL="457200" lvl="0" indent="-393700" algn="l" rtl="0">
              <a:lnSpc>
                <a:spcPct val="100000"/>
              </a:lnSpc>
              <a:spcBef>
                <a:spcPts val="0"/>
              </a:spcBef>
              <a:spcAft>
                <a:spcPts val="0"/>
              </a:spcAft>
              <a:buSzPts val="2600"/>
              <a:buChar char="-"/>
            </a:pPr>
            <a:r>
              <a:rPr lang="en-GB" sz="2600"/>
              <a:t>Lifespan Issues</a:t>
            </a:r>
            <a:endParaRPr sz="2600"/>
          </a:p>
          <a:p>
            <a:pPr marL="457200" lvl="0" indent="-393700" algn="l" rtl="0">
              <a:lnSpc>
                <a:spcPct val="100000"/>
              </a:lnSpc>
              <a:spcBef>
                <a:spcPts val="0"/>
              </a:spcBef>
              <a:spcAft>
                <a:spcPts val="0"/>
              </a:spcAft>
              <a:buSzPts val="2600"/>
              <a:buChar char="-"/>
            </a:pPr>
            <a:r>
              <a:rPr lang="en-GB" sz="2600"/>
              <a:t>Social Processes</a:t>
            </a:r>
            <a:endParaRPr sz="2600"/>
          </a:p>
          <a:p>
            <a:pPr marL="457200" lvl="0" indent="-393700" algn="l" rtl="0">
              <a:lnSpc>
                <a:spcPct val="100000"/>
              </a:lnSpc>
              <a:spcBef>
                <a:spcPts val="0"/>
              </a:spcBef>
              <a:spcAft>
                <a:spcPts val="0"/>
              </a:spcAft>
              <a:buSzPts val="2600"/>
              <a:buChar char="-"/>
            </a:pPr>
            <a:r>
              <a:rPr lang="en-GB" sz="2600"/>
              <a:t>Exercise and Physical Activity</a:t>
            </a:r>
            <a:endParaRPr sz="2600"/>
          </a:p>
          <a:p>
            <a:pPr marL="457200" lvl="0" indent="-393700" algn="l" rtl="0">
              <a:lnSpc>
                <a:spcPct val="100000"/>
              </a:lnSpc>
              <a:spcBef>
                <a:spcPts val="0"/>
              </a:spcBef>
              <a:spcAft>
                <a:spcPts val="0"/>
              </a:spcAft>
              <a:buSzPts val="2600"/>
              <a:buChar char="-"/>
            </a:pPr>
            <a:r>
              <a:rPr lang="en-GB" sz="2600"/>
              <a:t>Individual Differences.</a:t>
            </a:r>
            <a:endParaRPr sz="26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87"/>
        <p:cNvGrpSpPr/>
        <p:nvPr/>
      </p:nvGrpSpPr>
      <p:grpSpPr>
        <a:xfrm>
          <a:off x="0" y="0"/>
          <a:ext cx="0" cy="0"/>
          <a:chOff x="0" y="0"/>
          <a:chExt cx="0" cy="0"/>
        </a:xfrm>
      </p:grpSpPr>
      <p:sp>
        <p:nvSpPr>
          <p:cNvPr id="288" name="Google Shape;288;g25844b9cc38_1_172"/>
          <p:cNvSpPr txBox="1">
            <a:spLocks noGrp="1"/>
          </p:cNvSpPr>
          <p:nvPr>
            <p:ph type="title"/>
          </p:nvPr>
        </p:nvSpPr>
        <p:spPr>
          <a:xfrm>
            <a:off x="982133" y="-1622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42.1.3 The British Psychological Society Route</a:t>
            </a:r>
            <a:endParaRPr/>
          </a:p>
        </p:txBody>
      </p:sp>
      <p:sp>
        <p:nvSpPr>
          <p:cNvPr id="289" name="Google Shape;289;g25844b9cc38_1_172"/>
          <p:cNvSpPr txBox="1"/>
          <p:nvPr/>
        </p:nvSpPr>
        <p:spPr>
          <a:xfrm>
            <a:off x="6334186" y="910091"/>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89-791</a:t>
            </a:r>
            <a:endParaRPr sz="1400" b="0" i="0" u="none" strike="noStrike" cap="none">
              <a:solidFill>
                <a:srgbClr val="000000"/>
              </a:solidFill>
              <a:latin typeface="Arial"/>
              <a:ea typeface="Arial"/>
              <a:cs typeface="Arial"/>
              <a:sym typeface="Arial"/>
            </a:endParaRPr>
          </a:p>
        </p:txBody>
      </p:sp>
      <p:sp>
        <p:nvSpPr>
          <p:cNvPr id="290" name="Google Shape;290;g25844b9cc38_1_172"/>
          <p:cNvSpPr txBox="1">
            <a:spLocks noGrp="1"/>
          </p:cNvSpPr>
          <p:nvPr>
            <p:ph type="body" idx="1"/>
          </p:nvPr>
        </p:nvSpPr>
        <p:spPr>
          <a:xfrm>
            <a:off x="1134525" y="1649400"/>
            <a:ext cx="7704600" cy="4567500"/>
          </a:xfrm>
          <a:prstGeom prst="rect">
            <a:avLst/>
          </a:prstGeom>
          <a:noFill/>
          <a:ln>
            <a:noFill/>
          </a:ln>
        </p:spPr>
        <p:txBody>
          <a:bodyPr spcFirstLastPara="1" wrap="square" lIns="91425" tIns="45700" rIns="91425" bIns="45700" anchor="ctr" anchorCtr="0">
            <a:normAutofit fontScale="92500"/>
          </a:bodyPr>
          <a:lstStyle/>
          <a:p>
            <a:pPr marL="457200" lvl="0" indent="-393700" algn="l" rtl="0">
              <a:lnSpc>
                <a:spcPct val="100000"/>
              </a:lnSpc>
              <a:spcBef>
                <a:spcPts val="0"/>
              </a:spcBef>
              <a:spcAft>
                <a:spcPts val="0"/>
              </a:spcAft>
              <a:buSzPts val="2600"/>
              <a:buChar char="•"/>
            </a:pPr>
            <a:r>
              <a:rPr lang="en-GB" sz="2600"/>
              <a:t>Candidates also undertake a research portfolio in sport and exercise psychology.</a:t>
            </a:r>
            <a:endParaRPr sz="2600"/>
          </a:p>
          <a:p>
            <a:pPr marL="457200" lvl="0" indent="-393700" algn="l" rtl="0">
              <a:lnSpc>
                <a:spcPct val="100000"/>
              </a:lnSpc>
              <a:spcBef>
                <a:spcPts val="0"/>
              </a:spcBef>
              <a:spcAft>
                <a:spcPts val="0"/>
              </a:spcAft>
              <a:buSzPts val="2600"/>
              <a:buChar char="•"/>
            </a:pPr>
            <a:r>
              <a:rPr lang="en-GB" sz="2600"/>
              <a:t>The QSEP (</a:t>
            </a:r>
            <a:r>
              <a:rPr lang="en-GB" sz="2600" b="1"/>
              <a:t>Stage 2</a:t>
            </a:r>
            <a:r>
              <a:rPr lang="en-GB" sz="2600"/>
              <a:t>) involves </a:t>
            </a:r>
            <a:r>
              <a:rPr lang="en-GB" sz="2600" b="1"/>
              <a:t>supervised practice</a:t>
            </a:r>
            <a:r>
              <a:rPr lang="en-GB" sz="2600"/>
              <a:t> over </a:t>
            </a:r>
            <a:r>
              <a:rPr lang="en-GB" sz="2600" b="1"/>
              <a:t>two years full-time</a:t>
            </a:r>
            <a:r>
              <a:rPr lang="en-GB" sz="2600"/>
              <a:t> or three to four years part-time (460 days). This includes:</a:t>
            </a:r>
            <a:endParaRPr sz="2600"/>
          </a:p>
          <a:p>
            <a:pPr marL="457200" lvl="0" indent="-393700" algn="l" rtl="0">
              <a:lnSpc>
                <a:spcPct val="100000"/>
              </a:lnSpc>
              <a:spcBef>
                <a:spcPts val="0"/>
              </a:spcBef>
              <a:spcAft>
                <a:spcPts val="0"/>
              </a:spcAft>
              <a:buSzPts val="2600"/>
              <a:buChar char="-"/>
            </a:pPr>
            <a:r>
              <a:rPr lang="en-GB" sz="2600"/>
              <a:t>At least 160 days of applied work with clients </a:t>
            </a:r>
            <a:endParaRPr sz="2600"/>
          </a:p>
          <a:p>
            <a:pPr marL="457200" lvl="0" indent="-393700" algn="l" rtl="0">
              <a:lnSpc>
                <a:spcPct val="100000"/>
              </a:lnSpc>
              <a:spcBef>
                <a:spcPts val="0"/>
              </a:spcBef>
              <a:spcAft>
                <a:spcPts val="0"/>
              </a:spcAft>
              <a:buSzPts val="2600"/>
              <a:buChar char="-"/>
            </a:pPr>
            <a:r>
              <a:rPr lang="en-GB" sz="2600"/>
              <a:t>Up to 300 days of training activities, independent</a:t>
            </a:r>
            <a:endParaRPr sz="2600"/>
          </a:p>
          <a:p>
            <a:pPr marL="457200" lvl="0" indent="-393700" algn="l" rtl="0">
              <a:lnSpc>
                <a:spcPct val="100000"/>
              </a:lnSpc>
              <a:spcBef>
                <a:spcPts val="0"/>
              </a:spcBef>
              <a:spcAft>
                <a:spcPts val="0"/>
              </a:spcAft>
              <a:buSzPts val="2600"/>
              <a:buChar char="-"/>
            </a:pPr>
            <a:r>
              <a:rPr lang="en-GB" sz="2600"/>
              <a:t>study, undertaking and writing up research, and any other self-identified training activities.</a:t>
            </a:r>
            <a:endParaRPr sz="2600"/>
          </a:p>
          <a:p>
            <a:pPr marL="457200" lvl="0" indent="-393700" algn="l" rtl="0">
              <a:lnSpc>
                <a:spcPct val="100000"/>
              </a:lnSpc>
              <a:spcBef>
                <a:spcPts val="0"/>
              </a:spcBef>
              <a:spcAft>
                <a:spcPts val="0"/>
              </a:spcAft>
              <a:buSzPts val="2600"/>
              <a:buChar char="•"/>
            </a:pPr>
            <a:r>
              <a:rPr lang="en-GB" sz="2600"/>
              <a:t>The Stage 2 is a </a:t>
            </a:r>
            <a:r>
              <a:rPr lang="en-GB" sz="2600" b="1"/>
              <a:t>competency-based framework</a:t>
            </a:r>
            <a:r>
              <a:rPr lang="en-GB" sz="2600"/>
              <a:t> of evidence requirements and assessments around which trainees create their own training programme.</a:t>
            </a:r>
            <a:endParaRPr sz="26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94"/>
        <p:cNvGrpSpPr/>
        <p:nvPr/>
      </p:nvGrpSpPr>
      <p:grpSpPr>
        <a:xfrm>
          <a:off x="0" y="0"/>
          <a:ext cx="0" cy="0"/>
          <a:chOff x="0" y="0"/>
          <a:chExt cx="0" cy="0"/>
        </a:xfrm>
      </p:grpSpPr>
      <p:sp>
        <p:nvSpPr>
          <p:cNvPr id="295" name="Google Shape;295;g25844b9cc38_1_184"/>
          <p:cNvSpPr txBox="1">
            <a:spLocks noGrp="1"/>
          </p:cNvSpPr>
          <p:nvPr>
            <p:ph type="title"/>
          </p:nvPr>
        </p:nvSpPr>
        <p:spPr>
          <a:xfrm>
            <a:off x="982133" y="-1622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42.1.3 The British Psychological Society Route</a:t>
            </a:r>
            <a:endParaRPr/>
          </a:p>
        </p:txBody>
      </p:sp>
      <p:sp>
        <p:nvSpPr>
          <p:cNvPr id="296" name="Google Shape;296;g25844b9cc38_1_184"/>
          <p:cNvSpPr txBox="1"/>
          <p:nvPr/>
        </p:nvSpPr>
        <p:spPr>
          <a:xfrm>
            <a:off x="6334186" y="910091"/>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89-791</a:t>
            </a:r>
            <a:endParaRPr sz="1400" b="0" i="0" u="none" strike="noStrike" cap="none">
              <a:solidFill>
                <a:srgbClr val="000000"/>
              </a:solidFill>
              <a:latin typeface="Arial"/>
              <a:ea typeface="Arial"/>
              <a:cs typeface="Arial"/>
              <a:sym typeface="Arial"/>
            </a:endParaRPr>
          </a:p>
        </p:txBody>
      </p:sp>
      <p:sp>
        <p:nvSpPr>
          <p:cNvPr id="297" name="Google Shape;297;g25844b9cc38_1_184"/>
          <p:cNvSpPr txBox="1">
            <a:spLocks noGrp="1"/>
          </p:cNvSpPr>
          <p:nvPr>
            <p:ph type="body" idx="1"/>
          </p:nvPr>
        </p:nvSpPr>
        <p:spPr>
          <a:xfrm>
            <a:off x="1134525" y="1649400"/>
            <a:ext cx="7704600" cy="4731300"/>
          </a:xfrm>
          <a:prstGeom prst="rect">
            <a:avLst/>
          </a:prstGeom>
          <a:noFill/>
          <a:ln>
            <a:noFill/>
          </a:ln>
        </p:spPr>
        <p:txBody>
          <a:bodyPr spcFirstLastPara="1" wrap="square" lIns="91425" tIns="45700" rIns="91425" bIns="45700" anchor="ctr" anchorCtr="0">
            <a:normAutofit fontScale="92500" lnSpcReduction="10000"/>
          </a:bodyPr>
          <a:lstStyle/>
          <a:p>
            <a:pPr marL="457200" lvl="0" indent="-381317" algn="l" rtl="0">
              <a:lnSpc>
                <a:spcPct val="100000"/>
              </a:lnSpc>
              <a:spcBef>
                <a:spcPts val="0"/>
              </a:spcBef>
              <a:spcAft>
                <a:spcPts val="0"/>
              </a:spcAft>
              <a:buSzPct val="100000"/>
              <a:buChar char="•"/>
            </a:pPr>
            <a:r>
              <a:rPr lang="en-GB" sz="2600"/>
              <a:t>Individuals rate themselves against </a:t>
            </a:r>
            <a:r>
              <a:rPr lang="en-GB" sz="2600" b="1"/>
              <a:t>four key roles</a:t>
            </a:r>
            <a:r>
              <a:rPr lang="en-GB" sz="2600"/>
              <a:t> which are broken down into </a:t>
            </a:r>
            <a:r>
              <a:rPr lang="en-GB" sz="2600" b="1"/>
              <a:t>competencies</a:t>
            </a:r>
            <a:r>
              <a:rPr lang="en-GB" sz="2600"/>
              <a:t>:</a:t>
            </a:r>
            <a:endParaRPr sz="2600"/>
          </a:p>
          <a:p>
            <a:pPr marL="457200" lvl="0" indent="-381317" algn="l" rtl="0">
              <a:lnSpc>
                <a:spcPct val="100000"/>
              </a:lnSpc>
              <a:spcBef>
                <a:spcPts val="0"/>
              </a:spcBef>
              <a:spcAft>
                <a:spcPts val="0"/>
              </a:spcAft>
              <a:buSzPct val="100000"/>
              <a:buChar char="-"/>
            </a:pPr>
            <a:r>
              <a:rPr lang="en-GB" sz="2600"/>
              <a:t>Develop, implement, and maintain personal and professional standards and ethical practice (four core ethical competency units)</a:t>
            </a:r>
            <a:endParaRPr sz="2600"/>
          </a:p>
          <a:p>
            <a:pPr marL="457200" lvl="0" indent="-381317" algn="l" rtl="0">
              <a:lnSpc>
                <a:spcPct val="100000"/>
              </a:lnSpc>
              <a:spcBef>
                <a:spcPts val="0"/>
              </a:spcBef>
              <a:spcAft>
                <a:spcPts val="0"/>
              </a:spcAft>
              <a:buSzPct val="100000"/>
              <a:buChar char="-"/>
            </a:pPr>
            <a:r>
              <a:rPr lang="en-GB" sz="2600"/>
              <a:t>Apply psychological and related methods, concepts, models, theories, and knowledge derived from reproducible findings (six core consultancy units)</a:t>
            </a:r>
            <a:endParaRPr sz="2600"/>
          </a:p>
          <a:p>
            <a:pPr marL="457200" lvl="0" indent="-381317" algn="l" rtl="0">
              <a:lnSpc>
                <a:spcPct val="100000"/>
              </a:lnSpc>
              <a:spcBef>
                <a:spcPts val="0"/>
              </a:spcBef>
              <a:spcAft>
                <a:spcPts val="0"/>
              </a:spcAft>
              <a:buSzPct val="100000"/>
              <a:buChar char="-"/>
            </a:pPr>
            <a:r>
              <a:rPr lang="en-GB" sz="2600"/>
              <a:t>Research and develop new and existing psychological methods, concepts, models, theories, and instruments in psychology (five core research competency units)</a:t>
            </a:r>
            <a:endParaRPr sz="2600"/>
          </a:p>
          <a:p>
            <a:pPr marL="457200" lvl="0" indent="-381317" algn="l" rtl="0">
              <a:lnSpc>
                <a:spcPct val="100000"/>
              </a:lnSpc>
              <a:spcBef>
                <a:spcPts val="0"/>
              </a:spcBef>
              <a:spcAft>
                <a:spcPts val="0"/>
              </a:spcAft>
              <a:buSzPct val="100000"/>
              <a:buChar char="-"/>
            </a:pPr>
            <a:r>
              <a:rPr lang="en-GB" sz="2600"/>
              <a:t>Communicate psychological knowledge, principles, methods, needs, and policy requirements (five core communication units).</a:t>
            </a:r>
            <a:endParaRPr sz="26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g25844b9cc38_1_197"/>
          <p:cNvSpPr txBox="1">
            <a:spLocks noGrp="1"/>
          </p:cNvSpPr>
          <p:nvPr>
            <p:ph type="title"/>
          </p:nvPr>
        </p:nvSpPr>
        <p:spPr>
          <a:xfrm>
            <a:off x="982133" y="-1622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42.1.3 The British Psychological Society Route</a:t>
            </a:r>
            <a:endParaRPr/>
          </a:p>
        </p:txBody>
      </p:sp>
      <p:sp>
        <p:nvSpPr>
          <p:cNvPr id="303" name="Google Shape;303;g25844b9cc38_1_197"/>
          <p:cNvSpPr txBox="1"/>
          <p:nvPr/>
        </p:nvSpPr>
        <p:spPr>
          <a:xfrm>
            <a:off x="6334186" y="910091"/>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89-791</a:t>
            </a:r>
            <a:endParaRPr sz="1400" b="0" i="0" u="none" strike="noStrike" cap="none">
              <a:solidFill>
                <a:srgbClr val="000000"/>
              </a:solidFill>
              <a:latin typeface="Arial"/>
              <a:ea typeface="Arial"/>
              <a:cs typeface="Arial"/>
              <a:sym typeface="Arial"/>
            </a:endParaRPr>
          </a:p>
        </p:txBody>
      </p:sp>
      <p:sp>
        <p:nvSpPr>
          <p:cNvPr id="304" name="Google Shape;304;g25844b9cc38_1_197"/>
          <p:cNvSpPr txBox="1">
            <a:spLocks noGrp="1"/>
          </p:cNvSpPr>
          <p:nvPr>
            <p:ph type="body" idx="1"/>
          </p:nvPr>
        </p:nvSpPr>
        <p:spPr>
          <a:xfrm>
            <a:off x="1134525" y="1649400"/>
            <a:ext cx="7704600" cy="4731300"/>
          </a:xfrm>
          <a:prstGeom prst="rect">
            <a:avLst/>
          </a:prstGeom>
          <a:noFill/>
          <a:ln>
            <a:noFill/>
          </a:ln>
        </p:spPr>
        <p:txBody>
          <a:bodyPr spcFirstLastPara="1" wrap="square" lIns="91425" tIns="45700" rIns="91425" bIns="45700" anchor="ctr" anchorCtr="0">
            <a:normAutofit lnSpcReduction="10000"/>
          </a:bodyPr>
          <a:lstStyle/>
          <a:p>
            <a:pPr marL="457200" lvl="0" indent="-393700" algn="l" rtl="0">
              <a:lnSpc>
                <a:spcPct val="100000"/>
              </a:lnSpc>
              <a:spcBef>
                <a:spcPts val="0"/>
              </a:spcBef>
              <a:spcAft>
                <a:spcPts val="0"/>
              </a:spcAft>
              <a:buSzPts val="2600"/>
              <a:buChar char="•"/>
            </a:pPr>
            <a:r>
              <a:rPr lang="en-GB" sz="2600"/>
              <a:t>Trainees are also required to complete a research project.</a:t>
            </a:r>
            <a:endParaRPr sz="2600"/>
          </a:p>
          <a:p>
            <a:pPr marL="457200" lvl="0" indent="-393700" algn="l" rtl="0">
              <a:lnSpc>
                <a:spcPct val="100000"/>
              </a:lnSpc>
              <a:spcBef>
                <a:spcPts val="0"/>
              </a:spcBef>
              <a:spcAft>
                <a:spcPts val="0"/>
              </a:spcAft>
              <a:buSzPts val="2600"/>
              <a:buChar char="•"/>
            </a:pPr>
            <a:r>
              <a:rPr lang="en-GB" sz="2600"/>
              <a:t>Assessments of the trainee psychologist are based on three consecutive portfolio submissions and final viva examination.</a:t>
            </a:r>
            <a:endParaRPr sz="2600"/>
          </a:p>
          <a:p>
            <a:pPr marL="457200" lvl="0" indent="-393700" algn="l" rtl="0">
              <a:lnSpc>
                <a:spcPct val="100000"/>
              </a:lnSpc>
              <a:spcBef>
                <a:spcPts val="0"/>
              </a:spcBef>
              <a:spcAft>
                <a:spcPts val="0"/>
              </a:spcAft>
              <a:buSzPts val="2600"/>
              <a:buChar char="•"/>
            </a:pPr>
            <a:r>
              <a:rPr lang="en-GB" sz="2600"/>
              <a:t>The first submission is comprised of:</a:t>
            </a:r>
            <a:endParaRPr sz="2600"/>
          </a:p>
          <a:p>
            <a:pPr marL="457200" lvl="0" indent="-393700" algn="l" rtl="0">
              <a:lnSpc>
                <a:spcPct val="100000"/>
              </a:lnSpc>
              <a:spcBef>
                <a:spcPts val="0"/>
              </a:spcBef>
              <a:spcAft>
                <a:spcPts val="0"/>
              </a:spcAft>
              <a:buSzPts val="2600"/>
              <a:buChar char="-"/>
            </a:pPr>
            <a:r>
              <a:rPr lang="en-GB" sz="2600"/>
              <a:t>Reflective diary</a:t>
            </a:r>
            <a:endParaRPr sz="2600"/>
          </a:p>
          <a:p>
            <a:pPr marL="457200" lvl="0" indent="-393700" algn="l" rtl="0">
              <a:lnSpc>
                <a:spcPct val="100000"/>
              </a:lnSpc>
              <a:spcBef>
                <a:spcPts val="0"/>
              </a:spcBef>
              <a:spcAft>
                <a:spcPts val="0"/>
              </a:spcAft>
              <a:buSzPts val="2600"/>
              <a:buChar char="-"/>
            </a:pPr>
            <a:r>
              <a:rPr lang="en-GB" sz="2600"/>
              <a:t>Practice log</a:t>
            </a:r>
            <a:endParaRPr sz="2600"/>
          </a:p>
          <a:p>
            <a:pPr marL="457200" lvl="0" indent="-393700" algn="l" rtl="0">
              <a:lnSpc>
                <a:spcPct val="100000"/>
              </a:lnSpc>
              <a:spcBef>
                <a:spcPts val="0"/>
              </a:spcBef>
              <a:spcAft>
                <a:spcPts val="0"/>
              </a:spcAft>
              <a:buSzPts val="2600"/>
              <a:buChar char="-"/>
            </a:pPr>
            <a:r>
              <a:rPr lang="en-GB" sz="2600"/>
              <a:t>First case study</a:t>
            </a:r>
            <a:endParaRPr sz="2600"/>
          </a:p>
          <a:p>
            <a:pPr marL="457200" lvl="0" indent="-393700" algn="l" rtl="0">
              <a:lnSpc>
                <a:spcPct val="100000"/>
              </a:lnSpc>
              <a:spcBef>
                <a:spcPts val="0"/>
              </a:spcBef>
              <a:spcAft>
                <a:spcPts val="0"/>
              </a:spcAft>
              <a:buSzPts val="2600"/>
              <a:buChar char="-"/>
            </a:pPr>
            <a:r>
              <a:rPr lang="en-GB" sz="2600"/>
              <a:t>Evaluation of professional competence form</a:t>
            </a:r>
            <a:endParaRPr sz="2600"/>
          </a:p>
          <a:p>
            <a:pPr marL="457200" lvl="0" indent="-393700" algn="l" rtl="0">
              <a:lnSpc>
                <a:spcPct val="100000"/>
              </a:lnSpc>
              <a:spcBef>
                <a:spcPts val="0"/>
              </a:spcBef>
              <a:spcAft>
                <a:spcPts val="0"/>
              </a:spcAft>
              <a:buSzPts val="2600"/>
              <a:buChar char="-"/>
            </a:pPr>
            <a:r>
              <a:rPr lang="en-GB" sz="2600"/>
              <a:t>Reflection on potential research topics and associated literature.</a:t>
            </a:r>
            <a:endParaRPr sz="26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g25844b9cc38_1_207"/>
          <p:cNvSpPr txBox="1">
            <a:spLocks noGrp="1"/>
          </p:cNvSpPr>
          <p:nvPr>
            <p:ph type="title"/>
          </p:nvPr>
        </p:nvSpPr>
        <p:spPr>
          <a:xfrm>
            <a:off x="982133" y="-1622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42.1.3 The British Psychological Society Route</a:t>
            </a:r>
            <a:endParaRPr/>
          </a:p>
        </p:txBody>
      </p:sp>
      <p:sp>
        <p:nvSpPr>
          <p:cNvPr id="310" name="Google Shape;310;g25844b9cc38_1_207"/>
          <p:cNvSpPr txBox="1"/>
          <p:nvPr/>
        </p:nvSpPr>
        <p:spPr>
          <a:xfrm>
            <a:off x="6334186" y="910091"/>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89-791</a:t>
            </a:r>
            <a:endParaRPr sz="1400" b="0" i="0" u="none" strike="noStrike" cap="none">
              <a:solidFill>
                <a:srgbClr val="000000"/>
              </a:solidFill>
              <a:latin typeface="Arial"/>
              <a:ea typeface="Arial"/>
              <a:cs typeface="Arial"/>
              <a:sym typeface="Arial"/>
            </a:endParaRPr>
          </a:p>
        </p:txBody>
      </p:sp>
      <p:sp>
        <p:nvSpPr>
          <p:cNvPr id="311" name="Google Shape;311;g25844b9cc38_1_207"/>
          <p:cNvSpPr txBox="1">
            <a:spLocks noGrp="1"/>
          </p:cNvSpPr>
          <p:nvPr>
            <p:ph type="body" idx="1"/>
          </p:nvPr>
        </p:nvSpPr>
        <p:spPr>
          <a:xfrm>
            <a:off x="1134525" y="1649400"/>
            <a:ext cx="7704600" cy="4731300"/>
          </a:xfrm>
          <a:prstGeom prst="rect">
            <a:avLst/>
          </a:prstGeom>
          <a:noFill/>
          <a:ln>
            <a:noFill/>
          </a:ln>
        </p:spPr>
        <p:txBody>
          <a:bodyPr spcFirstLastPara="1" wrap="square" lIns="91425" tIns="45700" rIns="91425" bIns="45700" anchor="ctr" anchorCtr="0">
            <a:normAutofit lnSpcReduction="10000"/>
          </a:bodyPr>
          <a:lstStyle/>
          <a:p>
            <a:pPr marL="457200" lvl="0" indent="-393700" algn="l" rtl="0">
              <a:lnSpc>
                <a:spcPct val="100000"/>
              </a:lnSpc>
              <a:spcBef>
                <a:spcPts val="0"/>
              </a:spcBef>
              <a:spcAft>
                <a:spcPts val="0"/>
              </a:spcAft>
              <a:buSzPts val="2600"/>
              <a:buChar char="•"/>
            </a:pPr>
            <a:r>
              <a:rPr lang="en-GB" sz="2600"/>
              <a:t>The second submission is comprised of:</a:t>
            </a:r>
            <a:endParaRPr sz="2600"/>
          </a:p>
          <a:p>
            <a:pPr marL="457200" lvl="0" indent="-393700" algn="l" rtl="0">
              <a:lnSpc>
                <a:spcPct val="100000"/>
              </a:lnSpc>
              <a:spcBef>
                <a:spcPts val="0"/>
              </a:spcBef>
              <a:spcAft>
                <a:spcPts val="0"/>
              </a:spcAft>
              <a:buSzPts val="2600"/>
              <a:buChar char="-"/>
            </a:pPr>
            <a:r>
              <a:rPr lang="en-GB" sz="2600"/>
              <a:t>Reflective diary</a:t>
            </a:r>
            <a:endParaRPr sz="2600"/>
          </a:p>
          <a:p>
            <a:pPr marL="457200" lvl="0" indent="-393700" algn="l" rtl="0">
              <a:lnSpc>
                <a:spcPct val="100000"/>
              </a:lnSpc>
              <a:spcBef>
                <a:spcPts val="0"/>
              </a:spcBef>
              <a:spcAft>
                <a:spcPts val="0"/>
              </a:spcAft>
              <a:buSzPts val="2600"/>
              <a:buChar char="-"/>
            </a:pPr>
            <a:r>
              <a:rPr lang="en-GB" sz="2600"/>
              <a:t>Practice log</a:t>
            </a:r>
            <a:endParaRPr sz="2600"/>
          </a:p>
          <a:p>
            <a:pPr marL="457200" lvl="0" indent="-393700" algn="l" rtl="0">
              <a:lnSpc>
                <a:spcPct val="100000"/>
              </a:lnSpc>
              <a:spcBef>
                <a:spcPts val="0"/>
              </a:spcBef>
              <a:spcAft>
                <a:spcPts val="0"/>
              </a:spcAft>
              <a:buSzPts val="2600"/>
              <a:buChar char="-"/>
            </a:pPr>
            <a:r>
              <a:rPr lang="en-GB" sz="2600"/>
              <a:t>Second case study</a:t>
            </a:r>
            <a:endParaRPr sz="2600"/>
          </a:p>
          <a:p>
            <a:pPr marL="457200" lvl="0" indent="-393700" algn="l" rtl="0">
              <a:lnSpc>
                <a:spcPct val="100000"/>
              </a:lnSpc>
              <a:spcBef>
                <a:spcPts val="0"/>
              </a:spcBef>
              <a:spcAft>
                <a:spcPts val="0"/>
              </a:spcAft>
              <a:buSzPts val="2600"/>
              <a:buChar char="-"/>
            </a:pPr>
            <a:r>
              <a:rPr lang="en-GB" sz="2600"/>
              <a:t>Evaluation of professional competence form</a:t>
            </a:r>
            <a:endParaRPr sz="2600"/>
          </a:p>
          <a:p>
            <a:pPr marL="457200" lvl="0" indent="-393700" algn="l" rtl="0">
              <a:lnSpc>
                <a:spcPct val="100000"/>
              </a:lnSpc>
              <a:spcBef>
                <a:spcPts val="0"/>
              </a:spcBef>
              <a:spcAft>
                <a:spcPts val="0"/>
              </a:spcAft>
              <a:buSzPts val="2600"/>
              <a:buChar char="-"/>
            </a:pPr>
            <a:r>
              <a:rPr lang="en-GB" sz="2600"/>
              <a:t>Reflection plan outline (and ethics if appropriate).</a:t>
            </a:r>
            <a:endParaRPr sz="2600"/>
          </a:p>
          <a:p>
            <a:pPr marL="457200" lvl="0" indent="-393700" algn="l" rtl="0">
              <a:lnSpc>
                <a:spcPct val="100000"/>
              </a:lnSpc>
              <a:spcBef>
                <a:spcPts val="0"/>
              </a:spcBef>
              <a:spcAft>
                <a:spcPts val="0"/>
              </a:spcAft>
              <a:buSzPts val="2600"/>
              <a:buChar char="•"/>
            </a:pPr>
            <a:r>
              <a:rPr lang="en-GB" sz="2600"/>
              <a:t>The third submission is comprised of:</a:t>
            </a:r>
            <a:endParaRPr sz="2600"/>
          </a:p>
          <a:p>
            <a:pPr marL="457200" lvl="0" indent="-393700" algn="l" rtl="0">
              <a:lnSpc>
                <a:spcPct val="100000"/>
              </a:lnSpc>
              <a:spcBef>
                <a:spcPts val="0"/>
              </a:spcBef>
              <a:spcAft>
                <a:spcPts val="0"/>
              </a:spcAft>
              <a:buSzPts val="2600"/>
              <a:buChar char="-"/>
            </a:pPr>
            <a:r>
              <a:rPr lang="en-GB" sz="2600"/>
              <a:t>Reflective diary</a:t>
            </a:r>
            <a:endParaRPr sz="2600"/>
          </a:p>
          <a:p>
            <a:pPr marL="457200" lvl="0" indent="-393700" algn="l" rtl="0">
              <a:lnSpc>
                <a:spcPct val="100000"/>
              </a:lnSpc>
              <a:spcBef>
                <a:spcPts val="0"/>
              </a:spcBef>
              <a:spcAft>
                <a:spcPts val="0"/>
              </a:spcAft>
              <a:buSzPts val="2600"/>
              <a:buChar char="-"/>
            </a:pPr>
            <a:r>
              <a:rPr lang="en-GB" sz="2600"/>
              <a:t>Practice log</a:t>
            </a:r>
            <a:endParaRPr sz="2600"/>
          </a:p>
          <a:p>
            <a:pPr marL="457200" lvl="0" indent="-393700" algn="l" rtl="0">
              <a:lnSpc>
                <a:spcPct val="100000"/>
              </a:lnSpc>
              <a:spcBef>
                <a:spcPts val="0"/>
              </a:spcBef>
              <a:spcAft>
                <a:spcPts val="0"/>
              </a:spcAft>
              <a:buSzPts val="2600"/>
              <a:buChar char="-"/>
            </a:pPr>
            <a:r>
              <a:rPr lang="en-GB" sz="2600"/>
              <a:t>Third and fourth case studies</a:t>
            </a:r>
            <a:endParaRPr sz="2600"/>
          </a:p>
          <a:p>
            <a:pPr marL="457200" lvl="0" indent="-393700" algn="l" rtl="0">
              <a:lnSpc>
                <a:spcPct val="100000"/>
              </a:lnSpc>
              <a:spcBef>
                <a:spcPts val="0"/>
              </a:spcBef>
              <a:spcAft>
                <a:spcPts val="0"/>
              </a:spcAft>
              <a:buSzPts val="2600"/>
              <a:buChar char="-"/>
            </a:pPr>
            <a:r>
              <a:rPr lang="en-GB" sz="2600"/>
              <a:t>Evaluation of professional competence form</a:t>
            </a:r>
            <a:endParaRPr sz="2600"/>
          </a:p>
          <a:p>
            <a:pPr marL="457200" lvl="0" indent="-393700" algn="l" rtl="0">
              <a:lnSpc>
                <a:spcPct val="100000"/>
              </a:lnSpc>
              <a:spcBef>
                <a:spcPts val="0"/>
              </a:spcBef>
              <a:spcAft>
                <a:spcPts val="0"/>
              </a:spcAft>
              <a:buSzPts val="2600"/>
              <a:buChar char="-"/>
            </a:pPr>
            <a:r>
              <a:rPr lang="en-GB" sz="2600"/>
              <a:t>Research submission and research supervisor report</a:t>
            </a:r>
            <a:endParaRPr sz="2600"/>
          </a:p>
          <a:p>
            <a:pPr marL="457200" lvl="0" indent="-393700" algn="l" rtl="0">
              <a:lnSpc>
                <a:spcPct val="100000"/>
              </a:lnSpc>
              <a:spcBef>
                <a:spcPts val="0"/>
              </a:spcBef>
              <a:spcAft>
                <a:spcPts val="0"/>
              </a:spcAft>
              <a:buSzPts val="2600"/>
              <a:buChar char="-"/>
            </a:pPr>
            <a:r>
              <a:rPr lang="en-GB" sz="2600"/>
              <a:t>Ethical approval (if appropriate).</a:t>
            </a:r>
            <a:endParaRPr sz="26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15"/>
        <p:cNvGrpSpPr/>
        <p:nvPr/>
      </p:nvGrpSpPr>
      <p:grpSpPr>
        <a:xfrm>
          <a:off x="0" y="0"/>
          <a:ext cx="0" cy="0"/>
          <a:chOff x="0" y="0"/>
          <a:chExt cx="0" cy="0"/>
        </a:xfrm>
      </p:grpSpPr>
      <p:pic>
        <p:nvPicPr>
          <p:cNvPr id="316" name="Google Shape;316;g25844b9cc38_1_217"/>
          <p:cNvPicPr preferRelativeResize="0"/>
          <p:nvPr/>
        </p:nvPicPr>
        <p:blipFill>
          <a:blip r:embed="rId3">
            <a:alphaModFix/>
          </a:blip>
          <a:stretch>
            <a:fillRect/>
          </a:stretch>
        </p:blipFill>
        <p:spPr>
          <a:xfrm>
            <a:off x="1262625" y="1436225"/>
            <a:ext cx="7617701" cy="3985550"/>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20"/>
        <p:cNvGrpSpPr/>
        <p:nvPr/>
      </p:nvGrpSpPr>
      <p:grpSpPr>
        <a:xfrm>
          <a:off x="0" y="0"/>
          <a:ext cx="0" cy="0"/>
          <a:chOff x="0" y="0"/>
          <a:chExt cx="0" cy="0"/>
        </a:xfrm>
      </p:grpSpPr>
      <p:sp>
        <p:nvSpPr>
          <p:cNvPr id="321" name="Google Shape;321;g25844b9cc38_1_223"/>
          <p:cNvSpPr txBox="1">
            <a:spLocks noGrp="1"/>
          </p:cNvSpPr>
          <p:nvPr>
            <p:ph type="title"/>
          </p:nvPr>
        </p:nvSpPr>
        <p:spPr>
          <a:xfrm>
            <a:off x="982133" y="-1622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42.1.3 The British Psychological Society Route</a:t>
            </a:r>
            <a:endParaRPr/>
          </a:p>
        </p:txBody>
      </p:sp>
      <p:sp>
        <p:nvSpPr>
          <p:cNvPr id="322" name="Google Shape;322;g25844b9cc38_1_223"/>
          <p:cNvSpPr txBox="1"/>
          <p:nvPr/>
        </p:nvSpPr>
        <p:spPr>
          <a:xfrm>
            <a:off x="6334186" y="910091"/>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89-791</a:t>
            </a:r>
            <a:endParaRPr sz="1400" b="0" i="0" u="none" strike="noStrike" cap="none">
              <a:solidFill>
                <a:srgbClr val="000000"/>
              </a:solidFill>
              <a:latin typeface="Arial"/>
              <a:ea typeface="Arial"/>
              <a:cs typeface="Arial"/>
              <a:sym typeface="Arial"/>
            </a:endParaRPr>
          </a:p>
        </p:txBody>
      </p:sp>
      <p:sp>
        <p:nvSpPr>
          <p:cNvPr id="323" name="Google Shape;323;g25844b9cc38_1_223"/>
          <p:cNvSpPr txBox="1">
            <a:spLocks noGrp="1"/>
          </p:cNvSpPr>
          <p:nvPr>
            <p:ph type="body" idx="1"/>
          </p:nvPr>
        </p:nvSpPr>
        <p:spPr>
          <a:xfrm>
            <a:off x="1134525" y="1649400"/>
            <a:ext cx="7704600" cy="47313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None/>
            </a:pPr>
            <a:r>
              <a:rPr lang="en-GB" sz="2600" b="1"/>
              <a:t>Case Studies</a:t>
            </a:r>
            <a:endParaRPr sz="2600" b="1"/>
          </a:p>
          <a:p>
            <a:pPr marL="457200" lvl="0" indent="-393700" algn="l" rtl="0">
              <a:lnSpc>
                <a:spcPct val="100000"/>
              </a:lnSpc>
              <a:spcBef>
                <a:spcPts val="0"/>
              </a:spcBef>
              <a:spcAft>
                <a:spcPts val="0"/>
              </a:spcAft>
              <a:buSzPts val="2600"/>
              <a:buChar char="•"/>
            </a:pPr>
            <a:r>
              <a:rPr lang="en-GB" sz="2600"/>
              <a:t>They should represent a </a:t>
            </a:r>
            <a:r>
              <a:rPr lang="en-GB" sz="2600" b="1"/>
              <a:t>diversity </a:t>
            </a:r>
            <a:r>
              <a:rPr lang="en-GB" sz="2600"/>
              <a:t>of client groups and/or issues.</a:t>
            </a:r>
            <a:endParaRPr sz="2600"/>
          </a:p>
          <a:p>
            <a:pPr marL="457200" lvl="0" indent="-393700" algn="l" rtl="0">
              <a:lnSpc>
                <a:spcPct val="100000"/>
              </a:lnSpc>
              <a:spcBef>
                <a:spcPts val="0"/>
              </a:spcBef>
              <a:spcAft>
                <a:spcPts val="0"/>
              </a:spcAft>
              <a:buSzPts val="2600"/>
              <a:buChar char="•"/>
            </a:pPr>
            <a:r>
              <a:rPr lang="en-GB" sz="2600"/>
              <a:t>They should also reflect an understanding and application of at least </a:t>
            </a:r>
            <a:r>
              <a:rPr lang="en-GB" sz="2600" b="1"/>
              <a:t>two different consulting philosophies or approaches</a:t>
            </a:r>
            <a:r>
              <a:rPr lang="en-GB" sz="2600"/>
              <a:t>.</a:t>
            </a:r>
            <a:endParaRPr sz="2600"/>
          </a:p>
          <a:p>
            <a:pPr marL="457200" lvl="0" indent="-393700" algn="l" rtl="0">
              <a:lnSpc>
                <a:spcPct val="100000"/>
              </a:lnSpc>
              <a:spcBef>
                <a:spcPts val="0"/>
              </a:spcBef>
              <a:spcAft>
                <a:spcPts val="0"/>
              </a:spcAft>
              <a:buSzPts val="2600"/>
              <a:buChar char="•"/>
            </a:pPr>
            <a:r>
              <a:rPr lang="en-GB" sz="2600"/>
              <a:t>Case studies 1 and 2 should evidence post masters level work.</a:t>
            </a:r>
            <a:endParaRPr sz="2600"/>
          </a:p>
          <a:p>
            <a:pPr marL="457200" lvl="0" indent="-393700" algn="l" rtl="0">
              <a:lnSpc>
                <a:spcPct val="100000"/>
              </a:lnSpc>
              <a:spcBef>
                <a:spcPts val="0"/>
              </a:spcBef>
              <a:spcAft>
                <a:spcPts val="0"/>
              </a:spcAft>
              <a:buSzPts val="2600"/>
              <a:buChar char="•"/>
            </a:pPr>
            <a:r>
              <a:rPr lang="en-GB" sz="2600"/>
              <a:t>Case studies 3 and 4 should evidence doctoral-level work.</a:t>
            </a:r>
            <a:endParaRPr sz="2600"/>
          </a:p>
          <a:p>
            <a:pPr marL="0" lvl="0" indent="0" algn="l" rtl="0">
              <a:lnSpc>
                <a:spcPct val="100000"/>
              </a:lnSpc>
              <a:spcBef>
                <a:spcPts val="0"/>
              </a:spcBef>
              <a:spcAft>
                <a:spcPts val="0"/>
              </a:spcAft>
              <a:buNone/>
            </a:pPr>
            <a:endParaRPr sz="26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Google Shape;328;g25844b9cc38_1_233"/>
          <p:cNvSpPr txBox="1">
            <a:spLocks noGrp="1"/>
          </p:cNvSpPr>
          <p:nvPr>
            <p:ph type="title"/>
          </p:nvPr>
        </p:nvSpPr>
        <p:spPr>
          <a:xfrm>
            <a:off x="982133" y="-1622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42.1.3 The British Psychological Society Route</a:t>
            </a:r>
            <a:endParaRPr/>
          </a:p>
        </p:txBody>
      </p:sp>
      <p:sp>
        <p:nvSpPr>
          <p:cNvPr id="329" name="Google Shape;329;g25844b9cc38_1_233"/>
          <p:cNvSpPr txBox="1"/>
          <p:nvPr/>
        </p:nvSpPr>
        <p:spPr>
          <a:xfrm>
            <a:off x="6334186" y="910091"/>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89-791</a:t>
            </a:r>
            <a:endParaRPr sz="1400" b="0" i="0" u="none" strike="noStrike" cap="none">
              <a:solidFill>
                <a:srgbClr val="000000"/>
              </a:solidFill>
              <a:latin typeface="Arial"/>
              <a:ea typeface="Arial"/>
              <a:cs typeface="Arial"/>
              <a:sym typeface="Arial"/>
            </a:endParaRPr>
          </a:p>
        </p:txBody>
      </p:sp>
      <p:sp>
        <p:nvSpPr>
          <p:cNvPr id="330" name="Google Shape;330;g25844b9cc38_1_233"/>
          <p:cNvSpPr txBox="1">
            <a:spLocks noGrp="1"/>
          </p:cNvSpPr>
          <p:nvPr>
            <p:ph type="body" idx="1"/>
          </p:nvPr>
        </p:nvSpPr>
        <p:spPr>
          <a:xfrm>
            <a:off x="1134525" y="1649400"/>
            <a:ext cx="7704600" cy="4731300"/>
          </a:xfrm>
          <a:prstGeom prst="rect">
            <a:avLst/>
          </a:prstGeom>
          <a:noFill/>
          <a:ln>
            <a:noFill/>
          </a:ln>
        </p:spPr>
        <p:txBody>
          <a:bodyPr spcFirstLastPara="1" wrap="square" lIns="91425" tIns="45700" rIns="91425" bIns="45700" anchor="ctr" anchorCtr="0">
            <a:normAutofit fontScale="92500" lnSpcReduction="10000"/>
          </a:bodyPr>
          <a:lstStyle/>
          <a:p>
            <a:pPr marL="0" lvl="0" indent="0" algn="l" rtl="0">
              <a:lnSpc>
                <a:spcPct val="100000"/>
              </a:lnSpc>
              <a:spcBef>
                <a:spcPts val="0"/>
              </a:spcBef>
              <a:spcAft>
                <a:spcPts val="0"/>
              </a:spcAft>
              <a:buNone/>
            </a:pPr>
            <a:r>
              <a:rPr lang="en-GB" sz="2600" b="1"/>
              <a:t>Practice Log</a:t>
            </a:r>
            <a:endParaRPr sz="2600" b="1"/>
          </a:p>
          <a:p>
            <a:pPr marL="457200" lvl="0" indent="-393700" algn="l" rtl="0">
              <a:lnSpc>
                <a:spcPct val="100000"/>
              </a:lnSpc>
              <a:spcBef>
                <a:spcPts val="0"/>
              </a:spcBef>
              <a:spcAft>
                <a:spcPts val="0"/>
              </a:spcAft>
              <a:buSzPts val="2600"/>
              <a:buChar char="•"/>
            </a:pPr>
            <a:r>
              <a:rPr lang="en-GB" sz="2600"/>
              <a:t>This details attendance settings and evidences contact time in gaining experience.</a:t>
            </a:r>
            <a:endParaRPr sz="2600"/>
          </a:p>
          <a:p>
            <a:pPr marL="0" lvl="0" indent="0" algn="l" rtl="0">
              <a:lnSpc>
                <a:spcPct val="100000"/>
              </a:lnSpc>
              <a:spcBef>
                <a:spcPts val="0"/>
              </a:spcBef>
              <a:spcAft>
                <a:spcPts val="0"/>
              </a:spcAft>
              <a:buNone/>
            </a:pPr>
            <a:endParaRPr sz="2600"/>
          </a:p>
          <a:p>
            <a:pPr marL="0" lvl="0" indent="0" algn="l" rtl="0">
              <a:lnSpc>
                <a:spcPct val="100000"/>
              </a:lnSpc>
              <a:spcBef>
                <a:spcPts val="0"/>
              </a:spcBef>
              <a:spcAft>
                <a:spcPts val="0"/>
              </a:spcAft>
              <a:buNone/>
            </a:pPr>
            <a:r>
              <a:rPr lang="en-GB" sz="2600" b="1"/>
              <a:t>Reflective Diary</a:t>
            </a:r>
            <a:endParaRPr sz="2600" b="1"/>
          </a:p>
          <a:p>
            <a:pPr marL="457200" lvl="0" indent="-393700" algn="l" rtl="0">
              <a:lnSpc>
                <a:spcPct val="100000"/>
              </a:lnSpc>
              <a:spcBef>
                <a:spcPts val="0"/>
              </a:spcBef>
              <a:spcAft>
                <a:spcPts val="0"/>
              </a:spcAft>
              <a:buSzPts val="2600"/>
              <a:buChar char="•"/>
            </a:pPr>
            <a:r>
              <a:rPr lang="en-GB" sz="2600"/>
              <a:t>This includes documenting reflection on how professional standards and ethical practice (Key Role 1) have informed the application (Key Role 2) and communication (Key Role 4) of sport and exercise psychology knowledge and methods developed, implemented, and/or maintained during supervised practice.</a:t>
            </a:r>
            <a:endParaRPr sz="2600"/>
          </a:p>
          <a:p>
            <a:pPr marL="457200" lvl="0" indent="-393700" algn="l" rtl="0">
              <a:lnSpc>
                <a:spcPct val="100000"/>
              </a:lnSpc>
              <a:spcBef>
                <a:spcPts val="0"/>
              </a:spcBef>
              <a:spcAft>
                <a:spcPts val="0"/>
              </a:spcAft>
              <a:buSzPts val="2600"/>
              <a:buChar char="•"/>
            </a:pPr>
            <a:r>
              <a:rPr lang="en-GB" sz="2600"/>
              <a:t>Reflections on research activities completed should be documented (Key Role 3).</a:t>
            </a:r>
            <a:endParaRPr sz="26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34"/>
        <p:cNvGrpSpPr/>
        <p:nvPr/>
      </p:nvGrpSpPr>
      <p:grpSpPr>
        <a:xfrm>
          <a:off x="0" y="0"/>
          <a:ext cx="0" cy="0"/>
          <a:chOff x="0" y="0"/>
          <a:chExt cx="0" cy="0"/>
        </a:xfrm>
      </p:grpSpPr>
      <p:sp>
        <p:nvSpPr>
          <p:cNvPr id="335" name="Google Shape;335;g25844b9cc38_1_242"/>
          <p:cNvSpPr txBox="1">
            <a:spLocks noGrp="1"/>
          </p:cNvSpPr>
          <p:nvPr>
            <p:ph type="title"/>
          </p:nvPr>
        </p:nvSpPr>
        <p:spPr>
          <a:xfrm>
            <a:off x="982133" y="-1622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42.1.3 The British Psychological Society Route</a:t>
            </a:r>
            <a:endParaRPr/>
          </a:p>
        </p:txBody>
      </p:sp>
      <p:sp>
        <p:nvSpPr>
          <p:cNvPr id="336" name="Google Shape;336;g25844b9cc38_1_242"/>
          <p:cNvSpPr txBox="1"/>
          <p:nvPr/>
        </p:nvSpPr>
        <p:spPr>
          <a:xfrm>
            <a:off x="6334186" y="910091"/>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89-791</a:t>
            </a:r>
            <a:endParaRPr sz="1400" b="0" i="0" u="none" strike="noStrike" cap="none">
              <a:solidFill>
                <a:srgbClr val="000000"/>
              </a:solidFill>
              <a:latin typeface="Arial"/>
              <a:ea typeface="Arial"/>
              <a:cs typeface="Arial"/>
              <a:sym typeface="Arial"/>
            </a:endParaRPr>
          </a:p>
        </p:txBody>
      </p:sp>
      <p:sp>
        <p:nvSpPr>
          <p:cNvPr id="337" name="Google Shape;337;g25844b9cc38_1_242"/>
          <p:cNvSpPr txBox="1">
            <a:spLocks noGrp="1"/>
          </p:cNvSpPr>
          <p:nvPr>
            <p:ph type="body" idx="1"/>
          </p:nvPr>
        </p:nvSpPr>
        <p:spPr>
          <a:xfrm>
            <a:off x="1134525" y="1649400"/>
            <a:ext cx="7704600" cy="47313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None/>
            </a:pPr>
            <a:r>
              <a:rPr lang="en-GB" sz="2600" b="1"/>
              <a:t>Evaluation of Professional Competency</a:t>
            </a:r>
            <a:endParaRPr sz="2600" b="1"/>
          </a:p>
          <a:p>
            <a:pPr marL="457200" lvl="0" indent="-393700" algn="l" rtl="0">
              <a:lnSpc>
                <a:spcPct val="100000"/>
              </a:lnSpc>
              <a:spcBef>
                <a:spcPts val="0"/>
              </a:spcBef>
              <a:spcAft>
                <a:spcPts val="0"/>
              </a:spcAft>
              <a:buSzPts val="2600"/>
              <a:buChar char="•"/>
            </a:pPr>
            <a:r>
              <a:rPr lang="en-GB" sz="2600"/>
              <a:t>The evaluation of professional competence that include comments from supervisee and supervisor must be included with each assessment submission. </a:t>
            </a:r>
            <a:endParaRPr sz="2600"/>
          </a:p>
          <a:p>
            <a:pPr marL="457200" lvl="0" indent="-393700" algn="l" rtl="0">
              <a:lnSpc>
                <a:spcPct val="100000"/>
              </a:lnSpc>
              <a:spcBef>
                <a:spcPts val="0"/>
              </a:spcBef>
              <a:spcAft>
                <a:spcPts val="0"/>
              </a:spcAft>
              <a:buSzPts val="2600"/>
              <a:buChar char="•"/>
            </a:pPr>
            <a:r>
              <a:rPr lang="en-GB" sz="2600"/>
              <a:t>They should cover the competencies required for Key Roles 1, 2, and 4.</a:t>
            </a:r>
            <a:endParaRPr sz="2600"/>
          </a:p>
          <a:p>
            <a:pPr marL="0" lvl="0" indent="0" algn="l" rtl="0">
              <a:lnSpc>
                <a:spcPct val="100000"/>
              </a:lnSpc>
              <a:spcBef>
                <a:spcPts val="0"/>
              </a:spcBef>
              <a:spcAft>
                <a:spcPts val="0"/>
              </a:spcAft>
              <a:buNone/>
            </a:pPr>
            <a:endParaRPr sz="2600"/>
          </a:p>
          <a:p>
            <a:pPr marL="0" lvl="0" indent="0" algn="l" rtl="0">
              <a:lnSpc>
                <a:spcPct val="100000"/>
              </a:lnSpc>
              <a:spcBef>
                <a:spcPts val="0"/>
              </a:spcBef>
              <a:spcAft>
                <a:spcPts val="0"/>
              </a:spcAft>
              <a:buNone/>
            </a:pPr>
            <a:r>
              <a:rPr lang="en-GB" sz="2600" b="1"/>
              <a:t>Supporting Evidence</a:t>
            </a:r>
            <a:endParaRPr sz="2600" b="1"/>
          </a:p>
          <a:p>
            <a:pPr marL="457200" lvl="0" indent="-393700" algn="l" rtl="0">
              <a:lnSpc>
                <a:spcPct val="100000"/>
              </a:lnSpc>
              <a:spcBef>
                <a:spcPts val="0"/>
              </a:spcBef>
              <a:spcAft>
                <a:spcPts val="0"/>
              </a:spcAft>
              <a:buSzPts val="2600"/>
              <a:buChar char="•"/>
            </a:pPr>
            <a:r>
              <a:rPr lang="en-GB" sz="2600"/>
              <a:t>Supporting evidence relevant to each key role should be provided with each assessment submission.</a:t>
            </a:r>
            <a:endParaRPr sz="26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41"/>
        <p:cNvGrpSpPr/>
        <p:nvPr/>
      </p:nvGrpSpPr>
      <p:grpSpPr>
        <a:xfrm>
          <a:off x="0" y="0"/>
          <a:ext cx="0" cy="0"/>
          <a:chOff x="0" y="0"/>
          <a:chExt cx="0" cy="0"/>
        </a:xfrm>
      </p:grpSpPr>
      <p:sp>
        <p:nvSpPr>
          <p:cNvPr id="342" name="Google Shape;342;g25844b9cc38_1_250"/>
          <p:cNvSpPr txBox="1">
            <a:spLocks noGrp="1"/>
          </p:cNvSpPr>
          <p:nvPr>
            <p:ph type="title"/>
          </p:nvPr>
        </p:nvSpPr>
        <p:spPr>
          <a:xfrm>
            <a:off x="982133" y="-1622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42.1.3 The British Psychological Society Route</a:t>
            </a:r>
            <a:endParaRPr/>
          </a:p>
        </p:txBody>
      </p:sp>
      <p:sp>
        <p:nvSpPr>
          <p:cNvPr id="343" name="Google Shape;343;g25844b9cc38_1_250"/>
          <p:cNvSpPr txBox="1"/>
          <p:nvPr/>
        </p:nvSpPr>
        <p:spPr>
          <a:xfrm>
            <a:off x="6334186" y="910091"/>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7</a:t>
            </a:r>
            <a:r>
              <a:rPr lang="en-GB" sz="1800">
                <a:solidFill>
                  <a:schemeClr val="dk1"/>
                </a:solidFill>
                <a:latin typeface="Corbel"/>
                <a:ea typeface="Corbel"/>
                <a:cs typeface="Corbel"/>
                <a:sym typeface="Corbel"/>
              </a:rPr>
              <a:t>89-791</a:t>
            </a:r>
            <a:endParaRPr sz="1400" b="0" i="0" u="none" strike="noStrike" cap="none">
              <a:solidFill>
                <a:srgbClr val="000000"/>
              </a:solidFill>
              <a:latin typeface="Arial"/>
              <a:ea typeface="Arial"/>
              <a:cs typeface="Arial"/>
              <a:sym typeface="Arial"/>
            </a:endParaRPr>
          </a:p>
        </p:txBody>
      </p:sp>
      <p:sp>
        <p:nvSpPr>
          <p:cNvPr id="344" name="Google Shape;344;g25844b9cc38_1_250"/>
          <p:cNvSpPr txBox="1">
            <a:spLocks noGrp="1"/>
          </p:cNvSpPr>
          <p:nvPr>
            <p:ph type="body" idx="1"/>
          </p:nvPr>
        </p:nvSpPr>
        <p:spPr>
          <a:xfrm>
            <a:off x="1134525" y="1649400"/>
            <a:ext cx="7704600" cy="47313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None/>
            </a:pPr>
            <a:r>
              <a:rPr lang="en-GB" sz="2600" b="1"/>
              <a:t>Research Submission (Key Role 3)</a:t>
            </a:r>
            <a:endParaRPr sz="2600" b="1"/>
          </a:p>
          <a:p>
            <a:pPr marL="457200" lvl="0" indent="-393700" algn="l" rtl="0">
              <a:lnSpc>
                <a:spcPct val="100000"/>
              </a:lnSpc>
              <a:spcBef>
                <a:spcPts val="0"/>
              </a:spcBef>
              <a:spcAft>
                <a:spcPts val="0"/>
              </a:spcAft>
              <a:buSzPts val="2600"/>
              <a:buChar char="•"/>
            </a:pPr>
            <a:r>
              <a:rPr lang="en-GB" sz="2600"/>
              <a:t>This should be submitted with the first competency submission (two-year enrolment track) or second competency submission (three-and four-year enrolment track).</a:t>
            </a:r>
            <a:endParaRPr sz="2600"/>
          </a:p>
          <a:p>
            <a:pPr marL="0" lvl="0" indent="0" algn="l" rtl="0">
              <a:lnSpc>
                <a:spcPct val="100000"/>
              </a:lnSpc>
              <a:spcBef>
                <a:spcPts val="0"/>
              </a:spcBef>
              <a:spcAft>
                <a:spcPts val="0"/>
              </a:spcAft>
              <a:buNone/>
            </a:pPr>
            <a:endParaRPr sz="2600"/>
          </a:p>
          <a:p>
            <a:pPr marL="0" lvl="0" indent="0" algn="l" rtl="0">
              <a:lnSpc>
                <a:spcPct val="100000"/>
              </a:lnSpc>
              <a:spcBef>
                <a:spcPts val="0"/>
              </a:spcBef>
              <a:spcAft>
                <a:spcPts val="0"/>
              </a:spcAft>
              <a:buNone/>
            </a:pPr>
            <a:r>
              <a:rPr lang="en-GB" sz="2600" b="1"/>
              <a:t>Viva </a:t>
            </a:r>
            <a:endParaRPr sz="2600" b="1"/>
          </a:p>
          <a:p>
            <a:pPr marL="457200" lvl="0" indent="-393700" algn="l" rtl="0">
              <a:lnSpc>
                <a:spcPct val="100000"/>
              </a:lnSpc>
              <a:spcBef>
                <a:spcPts val="0"/>
              </a:spcBef>
              <a:spcAft>
                <a:spcPts val="0"/>
              </a:spcAft>
              <a:buSzPts val="2600"/>
              <a:buChar char="•"/>
            </a:pPr>
            <a:r>
              <a:rPr lang="en-GB" sz="2600"/>
              <a:t>The purpose of the viva is to confirm achievement all required competencies.</a:t>
            </a:r>
            <a:endParaRPr sz="2600"/>
          </a:p>
          <a:p>
            <a:pPr marL="457200" lvl="0" indent="-393700" algn="l" rtl="0">
              <a:lnSpc>
                <a:spcPct val="100000"/>
              </a:lnSpc>
              <a:spcBef>
                <a:spcPts val="0"/>
              </a:spcBef>
              <a:spcAft>
                <a:spcPts val="0"/>
              </a:spcAft>
              <a:buSzPts val="2600"/>
              <a:buChar char="•"/>
            </a:pPr>
            <a:r>
              <a:rPr lang="en-GB" sz="2600"/>
              <a:t>It involves questions focused on any aspect of the submissions or supervised practice.</a:t>
            </a:r>
            <a:endParaRPr sz="26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48"/>
        <p:cNvGrpSpPr/>
        <p:nvPr/>
      </p:nvGrpSpPr>
      <p:grpSpPr>
        <a:xfrm>
          <a:off x="0" y="0"/>
          <a:ext cx="0" cy="0"/>
          <a:chOff x="0" y="0"/>
          <a:chExt cx="0" cy="0"/>
        </a:xfrm>
      </p:grpSpPr>
      <p:sp>
        <p:nvSpPr>
          <p:cNvPr id="349" name="Google Shape;349;g25844b9cc38_1_259"/>
          <p:cNvSpPr txBox="1">
            <a:spLocks noGrp="1"/>
          </p:cNvSpPr>
          <p:nvPr>
            <p:ph type="title"/>
          </p:nvPr>
        </p:nvSpPr>
        <p:spPr>
          <a:xfrm>
            <a:off x="982133" y="-162234"/>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42.1.4 The Professional Doctorate Route</a:t>
            </a:r>
            <a:endParaRPr/>
          </a:p>
        </p:txBody>
      </p:sp>
      <p:sp>
        <p:nvSpPr>
          <p:cNvPr id="350" name="Google Shape;350;g25844b9cc38_1_259"/>
          <p:cNvSpPr txBox="1"/>
          <p:nvPr/>
        </p:nvSpPr>
        <p:spPr>
          <a:xfrm>
            <a:off x="5495986" y="910091"/>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 7</a:t>
            </a:r>
            <a:r>
              <a:rPr lang="en-GB" sz="1800">
                <a:solidFill>
                  <a:schemeClr val="dk1"/>
                </a:solidFill>
                <a:latin typeface="Corbel"/>
                <a:ea typeface="Corbel"/>
                <a:cs typeface="Corbel"/>
                <a:sym typeface="Corbel"/>
              </a:rPr>
              <a:t>91</a:t>
            </a:r>
            <a:endParaRPr sz="1400" b="0" i="0" u="none" strike="noStrike" cap="none">
              <a:solidFill>
                <a:srgbClr val="000000"/>
              </a:solidFill>
              <a:latin typeface="Arial"/>
              <a:ea typeface="Arial"/>
              <a:cs typeface="Arial"/>
              <a:sym typeface="Arial"/>
            </a:endParaRPr>
          </a:p>
        </p:txBody>
      </p:sp>
      <p:sp>
        <p:nvSpPr>
          <p:cNvPr id="351" name="Google Shape;351;g25844b9cc38_1_259"/>
          <p:cNvSpPr txBox="1">
            <a:spLocks noGrp="1"/>
          </p:cNvSpPr>
          <p:nvPr>
            <p:ph type="body" idx="1"/>
          </p:nvPr>
        </p:nvSpPr>
        <p:spPr>
          <a:xfrm>
            <a:off x="1134525" y="1573200"/>
            <a:ext cx="7704600" cy="47313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The professional doctorate is designed to meet BPS Stage 2 training requirements and eligibility for registration as a sport and exercise psychologist with the HCPC.</a:t>
            </a:r>
            <a:endParaRPr sz="2600"/>
          </a:p>
          <a:p>
            <a:pPr marL="457200" lvl="0" indent="-381317" algn="l" rtl="0">
              <a:lnSpc>
                <a:spcPct val="100000"/>
              </a:lnSpc>
              <a:spcBef>
                <a:spcPts val="0"/>
              </a:spcBef>
              <a:spcAft>
                <a:spcPts val="0"/>
              </a:spcAft>
              <a:buSzPct val="100000"/>
              <a:buChar char="•"/>
            </a:pPr>
            <a:r>
              <a:rPr lang="en-GB" sz="2600"/>
              <a:t>The professional doctorate also provides a DProf meaning acquisition of the title Doctor.</a:t>
            </a:r>
            <a:endParaRPr sz="2600"/>
          </a:p>
          <a:p>
            <a:pPr marL="457200" lvl="0" indent="-381317" algn="l" rtl="0">
              <a:lnSpc>
                <a:spcPct val="100000"/>
              </a:lnSpc>
              <a:spcBef>
                <a:spcPts val="0"/>
              </a:spcBef>
              <a:spcAft>
                <a:spcPts val="0"/>
              </a:spcAft>
              <a:buSzPct val="100000"/>
              <a:buChar char="•"/>
            </a:pPr>
            <a:r>
              <a:rPr lang="en-GB" sz="2600"/>
              <a:t>Applicants must possess:</a:t>
            </a:r>
            <a:endParaRPr sz="2600"/>
          </a:p>
          <a:p>
            <a:pPr marL="457200" lvl="0" indent="-381317" algn="l" rtl="0">
              <a:lnSpc>
                <a:spcPct val="100000"/>
              </a:lnSpc>
              <a:spcBef>
                <a:spcPts val="0"/>
              </a:spcBef>
              <a:spcAft>
                <a:spcPts val="0"/>
              </a:spcAft>
              <a:buSzPct val="100000"/>
              <a:buChar char="-"/>
            </a:pPr>
            <a:r>
              <a:rPr lang="en-GB" sz="2600"/>
              <a:t>An undergraduate degree or conversion course in  psychology or sport and exercise psychology, which confers </a:t>
            </a:r>
            <a:r>
              <a:rPr lang="en-GB" sz="2600" b="1"/>
              <a:t>GBC </a:t>
            </a:r>
            <a:r>
              <a:rPr lang="en-GB" sz="2600"/>
              <a:t>status</a:t>
            </a:r>
            <a:endParaRPr sz="2600"/>
          </a:p>
          <a:p>
            <a:pPr marL="457200" lvl="0" indent="-381317" algn="l" rtl="0">
              <a:lnSpc>
                <a:spcPct val="100000"/>
              </a:lnSpc>
              <a:spcBef>
                <a:spcPts val="0"/>
              </a:spcBef>
              <a:spcAft>
                <a:spcPts val="0"/>
              </a:spcAft>
              <a:buSzPct val="100000"/>
              <a:buChar char="-"/>
            </a:pPr>
            <a:r>
              <a:rPr lang="en-GB" sz="2600"/>
              <a:t>A BPS-accredited </a:t>
            </a:r>
            <a:r>
              <a:rPr lang="en-GB" sz="2600" b="1"/>
              <a:t>Master’s degree</a:t>
            </a:r>
            <a:r>
              <a:rPr lang="en-GB" sz="2600"/>
              <a:t>, which confers Stage 1 of the BPS QSEP.</a:t>
            </a:r>
            <a:endParaRPr sz="2600"/>
          </a:p>
          <a:p>
            <a:pPr marL="457200" lvl="0" indent="-381317" algn="l" rtl="0">
              <a:lnSpc>
                <a:spcPct val="100000"/>
              </a:lnSpc>
              <a:spcBef>
                <a:spcPts val="0"/>
              </a:spcBef>
              <a:spcAft>
                <a:spcPts val="0"/>
              </a:spcAft>
              <a:buSzPct val="100000"/>
              <a:buChar char="•"/>
            </a:pPr>
            <a:r>
              <a:rPr lang="en-GB" sz="2600" b="1"/>
              <a:t>Supervision </a:t>
            </a:r>
            <a:r>
              <a:rPr lang="en-GB" sz="2600"/>
              <a:t>is provided by HCPC registered psychologists who are also BPS-chartered and/or BASES-accredited.</a:t>
            </a:r>
            <a:endParaRPr sz="2600"/>
          </a:p>
        </p:txBody>
      </p:sp>
    </p:spTree>
  </p:cSld>
  <p:clrMapOvr>
    <a:masterClrMapping/>
  </p:clrMapOvr>
</p:sld>
</file>

<file path=ppt/theme/theme1.xml><?xml version="1.0" encoding="utf-8"?>
<a:theme xmlns:a="http://schemas.openxmlformats.org/drawingml/2006/main" name="Parallax">
  <a:themeElements>
    <a:clrScheme name="Parallax">
      <a:dk1>
        <a:srgbClr val="000000"/>
      </a:dk1>
      <a:lt1>
        <a:srgbClr val="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2279</Words>
  <Application>Microsoft Office PowerPoint</Application>
  <PresentationFormat>On-screen Show (4:3)</PresentationFormat>
  <Paragraphs>234</Paragraphs>
  <Slides>31</Slides>
  <Notes>31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31</vt:i4>
      </vt:variant>
    </vt:vector>
  </HeadingPairs>
  <TitlesOfParts>
    <vt:vector size="34" baseType="lpstr">
      <vt:lpstr>Corbel</vt:lpstr>
      <vt:lpstr>Arial</vt:lpstr>
      <vt:lpstr>Parallax</vt:lpstr>
      <vt:lpstr>Applied Psychology Second Edition</vt:lpstr>
      <vt:lpstr>Learning Outcomes</vt:lpstr>
      <vt:lpstr>42.1 Training Structure of Applied Sport and Exercise  Psychology</vt:lpstr>
      <vt:lpstr>42.1 Training Structure of Applied Sport and Exercise  Psychology</vt:lpstr>
      <vt:lpstr>42.1.1 Training in Sport and Exercise Psychology: United Kingdom</vt:lpstr>
      <vt:lpstr>PowerPoint Presentation</vt:lpstr>
      <vt:lpstr>42.1.2 The British Association of Sport and Exercise Science  Route</vt:lpstr>
      <vt:lpstr>42.1.2 The British Association of Sport and Exercise Science  Route</vt:lpstr>
      <vt:lpstr>42.1.2 The British Association of Sport and Exercise Science  Route</vt:lpstr>
      <vt:lpstr>42.1.2 The British Association of Sport and Exercise Science  Route</vt:lpstr>
      <vt:lpstr>42.1.2 The British Association of Sport and Exercise Science  Route</vt:lpstr>
      <vt:lpstr>42.1.2 The British Association of Sport and Exercise Science  Route</vt:lpstr>
      <vt:lpstr>42.1.2 The British Association of Sport and Exercise Science  Route</vt:lpstr>
      <vt:lpstr>42.1.2 The British Association of Sport and Exercise Science  Route</vt:lpstr>
      <vt:lpstr>42.1.2 The British Association of Sport and Exercise Science  Route</vt:lpstr>
      <vt:lpstr>42.1.2 The British Association of Sport and Exercise Science  Route</vt:lpstr>
      <vt:lpstr>42.1.2 The British Association of Sport and Exercise Science  Route</vt:lpstr>
      <vt:lpstr>PowerPoint Presentation</vt:lpstr>
      <vt:lpstr>42.1.2 The British Association of Sport and Exercise Science  Route</vt:lpstr>
      <vt:lpstr>42.1.3 The British Psychological Society Route</vt:lpstr>
      <vt:lpstr>42.1.3 The British Psychological Society Route</vt:lpstr>
      <vt:lpstr>42.1.3 The British Psychological Society Route</vt:lpstr>
      <vt:lpstr>42.1.3 The British Psychological Society Route</vt:lpstr>
      <vt:lpstr>42.1.3 The British Psychological Society Route</vt:lpstr>
      <vt:lpstr>42.1.3 The British Psychological Society Route</vt:lpstr>
      <vt:lpstr>PowerPoint Presentation</vt:lpstr>
      <vt:lpstr>42.1.3 The British Psychological Society Route</vt:lpstr>
      <vt:lpstr>42.1.3 The British Psychological Society Route</vt:lpstr>
      <vt:lpstr>42.1.3 The British Psychological Society Route</vt:lpstr>
      <vt:lpstr>42.1.3 The British Psychological Society Route</vt:lpstr>
      <vt:lpstr>42.1.4 The Professional Doctorate Route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Applied Psychology</dc:title>
  <dc:creator>Ben Hine</dc:creator>
  <cp:lastModifiedBy>Ceri Phelps</cp:lastModifiedBy>
  <cp:revision>2</cp:revision>
  <dcterms:created xsi:type="dcterms:W3CDTF">2023-04-27T19:13:32Z</dcterms:created>
  <dcterms:modified xsi:type="dcterms:W3CDTF">2025-11-23T12:48:55Z</dcterms:modified>
</cp:coreProperties>
</file>