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59" r:id="rId3"/>
    <p:sldId id="260" r:id="rId4"/>
    <p:sldId id="274" r:id="rId5"/>
    <p:sldId id="262" r:id="rId6"/>
    <p:sldId id="263" r:id="rId7"/>
    <p:sldId id="264" r:id="rId8"/>
    <p:sldId id="265" r:id="rId9"/>
    <p:sldId id="266" r:id="rId10"/>
    <p:sldId id="267" r:id="rId11"/>
    <p:sldId id="268" r:id="rId12"/>
    <p:sldId id="269" r:id="rId13"/>
    <p:sldId id="270" r:id="rId14"/>
    <p:sldId id="271" r:id="rId15"/>
    <p:sldId id="27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3FEE9C4-D1B6-429D-9C0F-29665603B891}" type="datetimeFigureOut">
              <a:rPr lang="en-GB" smtClean="0"/>
              <a:t>25/10/2019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388C39-FD61-4626-B7C3-E6D62F27174F}" type="slidenum">
              <a:rPr lang="en-GB" smtClean="0"/>
              <a:t>‹#›</a:t>
            </a:fld>
            <a:endParaRPr lang="en-GB"/>
          </a:p>
        </p:txBody>
      </p:sp>
    </p:spTree>
    <p:extLst>
      <p:ext uri="{BB962C8B-B14F-4D97-AF65-F5344CB8AC3E}">
        <p14:creationId xmlns:p14="http://schemas.microsoft.com/office/powerpoint/2010/main" val="3104517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E9CA38-A87F-4F1F-B25B-CC5CC9EFEA93}" type="slidenum">
              <a:rPr lang="en-GB" smtClean="0"/>
              <a:t>1</a:t>
            </a:fld>
            <a:endParaRPr lang="en-GB"/>
          </a:p>
        </p:txBody>
      </p:sp>
    </p:spTree>
    <p:extLst>
      <p:ext uri="{BB962C8B-B14F-4D97-AF65-F5344CB8AC3E}">
        <p14:creationId xmlns:p14="http://schemas.microsoft.com/office/powerpoint/2010/main" val="676382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Gross, R. (2010) </a:t>
            </a:r>
            <a:r>
              <a:rPr lang="en-GB" i="1" dirty="0"/>
              <a:t>Psychology: The Science</a:t>
            </a:r>
            <a:r>
              <a:rPr lang="en-GB" i="1" baseline="0" dirty="0"/>
              <a:t> of Mind and Behaviour.  </a:t>
            </a:r>
            <a:r>
              <a:rPr lang="en-GB" baseline="0" dirty="0"/>
              <a:t>London: Hodder Education.</a:t>
            </a:r>
            <a:endParaRPr lang="en-GB" dirty="0"/>
          </a:p>
        </p:txBody>
      </p:sp>
      <p:sp>
        <p:nvSpPr>
          <p:cNvPr id="4" name="Slide Number Placeholder 3"/>
          <p:cNvSpPr>
            <a:spLocks noGrp="1"/>
          </p:cNvSpPr>
          <p:nvPr>
            <p:ph type="sldNum" sz="quarter" idx="10"/>
          </p:nvPr>
        </p:nvSpPr>
        <p:spPr/>
        <p:txBody>
          <a:bodyPr/>
          <a:lstStyle/>
          <a:p>
            <a:fld id="{1AE9CA38-A87F-4F1F-B25B-CC5CC9EFEA93}" type="slidenum">
              <a:rPr lang="en-GB" smtClean="0"/>
              <a:t>3</a:t>
            </a:fld>
            <a:endParaRPr lang="en-GB"/>
          </a:p>
        </p:txBody>
      </p:sp>
    </p:spTree>
    <p:extLst>
      <p:ext uri="{BB962C8B-B14F-4D97-AF65-F5344CB8AC3E}">
        <p14:creationId xmlns:p14="http://schemas.microsoft.com/office/powerpoint/2010/main" val="2875447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E9CA38-A87F-4F1F-B25B-CC5CC9EFEA93}" type="slidenum">
              <a:rPr lang="en-GB" smtClean="0"/>
              <a:t>4</a:t>
            </a:fld>
            <a:endParaRPr lang="en-GB"/>
          </a:p>
        </p:txBody>
      </p:sp>
    </p:spTree>
    <p:extLst>
      <p:ext uri="{BB962C8B-B14F-4D97-AF65-F5344CB8AC3E}">
        <p14:creationId xmlns:p14="http://schemas.microsoft.com/office/powerpoint/2010/main" val="2647986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a:t>
            </a:r>
            <a:r>
              <a:rPr lang="en-GB" baseline="0" dirty="0"/>
              <a:t> Instructions demanded that participants arrived at a group estimate</a:t>
            </a:r>
            <a:endParaRPr lang="en-GB" dirty="0"/>
          </a:p>
        </p:txBody>
      </p:sp>
      <p:sp>
        <p:nvSpPr>
          <p:cNvPr id="4" name="Slide Number Placeholder 3"/>
          <p:cNvSpPr>
            <a:spLocks noGrp="1"/>
          </p:cNvSpPr>
          <p:nvPr>
            <p:ph type="sldNum" sz="quarter" idx="10"/>
          </p:nvPr>
        </p:nvSpPr>
        <p:spPr/>
        <p:txBody>
          <a:bodyPr/>
          <a:lstStyle/>
          <a:p>
            <a:fld id="{1AE9CA38-A87F-4F1F-B25B-CC5CC9EFEA93}" type="slidenum">
              <a:rPr lang="en-GB" smtClean="0"/>
              <a:t>5</a:t>
            </a:fld>
            <a:endParaRPr lang="en-GB"/>
          </a:p>
        </p:txBody>
      </p:sp>
    </p:spTree>
    <p:extLst>
      <p:ext uri="{BB962C8B-B14F-4D97-AF65-F5344CB8AC3E}">
        <p14:creationId xmlns:p14="http://schemas.microsoft.com/office/powerpoint/2010/main" val="46800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Estimates continue to reflect group position when participants tested one year later.</a:t>
            </a:r>
          </a:p>
        </p:txBody>
      </p:sp>
      <p:sp>
        <p:nvSpPr>
          <p:cNvPr id="4" name="Slide Number Placeholder 3"/>
          <p:cNvSpPr>
            <a:spLocks noGrp="1"/>
          </p:cNvSpPr>
          <p:nvPr>
            <p:ph type="sldNum" sz="quarter" idx="10"/>
          </p:nvPr>
        </p:nvSpPr>
        <p:spPr/>
        <p:txBody>
          <a:bodyPr/>
          <a:lstStyle/>
          <a:p>
            <a:fld id="{1AE9CA38-A87F-4F1F-B25B-CC5CC9EFEA93}" type="slidenum">
              <a:rPr lang="en-GB" smtClean="0"/>
              <a:t>6</a:t>
            </a:fld>
            <a:endParaRPr lang="en-GB"/>
          </a:p>
        </p:txBody>
      </p:sp>
    </p:spTree>
    <p:extLst>
      <p:ext uri="{BB962C8B-B14F-4D97-AF65-F5344CB8AC3E}">
        <p14:creationId xmlns:p14="http://schemas.microsoft.com/office/powerpoint/2010/main" val="4130108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Trials: confederates all told to give the same incorrect answer (as opposed to Neutral Trials where correct answers were given)</a:t>
            </a:r>
          </a:p>
          <a:p>
            <a:endParaRPr lang="en-GB" dirty="0"/>
          </a:p>
        </p:txBody>
      </p:sp>
      <p:sp>
        <p:nvSpPr>
          <p:cNvPr id="4" name="Slide Number Placeholder 3"/>
          <p:cNvSpPr>
            <a:spLocks noGrp="1"/>
          </p:cNvSpPr>
          <p:nvPr>
            <p:ph type="sldNum" sz="quarter" idx="10"/>
          </p:nvPr>
        </p:nvSpPr>
        <p:spPr/>
        <p:txBody>
          <a:bodyPr/>
          <a:lstStyle/>
          <a:p>
            <a:fld id="{1AE9CA38-A87F-4F1F-B25B-CC5CC9EFEA93}"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1740926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C7B453C-56C9-4091-B7CE-2A94B1143274}"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1735745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7B453C-56C9-4091-B7CE-2A94B1143274}"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662500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7B453C-56C9-4091-B7CE-2A94B1143274}"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2781998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7B453C-56C9-4091-B7CE-2A94B1143274}" type="datetimeFigureOut">
              <a:rPr lang="en-GB" smtClean="0"/>
              <a:t>25/10/2019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1603751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7B453C-56C9-4091-B7CE-2A94B1143274}" type="datetimeFigureOut">
              <a:rPr lang="en-GB" smtClean="0"/>
              <a:t>25/10/2019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2135756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7B453C-56C9-4091-B7CE-2A94B1143274}" type="datetimeFigureOut">
              <a:rPr lang="en-GB" smtClean="0"/>
              <a:t>25/10/2019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306844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7B453C-56C9-4091-B7CE-2A94B1143274}" type="datetimeFigureOut">
              <a:rPr lang="en-GB" smtClean="0"/>
              <a:t>25/10/2019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1849354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7B453C-56C9-4091-B7CE-2A94B1143274}" type="datetimeFigureOut">
              <a:rPr lang="en-GB" smtClean="0"/>
              <a:t>25/10/2019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4048496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7B453C-56C9-4091-B7CE-2A94B1143274}" type="datetimeFigureOut">
              <a:rPr lang="en-GB" smtClean="0"/>
              <a:t>25/10/2019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2709157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7B453C-56C9-4091-B7CE-2A94B1143274}"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286314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7B453C-56C9-4091-B7CE-2A94B1143274}"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B8B4-A66F-45C7-B1DE-45CA11C7752D}" type="slidenum">
              <a:rPr lang="en-GB" smtClean="0"/>
              <a:t>‹#›</a:t>
            </a:fld>
            <a:endParaRPr lang="en-GB"/>
          </a:p>
        </p:txBody>
      </p:sp>
    </p:spTree>
    <p:extLst>
      <p:ext uri="{BB962C8B-B14F-4D97-AF65-F5344CB8AC3E}">
        <p14:creationId xmlns:p14="http://schemas.microsoft.com/office/powerpoint/2010/main" val="2788557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7B453C-56C9-4091-B7CE-2A94B1143274}" type="datetimeFigureOut">
              <a:rPr lang="en-GB" smtClean="0"/>
              <a:t>25/10/2019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10B8B4-A66F-45C7-B1DE-45CA11C7752D}" type="slidenum">
              <a:rPr lang="en-GB" smtClean="0"/>
              <a:t>‹#›</a:t>
            </a:fld>
            <a:endParaRPr lang="en-GB"/>
          </a:p>
        </p:txBody>
      </p:sp>
    </p:spTree>
    <p:extLst>
      <p:ext uri="{BB962C8B-B14F-4D97-AF65-F5344CB8AC3E}">
        <p14:creationId xmlns:p14="http://schemas.microsoft.com/office/powerpoint/2010/main" val="36250004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539552" y="188640"/>
            <a:ext cx="7772400" cy="1470025"/>
          </a:xfrm>
        </p:spPr>
        <p:txBody>
          <a:bodyPr>
            <a:normAutofit/>
          </a:bodyPr>
          <a:lstStyle/>
          <a:p>
            <a:r>
              <a:rPr lang="en-GB" sz="6600" dirty="0">
                <a:solidFill>
                  <a:srgbClr val="0070C0"/>
                </a:solidFill>
              </a:rPr>
              <a:t>Social Influence</a:t>
            </a:r>
          </a:p>
        </p:txBody>
      </p:sp>
      <p:sp>
        <p:nvSpPr>
          <p:cNvPr id="5" name="Subtitle 4"/>
          <p:cNvSpPr>
            <a:spLocks noGrp="1"/>
          </p:cNvSpPr>
          <p:nvPr>
            <p:ph type="subTitle" idx="1"/>
          </p:nvPr>
        </p:nvSpPr>
        <p:spPr>
          <a:xfrm>
            <a:off x="1355881" y="5517232"/>
            <a:ext cx="6400800" cy="936104"/>
          </a:xfrm>
        </p:spPr>
        <p:txBody>
          <a:bodyPr>
            <a:normAutofit/>
          </a:bodyPr>
          <a:lstStyle/>
          <a:p>
            <a:r>
              <a:rPr lang="en-GB" sz="4400" b="1" dirty="0">
                <a:solidFill>
                  <a:srgbClr val="0070C0"/>
                </a:solidFill>
              </a:rPr>
              <a:t>Conformity</a:t>
            </a:r>
          </a:p>
        </p:txBody>
      </p:sp>
      <p:sp>
        <p:nvSpPr>
          <p:cNvPr id="6" name="TextBox 5"/>
          <p:cNvSpPr txBox="1"/>
          <p:nvPr/>
        </p:nvSpPr>
        <p:spPr>
          <a:xfrm>
            <a:off x="-66956" y="1206337"/>
            <a:ext cx="9648795"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801" t="4062" r="4959" b="25226"/>
          <a:stretch/>
        </p:blipFill>
        <p:spPr bwMode="auto">
          <a:xfrm>
            <a:off x="1691680" y="1737787"/>
            <a:ext cx="5688632" cy="3810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335243" y="5164836"/>
            <a:ext cx="1396536" cy="169277"/>
          </a:xfrm>
          <a:prstGeom prst="rect">
            <a:avLst/>
          </a:prstGeom>
          <a:noFill/>
        </p:spPr>
        <p:txBody>
          <a:bodyPr wrap="none" rtlCol="0">
            <a:spAutoFit/>
          </a:bodyPr>
          <a:lstStyle/>
          <a:p>
            <a:r>
              <a:rPr lang="en-GB" sz="500" dirty="0">
                <a:solidFill>
                  <a:schemeClr val="bg1"/>
                </a:solidFill>
              </a:rPr>
              <a:t>http://publish.uwo.ca/~dmann/conformity.jpg</a:t>
            </a:r>
          </a:p>
        </p:txBody>
      </p:sp>
      <p:sp>
        <p:nvSpPr>
          <p:cNvPr id="3" name="TextBox 2"/>
          <p:cNvSpPr txBox="1"/>
          <p:nvPr/>
        </p:nvSpPr>
        <p:spPr>
          <a:xfrm>
            <a:off x="39582" y="57835"/>
            <a:ext cx="4581703" cy="261610"/>
          </a:xfrm>
          <a:prstGeom prst="rect">
            <a:avLst/>
          </a:prstGeom>
          <a:noFill/>
        </p:spPr>
        <p:txBody>
          <a:bodyPr wrap="none" rtlCol="0">
            <a:spAutoFit/>
          </a:bodyPr>
          <a:lstStyle/>
          <a:p>
            <a:r>
              <a:rPr lang="en-GB" sz="1100" dirty="0"/>
              <a:t>To love, honour and obey? An introduction to behaviour studies (HPAN4014)</a:t>
            </a:r>
          </a:p>
        </p:txBody>
      </p:sp>
      <p:sp>
        <p:nvSpPr>
          <p:cNvPr id="7" name="TextBox 6"/>
          <p:cNvSpPr txBox="1"/>
          <p:nvPr/>
        </p:nvSpPr>
        <p:spPr>
          <a:xfrm>
            <a:off x="179512" y="6453336"/>
            <a:ext cx="2241319" cy="400110"/>
          </a:xfrm>
          <a:prstGeom prst="rect">
            <a:avLst/>
          </a:prstGeom>
          <a:noFill/>
        </p:spPr>
        <p:txBody>
          <a:bodyPr wrap="none" rtlCol="0">
            <a:spAutoFit/>
          </a:bodyPr>
          <a:lstStyle/>
          <a:p>
            <a:r>
              <a:rPr lang="en-GB" sz="2000" dirty="0"/>
              <a:t>Andy Coard UWTSD</a:t>
            </a:r>
          </a:p>
        </p:txBody>
      </p:sp>
    </p:spTree>
    <p:extLst>
      <p:ext uri="{BB962C8B-B14F-4D97-AF65-F5344CB8AC3E}">
        <p14:creationId xmlns:p14="http://schemas.microsoft.com/office/powerpoint/2010/main" val="1860802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1143000"/>
          </a:xfrm>
        </p:spPr>
        <p:txBody>
          <a:bodyPr>
            <a:normAutofit fontScale="90000"/>
          </a:bodyPr>
          <a:lstStyle/>
          <a:p>
            <a:pPr algn="l"/>
            <a:r>
              <a:rPr lang="en-GB" dirty="0" smtClean="0">
                <a:solidFill>
                  <a:srgbClr val="0070C0"/>
                </a:solidFill>
              </a:rPr>
              <a:t>Conformity:</a:t>
            </a:r>
            <a:r>
              <a:rPr lang="en-GB" dirty="0">
                <a:solidFill>
                  <a:srgbClr val="0070C0"/>
                </a:solidFill>
              </a:rPr>
              <a:t/>
            </a:r>
            <a:br>
              <a:rPr lang="en-GB" dirty="0">
                <a:solidFill>
                  <a:srgbClr val="0070C0"/>
                </a:solidFill>
              </a:rPr>
            </a:br>
            <a:r>
              <a:rPr lang="en-GB" dirty="0">
                <a:solidFill>
                  <a:srgbClr val="0070C0"/>
                </a:solidFill>
              </a:rPr>
              <a:t>Purpose &amp; Overview of </a:t>
            </a:r>
            <a:r>
              <a:rPr lang="en-GB" dirty="0" smtClean="0">
                <a:solidFill>
                  <a:srgbClr val="0070C0"/>
                </a:solidFill>
              </a:rPr>
              <a:t>Topic</a:t>
            </a:r>
            <a:r>
              <a:rPr lang="en-GB" dirty="0">
                <a:solidFill>
                  <a:srgbClr val="0070C0"/>
                </a:solidFill>
              </a:rPr>
              <a:t/>
            </a:r>
            <a:br>
              <a:rPr lang="en-GB" dirty="0">
                <a:solidFill>
                  <a:srgbClr val="0070C0"/>
                </a:solidFill>
              </a:rPr>
            </a:br>
            <a:endParaRPr lang="en-GB" dirty="0">
              <a:solidFill>
                <a:srgbClr val="0070C0"/>
              </a:solidFill>
            </a:endParaRPr>
          </a:p>
        </p:txBody>
      </p:sp>
      <p:sp>
        <p:nvSpPr>
          <p:cNvPr id="3" name="TextBox 2"/>
          <p:cNvSpPr txBox="1"/>
          <p:nvPr/>
        </p:nvSpPr>
        <p:spPr>
          <a:xfrm>
            <a:off x="1342580" y="2060848"/>
            <a:ext cx="7189859" cy="4247317"/>
          </a:xfrm>
          <a:prstGeom prst="rect">
            <a:avLst/>
          </a:prstGeom>
          <a:noFill/>
        </p:spPr>
        <p:txBody>
          <a:bodyPr wrap="square" rtlCol="0">
            <a:spAutoFit/>
          </a:bodyPr>
          <a:lstStyle/>
          <a:p>
            <a:pPr marL="457200" indent="-457200">
              <a:buFont typeface="Arial" panose="020B0604020202020204" pitchFamily="34" charset="0"/>
              <a:buChar char="•"/>
            </a:pPr>
            <a:r>
              <a:rPr lang="en-GB" sz="3000" dirty="0"/>
              <a:t>To consider definitions of conformity</a:t>
            </a:r>
          </a:p>
          <a:p>
            <a:pPr marL="457200" indent="-457200">
              <a:buFont typeface="Arial" panose="020B0604020202020204" pitchFamily="34" charset="0"/>
              <a:buChar char="•"/>
            </a:pPr>
            <a:endParaRPr lang="en-GB" sz="3000" dirty="0"/>
          </a:p>
          <a:p>
            <a:pPr marL="457200" indent="-457200">
              <a:buFont typeface="Arial" panose="020B0604020202020204" pitchFamily="34" charset="0"/>
              <a:buChar char="•"/>
            </a:pPr>
            <a:r>
              <a:rPr lang="en-GB" sz="3000" dirty="0"/>
              <a:t>To draw distinctions between different forms of conformity</a:t>
            </a:r>
          </a:p>
          <a:p>
            <a:pPr marL="457200" indent="-457200">
              <a:buFont typeface="Arial" panose="020B0604020202020204" pitchFamily="34" charset="0"/>
              <a:buChar char="•"/>
            </a:pPr>
            <a:endParaRPr lang="en-GB" sz="3000" dirty="0"/>
          </a:p>
          <a:p>
            <a:pPr marL="457200" indent="-457200">
              <a:buFont typeface="Arial" panose="020B0604020202020204" pitchFamily="34" charset="0"/>
              <a:buChar char="•"/>
            </a:pPr>
            <a:r>
              <a:rPr lang="en-GB" sz="3000" dirty="0"/>
              <a:t>Exploration of conformity research methods</a:t>
            </a:r>
          </a:p>
          <a:p>
            <a:pPr marL="457200" indent="-457200">
              <a:buFont typeface="Arial" panose="020B0604020202020204" pitchFamily="34" charset="0"/>
              <a:buChar char="•"/>
            </a:pPr>
            <a:endParaRPr lang="en-GB" sz="3000" dirty="0"/>
          </a:p>
          <a:p>
            <a:pPr marL="457200" indent="-457200">
              <a:buFont typeface="Arial" panose="020B0604020202020204" pitchFamily="34" charset="0"/>
              <a:buChar char="•"/>
            </a:pPr>
            <a:r>
              <a:rPr lang="en-GB" sz="3000" dirty="0"/>
              <a:t>Assessment &amp; evaluation of the research</a:t>
            </a:r>
          </a:p>
        </p:txBody>
      </p:sp>
      <p:sp>
        <p:nvSpPr>
          <p:cNvPr id="4" name="TextBox 3"/>
          <p:cNvSpPr txBox="1"/>
          <p:nvPr/>
        </p:nvSpPr>
        <p:spPr>
          <a:xfrm>
            <a:off x="0" y="1402005"/>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1515108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l"/>
            <a:r>
              <a:rPr lang="en-GB" dirty="0">
                <a:solidFill>
                  <a:srgbClr val="0070C0"/>
                </a:solidFill>
              </a:rPr>
              <a:t>Definitions of Conformity</a:t>
            </a:r>
          </a:p>
        </p:txBody>
      </p:sp>
      <p:sp>
        <p:nvSpPr>
          <p:cNvPr id="3" name="TextBox 2"/>
          <p:cNvSpPr txBox="1"/>
          <p:nvPr/>
        </p:nvSpPr>
        <p:spPr>
          <a:xfrm>
            <a:off x="755576" y="1844824"/>
            <a:ext cx="7524328" cy="5293757"/>
          </a:xfrm>
          <a:prstGeom prst="rect">
            <a:avLst/>
          </a:prstGeom>
          <a:noFill/>
        </p:spPr>
        <p:txBody>
          <a:bodyPr wrap="square" rtlCol="0">
            <a:spAutoFit/>
          </a:bodyPr>
          <a:lstStyle/>
          <a:p>
            <a:r>
              <a:rPr lang="en-GB" sz="2800" dirty="0">
                <a:solidFill>
                  <a:srgbClr val="0070C0"/>
                </a:solidFill>
              </a:rPr>
              <a:t>Crutchfield (1955)</a:t>
            </a:r>
          </a:p>
          <a:p>
            <a:r>
              <a:rPr lang="en-GB" sz="2800" b="1" dirty="0"/>
              <a:t>“yielding to group pressure”</a:t>
            </a:r>
          </a:p>
          <a:p>
            <a:endParaRPr lang="en-GB" sz="2000" dirty="0"/>
          </a:p>
          <a:p>
            <a:endParaRPr lang="en-GB" sz="2800" dirty="0"/>
          </a:p>
          <a:p>
            <a:r>
              <a:rPr lang="en-GB" sz="2800" dirty="0">
                <a:solidFill>
                  <a:srgbClr val="0070C0"/>
                </a:solidFill>
              </a:rPr>
              <a:t>Zimbardo &amp; Leippe (1991</a:t>
            </a:r>
            <a:r>
              <a:rPr lang="en-GB" sz="2800" dirty="0" smtClean="0">
                <a:solidFill>
                  <a:srgbClr val="0070C0"/>
                </a:solidFill>
              </a:rPr>
              <a:t>)</a:t>
            </a:r>
            <a:endParaRPr lang="en-GB" sz="2800" dirty="0">
              <a:solidFill>
                <a:srgbClr val="0070C0"/>
              </a:solidFill>
            </a:endParaRPr>
          </a:p>
          <a:p>
            <a:r>
              <a:rPr lang="en-GB" sz="2800" b="1" dirty="0"/>
              <a:t>“a change in belief or behaviour in response to real or imagined group pressure when there is no direct request to comply with the group nor any reason to Justify the behaviour change.”</a:t>
            </a:r>
          </a:p>
          <a:p>
            <a:endParaRPr lang="en-GB" sz="2800" b="1" dirty="0"/>
          </a:p>
          <a:p>
            <a:r>
              <a:rPr lang="it-IT" sz="2000" dirty="0"/>
              <a:t>(Both definitions cited in Gross 2010: 401)</a:t>
            </a:r>
          </a:p>
          <a:p>
            <a:endParaRPr lang="en-GB" sz="2800" b="1" dirty="0"/>
          </a:p>
          <a:p>
            <a:r>
              <a:rPr lang="en-GB" dirty="0"/>
              <a:t> </a:t>
            </a:r>
          </a:p>
        </p:txBody>
      </p:sp>
      <p:sp>
        <p:nvSpPr>
          <p:cNvPr id="2" name="TextBox 1"/>
          <p:cNvSpPr txBox="1"/>
          <p:nvPr/>
        </p:nvSpPr>
        <p:spPr>
          <a:xfrm>
            <a:off x="-59144" y="1241577"/>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1211005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0070C0"/>
                </a:solidFill>
              </a:rPr>
              <a:t>Kelman’s (1958) 3 Types of Conformity</a:t>
            </a:r>
          </a:p>
        </p:txBody>
      </p:sp>
      <p:sp>
        <p:nvSpPr>
          <p:cNvPr id="3" name="TextBox 2"/>
          <p:cNvSpPr txBox="1"/>
          <p:nvPr/>
        </p:nvSpPr>
        <p:spPr>
          <a:xfrm>
            <a:off x="611561" y="1844824"/>
            <a:ext cx="8136904" cy="3970318"/>
          </a:xfrm>
          <a:prstGeom prst="rect">
            <a:avLst/>
          </a:prstGeom>
          <a:noFill/>
        </p:spPr>
        <p:txBody>
          <a:bodyPr wrap="square" rtlCol="0">
            <a:spAutoFit/>
          </a:bodyPr>
          <a:lstStyle/>
          <a:p>
            <a:pPr marL="457200" indent="-457200">
              <a:buFont typeface="Arial" panose="020B0604020202020204" pitchFamily="34" charset="0"/>
              <a:buChar char="•"/>
            </a:pPr>
            <a:r>
              <a:rPr lang="en-GB" sz="2800" b="1" dirty="0"/>
              <a:t>Compliance</a:t>
            </a:r>
            <a:r>
              <a:rPr lang="en-GB" sz="2800" dirty="0"/>
              <a:t>:  publicly conforming, privately disagreeing</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b="1" dirty="0"/>
              <a:t>Identification</a:t>
            </a:r>
            <a:r>
              <a:rPr lang="en-GB" sz="2800" dirty="0"/>
              <a:t>:  publicly and privately agreeing due to valued group membership (may not last if leave the group)</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b="1" dirty="0"/>
              <a:t>Internalisation</a:t>
            </a:r>
            <a:r>
              <a:rPr lang="en-GB" sz="2800" dirty="0"/>
              <a:t>:  publicly and privately agreeing (not dependent on remaining a member of the group) </a:t>
            </a:r>
          </a:p>
        </p:txBody>
      </p:sp>
      <p:sp>
        <p:nvSpPr>
          <p:cNvPr id="4" name="TextBox 3"/>
          <p:cNvSpPr txBox="1"/>
          <p:nvPr/>
        </p:nvSpPr>
        <p:spPr>
          <a:xfrm>
            <a:off x="0" y="1194543"/>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3452398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51520" y="836712"/>
            <a:ext cx="8640960" cy="1143000"/>
          </a:xfrm>
        </p:spPr>
        <p:txBody>
          <a:bodyPr>
            <a:normAutofit fontScale="90000"/>
          </a:bodyPr>
          <a:lstStyle/>
          <a:p>
            <a:pPr algn="l"/>
            <a:r>
              <a:rPr lang="en-GB" dirty="0">
                <a:solidFill>
                  <a:srgbClr val="0070C0"/>
                </a:solidFill>
              </a:rPr>
              <a:t>Conformity:  Jenness (1932)</a:t>
            </a:r>
            <a:br>
              <a:rPr lang="en-GB" dirty="0">
                <a:solidFill>
                  <a:srgbClr val="0070C0"/>
                </a:solidFill>
              </a:rPr>
            </a:br>
            <a:r>
              <a:rPr lang="en-GB" sz="3600" dirty="0">
                <a:solidFill>
                  <a:srgbClr val="0070C0"/>
                </a:solidFill>
              </a:rPr>
              <a:t>One of the first psychological studies of conformity</a:t>
            </a:r>
            <a:br>
              <a:rPr lang="en-GB" sz="3600" dirty="0">
                <a:solidFill>
                  <a:srgbClr val="0070C0"/>
                </a:solidFill>
              </a:rPr>
            </a:br>
            <a:r>
              <a:rPr lang="en-GB" sz="3600" dirty="0">
                <a:solidFill>
                  <a:srgbClr val="0070C0"/>
                </a:solidFill>
              </a:rPr>
              <a:t/>
            </a:r>
            <a:br>
              <a:rPr lang="en-GB" sz="3600" dirty="0">
                <a:solidFill>
                  <a:srgbClr val="0070C0"/>
                </a:solidFill>
              </a:rPr>
            </a:br>
            <a:endParaRPr lang="en-GB" sz="3600" dirty="0">
              <a:solidFill>
                <a:srgbClr val="0070C0"/>
              </a:solidFill>
            </a:endParaRPr>
          </a:p>
        </p:txBody>
      </p:sp>
      <p:sp>
        <p:nvSpPr>
          <p:cNvPr id="8" name="Content Placeholder 7"/>
          <p:cNvSpPr>
            <a:spLocks noGrp="1"/>
          </p:cNvSpPr>
          <p:nvPr>
            <p:ph sz="half" idx="4294967295"/>
          </p:nvPr>
        </p:nvSpPr>
        <p:spPr>
          <a:xfrm>
            <a:off x="323528" y="1988840"/>
            <a:ext cx="4040188" cy="4653136"/>
          </a:xfrm>
        </p:spPr>
        <p:txBody>
          <a:bodyPr>
            <a:normAutofit fontScale="85000" lnSpcReduction="10000"/>
          </a:bodyPr>
          <a:lstStyle/>
          <a:p>
            <a:r>
              <a:rPr lang="en-GB" sz="2800" dirty="0"/>
              <a:t>Individually, participants estimate number of jelly beans in bottle</a:t>
            </a:r>
          </a:p>
          <a:p>
            <a:r>
              <a:rPr lang="en-GB" sz="2800" dirty="0"/>
              <a:t>Then discuss with others and provide group estimate</a:t>
            </a:r>
          </a:p>
          <a:p>
            <a:r>
              <a:rPr lang="en-GB" sz="2800" dirty="0"/>
              <a:t>Then on their own, estimate again and  interviewed to see if  want to change from original estimate </a:t>
            </a:r>
          </a:p>
          <a:p>
            <a:r>
              <a:rPr lang="en-GB" sz="2800" dirty="0"/>
              <a:t>Vast majority changed in favour of the group estimate </a:t>
            </a:r>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132856"/>
            <a:ext cx="4256087" cy="4176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TextBox 16"/>
          <p:cNvSpPr txBox="1"/>
          <p:nvPr/>
        </p:nvSpPr>
        <p:spPr>
          <a:xfrm>
            <a:off x="4566443" y="6093876"/>
            <a:ext cx="2242922" cy="215444"/>
          </a:xfrm>
          <a:prstGeom prst="rect">
            <a:avLst/>
          </a:prstGeom>
          <a:noFill/>
        </p:spPr>
        <p:txBody>
          <a:bodyPr wrap="none" rtlCol="0">
            <a:spAutoFit/>
          </a:bodyPr>
          <a:lstStyle/>
          <a:p>
            <a:r>
              <a:rPr lang="en-GB" sz="800" dirty="0"/>
              <a:t>https://i.ytimg.com/vi/3gfs_FAITTs/hqdefault.jpg</a:t>
            </a:r>
          </a:p>
        </p:txBody>
      </p:sp>
      <p:sp>
        <p:nvSpPr>
          <p:cNvPr id="2" name="TextBox 1"/>
          <p:cNvSpPr txBox="1"/>
          <p:nvPr/>
        </p:nvSpPr>
        <p:spPr>
          <a:xfrm>
            <a:off x="0" y="1347638"/>
            <a:ext cx="9417963" cy="369332"/>
          </a:xfrm>
          <a:prstGeom prst="rect">
            <a:avLst/>
          </a:prstGeom>
          <a:noFill/>
        </p:spPr>
        <p:txBody>
          <a:bodyPr wrap="none" rtlCol="0">
            <a:spAutoFit/>
          </a:bodyPr>
          <a:lstStyle/>
          <a:p>
            <a:r>
              <a:rPr lang="en-GB" dirty="0">
                <a:solidFill>
                  <a:srgbClr val="0070C0"/>
                </a:solidFill>
              </a:rPr>
              <a:t>________________________________________________________________________________</a:t>
            </a:r>
          </a:p>
        </p:txBody>
      </p:sp>
    </p:spTree>
    <p:extLst>
      <p:ext uri="{BB962C8B-B14F-4D97-AF65-F5344CB8AC3E}">
        <p14:creationId xmlns:p14="http://schemas.microsoft.com/office/powerpoint/2010/main" val="501388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l"/>
            <a:r>
              <a:rPr lang="en-GB" dirty="0">
                <a:solidFill>
                  <a:srgbClr val="0070C0"/>
                </a:solidFill>
              </a:rPr>
              <a:t>Conformity:  Sherif (1935)</a:t>
            </a:r>
            <a:br>
              <a:rPr lang="en-GB" dirty="0">
                <a:solidFill>
                  <a:srgbClr val="0070C0"/>
                </a:solidFill>
              </a:rPr>
            </a:br>
            <a:r>
              <a:rPr lang="en-GB" sz="3600" dirty="0">
                <a:solidFill>
                  <a:srgbClr val="0070C0"/>
                </a:solidFill>
              </a:rPr>
              <a:t>Used </a:t>
            </a:r>
            <a:r>
              <a:rPr lang="en-GB" sz="3600" dirty="0" smtClean="0">
                <a:solidFill>
                  <a:srgbClr val="0070C0"/>
                </a:solidFill>
              </a:rPr>
              <a:t>another</a:t>
            </a:r>
            <a:r>
              <a:rPr lang="en-GB" sz="3600" dirty="0" smtClean="0">
                <a:solidFill>
                  <a:srgbClr val="0070C0"/>
                </a:solidFill>
              </a:rPr>
              <a:t> </a:t>
            </a:r>
            <a:r>
              <a:rPr lang="en-GB" sz="3600" dirty="0">
                <a:solidFill>
                  <a:srgbClr val="0070C0"/>
                </a:solidFill>
              </a:rPr>
              <a:t>technique: Autokinetic Effect </a:t>
            </a:r>
          </a:p>
        </p:txBody>
      </p:sp>
      <p:sp>
        <p:nvSpPr>
          <p:cNvPr id="5" name="Content Placeholder 4"/>
          <p:cNvSpPr>
            <a:spLocks noGrp="1"/>
          </p:cNvSpPr>
          <p:nvPr>
            <p:ph sz="half" idx="1"/>
          </p:nvPr>
        </p:nvSpPr>
        <p:spPr>
          <a:xfrm>
            <a:off x="467544" y="1993483"/>
            <a:ext cx="4038600" cy="4525963"/>
          </a:xfrm>
        </p:spPr>
        <p:txBody>
          <a:bodyPr>
            <a:normAutofit fontScale="92500" lnSpcReduction="20000"/>
          </a:bodyPr>
          <a:lstStyle/>
          <a:p>
            <a:r>
              <a:rPr lang="en-GB" dirty="0"/>
              <a:t>Participants individually observe spot of light in dark room and estimate </a:t>
            </a:r>
            <a:r>
              <a:rPr lang="en-GB" b="1" i="1" dirty="0"/>
              <a:t>apparent</a:t>
            </a:r>
            <a:r>
              <a:rPr lang="en-GB" dirty="0"/>
              <a:t> movement</a:t>
            </a:r>
          </a:p>
          <a:p>
            <a:r>
              <a:rPr lang="en-GB" dirty="0"/>
              <a:t>In small groups (3) verbalise estimates in presence of others</a:t>
            </a:r>
          </a:p>
          <a:p>
            <a:r>
              <a:rPr lang="en-GB" dirty="0"/>
              <a:t>Estimates then begin to converge</a:t>
            </a:r>
          </a:p>
          <a:p>
            <a:r>
              <a:rPr lang="en-GB" dirty="0"/>
              <a:t>Subsequent estimates of individuals are similar to the converged group estimates </a:t>
            </a:r>
          </a:p>
          <a:p>
            <a:endParaRPr lang="en-GB" dirty="0"/>
          </a:p>
          <a:p>
            <a:endParaRPr lang="en-GB" dirty="0"/>
          </a:p>
        </p:txBody>
      </p:sp>
      <p:pic>
        <p:nvPicPr>
          <p:cNvPr id="2051" name="Picture 3"/>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8654" t="36009" r="41012"/>
          <a:stretch/>
        </p:blipFill>
        <p:spPr bwMode="auto">
          <a:xfrm>
            <a:off x="4716016" y="1916832"/>
            <a:ext cx="3779239"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5148064" y="6365558"/>
            <a:ext cx="3204864" cy="153888"/>
          </a:xfrm>
          <a:prstGeom prst="rect">
            <a:avLst/>
          </a:prstGeom>
          <a:noFill/>
        </p:spPr>
        <p:txBody>
          <a:bodyPr wrap="square" rtlCol="0">
            <a:spAutoFit/>
          </a:bodyPr>
          <a:lstStyle/>
          <a:p>
            <a:r>
              <a:rPr lang="en-GB" sz="400" dirty="0">
                <a:solidFill>
                  <a:schemeClr val="tx2">
                    <a:lumMod val="10000"/>
                  </a:schemeClr>
                </a:solidFill>
              </a:rPr>
              <a:t>https://encrypted-tbn3.gstatic.com/images?q=tbn:ANd9GcRsH6qRV8buZpCrCrrOT58J_nFY-YMRP670fW69WRQHo7pEnQ4bVg</a:t>
            </a:r>
          </a:p>
        </p:txBody>
      </p:sp>
      <p:sp>
        <p:nvSpPr>
          <p:cNvPr id="8" name="TextBox 7"/>
          <p:cNvSpPr txBox="1"/>
          <p:nvPr/>
        </p:nvSpPr>
        <p:spPr>
          <a:xfrm>
            <a:off x="5366726" y="3498028"/>
            <a:ext cx="359394" cy="923330"/>
          </a:xfrm>
          <a:prstGeom prst="rect">
            <a:avLst/>
          </a:prstGeom>
          <a:noFill/>
        </p:spPr>
        <p:txBody>
          <a:bodyPr wrap="none" rtlCol="0">
            <a:spAutoFit/>
          </a:bodyPr>
          <a:lstStyle/>
          <a:p>
            <a:r>
              <a:rPr lang="en-GB" sz="5400" dirty="0">
                <a:solidFill>
                  <a:srgbClr val="FF0000"/>
                </a:solidFill>
              </a:rPr>
              <a:t>.</a:t>
            </a:r>
          </a:p>
        </p:txBody>
      </p:sp>
      <p:sp>
        <p:nvSpPr>
          <p:cNvPr id="2" name="TextBox 1"/>
          <p:cNvSpPr txBox="1"/>
          <p:nvPr/>
        </p:nvSpPr>
        <p:spPr>
          <a:xfrm>
            <a:off x="-70837" y="1250011"/>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1558002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5430" y="374367"/>
            <a:ext cx="9324528" cy="1692771"/>
          </a:xfrm>
          <a:prstGeom prst="rect">
            <a:avLst/>
          </a:prstGeom>
          <a:noFill/>
        </p:spPr>
        <p:txBody>
          <a:bodyPr wrap="square" rtlCol="0">
            <a:spAutoFit/>
          </a:bodyPr>
          <a:lstStyle/>
          <a:p>
            <a:r>
              <a:rPr lang="en-GB" sz="4000" dirty="0">
                <a:solidFill>
                  <a:srgbClr val="0070C0"/>
                </a:solidFill>
              </a:rPr>
              <a:t>Example of Converging Estimates for the Autokinetic Effect (Sherif 1935):</a:t>
            </a:r>
          </a:p>
          <a:p>
            <a:r>
              <a:rPr lang="en-GB" sz="2400" dirty="0"/>
              <a:t> </a:t>
            </a:r>
          </a:p>
        </p:txBody>
      </p:sp>
      <p:sp>
        <p:nvSpPr>
          <p:cNvPr id="3" name="TextBox 2"/>
          <p:cNvSpPr txBox="1"/>
          <p:nvPr/>
        </p:nvSpPr>
        <p:spPr>
          <a:xfrm>
            <a:off x="333174" y="5653660"/>
            <a:ext cx="8310467" cy="954107"/>
          </a:xfrm>
          <a:prstGeom prst="rect">
            <a:avLst/>
          </a:prstGeom>
          <a:noFill/>
        </p:spPr>
        <p:txBody>
          <a:bodyPr wrap="square" rtlCol="0">
            <a:spAutoFit/>
          </a:bodyPr>
          <a:lstStyle/>
          <a:p>
            <a:r>
              <a:rPr lang="en-GB" sz="2800" dirty="0"/>
              <a:t>Participants first give estimates alone, then publically (N=3)</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4" y="1844823"/>
            <a:ext cx="5406090" cy="36978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3855" y="1475491"/>
            <a:ext cx="9417963" cy="369332"/>
          </a:xfrm>
          <a:prstGeom prst="rect">
            <a:avLst/>
          </a:prstGeom>
          <a:noFill/>
        </p:spPr>
        <p:txBody>
          <a:bodyPr wrap="none" rtlCol="0">
            <a:spAutoFit/>
          </a:bodyPr>
          <a:lstStyle/>
          <a:p>
            <a:r>
              <a:rPr lang="en-GB" dirty="0">
                <a:solidFill>
                  <a:srgbClr val="0070C0"/>
                </a:solidFill>
              </a:rPr>
              <a:t>________________________________________________________________________________</a:t>
            </a:r>
          </a:p>
        </p:txBody>
      </p:sp>
      <p:sp>
        <p:nvSpPr>
          <p:cNvPr id="6" name="TextBox 5"/>
          <p:cNvSpPr txBox="1"/>
          <p:nvPr/>
        </p:nvSpPr>
        <p:spPr>
          <a:xfrm>
            <a:off x="4195757" y="5415324"/>
            <a:ext cx="3046027" cy="153888"/>
          </a:xfrm>
          <a:prstGeom prst="rect">
            <a:avLst/>
          </a:prstGeom>
          <a:noFill/>
        </p:spPr>
        <p:txBody>
          <a:bodyPr wrap="none" rtlCol="0">
            <a:spAutoFit/>
          </a:bodyPr>
          <a:lstStyle/>
          <a:p>
            <a:r>
              <a:rPr lang="en-GB" sz="400" dirty="0"/>
              <a:t>http://image.slidesharecdn.com/3-conformity-obedience-1227605456942548-8/95/3-conformity-obedience-11-728.jpg?cb=1229127108</a:t>
            </a:r>
          </a:p>
        </p:txBody>
      </p:sp>
    </p:spTree>
    <p:extLst>
      <p:ext uri="{BB962C8B-B14F-4D97-AF65-F5344CB8AC3E}">
        <p14:creationId xmlns:p14="http://schemas.microsoft.com/office/powerpoint/2010/main" val="1308328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solidFill>
                  <a:srgbClr val="0070C0"/>
                </a:solidFill>
              </a:rPr>
              <a:t>Conformity:  Asch (1951, 1952,1956)</a:t>
            </a:r>
          </a:p>
        </p:txBody>
      </p:sp>
      <p:sp>
        <p:nvSpPr>
          <p:cNvPr id="6" name="Content Placeholder 5"/>
          <p:cNvSpPr>
            <a:spLocks noGrp="1"/>
          </p:cNvSpPr>
          <p:nvPr>
            <p:ph sz="half" idx="1"/>
          </p:nvPr>
        </p:nvSpPr>
        <p:spPr>
          <a:xfrm>
            <a:off x="467544" y="1844824"/>
            <a:ext cx="4038600" cy="4525963"/>
          </a:xfrm>
        </p:spPr>
        <p:txBody>
          <a:bodyPr>
            <a:normAutofit fontScale="92500" lnSpcReduction="10000"/>
          </a:bodyPr>
          <a:lstStyle/>
          <a:p>
            <a:r>
              <a:rPr lang="en-GB" dirty="0"/>
              <a:t>Realises conforming in Sherif’s expt. is due to ambiguous conditions</a:t>
            </a:r>
          </a:p>
          <a:p>
            <a:r>
              <a:rPr lang="en-GB" dirty="0"/>
              <a:t>Decides to test conformity under unambiguous conditions</a:t>
            </a:r>
          </a:p>
          <a:p>
            <a:r>
              <a:rPr lang="en-GB" dirty="0"/>
              <a:t>His design becomes known as the </a:t>
            </a:r>
            <a:r>
              <a:rPr lang="en-GB" b="1" dirty="0"/>
              <a:t>Asch Paradigm</a:t>
            </a:r>
            <a:r>
              <a:rPr lang="en-GB" dirty="0"/>
              <a:t> and has many replications and variations</a:t>
            </a:r>
          </a:p>
        </p:txBody>
      </p:sp>
      <p:pic>
        <p:nvPicPr>
          <p:cNvPr id="1027" name="Picture 3"/>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2060848"/>
            <a:ext cx="3891150" cy="29350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1256" y="1166834"/>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1876194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rgbClr val="0070C0"/>
                </a:solidFill>
              </a:rPr>
              <a:t>Conformity: Asch (1951)</a:t>
            </a:r>
          </a:p>
        </p:txBody>
      </p:sp>
      <p:sp>
        <p:nvSpPr>
          <p:cNvPr id="24" name="Content Placeholder 23"/>
          <p:cNvSpPr>
            <a:spLocks noGrp="1"/>
          </p:cNvSpPr>
          <p:nvPr>
            <p:ph sz="half" idx="1"/>
          </p:nvPr>
        </p:nvSpPr>
        <p:spPr>
          <a:xfrm>
            <a:off x="284459" y="2996952"/>
            <a:ext cx="4038600" cy="2664295"/>
          </a:xfrm>
        </p:spPr>
        <p:txBody>
          <a:bodyPr>
            <a:normAutofit/>
          </a:bodyPr>
          <a:lstStyle/>
          <a:p>
            <a:r>
              <a:rPr lang="en-GB" dirty="0"/>
              <a:t>Participants are asked an unambiguous question with an obvious answer; Which line (A, B or C) matches the test line?</a:t>
            </a:r>
          </a:p>
        </p:txBody>
      </p:sp>
      <p:pic>
        <p:nvPicPr>
          <p:cNvPr id="2051" name="Picture 3"/>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l="13337" t="9954" r="12916" b="18966"/>
          <a:stretch/>
        </p:blipFill>
        <p:spPr bwMode="auto">
          <a:xfrm>
            <a:off x="4572000" y="2780928"/>
            <a:ext cx="4085132" cy="3145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79512" y="1623850"/>
            <a:ext cx="8287094" cy="954107"/>
          </a:xfrm>
          <a:prstGeom prst="rect">
            <a:avLst/>
          </a:prstGeom>
          <a:noFill/>
        </p:spPr>
        <p:txBody>
          <a:bodyPr wrap="square" rtlCol="0">
            <a:spAutoFit/>
          </a:bodyPr>
          <a:lstStyle/>
          <a:p>
            <a:r>
              <a:rPr lang="en-GB" sz="2800" dirty="0"/>
              <a:t>Participants are tested in a group of 7-9 confederates working with the experimenter</a:t>
            </a:r>
          </a:p>
        </p:txBody>
      </p:sp>
      <p:sp>
        <p:nvSpPr>
          <p:cNvPr id="4" name="TextBox 3"/>
          <p:cNvSpPr txBox="1"/>
          <p:nvPr/>
        </p:nvSpPr>
        <p:spPr>
          <a:xfrm>
            <a:off x="-70837" y="1065433"/>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1295327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510952" y="548680"/>
            <a:ext cx="8229600" cy="1143000"/>
          </a:xfrm>
        </p:spPr>
        <p:txBody>
          <a:bodyPr>
            <a:normAutofit fontScale="90000"/>
          </a:bodyPr>
          <a:lstStyle/>
          <a:p>
            <a:pPr algn="l"/>
            <a:r>
              <a:rPr lang="en-GB" dirty="0">
                <a:solidFill>
                  <a:srgbClr val="0070C0"/>
                </a:solidFill>
              </a:rPr>
              <a:t>Conformity: Asch (1951, 1952, 1956)</a:t>
            </a:r>
            <a:br>
              <a:rPr lang="en-GB" dirty="0">
                <a:solidFill>
                  <a:srgbClr val="0070C0"/>
                </a:solidFill>
              </a:rPr>
            </a:br>
            <a:endParaRPr lang="en-GB" sz="3600" dirty="0">
              <a:solidFill>
                <a:srgbClr val="0070C0"/>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867674"/>
            <a:ext cx="6629353" cy="266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1157536" y="4508864"/>
            <a:ext cx="5150769" cy="215444"/>
          </a:xfrm>
          <a:prstGeom prst="rect">
            <a:avLst/>
          </a:prstGeom>
          <a:noFill/>
        </p:spPr>
        <p:txBody>
          <a:bodyPr wrap="none" rtlCol="0">
            <a:spAutoFit/>
          </a:bodyPr>
          <a:lstStyle/>
          <a:p>
            <a:r>
              <a:rPr lang="en-GB" sz="800" dirty="0">
                <a:solidFill>
                  <a:prstClr val="white"/>
                </a:solidFill>
              </a:rPr>
              <a:t>https://encrypted-tbn1.gstatic.com/images?q=tbn:ANd9GcTJ9H8ZC6aNKEpKA1rKlcZ2-MRp0XdigYC21BbhH-dsxAxPGj-9</a:t>
            </a:r>
          </a:p>
        </p:txBody>
      </p:sp>
      <p:sp>
        <p:nvSpPr>
          <p:cNvPr id="12" name="TextBox 11"/>
          <p:cNvSpPr txBox="1"/>
          <p:nvPr/>
        </p:nvSpPr>
        <p:spPr>
          <a:xfrm>
            <a:off x="287016" y="5045034"/>
            <a:ext cx="8677472" cy="1077218"/>
          </a:xfrm>
          <a:prstGeom prst="rect">
            <a:avLst/>
          </a:prstGeom>
          <a:noFill/>
        </p:spPr>
        <p:txBody>
          <a:bodyPr wrap="square" rtlCol="0">
            <a:spAutoFit/>
          </a:bodyPr>
          <a:lstStyle/>
          <a:p>
            <a:r>
              <a:rPr lang="en-GB" sz="3200" dirty="0"/>
              <a:t>The only real participant of this group of 7 above is 6th in line (all the rest are confederates)</a:t>
            </a:r>
          </a:p>
        </p:txBody>
      </p:sp>
      <p:sp>
        <p:nvSpPr>
          <p:cNvPr id="2" name="TextBox 1"/>
          <p:cNvSpPr txBox="1"/>
          <p:nvPr/>
        </p:nvSpPr>
        <p:spPr>
          <a:xfrm>
            <a:off x="-33358" y="1227722"/>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290210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510952" y="557808"/>
            <a:ext cx="8229600" cy="1143000"/>
          </a:xfrm>
        </p:spPr>
        <p:txBody>
          <a:bodyPr>
            <a:normAutofit fontScale="90000"/>
          </a:bodyPr>
          <a:lstStyle/>
          <a:p>
            <a:pPr algn="l"/>
            <a:r>
              <a:rPr lang="en-GB" dirty="0">
                <a:solidFill>
                  <a:srgbClr val="0070C0"/>
                </a:solidFill>
              </a:rPr>
              <a:t>Conformity: Asch (1951, 1952, 1956)</a:t>
            </a:r>
            <a:br>
              <a:rPr lang="en-GB" dirty="0">
                <a:solidFill>
                  <a:srgbClr val="0070C0"/>
                </a:solidFill>
              </a:rPr>
            </a:br>
            <a:endParaRPr lang="en-GB" sz="3600" dirty="0">
              <a:solidFill>
                <a:srgbClr val="0070C0"/>
              </a:solidFill>
            </a:endParaRPr>
          </a:p>
        </p:txBody>
      </p:sp>
      <p:pic>
        <p:nvPicPr>
          <p:cNvPr id="3076"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r="32953"/>
          <a:stretch/>
        </p:blipFill>
        <p:spPr bwMode="auto">
          <a:xfrm>
            <a:off x="2251165" y="1916832"/>
            <a:ext cx="4682723" cy="158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2251165" y="3501007"/>
            <a:ext cx="5150769" cy="215444"/>
          </a:xfrm>
          <a:prstGeom prst="rect">
            <a:avLst/>
          </a:prstGeom>
          <a:noFill/>
        </p:spPr>
        <p:txBody>
          <a:bodyPr wrap="none" rtlCol="0">
            <a:spAutoFit/>
          </a:bodyPr>
          <a:lstStyle/>
          <a:p>
            <a:r>
              <a:rPr lang="en-GB" sz="800" dirty="0"/>
              <a:t>https://encrypted-tbn1.gstatic.com/images?q=tbn:ANd9GcTJ9H8ZC6aNKEpKA1rKlcZ2-MRp0XdigYC21BbhH-dsxAxPGj-9</a:t>
            </a:r>
          </a:p>
        </p:txBody>
      </p:sp>
      <p:sp>
        <p:nvSpPr>
          <p:cNvPr id="12" name="TextBox 11"/>
          <p:cNvSpPr txBox="1"/>
          <p:nvPr/>
        </p:nvSpPr>
        <p:spPr>
          <a:xfrm>
            <a:off x="253790" y="4149080"/>
            <a:ext cx="8677472" cy="2062103"/>
          </a:xfrm>
          <a:prstGeom prst="rect">
            <a:avLst/>
          </a:prstGeom>
          <a:noFill/>
        </p:spPr>
        <p:txBody>
          <a:bodyPr wrap="square" rtlCol="0">
            <a:spAutoFit/>
          </a:bodyPr>
          <a:lstStyle/>
          <a:p>
            <a:pPr marL="457200" indent="-457200">
              <a:buFont typeface="Arial" panose="020B0604020202020204" pitchFamily="34" charset="0"/>
              <a:buChar char="•"/>
            </a:pPr>
            <a:r>
              <a:rPr lang="en-GB" sz="3200" dirty="0"/>
              <a:t>In a typical experiment all confederates gave the correct response for the first 2 trials</a:t>
            </a:r>
          </a:p>
          <a:p>
            <a:pPr marL="457200" indent="-457200">
              <a:buFont typeface="Arial" panose="020B0604020202020204" pitchFamily="34" charset="0"/>
              <a:buChar char="•"/>
            </a:pPr>
            <a:r>
              <a:rPr lang="en-GB" sz="3200" dirty="0"/>
              <a:t>On 12 following </a:t>
            </a:r>
            <a:r>
              <a:rPr lang="en-GB" sz="3200" b="1" dirty="0"/>
              <a:t>critical trials </a:t>
            </a:r>
            <a:r>
              <a:rPr lang="en-GB" sz="3200" dirty="0"/>
              <a:t>(out of 16) all confederates gave the same incorrect response </a:t>
            </a:r>
          </a:p>
        </p:txBody>
      </p:sp>
      <p:sp>
        <p:nvSpPr>
          <p:cNvPr id="2" name="TextBox 1"/>
          <p:cNvSpPr txBox="1"/>
          <p:nvPr/>
        </p:nvSpPr>
        <p:spPr>
          <a:xfrm>
            <a:off x="0" y="1127097"/>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907902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350" y="1628800"/>
            <a:ext cx="7463324" cy="28366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idx="4294967295"/>
          </p:nvPr>
        </p:nvSpPr>
        <p:spPr>
          <a:xfrm>
            <a:off x="914400" y="692150"/>
            <a:ext cx="8229600" cy="1143000"/>
          </a:xfrm>
        </p:spPr>
        <p:txBody>
          <a:bodyPr>
            <a:normAutofit fontScale="90000"/>
          </a:bodyPr>
          <a:lstStyle/>
          <a:p>
            <a:pPr algn="l"/>
            <a:r>
              <a:rPr lang="en-GB" dirty="0">
                <a:solidFill>
                  <a:srgbClr val="0070C0"/>
                </a:solidFill>
              </a:rPr>
              <a:t>Asch’s original study:</a:t>
            </a:r>
            <a:br>
              <a:rPr lang="en-GB" dirty="0">
                <a:solidFill>
                  <a:srgbClr val="0070C0"/>
                </a:solidFill>
              </a:rPr>
            </a:br>
            <a:r>
              <a:rPr lang="en-GB" dirty="0">
                <a:solidFill>
                  <a:srgbClr val="0070C0"/>
                </a:solidFill>
              </a:rPr>
              <a:t/>
            </a:r>
            <a:br>
              <a:rPr lang="en-GB" dirty="0">
                <a:solidFill>
                  <a:srgbClr val="0070C0"/>
                </a:solidFill>
              </a:rPr>
            </a:br>
            <a:r>
              <a:rPr lang="en-GB" dirty="0"/>
              <a:t>  </a:t>
            </a:r>
          </a:p>
        </p:txBody>
      </p:sp>
      <p:sp>
        <p:nvSpPr>
          <p:cNvPr id="5" name="TextBox 4"/>
          <p:cNvSpPr txBox="1"/>
          <p:nvPr/>
        </p:nvSpPr>
        <p:spPr>
          <a:xfrm>
            <a:off x="585809" y="4653136"/>
            <a:ext cx="7776865" cy="1938992"/>
          </a:xfrm>
          <a:prstGeom prst="rect">
            <a:avLst/>
          </a:prstGeom>
          <a:noFill/>
        </p:spPr>
        <p:txBody>
          <a:bodyPr wrap="square" rtlCol="0">
            <a:spAutoFit/>
          </a:bodyPr>
          <a:lstStyle/>
          <a:p>
            <a:pPr marL="457200" lvl="0" indent="-457200">
              <a:buFont typeface="Arial" panose="020B0604020202020204" pitchFamily="34" charset="0"/>
              <a:buChar char="•"/>
            </a:pPr>
            <a:r>
              <a:rPr lang="en-GB" sz="3200" dirty="0">
                <a:solidFill>
                  <a:srgbClr val="0070C0"/>
                </a:solidFill>
              </a:rPr>
              <a:t>32%</a:t>
            </a:r>
            <a:r>
              <a:rPr lang="en-GB" sz="3200" dirty="0">
                <a:solidFill>
                  <a:prstClr val="black"/>
                </a:solidFill>
              </a:rPr>
              <a:t>  conformed on critical trials</a:t>
            </a:r>
            <a:r>
              <a:rPr lang="en-GB" sz="1000" dirty="0">
                <a:solidFill>
                  <a:prstClr val="black"/>
                </a:solidFill>
              </a:rPr>
              <a:t>  </a:t>
            </a:r>
          </a:p>
          <a:p>
            <a:pPr lvl="5"/>
            <a:r>
              <a:rPr lang="en-GB" sz="2400" dirty="0">
                <a:solidFill>
                  <a:srgbClr val="0070C0"/>
                </a:solidFill>
              </a:rPr>
              <a:t>       (Conformity Rate = 32%)</a:t>
            </a:r>
          </a:p>
          <a:p>
            <a:pPr marL="457200" indent="-457200">
              <a:buFont typeface="Arial" panose="020B0604020202020204" pitchFamily="34" charset="0"/>
              <a:buChar char="•"/>
            </a:pPr>
            <a:r>
              <a:rPr lang="en-GB" sz="3200" dirty="0">
                <a:solidFill>
                  <a:srgbClr val="0070C0"/>
                </a:solidFill>
              </a:rPr>
              <a:t>75%</a:t>
            </a:r>
            <a:r>
              <a:rPr lang="en-GB" sz="3200" dirty="0"/>
              <a:t>  conformed at least once</a:t>
            </a:r>
          </a:p>
          <a:p>
            <a:pPr marL="457200" indent="-457200">
              <a:buFont typeface="Arial" panose="020B0604020202020204" pitchFamily="34" charset="0"/>
              <a:buChar char="•"/>
            </a:pPr>
            <a:r>
              <a:rPr lang="en-GB" sz="3200" dirty="0">
                <a:solidFill>
                  <a:srgbClr val="0070C0"/>
                </a:solidFill>
              </a:rPr>
              <a:t>25%</a:t>
            </a:r>
            <a:r>
              <a:rPr lang="en-GB" sz="3200" dirty="0"/>
              <a:t>  gave correct responses throughout</a:t>
            </a:r>
          </a:p>
        </p:txBody>
      </p:sp>
      <p:sp>
        <p:nvSpPr>
          <p:cNvPr id="2" name="TextBox 1"/>
          <p:cNvSpPr txBox="1"/>
          <p:nvPr/>
        </p:nvSpPr>
        <p:spPr>
          <a:xfrm>
            <a:off x="-3092" y="964423"/>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395389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a:solidFill>
                  <a:srgbClr val="0070C0"/>
                </a:solidFill>
              </a:rPr>
              <a:t>Conformity: Asch’s original study</a:t>
            </a:r>
          </a:p>
        </p:txBody>
      </p:sp>
      <p:sp>
        <p:nvSpPr>
          <p:cNvPr id="4" name="TextBox 3"/>
          <p:cNvSpPr txBox="1"/>
          <p:nvPr/>
        </p:nvSpPr>
        <p:spPr>
          <a:xfrm>
            <a:off x="395536" y="1725216"/>
            <a:ext cx="8568952" cy="6247864"/>
          </a:xfrm>
          <a:prstGeom prst="rect">
            <a:avLst/>
          </a:prstGeom>
          <a:noFill/>
        </p:spPr>
        <p:txBody>
          <a:bodyPr wrap="square" rtlCol="0">
            <a:spAutoFit/>
          </a:bodyPr>
          <a:lstStyle/>
          <a:p>
            <a:r>
              <a:rPr lang="en-GB" sz="2800" dirty="0"/>
              <a:t>Can we be sure Asch’s study was </a:t>
            </a:r>
            <a:r>
              <a:rPr lang="en-GB" sz="2800" b="1" dirty="0"/>
              <a:t>ecologically valid</a:t>
            </a:r>
            <a:r>
              <a:rPr lang="en-GB" sz="2800" dirty="0"/>
              <a:t>?</a:t>
            </a:r>
          </a:p>
          <a:p>
            <a:r>
              <a:rPr lang="en-GB" sz="2800" dirty="0"/>
              <a:t>During debriefing, participants gave a number of reasons for conforming</a:t>
            </a:r>
          </a:p>
          <a:p>
            <a:endParaRPr lang="en-GB" sz="2800" dirty="0"/>
          </a:p>
          <a:p>
            <a:r>
              <a:rPr lang="en-GB" sz="2800" dirty="0">
                <a:solidFill>
                  <a:srgbClr val="0070C0"/>
                </a:solidFill>
              </a:rPr>
              <a:t>Common themes which emerged:</a:t>
            </a:r>
          </a:p>
          <a:p>
            <a:endParaRPr lang="en-GB" sz="2800" dirty="0"/>
          </a:p>
          <a:p>
            <a:pPr marL="457200" indent="-457200">
              <a:buFont typeface="Arial" panose="020B0604020202020204" pitchFamily="34" charset="0"/>
              <a:buChar char="•"/>
            </a:pPr>
            <a:r>
              <a:rPr lang="en-GB" sz="2800" b="1" dirty="0"/>
              <a:t>Demand Characteristics </a:t>
            </a:r>
            <a:r>
              <a:rPr lang="en-GB" sz="2800" dirty="0"/>
              <a:t>(not wanting to spoil expt.)</a:t>
            </a:r>
          </a:p>
          <a:p>
            <a:pPr marL="457200" indent="-457200">
              <a:buFont typeface="Arial" panose="020B0604020202020204" pitchFamily="34" charset="0"/>
              <a:buChar char="•"/>
            </a:pPr>
            <a:r>
              <a:rPr lang="en-GB" sz="2800" dirty="0"/>
              <a:t>Wishing not to look stupid</a:t>
            </a:r>
          </a:p>
          <a:p>
            <a:pPr marL="457200" indent="-457200">
              <a:buFont typeface="Arial" panose="020B0604020202020204" pitchFamily="34" charset="0"/>
              <a:buChar char="•"/>
            </a:pPr>
            <a:r>
              <a:rPr lang="en-GB" sz="2800" dirty="0"/>
              <a:t>Did not want to feel alienated from the group</a:t>
            </a:r>
          </a:p>
          <a:p>
            <a:pPr marL="457200" indent="-457200">
              <a:buFont typeface="Arial" panose="020B0604020202020204" pitchFamily="34" charset="0"/>
              <a:buChar char="•"/>
            </a:pPr>
            <a:r>
              <a:rPr lang="en-GB" sz="2800" dirty="0"/>
              <a:t>A small minority thought their judgement was impaired and believed the group view must be correct</a:t>
            </a:r>
          </a:p>
          <a:p>
            <a:endParaRPr lang="en-GB" sz="2800" dirty="0"/>
          </a:p>
          <a:p>
            <a:endParaRPr lang="en-GB" sz="2800" dirty="0"/>
          </a:p>
          <a:p>
            <a:endParaRPr lang="en-GB" dirty="0"/>
          </a:p>
          <a:p>
            <a:r>
              <a:rPr lang="en-GB" dirty="0"/>
              <a:t> </a:t>
            </a:r>
          </a:p>
        </p:txBody>
      </p:sp>
      <p:sp>
        <p:nvSpPr>
          <p:cNvPr id="3" name="TextBox 2"/>
          <p:cNvSpPr txBox="1"/>
          <p:nvPr/>
        </p:nvSpPr>
        <p:spPr>
          <a:xfrm>
            <a:off x="-28970" y="1029202"/>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spTree>
    <p:extLst>
      <p:ext uri="{BB962C8B-B14F-4D97-AF65-F5344CB8AC3E}">
        <p14:creationId xmlns:p14="http://schemas.microsoft.com/office/powerpoint/2010/main" val="3077308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0899" y="1772816"/>
            <a:ext cx="8622202" cy="4324261"/>
          </a:xfrm>
          <a:prstGeom prst="rect">
            <a:avLst/>
          </a:prstGeom>
          <a:noFill/>
        </p:spPr>
        <p:txBody>
          <a:bodyPr wrap="square" rtlCol="0">
            <a:spAutoFit/>
          </a:bodyPr>
          <a:lstStyle/>
          <a:p>
            <a:r>
              <a:rPr lang="en-GB" sz="2500" dirty="0"/>
              <a:t>Deutsch &amp; Gerard (1955) distinguished between Informational Social Influence (ISI) &amp; Normative Social Influence (NSI)</a:t>
            </a:r>
          </a:p>
          <a:p>
            <a:endParaRPr lang="en-GB" sz="2500" dirty="0">
              <a:solidFill>
                <a:srgbClr val="0070C0"/>
              </a:solidFill>
            </a:endParaRPr>
          </a:p>
          <a:p>
            <a:pPr marL="457200" indent="-457200">
              <a:buFont typeface="Arial" panose="020B0604020202020204" pitchFamily="34" charset="0"/>
              <a:buChar char="•"/>
            </a:pPr>
            <a:r>
              <a:rPr lang="en-GB" sz="2500" b="1" dirty="0">
                <a:solidFill>
                  <a:srgbClr val="0070C0"/>
                </a:solidFill>
              </a:rPr>
              <a:t>Informational Social Influence </a:t>
            </a:r>
            <a:r>
              <a:rPr lang="en-GB" sz="2500" dirty="0"/>
              <a:t>refers to the influence of others to inform our opinion	</a:t>
            </a:r>
          </a:p>
          <a:p>
            <a:r>
              <a:rPr lang="en-GB" sz="2500" dirty="0"/>
              <a:t>        (E.g. Sherif)</a:t>
            </a:r>
          </a:p>
          <a:p>
            <a:pPr marL="457200" indent="-457200">
              <a:buFont typeface="Arial" panose="020B0604020202020204" pitchFamily="34" charset="0"/>
              <a:buChar char="•"/>
            </a:pPr>
            <a:endParaRPr lang="en-GB" sz="2500" dirty="0"/>
          </a:p>
          <a:p>
            <a:pPr marL="457200" indent="-457200">
              <a:buFont typeface="Arial" panose="020B0604020202020204" pitchFamily="34" charset="0"/>
              <a:buChar char="•"/>
            </a:pPr>
            <a:endParaRPr lang="en-GB" sz="2500" dirty="0"/>
          </a:p>
          <a:p>
            <a:pPr marL="457200" indent="-457200">
              <a:buFont typeface="Arial" panose="020B0604020202020204" pitchFamily="34" charset="0"/>
              <a:buChar char="•"/>
            </a:pPr>
            <a:r>
              <a:rPr lang="en-GB" sz="2500" b="1" dirty="0">
                <a:solidFill>
                  <a:srgbClr val="0070C0"/>
                </a:solidFill>
              </a:rPr>
              <a:t>Normative Social Influence</a:t>
            </a:r>
            <a:r>
              <a:rPr lang="en-GB" sz="2500" dirty="0">
                <a:solidFill>
                  <a:srgbClr val="0070C0"/>
                </a:solidFill>
              </a:rPr>
              <a:t> </a:t>
            </a:r>
            <a:r>
              <a:rPr lang="en-GB" sz="2500" dirty="0"/>
              <a:t>refers to the pressure to conform to gain the approval of others</a:t>
            </a:r>
          </a:p>
          <a:p>
            <a:r>
              <a:rPr lang="en-GB" sz="2500" dirty="0"/>
              <a:t>        (E.g. Asch)    </a:t>
            </a:r>
          </a:p>
        </p:txBody>
      </p:sp>
      <p:sp>
        <p:nvSpPr>
          <p:cNvPr id="3" name="Title 2"/>
          <p:cNvSpPr>
            <a:spLocks noGrp="1"/>
          </p:cNvSpPr>
          <p:nvPr>
            <p:ph type="title"/>
          </p:nvPr>
        </p:nvSpPr>
        <p:spPr/>
        <p:txBody>
          <a:bodyPr>
            <a:noAutofit/>
          </a:bodyPr>
          <a:lstStyle/>
          <a:p>
            <a:pPr algn="l"/>
            <a:r>
              <a:rPr lang="en-GB" sz="4000" dirty="0">
                <a:solidFill>
                  <a:srgbClr val="0070C0"/>
                </a:solidFill>
              </a:rPr>
              <a:t>Sherif &amp; Asch: Key differences in types of conformity</a:t>
            </a:r>
          </a:p>
        </p:txBody>
      </p:sp>
      <p:sp>
        <p:nvSpPr>
          <p:cNvPr id="5" name="TextBox 4"/>
          <p:cNvSpPr txBox="1"/>
          <p:nvPr/>
        </p:nvSpPr>
        <p:spPr>
          <a:xfrm>
            <a:off x="-1" y="1253615"/>
            <a:ext cx="9417963" cy="369332"/>
          </a:xfrm>
          <a:prstGeom prst="rect">
            <a:avLst/>
          </a:prstGeom>
          <a:noFill/>
        </p:spPr>
        <p:txBody>
          <a:bodyPr wrap="none" rtlCol="0">
            <a:spAutoFit/>
          </a:bodyPr>
          <a:lstStyle/>
          <a:p>
            <a:r>
              <a:rPr lang="en-GB" dirty="0">
                <a:solidFill>
                  <a:schemeClr val="accent2">
                    <a:lumMod val="75000"/>
                  </a:schemeClr>
                </a:solidFill>
              </a:rPr>
              <a:t>________________________________________________________________________________</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3356992"/>
            <a:ext cx="2073728" cy="13824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11231"/>
          <a:stretch/>
        </p:blipFill>
        <p:spPr bwMode="auto">
          <a:xfrm>
            <a:off x="6293878" y="5274385"/>
            <a:ext cx="1992238" cy="13684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6728491" y="6427813"/>
            <a:ext cx="861133" cy="215444"/>
          </a:xfrm>
          <a:prstGeom prst="rect">
            <a:avLst/>
          </a:prstGeom>
          <a:noFill/>
        </p:spPr>
        <p:txBody>
          <a:bodyPr wrap="none" rtlCol="0">
            <a:spAutoFit/>
          </a:bodyPr>
          <a:lstStyle/>
          <a:p>
            <a:r>
              <a:rPr lang="en-GB" sz="800" dirty="0">
                <a:solidFill>
                  <a:schemeClr val="bg1"/>
                </a:solidFill>
              </a:rPr>
              <a:t>Wilderdom.com</a:t>
            </a:r>
          </a:p>
        </p:txBody>
      </p:sp>
    </p:spTree>
    <p:extLst>
      <p:ext uri="{BB962C8B-B14F-4D97-AF65-F5344CB8AC3E}">
        <p14:creationId xmlns:p14="http://schemas.microsoft.com/office/powerpoint/2010/main" val="2527429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1143000"/>
          </a:xfrm>
        </p:spPr>
        <p:txBody>
          <a:bodyPr>
            <a:normAutofit fontScale="90000"/>
          </a:bodyPr>
          <a:lstStyle/>
          <a:p>
            <a:pPr algn="l"/>
            <a:r>
              <a:rPr lang="en-GB" dirty="0">
                <a:solidFill>
                  <a:srgbClr val="0070C0"/>
                </a:solidFill>
              </a:rPr>
              <a:t>Summary:</a:t>
            </a:r>
            <a:br>
              <a:rPr lang="en-GB" dirty="0">
                <a:solidFill>
                  <a:srgbClr val="0070C0"/>
                </a:solidFill>
              </a:rPr>
            </a:br>
            <a:endParaRPr lang="en-GB" dirty="0">
              <a:solidFill>
                <a:srgbClr val="0070C0"/>
              </a:solidFill>
            </a:endParaRPr>
          </a:p>
        </p:txBody>
      </p:sp>
      <p:sp>
        <p:nvSpPr>
          <p:cNvPr id="3" name="TextBox 2"/>
          <p:cNvSpPr txBox="1"/>
          <p:nvPr/>
        </p:nvSpPr>
        <p:spPr>
          <a:xfrm>
            <a:off x="1342580" y="2060848"/>
            <a:ext cx="7189859" cy="4247317"/>
          </a:xfrm>
          <a:prstGeom prst="rect">
            <a:avLst/>
          </a:prstGeom>
          <a:noFill/>
        </p:spPr>
        <p:txBody>
          <a:bodyPr wrap="square" rtlCol="0">
            <a:spAutoFit/>
          </a:bodyPr>
          <a:lstStyle/>
          <a:p>
            <a:pPr marL="457200" indent="-457200">
              <a:buFont typeface="Arial" panose="020B0604020202020204" pitchFamily="34" charset="0"/>
              <a:buChar char="•"/>
            </a:pPr>
            <a:r>
              <a:rPr lang="en-GB" sz="3000" dirty="0">
                <a:solidFill>
                  <a:prstClr val="black"/>
                </a:solidFill>
              </a:rPr>
              <a:t>We considered definitions of conformity</a:t>
            </a:r>
          </a:p>
          <a:p>
            <a:pPr marL="457200" indent="-457200">
              <a:buFont typeface="Arial" panose="020B0604020202020204" pitchFamily="34" charset="0"/>
              <a:buChar char="•"/>
            </a:pPr>
            <a:endParaRPr lang="en-GB" sz="3000" dirty="0">
              <a:solidFill>
                <a:prstClr val="black"/>
              </a:solidFill>
            </a:endParaRPr>
          </a:p>
          <a:p>
            <a:pPr marL="457200" indent="-457200">
              <a:buFont typeface="Arial" panose="020B0604020202020204" pitchFamily="34" charset="0"/>
              <a:buChar char="•"/>
            </a:pPr>
            <a:r>
              <a:rPr lang="en-GB" sz="3000" dirty="0">
                <a:solidFill>
                  <a:prstClr val="black"/>
                </a:solidFill>
              </a:rPr>
              <a:t>Drew distinctions between different forms of conformity</a:t>
            </a:r>
          </a:p>
          <a:p>
            <a:pPr marL="457200" indent="-457200">
              <a:buFont typeface="Arial" panose="020B0604020202020204" pitchFamily="34" charset="0"/>
              <a:buChar char="•"/>
            </a:pPr>
            <a:endParaRPr lang="en-GB" sz="3000" dirty="0">
              <a:solidFill>
                <a:prstClr val="black"/>
              </a:solidFill>
            </a:endParaRPr>
          </a:p>
          <a:p>
            <a:pPr marL="457200" indent="-457200">
              <a:buFont typeface="Arial" panose="020B0604020202020204" pitchFamily="34" charset="0"/>
              <a:buChar char="•"/>
            </a:pPr>
            <a:r>
              <a:rPr lang="en-GB" sz="3000" dirty="0">
                <a:solidFill>
                  <a:prstClr val="black"/>
                </a:solidFill>
              </a:rPr>
              <a:t>Explored research methods used</a:t>
            </a:r>
          </a:p>
          <a:p>
            <a:pPr marL="457200" indent="-457200">
              <a:buFont typeface="Arial" panose="020B0604020202020204" pitchFamily="34" charset="0"/>
              <a:buChar char="•"/>
            </a:pPr>
            <a:endParaRPr lang="en-GB" sz="3000" dirty="0">
              <a:solidFill>
                <a:prstClr val="black"/>
              </a:solidFill>
            </a:endParaRPr>
          </a:p>
          <a:p>
            <a:pPr marL="457200" indent="-457200">
              <a:buFont typeface="Arial" panose="020B0604020202020204" pitchFamily="34" charset="0"/>
              <a:buChar char="•"/>
            </a:pPr>
            <a:r>
              <a:rPr lang="en-GB" sz="3000" dirty="0">
                <a:solidFill>
                  <a:prstClr val="black"/>
                </a:solidFill>
              </a:rPr>
              <a:t>Next session we will assess &amp; evaluate the research findings</a:t>
            </a:r>
          </a:p>
        </p:txBody>
      </p:sp>
      <p:sp>
        <p:nvSpPr>
          <p:cNvPr id="4" name="TextBox 3"/>
          <p:cNvSpPr txBox="1"/>
          <p:nvPr/>
        </p:nvSpPr>
        <p:spPr>
          <a:xfrm>
            <a:off x="0" y="1402005"/>
            <a:ext cx="9417963" cy="369332"/>
          </a:xfrm>
          <a:prstGeom prst="rect">
            <a:avLst/>
          </a:prstGeom>
          <a:noFill/>
        </p:spPr>
        <p:txBody>
          <a:bodyPr wrap="none" rtlCol="0">
            <a:spAutoFit/>
          </a:bodyPr>
          <a:lstStyle/>
          <a:p>
            <a:r>
              <a:rPr lang="en-GB" dirty="0">
                <a:solidFill>
                  <a:srgbClr val="CCB400">
                    <a:lumMod val="75000"/>
                  </a:srgbClr>
                </a:solidFill>
              </a:rPr>
              <a:t>________________________________________________________________________________</a:t>
            </a:r>
          </a:p>
        </p:txBody>
      </p:sp>
    </p:spTree>
    <p:extLst>
      <p:ext uri="{BB962C8B-B14F-4D97-AF65-F5344CB8AC3E}">
        <p14:creationId xmlns:p14="http://schemas.microsoft.com/office/powerpoint/2010/main" val="4159933898"/>
      </p:ext>
    </p:extLst>
  </p:cSld>
  <p:clrMapOvr>
    <a:masterClrMapping/>
  </p:clrMapOvr>
</p:sld>
</file>

<file path=ppt/theme/theme1.xml><?xml version="1.0" encoding="utf-8"?>
<a:theme xmlns:a="http://schemas.openxmlformats.org/drawingml/2006/main" name="Office Theme">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174</TotalTime>
  <Words>727</Words>
  <Application>Microsoft Office PowerPoint</Application>
  <PresentationFormat>On-screen Show (4:3)</PresentationFormat>
  <Paragraphs>123</Paragraphs>
  <Slides>15</Slides>
  <Notes>6</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Social Influence</vt:lpstr>
      <vt:lpstr>Conformity: Purpose &amp; Overview of Topic </vt:lpstr>
      <vt:lpstr>Definitions of Conformity</vt:lpstr>
      <vt:lpstr>Kelman’s (1958) 3 Types of Conformity</vt:lpstr>
      <vt:lpstr>Conformity:  Jenness (1932) One of the first psychological studies of conformity  </vt:lpstr>
      <vt:lpstr>Conformity:  Sherif (1935) Used another technique: Autokinetic Effect </vt:lpstr>
      <vt:lpstr>PowerPoint Presentation</vt:lpstr>
      <vt:lpstr>Conformity:  Asch (1951, 1952,1956)</vt:lpstr>
      <vt:lpstr>Conformity: Asch (1951)</vt:lpstr>
      <vt:lpstr>Conformity: Asch (1951, 1952, 1956) </vt:lpstr>
      <vt:lpstr>Conformity: Asch (1951, 1952, 1956) </vt:lpstr>
      <vt:lpstr>Asch’s original study:    </vt:lpstr>
      <vt:lpstr>Conformity: Asch’s original study</vt:lpstr>
      <vt:lpstr>Sherif &amp; Asch: Key differences in types of conformity</vt:lpstr>
      <vt:lpstr>Summary: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Andy Coard</cp:lastModifiedBy>
  <cp:revision>30</cp:revision>
  <dcterms:created xsi:type="dcterms:W3CDTF">2016-03-10T10:26:00Z</dcterms:created>
  <dcterms:modified xsi:type="dcterms:W3CDTF">2019-10-25T09:29:45Z</dcterms:modified>
</cp:coreProperties>
</file>