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61" r:id="rId6"/>
    <p:sldId id="267" r:id="rId7"/>
    <p:sldId id="268" r:id="rId8"/>
    <p:sldId id="270" r:id="rId9"/>
    <p:sldId id="271" r:id="rId10"/>
    <p:sldId id="262" r:id="rId11"/>
    <p:sldId id="272" r:id="rId12"/>
    <p:sldId id="275" r:id="rId13"/>
    <p:sldId id="277" r:id="rId14"/>
    <p:sldId id="274" r:id="rId15"/>
    <p:sldId id="276" r:id="rId16"/>
    <p:sldId id="265" r:id="rId17"/>
    <p:sldId id="278" r:id="rId18"/>
    <p:sldId id="263" r:id="rId19"/>
    <p:sldId id="264" r:id="rId20"/>
    <p:sldId id="273" r:id="rId21"/>
    <p:sldId id="279" r:id="rId22"/>
    <p:sldId id="280" r:id="rId23"/>
    <p:sldId id="266" r:id="rId24"/>
    <p:sldId id="28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66881" autoAdjust="0"/>
  </p:normalViewPr>
  <p:slideViewPr>
    <p:cSldViewPr snapToGrid="0">
      <p:cViewPr varScale="1">
        <p:scale>
          <a:sx n="70" d="100"/>
          <a:sy n="70" d="100"/>
        </p:scale>
        <p:origin x="142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384516-12AD-4718-A1A0-5B6F3417C401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02D422-FA72-49F5-8BA4-87CCE34C7DDB}">
      <dgm:prSet phldrT="[Text]"/>
      <dgm:spPr/>
      <dgm:t>
        <a:bodyPr/>
        <a:lstStyle/>
        <a:p>
          <a:r>
            <a:rPr lang="en-US" dirty="0" smtClean="0"/>
            <a:t>Childhood </a:t>
          </a:r>
          <a:endParaRPr lang="en-US" dirty="0"/>
        </a:p>
      </dgm:t>
    </dgm:pt>
    <dgm:pt modelId="{CD199795-95D0-4279-A597-E5AB548E7D43}" type="parTrans" cxnId="{6D34A7BD-7B32-4E32-86C9-159B3097B507}">
      <dgm:prSet/>
      <dgm:spPr/>
      <dgm:t>
        <a:bodyPr/>
        <a:lstStyle/>
        <a:p>
          <a:endParaRPr lang="en-US"/>
        </a:p>
      </dgm:t>
    </dgm:pt>
    <dgm:pt modelId="{71613FFF-17E9-44A8-8EC0-626551AAE9CC}" type="sibTrans" cxnId="{6D34A7BD-7B32-4E32-86C9-159B3097B507}">
      <dgm:prSet/>
      <dgm:spPr/>
      <dgm:t>
        <a:bodyPr/>
        <a:lstStyle/>
        <a:p>
          <a:endParaRPr lang="en-US"/>
        </a:p>
      </dgm:t>
    </dgm:pt>
    <dgm:pt modelId="{1056821A-4E5F-4058-BCA9-B4CBA2CF5CDE}">
      <dgm:prSet phldrT="[Text]" custT="1"/>
      <dgm:spPr/>
      <dgm:t>
        <a:bodyPr/>
        <a:lstStyle/>
        <a:p>
          <a:r>
            <a:rPr lang="en-US" sz="2800" dirty="0" smtClean="0"/>
            <a:t>Social </a:t>
          </a:r>
          <a:endParaRPr lang="en-US" sz="2800" dirty="0"/>
        </a:p>
      </dgm:t>
    </dgm:pt>
    <dgm:pt modelId="{B7141B0F-7697-4E7F-8E5A-44894FF86F11}" type="parTrans" cxnId="{66104AB7-D585-400B-9E51-D29839A23A32}">
      <dgm:prSet/>
      <dgm:spPr/>
      <dgm:t>
        <a:bodyPr/>
        <a:lstStyle/>
        <a:p>
          <a:endParaRPr lang="en-US"/>
        </a:p>
      </dgm:t>
    </dgm:pt>
    <dgm:pt modelId="{9820CC80-85F9-4A66-A626-2845F386D324}" type="sibTrans" cxnId="{66104AB7-D585-400B-9E51-D29839A23A32}">
      <dgm:prSet/>
      <dgm:spPr/>
      <dgm:t>
        <a:bodyPr/>
        <a:lstStyle/>
        <a:p>
          <a:endParaRPr lang="en-US"/>
        </a:p>
      </dgm:t>
    </dgm:pt>
    <dgm:pt modelId="{7964770A-7A9C-4CD1-B92A-5CA8BFB22803}">
      <dgm:prSet phldrT="[Text]" custT="1"/>
      <dgm:spPr/>
      <dgm:t>
        <a:bodyPr/>
        <a:lstStyle/>
        <a:p>
          <a:r>
            <a:rPr lang="en-US" sz="2000" dirty="0" smtClean="0"/>
            <a:t>Economic</a:t>
          </a:r>
          <a:endParaRPr lang="en-US" sz="2000" dirty="0"/>
        </a:p>
      </dgm:t>
    </dgm:pt>
    <dgm:pt modelId="{7FD23099-F454-41CB-9AE9-C2C4B8FDDBF4}" type="parTrans" cxnId="{550CC42F-F49A-4DB3-BE6C-99E97FD13135}">
      <dgm:prSet/>
      <dgm:spPr/>
      <dgm:t>
        <a:bodyPr/>
        <a:lstStyle/>
        <a:p>
          <a:endParaRPr lang="en-US"/>
        </a:p>
      </dgm:t>
    </dgm:pt>
    <dgm:pt modelId="{619A82A6-D4F2-4303-AF4F-54E14628EA2D}" type="sibTrans" cxnId="{550CC42F-F49A-4DB3-BE6C-99E97FD13135}">
      <dgm:prSet/>
      <dgm:spPr/>
      <dgm:t>
        <a:bodyPr/>
        <a:lstStyle/>
        <a:p>
          <a:endParaRPr lang="en-US"/>
        </a:p>
      </dgm:t>
    </dgm:pt>
    <dgm:pt modelId="{27E32E60-C088-4D41-9F82-6D7889DCDCEA}">
      <dgm:prSet phldrT="[Text]" custT="1"/>
      <dgm:spPr/>
      <dgm:t>
        <a:bodyPr/>
        <a:lstStyle/>
        <a:p>
          <a:r>
            <a:rPr lang="en-US" sz="2400" dirty="0" err="1" smtClean="0"/>
            <a:t>Technol-ogical</a:t>
          </a:r>
          <a:r>
            <a:rPr lang="en-US" sz="1400" dirty="0" smtClean="0"/>
            <a:t> </a:t>
          </a:r>
          <a:endParaRPr lang="en-US" sz="1400" dirty="0"/>
        </a:p>
      </dgm:t>
    </dgm:pt>
    <dgm:pt modelId="{E8E4781D-B9C2-45B2-9F50-D721C2320269}" type="parTrans" cxnId="{41C583D3-55A6-402E-9CA4-48523AF6FF31}">
      <dgm:prSet/>
      <dgm:spPr/>
      <dgm:t>
        <a:bodyPr/>
        <a:lstStyle/>
        <a:p>
          <a:endParaRPr lang="en-US"/>
        </a:p>
      </dgm:t>
    </dgm:pt>
    <dgm:pt modelId="{6D2A0B12-1F82-4B4C-835A-EBDAD8C072D1}" type="sibTrans" cxnId="{41C583D3-55A6-402E-9CA4-48523AF6FF31}">
      <dgm:prSet/>
      <dgm:spPr/>
      <dgm:t>
        <a:bodyPr/>
        <a:lstStyle/>
        <a:p>
          <a:endParaRPr lang="en-US"/>
        </a:p>
      </dgm:t>
    </dgm:pt>
    <dgm:pt modelId="{86EC07EA-25F3-4D2A-9672-E161D030EA79}">
      <dgm:prSet phldrT="[Text]" custT="1"/>
      <dgm:spPr/>
      <dgm:t>
        <a:bodyPr/>
        <a:lstStyle/>
        <a:p>
          <a:r>
            <a:rPr lang="en-US" sz="2400" dirty="0" smtClean="0"/>
            <a:t>Cultural</a:t>
          </a:r>
          <a:endParaRPr lang="en-US" sz="2400" dirty="0"/>
        </a:p>
      </dgm:t>
    </dgm:pt>
    <dgm:pt modelId="{310CBEC4-6AB9-410D-BD9B-843DC6F16319}" type="parTrans" cxnId="{CAD484E5-6FB4-455A-8ECC-A98340D7C163}">
      <dgm:prSet/>
      <dgm:spPr/>
      <dgm:t>
        <a:bodyPr/>
        <a:lstStyle/>
        <a:p>
          <a:endParaRPr lang="en-US"/>
        </a:p>
      </dgm:t>
    </dgm:pt>
    <dgm:pt modelId="{1777B7EC-42B2-4714-AAE6-1094E098C33E}" type="sibTrans" cxnId="{CAD484E5-6FB4-455A-8ECC-A98340D7C163}">
      <dgm:prSet/>
      <dgm:spPr/>
      <dgm:t>
        <a:bodyPr/>
        <a:lstStyle/>
        <a:p>
          <a:endParaRPr lang="en-US"/>
        </a:p>
      </dgm:t>
    </dgm:pt>
    <dgm:pt modelId="{9BE39A98-F385-446D-B22A-43A25E5A98F7}" type="pres">
      <dgm:prSet presAssocID="{BD384516-12AD-4718-A1A0-5B6F3417C401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CEC8B02-94C6-47AC-8E36-69418D44B7CA}" type="pres">
      <dgm:prSet presAssocID="{7702D422-FA72-49F5-8BA4-87CCE34C7DDB}" presName="centerShape" presStyleLbl="node0" presStyleIdx="0" presStyleCnt="1"/>
      <dgm:spPr/>
      <dgm:t>
        <a:bodyPr/>
        <a:lstStyle/>
        <a:p>
          <a:endParaRPr lang="en-US"/>
        </a:p>
      </dgm:t>
    </dgm:pt>
    <dgm:pt modelId="{EED99EB4-5227-4CAA-8501-779327E87343}" type="pres">
      <dgm:prSet presAssocID="{B7141B0F-7697-4E7F-8E5A-44894FF86F11}" presName="Name9" presStyleLbl="parChTrans1D2" presStyleIdx="0" presStyleCnt="4"/>
      <dgm:spPr/>
      <dgm:t>
        <a:bodyPr/>
        <a:lstStyle/>
        <a:p>
          <a:endParaRPr lang="en-US"/>
        </a:p>
      </dgm:t>
    </dgm:pt>
    <dgm:pt modelId="{CB571712-6915-4F1A-B585-90AC8689BBCC}" type="pres">
      <dgm:prSet presAssocID="{B7141B0F-7697-4E7F-8E5A-44894FF86F11}" presName="connTx" presStyleLbl="parChTrans1D2" presStyleIdx="0" presStyleCnt="4"/>
      <dgm:spPr/>
      <dgm:t>
        <a:bodyPr/>
        <a:lstStyle/>
        <a:p>
          <a:endParaRPr lang="en-US"/>
        </a:p>
      </dgm:t>
    </dgm:pt>
    <dgm:pt modelId="{A46A35E4-F3EE-4173-A52F-1B4D3DCAAC0D}" type="pres">
      <dgm:prSet presAssocID="{1056821A-4E5F-4058-BCA9-B4CBA2CF5CDE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B7099C-3AA9-4CA7-8CA0-80CE15088BA8}" type="pres">
      <dgm:prSet presAssocID="{7FD23099-F454-41CB-9AE9-C2C4B8FDDBF4}" presName="Name9" presStyleLbl="parChTrans1D2" presStyleIdx="1" presStyleCnt="4"/>
      <dgm:spPr/>
      <dgm:t>
        <a:bodyPr/>
        <a:lstStyle/>
        <a:p>
          <a:endParaRPr lang="en-US"/>
        </a:p>
      </dgm:t>
    </dgm:pt>
    <dgm:pt modelId="{59EEEA3C-EB97-4D9C-9EB2-6F84F3D478E7}" type="pres">
      <dgm:prSet presAssocID="{7FD23099-F454-41CB-9AE9-C2C4B8FDDBF4}" presName="connTx" presStyleLbl="parChTrans1D2" presStyleIdx="1" presStyleCnt="4"/>
      <dgm:spPr/>
      <dgm:t>
        <a:bodyPr/>
        <a:lstStyle/>
        <a:p>
          <a:endParaRPr lang="en-US"/>
        </a:p>
      </dgm:t>
    </dgm:pt>
    <dgm:pt modelId="{4A043A28-0661-4BFD-B57A-8AF59FBCDDEC}" type="pres">
      <dgm:prSet presAssocID="{7964770A-7A9C-4CD1-B92A-5CA8BFB22803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E5C302-2FDF-4E6A-8584-1E8B531EFD46}" type="pres">
      <dgm:prSet presAssocID="{E8E4781D-B9C2-45B2-9F50-D721C2320269}" presName="Name9" presStyleLbl="parChTrans1D2" presStyleIdx="2" presStyleCnt="4"/>
      <dgm:spPr/>
      <dgm:t>
        <a:bodyPr/>
        <a:lstStyle/>
        <a:p>
          <a:endParaRPr lang="en-US"/>
        </a:p>
      </dgm:t>
    </dgm:pt>
    <dgm:pt modelId="{E2A87008-6AF2-49AE-AC7B-1A238F801BFA}" type="pres">
      <dgm:prSet presAssocID="{E8E4781D-B9C2-45B2-9F50-D721C2320269}" presName="connTx" presStyleLbl="parChTrans1D2" presStyleIdx="2" presStyleCnt="4"/>
      <dgm:spPr/>
      <dgm:t>
        <a:bodyPr/>
        <a:lstStyle/>
        <a:p>
          <a:endParaRPr lang="en-US"/>
        </a:p>
      </dgm:t>
    </dgm:pt>
    <dgm:pt modelId="{BF288D7B-22B7-4FE6-AF0B-02EF5200072B}" type="pres">
      <dgm:prSet presAssocID="{27E32E60-C088-4D41-9F82-6D7889DCDCEA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3DB3AD-72E1-4AB7-8AD9-28677FE70928}" type="pres">
      <dgm:prSet presAssocID="{310CBEC4-6AB9-410D-BD9B-843DC6F16319}" presName="Name9" presStyleLbl="parChTrans1D2" presStyleIdx="3" presStyleCnt="4"/>
      <dgm:spPr/>
      <dgm:t>
        <a:bodyPr/>
        <a:lstStyle/>
        <a:p>
          <a:endParaRPr lang="en-US"/>
        </a:p>
      </dgm:t>
    </dgm:pt>
    <dgm:pt modelId="{79A79DF9-E541-4A21-AEF3-7EC159CB849F}" type="pres">
      <dgm:prSet presAssocID="{310CBEC4-6AB9-410D-BD9B-843DC6F16319}" presName="connTx" presStyleLbl="parChTrans1D2" presStyleIdx="3" presStyleCnt="4"/>
      <dgm:spPr/>
      <dgm:t>
        <a:bodyPr/>
        <a:lstStyle/>
        <a:p>
          <a:endParaRPr lang="en-US"/>
        </a:p>
      </dgm:t>
    </dgm:pt>
    <dgm:pt modelId="{2B5D2FC5-6A20-42C1-814C-3916D9223A94}" type="pres">
      <dgm:prSet presAssocID="{86EC07EA-25F3-4D2A-9672-E161D030EA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C57B056-A440-49DC-8E5F-31E1E168AF96}" type="presOf" srcId="{310CBEC4-6AB9-410D-BD9B-843DC6F16319}" destId="{79A79DF9-E541-4A21-AEF3-7EC159CB849F}" srcOrd="1" destOrd="0" presId="urn:microsoft.com/office/officeart/2005/8/layout/radial1"/>
    <dgm:cxn modelId="{41C583D3-55A6-402E-9CA4-48523AF6FF31}" srcId="{7702D422-FA72-49F5-8BA4-87CCE34C7DDB}" destId="{27E32E60-C088-4D41-9F82-6D7889DCDCEA}" srcOrd="2" destOrd="0" parTransId="{E8E4781D-B9C2-45B2-9F50-D721C2320269}" sibTransId="{6D2A0B12-1F82-4B4C-835A-EBDAD8C072D1}"/>
    <dgm:cxn modelId="{6D34A7BD-7B32-4E32-86C9-159B3097B507}" srcId="{BD384516-12AD-4718-A1A0-5B6F3417C401}" destId="{7702D422-FA72-49F5-8BA4-87CCE34C7DDB}" srcOrd="0" destOrd="0" parTransId="{CD199795-95D0-4279-A597-E5AB548E7D43}" sibTransId="{71613FFF-17E9-44A8-8EC0-626551AAE9CC}"/>
    <dgm:cxn modelId="{E5305DCB-294C-42E2-83E4-A0FAE8784C09}" type="presOf" srcId="{7FD23099-F454-41CB-9AE9-C2C4B8FDDBF4}" destId="{59EEEA3C-EB97-4D9C-9EB2-6F84F3D478E7}" srcOrd="1" destOrd="0" presId="urn:microsoft.com/office/officeart/2005/8/layout/radial1"/>
    <dgm:cxn modelId="{995AFEDF-2431-407F-A275-FDB83488AC1E}" type="presOf" srcId="{E8E4781D-B9C2-45B2-9F50-D721C2320269}" destId="{E2A87008-6AF2-49AE-AC7B-1A238F801BFA}" srcOrd="1" destOrd="0" presId="urn:microsoft.com/office/officeart/2005/8/layout/radial1"/>
    <dgm:cxn modelId="{550CC42F-F49A-4DB3-BE6C-99E97FD13135}" srcId="{7702D422-FA72-49F5-8BA4-87CCE34C7DDB}" destId="{7964770A-7A9C-4CD1-B92A-5CA8BFB22803}" srcOrd="1" destOrd="0" parTransId="{7FD23099-F454-41CB-9AE9-C2C4B8FDDBF4}" sibTransId="{619A82A6-D4F2-4303-AF4F-54E14628EA2D}"/>
    <dgm:cxn modelId="{0FAE7997-1DA9-4A0E-A1FB-FD5A78A639C2}" type="presOf" srcId="{7964770A-7A9C-4CD1-B92A-5CA8BFB22803}" destId="{4A043A28-0661-4BFD-B57A-8AF59FBCDDEC}" srcOrd="0" destOrd="0" presId="urn:microsoft.com/office/officeart/2005/8/layout/radial1"/>
    <dgm:cxn modelId="{52D76536-6680-49B7-8100-6FF7B859EA8B}" type="presOf" srcId="{B7141B0F-7697-4E7F-8E5A-44894FF86F11}" destId="{CB571712-6915-4F1A-B585-90AC8689BBCC}" srcOrd="1" destOrd="0" presId="urn:microsoft.com/office/officeart/2005/8/layout/radial1"/>
    <dgm:cxn modelId="{CAD484E5-6FB4-455A-8ECC-A98340D7C163}" srcId="{7702D422-FA72-49F5-8BA4-87CCE34C7DDB}" destId="{86EC07EA-25F3-4D2A-9672-E161D030EA79}" srcOrd="3" destOrd="0" parTransId="{310CBEC4-6AB9-410D-BD9B-843DC6F16319}" sibTransId="{1777B7EC-42B2-4714-AAE6-1094E098C33E}"/>
    <dgm:cxn modelId="{66104AB7-D585-400B-9E51-D29839A23A32}" srcId="{7702D422-FA72-49F5-8BA4-87CCE34C7DDB}" destId="{1056821A-4E5F-4058-BCA9-B4CBA2CF5CDE}" srcOrd="0" destOrd="0" parTransId="{B7141B0F-7697-4E7F-8E5A-44894FF86F11}" sibTransId="{9820CC80-85F9-4A66-A626-2845F386D324}"/>
    <dgm:cxn modelId="{4A030EC1-0AF7-4614-A658-529B81EEC00A}" type="presOf" srcId="{B7141B0F-7697-4E7F-8E5A-44894FF86F11}" destId="{EED99EB4-5227-4CAA-8501-779327E87343}" srcOrd="0" destOrd="0" presId="urn:microsoft.com/office/officeart/2005/8/layout/radial1"/>
    <dgm:cxn modelId="{8FC7ED1B-B141-401A-80F6-0B9ADA4B0A99}" type="presOf" srcId="{1056821A-4E5F-4058-BCA9-B4CBA2CF5CDE}" destId="{A46A35E4-F3EE-4173-A52F-1B4D3DCAAC0D}" srcOrd="0" destOrd="0" presId="urn:microsoft.com/office/officeart/2005/8/layout/radial1"/>
    <dgm:cxn modelId="{3EFF9711-CAF4-41FC-9652-E8DDE724B7F6}" type="presOf" srcId="{E8E4781D-B9C2-45B2-9F50-D721C2320269}" destId="{EAE5C302-2FDF-4E6A-8584-1E8B531EFD46}" srcOrd="0" destOrd="0" presId="urn:microsoft.com/office/officeart/2005/8/layout/radial1"/>
    <dgm:cxn modelId="{EE45CA53-9358-43CB-ACA7-B882BFADC9AB}" type="presOf" srcId="{86EC07EA-25F3-4D2A-9672-E161D030EA79}" destId="{2B5D2FC5-6A20-42C1-814C-3916D9223A94}" srcOrd="0" destOrd="0" presId="urn:microsoft.com/office/officeart/2005/8/layout/radial1"/>
    <dgm:cxn modelId="{2AD15AE4-8B42-49DD-BC20-3A3677EAE171}" type="presOf" srcId="{310CBEC4-6AB9-410D-BD9B-843DC6F16319}" destId="{B43DB3AD-72E1-4AB7-8AD9-28677FE70928}" srcOrd="0" destOrd="0" presId="urn:microsoft.com/office/officeart/2005/8/layout/radial1"/>
    <dgm:cxn modelId="{7D31FC89-650E-4C90-A91E-A2F0461F2DB4}" type="presOf" srcId="{7FD23099-F454-41CB-9AE9-C2C4B8FDDBF4}" destId="{5AB7099C-3AA9-4CA7-8CA0-80CE15088BA8}" srcOrd="0" destOrd="0" presId="urn:microsoft.com/office/officeart/2005/8/layout/radial1"/>
    <dgm:cxn modelId="{8F78BE87-83B3-43A0-8C1C-174E7B92695C}" type="presOf" srcId="{7702D422-FA72-49F5-8BA4-87CCE34C7DDB}" destId="{1CEC8B02-94C6-47AC-8E36-69418D44B7CA}" srcOrd="0" destOrd="0" presId="urn:microsoft.com/office/officeart/2005/8/layout/radial1"/>
    <dgm:cxn modelId="{8D0BEB58-5C62-4CDC-B9E3-CDBE9AAC1828}" type="presOf" srcId="{BD384516-12AD-4718-A1A0-5B6F3417C401}" destId="{9BE39A98-F385-446D-B22A-43A25E5A98F7}" srcOrd="0" destOrd="0" presId="urn:microsoft.com/office/officeart/2005/8/layout/radial1"/>
    <dgm:cxn modelId="{5C06C7CC-DE49-428F-BE21-3F61690B7B58}" type="presOf" srcId="{27E32E60-C088-4D41-9F82-6D7889DCDCEA}" destId="{BF288D7B-22B7-4FE6-AF0B-02EF5200072B}" srcOrd="0" destOrd="0" presId="urn:microsoft.com/office/officeart/2005/8/layout/radial1"/>
    <dgm:cxn modelId="{6C68015F-9D4D-441A-B812-B1FA338C51EE}" type="presParOf" srcId="{9BE39A98-F385-446D-B22A-43A25E5A98F7}" destId="{1CEC8B02-94C6-47AC-8E36-69418D44B7CA}" srcOrd="0" destOrd="0" presId="urn:microsoft.com/office/officeart/2005/8/layout/radial1"/>
    <dgm:cxn modelId="{3C4B2E8C-FDBD-48C6-B552-85184836F1F0}" type="presParOf" srcId="{9BE39A98-F385-446D-B22A-43A25E5A98F7}" destId="{EED99EB4-5227-4CAA-8501-779327E87343}" srcOrd="1" destOrd="0" presId="urn:microsoft.com/office/officeart/2005/8/layout/radial1"/>
    <dgm:cxn modelId="{D92E48F8-A6D8-4877-ABCE-B7676FB703EC}" type="presParOf" srcId="{EED99EB4-5227-4CAA-8501-779327E87343}" destId="{CB571712-6915-4F1A-B585-90AC8689BBCC}" srcOrd="0" destOrd="0" presId="urn:microsoft.com/office/officeart/2005/8/layout/radial1"/>
    <dgm:cxn modelId="{CD3F504D-E760-4E57-A339-1988EC97292C}" type="presParOf" srcId="{9BE39A98-F385-446D-B22A-43A25E5A98F7}" destId="{A46A35E4-F3EE-4173-A52F-1B4D3DCAAC0D}" srcOrd="2" destOrd="0" presId="urn:microsoft.com/office/officeart/2005/8/layout/radial1"/>
    <dgm:cxn modelId="{34669571-CA3A-45E1-8C60-C94734700AF5}" type="presParOf" srcId="{9BE39A98-F385-446D-B22A-43A25E5A98F7}" destId="{5AB7099C-3AA9-4CA7-8CA0-80CE15088BA8}" srcOrd="3" destOrd="0" presId="urn:microsoft.com/office/officeart/2005/8/layout/radial1"/>
    <dgm:cxn modelId="{8F4B9B0F-7E2A-4812-A55C-DFAD4D3E5348}" type="presParOf" srcId="{5AB7099C-3AA9-4CA7-8CA0-80CE15088BA8}" destId="{59EEEA3C-EB97-4D9C-9EB2-6F84F3D478E7}" srcOrd="0" destOrd="0" presId="urn:microsoft.com/office/officeart/2005/8/layout/radial1"/>
    <dgm:cxn modelId="{8987D3F6-F3DD-4A33-A49A-5539D9D18CCB}" type="presParOf" srcId="{9BE39A98-F385-446D-B22A-43A25E5A98F7}" destId="{4A043A28-0661-4BFD-B57A-8AF59FBCDDEC}" srcOrd="4" destOrd="0" presId="urn:microsoft.com/office/officeart/2005/8/layout/radial1"/>
    <dgm:cxn modelId="{9D73C1F5-A771-4B51-8413-05EF69B1A7C0}" type="presParOf" srcId="{9BE39A98-F385-446D-B22A-43A25E5A98F7}" destId="{EAE5C302-2FDF-4E6A-8584-1E8B531EFD46}" srcOrd="5" destOrd="0" presId="urn:microsoft.com/office/officeart/2005/8/layout/radial1"/>
    <dgm:cxn modelId="{9C074131-6FD5-4CE5-994A-F89C70008CAC}" type="presParOf" srcId="{EAE5C302-2FDF-4E6A-8584-1E8B531EFD46}" destId="{E2A87008-6AF2-49AE-AC7B-1A238F801BFA}" srcOrd="0" destOrd="0" presId="urn:microsoft.com/office/officeart/2005/8/layout/radial1"/>
    <dgm:cxn modelId="{B9E08CE6-1B98-4E7B-80B5-75B57BC2E50B}" type="presParOf" srcId="{9BE39A98-F385-446D-B22A-43A25E5A98F7}" destId="{BF288D7B-22B7-4FE6-AF0B-02EF5200072B}" srcOrd="6" destOrd="0" presId="urn:microsoft.com/office/officeart/2005/8/layout/radial1"/>
    <dgm:cxn modelId="{4603D7BB-D8F3-497A-830E-778F9E2E0C59}" type="presParOf" srcId="{9BE39A98-F385-446D-B22A-43A25E5A98F7}" destId="{B43DB3AD-72E1-4AB7-8AD9-28677FE70928}" srcOrd="7" destOrd="0" presId="urn:microsoft.com/office/officeart/2005/8/layout/radial1"/>
    <dgm:cxn modelId="{5D2E19CB-27CD-45D3-9F13-6101468794E9}" type="presParOf" srcId="{B43DB3AD-72E1-4AB7-8AD9-28677FE70928}" destId="{79A79DF9-E541-4A21-AEF3-7EC159CB849F}" srcOrd="0" destOrd="0" presId="urn:microsoft.com/office/officeart/2005/8/layout/radial1"/>
    <dgm:cxn modelId="{7B6409BA-5238-44A8-A8F4-451B43DA8F85}" type="presParOf" srcId="{9BE39A98-F385-446D-B22A-43A25E5A98F7}" destId="{2B5D2FC5-6A20-42C1-814C-3916D9223A94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C8B02-94C6-47AC-8E36-69418D44B7CA}">
      <dsp:nvSpPr>
        <dsp:cNvPr id="0" name=""/>
        <dsp:cNvSpPr/>
      </dsp:nvSpPr>
      <dsp:spPr>
        <a:xfrm>
          <a:off x="3317797" y="1963130"/>
          <a:ext cx="1492405" cy="14924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Childhood </a:t>
          </a:r>
          <a:endParaRPr lang="en-US" sz="1900" kern="1200" dirty="0"/>
        </a:p>
      </dsp:txBody>
      <dsp:txXfrm>
        <a:off x="3536355" y="2181688"/>
        <a:ext cx="1055289" cy="1055289"/>
      </dsp:txXfrm>
    </dsp:sp>
    <dsp:sp modelId="{EED99EB4-5227-4CAA-8501-779327E87343}">
      <dsp:nvSpPr>
        <dsp:cNvPr id="0" name=""/>
        <dsp:cNvSpPr/>
      </dsp:nvSpPr>
      <dsp:spPr>
        <a:xfrm rot="16200000">
          <a:off x="3838366" y="1720972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052718" y="1726216"/>
        <a:ext cx="22563" cy="22563"/>
      </dsp:txXfrm>
    </dsp:sp>
    <dsp:sp modelId="{A46A35E4-F3EE-4173-A52F-1B4D3DCAAC0D}">
      <dsp:nvSpPr>
        <dsp:cNvPr id="0" name=""/>
        <dsp:cNvSpPr/>
      </dsp:nvSpPr>
      <dsp:spPr>
        <a:xfrm>
          <a:off x="3317797" y="19459"/>
          <a:ext cx="1492405" cy="14924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Social </a:t>
          </a:r>
          <a:endParaRPr lang="en-US" sz="2800" kern="1200" dirty="0"/>
        </a:p>
      </dsp:txBody>
      <dsp:txXfrm>
        <a:off x="3536355" y="238017"/>
        <a:ext cx="1055289" cy="1055289"/>
      </dsp:txXfrm>
    </dsp:sp>
    <dsp:sp modelId="{5AB7099C-3AA9-4CA7-8CA0-80CE15088BA8}">
      <dsp:nvSpPr>
        <dsp:cNvPr id="0" name=""/>
        <dsp:cNvSpPr/>
      </dsp:nvSpPr>
      <dsp:spPr>
        <a:xfrm>
          <a:off x="4810202" y="2692808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024554" y="2698051"/>
        <a:ext cx="22563" cy="22563"/>
      </dsp:txXfrm>
    </dsp:sp>
    <dsp:sp modelId="{4A043A28-0661-4BFD-B57A-8AF59FBCDDEC}">
      <dsp:nvSpPr>
        <dsp:cNvPr id="0" name=""/>
        <dsp:cNvSpPr/>
      </dsp:nvSpPr>
      <dsp:spPr>
        <a:xfrm>
          <a:off x="5261469" y="1963130"/>
          <a:ext cx="1492405" cy="14924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Economic</a:t>
          </a:r>
          <a:endParaRPr lang="en-US" sz="2000" kern="1200" dirty="0"/>
        </a:p>
      </dsp:txBody>
      <dsp:txXfrm>
        <a:off x="5480027" y="2181688"/>
        <a:ext cx="1055289" cy="1055289"/>
      </dsp:txXfrm>
    </dsp:sp>
    <dsp:sp modelId="{EAE5C302-2FDF-4E6A-8584-1E8B531EFD46}">
      <dsp:nvSpPr>
        <dsp:cNvPr id="0" name=""/>
        <dsp:cNvSpPr/>
      </dsp:nvSpPr>
      <dsp:spPr>
        <a:xfrm rot="5400000">
          <a:off x="3838366" y="3664644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052718" y="3669887"/>
        <a:ext cx="22563" cy="22563"/>
      </dsp:txXfrm>
    </dsp:sp>
    <dsp:sp modelId="{BF288D7B-22B7-4FE6-AF0B-02EF5200072B}">
      <dsp:nvSpPr>
        <dsp:cNvPr id="0" name=""/>
        <dsp:cNvSpPr/>
      </dsp:nvSpPr>
      <dsp:spPr>
        <a:xfrm>
          <a:off x="3317797" y="3906802"/>
          <a:ext cx="1492405" cy="14924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err="1" smtClean="0"/>
            <a:t>Technol-ogical</a:t>
          </a:r>
          <a:r>
            <a:rPr lang="en-US" sz="1400" kern="1200" dirty="0" smtClean="0"/>
            <a:t> </a:t>
          </a:r>
          <a:endParaRPr lang="en-US" sz="1400" kern="1200" dirty="0"/>
        </a:p>
      </dsp:txBody>
      <dsp:txXfrm>
        <a:off x="3536355" y="4125360"/>
        <a:ext cx="1055289" cy="1055289"/>
      </dsp:txXfrm>
    </dsp:sp>
    <dsp:sp modelId="{B43DB3AD-72E1-4AB7-8AD9-28677FE70928}">
      <dsp:nvSpPr>
        <dsp:cNvPr id="0" name=""/>
        <dsp:cNvSpPr/>
      </dsp:nvSpPr>
      <dsp:spPr>
        <a:xfrm rot="10800000">
          <a:off x="2866530" y="2692808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3080882" y="2698051"/>
        <a:ext cx="22563" cy="22563"/>
      </dsp:txXfrm>
    </dsp:sp>
    <dsp:sp modelId="{2B5D2FC5-6A20-42C1-814C-3916D9223A94}">
      <dsp:nvSpPr>
        <dsp:cNvPr id="0" name=""/>
        <dsp:cNvSpPr/>
      </dsp:nvSpPr>
      <dsp:spPr>
        <a:xfrm>
          <a:off x="1374125" y="1963130"/>
          <a:ext cx="1492405" cy="14924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Cultural</a:t>
          </a:r>
          <a:endParaRPr lang="en-US" sz="2400" kern="1200" dirty="0"/>
        </a:p>
      </dsp:txBody>
      <dsp:txXfrm>
        <a:off x="1592683" y="2181688"/>
        <a:ext cx="1055289" cy="1055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3B917-049C-4020-AE6D-692D7E9641DE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BA8A88-DC81-4130-B746-56D3233F28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444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Review the definitions</a:t>
            </a:r>
            <a:r>
              <a:rPr lang="en-GB" baseline="0" dirty="0" smtClean="0"/>
              <a:t> of Moodle which should be placed on Moodle. Discuss and draw out key themes from answers on board.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A8A88-DC81-4130-B746-56D3233F285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705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Ask students</a:t>
            </a:r>
            <a:r>
              <a:rPr lang="en-GB" baseline="0" dirty="0" smtClean="0"/>
              <a:t> to reflect on how modern childhoods may differ from those in the past, by considering each of these areas.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A8A88-DC81-4130-B746-56D3233F285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4786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Reynolds on left. Gainsborough.</a:t>
            </a:r>
          </a:p>
          <a:p>
            <a:endParaRPr lang="en-GB" dirty="0" smtClean="0"/>
          </a:p>
          <a:p>
            <a:r>
              <a:rPr lang="en-GB" dirty="0" smtClean="0"/>
              <a:t>What</a:t>
            </a:r>
            <a:r>
              <a:rPr lang="en-GB" baseline="0" dirty="0" smtClean="0"/>
              <a:t> image of childhood do we have here? </a:t>
            </a:r>
          </a:p>
          <a:p>
            <a:endParaRPr lang="en-GB" baseline="0" dirty="0" smtClean="0"/>
          </a:p>
          <a:p>
            <a:r>
              <a:rPr lang="en-GB" baseline="0" dirty="0" smtClean="0"/>
              <a:t>C18th visions of childhood – in opposition to adulthood. Innocent – linked to nature. Play. Classless or genderless, a ‘secret garden’ of childhood….</a:t>
            </a:r>
          </a:p>
          <a:p>
            <a:r>
              <a:rPr lang="en-GB" baseline="0" dirty="0" smtClean="0"/>
              <a:t>This is still something that we still hold on to – very little 20</a:t>
            </a:r>
            <a:r>
              <a:rPr lang="en-GB" baseline="30000" dirty="0" smtClean="0"/>
              <a:t>th</a:t>
            </a:r>
            <a:r>
              <a:rPr lang="en-GB" baseline="0" dirty="0" smtClean="0"/>
              <a:t> century art – but think of birthday cards and adverts – how do they present children?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A8A88-DC81-4130-B746-56D3233F285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6337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More monetary exchange. Capitalism</a:t>
            </a:r>
            <a:r>
              <a:rPr lang="en-GB" baseline="0" dirty="0" smtClean="0"/>
              <a:t> often leads to neo-liberal attitudes. </a:t>
            </a:r>
          </a:p>
          <a:p>
            <a:r>
              <a:rPr lang="en-GB" baseline="0" dirty="0" smtClean="0"/>
              <a:t>Traditional hierarchies – break down of class and social rank. No longer ‘owe’ respect by dint of authority (trickle down)</a:t>
            </a:r>
          </a:p>
          <a:p>
            <a:r>
              <a:rPr lang="en-GB" baseline="0" dirty="0" smtClean="0"/>
              <a:t>Division of labour across class and gender </a:t>
            </a:r>
          </a:p>
          <a:p>
            <a:r>
              <a:rPr lang="en-GB" baseline="0" dirty="0" smtClean="0"/>
              <a:t>Patriarchal structures meant men had traditionally had little to do with raising children. </a:t>
            </a:r>
          </a:p>
          <a:p>
            <a:r>
              <a:rPr lang="en-GB" baseline="0" dirty="0" smtClean="0"/>
              <a:t>Children don’t work – more precious.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A8A88-DC81-4130-B746-56D3233F285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3260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A8A88-DC81-4130-B746-56D3233F285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7676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Romantic</a:t>
            </a:r>
            <a:r>
              <a:rPr lang="en-GB" baseline="0" dirty="0" smtClean="0"/>
              <a:t> legacy. Uncomplicated family life. Childhood as a time of innocence free of cares and worries.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A8A88-DC81-4130-B746-56D3233F285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1979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A8A88-DC81-4130-B746-56D3233F285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5793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A8A88-DC81-4130-B746-56D3233F285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9572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List</a:t>
            </a:r>
            <a:r>
              <a:rPr lang="en-GB" baseline="0" dirty="0" smtClean="0"/>
              <a:t> could include:</a:t>
            </a:r>
          </a:p>
          <a:p>
            <a:endParaRPr lang="en-GB" baseline="0" dirty="0" smtClean="0"/>
          </a:p>
          <a:p>
            <a:r>
              <a:rPr lang="en-GB" baseline="0" dirty="0" smtClean="0"/>
              <a:t>Less outdoor play – urbanised spaces, busy roads, lack of resources</a:t>
            </a:r>
          </a:p>
          <a:p>
            <a:r>
              <a:rPr lang="en-GB" baseline="0" dirty="0" smtClean="0"/>
              <a:t>Car use – no walking to school </a:t>
            </a:r>
          </a:p>
          <a:p>
            <a:r>
              <a:rPr lang="en-GB" baseline="0" dirty="0" smtClean="0"/>
              <a:t>Children in childcare longer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A8A88-DC81-4130-B746-56D3233F285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816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973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356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726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123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265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89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985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754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491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294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277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6DB911-59B5-4431-BD8B-E0AD635D2CE4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0D23B-5161-4240-A2E3-8A041D73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55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youtube.com/watch?v=lAJzheeEREs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citeseerx.ist.psu.edu/viewdoc/download?doi=10.1.1.536.2916&amp;rep=rep1&amp;type=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ECCH7002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i="1" dirty="0" smtClean="0"/>
              <a:t>Children and Young People in Focus </a:t>
            </a:r>
          </a:p>
          <a:p>
            <a:r>
              <a:rPr lang="en-GB" i="1" dirty="0" err="1" smtClean="0"/>
              <a:t>Sesiwn</a:t>
            </a:r>
            <a:r>
              <a:rPr lang="en-GB" i="1" dirty="0" smtClean="0"/>
              <a:t> 2 / Session 2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25302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Amcanion</a:t>
            </a:r>
            <a:r>
              <a:rPr lang="en-GB" i="1" dirty="0" smtClean="0"/>
              <a:t> y </a:t>
            </a:r>
            <a:r>
              <a:rPr lang="en-GB" i="1" dirty="0" err="1" smtClean="0"/>
              <a:t>Modiwl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Module 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To </a:t>
            </a:r>
            <a:r>
              <a:rPr lang="en-GB" dirty="0"/>
              <a:t>enable students to develop an in-depth knowledge and understanding of issues which impact upon the lives of children and young people in contemporary society, including the development of a critical understanding of the theory, policy and practice relating to children’s rights in Wales, UK and the wider world. </a:t>
            </a:r>
            <a:endParaRPr lang="en-GB" dirty="0" smtClean="0"/>
          </a:p>
          <a:p>
            <a:pPr lvl="0"/>
            <a:endParaRPr lang="en-GB" dirty="0"/>
          </a:p>
          <a:p>
            <a:pPr lvl="0"/>
            <a:r>
              <a:rPr lang="en-GB" dirty="0"/>
              <a:t>To develop advanced understanding of models of well-being and the ability to critique the theory, policy and practice of well-being. 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81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Deilliannau</a:t>
            </a:r>
            <a:r>
              <a:rPr lang="en-GB" i="1" dirty="0" smtClean="0"/>
              <a:t> </a:t>
            </a:r>
            <a:r>
              <a:rPr lang="en-GB" i="1" dirty="0" err="1" smtClean="0"/>
              <a:t>Dysgu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50666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400" dirty="0"/>
              <a:t>Engage critically with theory and policy of health and well-being as it impacts upon the lives of children and young people</a:t>
            </a:r>
            <a:r>
              <a:rPr lang="en-GB" sz="2400" dirty="0" smtClean="0"/>
              <a:t>.</a:t>
            </a:r>
            <a:endParaRPr lang="en-GB" sz="2400" dirty="0"/>
          </a:p>
          <a:p>
            <a:pPr lvl="0"/>
            <a:r>
              <a:rPr lang="en-GB" sz="2400" dirty="0"/>
              <a:t>Critically analyse ideologies which influence the position of children and young people in contemporary society, e.g. Adverse Childhood Experiences (ACEs).</a:t>
            </a:r>
          </a:p>
          <a:p>
            <a:pPr lvl="0"/>
            <a:r>
              <a:rPr lang="en-GB" sz="2400" dirty="0"/>
              <a:t>Demonstrate a critical understanding of the cultural and social factors which influence the delivery of services to children and young people to enhance their health, well-being and fulfilment of rights.</a:t>
            </a:r>
          </a:p>
          <a:p>
            <a:pPr lvl="0"/>
            <a:r>
              <a:rPr lang="en-GB" sz="2400" dirty="0"/>
              <a:t>Critically analyse how government policy and provision can be influenced by media, market forces and consumerism.</a:t>
            </a:r>
          </a:p>
          <a:p>
            <a:pPr lvl="0" fontAlgn="base" hangingPunct="0"/>
            <a:r>
              <a:rPr lang="en-GB" sz="2400" dirty="0"/>
              <a:t>Present their work appropriately, with an understanding of the requirements of critical thinking</a:t>
            </a:r>
            <a:r>
              <a:rPr lang="en-GB" sz="2400" dirty="0" smtClean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295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childhood?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815152"/>
            <a:ext cx="10515600" cy="4339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513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Thinking about Childhood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662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Historically – childhood has been considered from a psychological and biological study of the development of children. </a:t>
            </a:r>
          </a:p>
          <a:p>
            <a:endParaRPr lang="en-GB" dirty="0" smtClean="0"/>
          </a:p>
          <a:p>
            <a:r>
              <a:rPr lang="en-GB" dirty="0" smtClean="0"/>
              <a:t>Implicit in is view that of children as ‘not-yet-social-beings’ – ignores their social participation, agency and collective life. </a:t>
            </a:r>
          </a:p>
          <a:p>
            <a:endParaRPr lang="en-GB" dirty="0" smtClean="0"/>
          </a:p>
          <a:p>
            <a:r>
              <a:rPr lang="en-GB" dirty="0" smtClean="0"/>
              <a:t>Childhood – a biological phase or a socio-historical construct?</a:t>
            </a:r>
          </a:p>
          <a:p>
            <a:pPr lvl="1"/>
            <a:r>
              <a:rPr lang="en-GB" dirty="0" smtClean="0"/>
              <a:t>Move towards considering the social and historical aspects of children’s life. </a:t>
            </a:r>
          </a:p>
          <a:p>
            <a:pPr lvl="1"/>
            <a:r>
              <a:rPr lang="en-GB" dirty="0" smtClean="0"/>
              <a:t>Child development focuses on the individual – loses the context of childhood as a collective experience. </a:t>
            </a:r>
          </a:p>
          <a:p>
            <a:pPr lvl="1"/>
            <a:r>
              <a:rPr lang="en-GB" dirty="0" smtClean="0"/>
              <a:t>Even then, the tendency has been to consider ‘one-way’ – effects of (adult) society on children. </a:t>
            </a:r>
          </a:p>
          <a:p>
            <a:pPr marL="457200" lvl="1" indent="0" algn="r">
              <a:buNone/>
            </a:pPr>
            <a:r>
              <a:rPr lang="en-GB" dirty="0" err="1" smtClean="0"/>
              <a:t>Prout</a:t>
            </a:r>
            <a:r>
              <a:rPr lang="en-GB" dirty="0" smtClean="0"/>
              <a:t>, 2005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398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No More Binary Thinking?</a:t>
            </a:r>
            <a:endParaRPr lang="en-GB" dirty="0"/>
          </a:p>
        </p:txBody>
      </p:sp>
      <p:sp>
        <p:nvSpPr>
          <p:cNvPr id="4" name="Rounded Rectangular Callout 3"/>
          <p:cNvSpPr/>
          <p:nvPr/>
        </p:nvSpPr>
        <p:spPr>
          <a:xfrm>
            <a:off x="698311" y="2060811"/>
            <a:ext cx="10795378" cy="2893326"/>
          </a:xfrm>
          <a:prstGeom prst="wedgeRoundRectCallout">
            <a:avLst>
              <a:gd name="adj1" fmla="val 50882"/>
              <a:gd name="adj2" fmla="val 8514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/>
              <a:t>“Childhood, like all phenomena, is heterogeneous, complex and emergent, and, because this is so, its understanding requires a broad set of intellectual resources, an inter-disciplinary approach and an open minded process of enquiry.”</a:t>
            </a:r>
          </a:p>
          <a:p>
            <a:pPr algn="r"/>
            <a:r>
              <a:rPr lang="en-GB" sz="2800" dirty="0" err="1"/>
              <a:t>Prout</a:t>
            </a:r>
            <a:r>
              <a:rPr lang="en-GB" sz="2800" dirty="0"/>
              <a:t>, 2005, p. 2</a:t>
            </a:r>
          </a:p>
        </p:txBody>
      </p:sp>
    </p:spTree>
    <p:extLst>
      <p:ext uri="{BB962C8B-B14F-4D97-AF65-F5344CB8AC3E}">
        <p14:creationId xmlns:p14="http://schemas.microsoft.com/office/powerpoint/2010/main" val="3698830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9269" y="113770"/>
            <a:ext cx="10515600" cy="1059937"/>
          </a:xfrm>
        </p:spPr>
        <p:txBody>
          <a:bodyPr/>
          <a:lstStyle/>
          <a:p>
            <a:pPr algn="ctr"/>
            <a:r>
              <a:rPr lang="en-GB" dirty="0" smtClean="0"/>
              <a:t>How has childhood changed? 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66293280"/>
              </p:ext>
            </p:extLst>
          </p:nvPr>
        </p:nvGraphicFramePr>
        <p:xfrm>
          <a:off x="2223069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4199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Blurring the Boundaries?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Prout</a:t>
            </a:r>
            <a:r>
              <a:rPr lang="en-GB" dirty="0" smtClean="0"/>
              <a:t> (2005) suggests that social, economic, cultural and technological changes in modern society have weakened the boundary between childhood and adulthood. </a:t>
            </a:r>
          </a:p>
          <a:p>
            <a:endParaRPr lang="en-GB" dirty="0"/>
          </a:p>
          <a:p>
            <a:r>
              <a:rPr lang="en-GB" dirty="0" smtClean="0"/>
              <a:t>Why might this be?</a:t>
            </a:r>
          </a:p>
          <a:p>
            <a:r>
              <a:rPr lang="en-GB" dirty="0" smtClean="0"/>
              <a:t>Do you agree?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866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Views of Childhood Change over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Philipe</a:t>
            </a:r>
            <a:r>
              <a:rPr lang="en-GB" dirty="0" smtClean="0"/>
              <a:t> Aries:</a:t>
            </a:r>
          </a:p>
          <a:p>
            <a:pPr lvl="1"/>
            <a:r>
              <a:rPr lang="en-GB" dirty="0" smtClean="0"/>
              <a:t>Pre 15</a:t>
            </a:r>
            <a:r>
              <a:rPr lang="en-GB" baseline="30000" dirty="0" smtClean="0"/>
              <a:t>th</a:t>
            </a:r>
            <a:r>
              <a:rPr lang="en-GB" dirty="0" smtClean="0"/>
              <a:t> Century (Medieval society) – children were considered miniature adults after age 7. </a:t>
            </a:r>
          </a:p>
          <a:p>
            <a:pPr lvl="1"/>
            <a:r>
              <a:rPr lang="en-GB" dirty="0" smtClean="0"/>
              <a:t>Contemporary notions of childhood don’t begin to exist until 16-17</a:t>
            </a:r>
            <a:r>
              <a:rPr lang="en-GB" baseline="30000" dirty="0" smtClean="0"/>
              <a:t>th</a:t>
            </a:r>
            <a:r>
              <a:rPr lang="en-GB" dirty="0" smtClean="0"/>
              <a:t> Centuries (though divided by class). </a:t>
            </a:r>
          </a:p>
          <a:p>
            <a:pPr lvl="1"/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and 19</a:t>
            </a:r>
            <a:r>
              <a:rPr lang="en-GB" baseline="30000" dirty="0" smtClean="0"/>
              <a:t>th</a:t>
            </a:r>
            <a:r>
              <a:rPr lang="en-GB" dirty="0" smtClean="0"/>
              <a:t> centuries see romantic notions of childhood – purity, innocence, nature, dependence. Children need to be protected.</a:t>
            </a:r>
          </a:p>
          <a:p>
            <a:pPr lvl="1"/>
            <a:r>
              <a:rPr lang="en-GB" dirty="0" smtClean="0"/>
              <a:t>Changing emotional economy of the family.</a:t>
            </a:r>
          </a:p>
          <a:p>
            <a:pPr lvl="1"/>
            <a:r>
              <a:rPr lang="en-GB" dirty="0" smtClean="0"/>
              <a:t>Moralists – childhood as an immature period. </a:t>
            </a:r>
          </a:p>
          <a:p>
            <a:pPr lvl="1"/>
            <a:r>
              <a:rPr lang="en-GB" dirty="0" smtClean="0"/>
              <a:t>Place of the child – rise of schooling. </a:t>
            </a:r>
          </a:p>
        </p:txBody>
      </p:sp>
    </p:spTree>
    <p:extLst>
      <p:ext uri="{BB962C8B-B14F-4D97-AF65-F5344CB8AC3E}">
        <p14:creationId xmlns:p14="http://schemas.microsoft.com/office/powerpoint/2010/main" val="1694605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535" y="507277"/>
            <a:ext cx="3110585" cy="23336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536" y="3147579"/>
            <a:ext cx="3110585" cy="3333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5469" y="507277"/>
            <a:ext cx="2619759" cy="392963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85469" y="4544705"/>
            <a:ext cx="2619759" cy="217681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9576" y="507277"/>
            <a:ext cx="5149385" cy="4228496"/>
          </a:xfrm>
          <a:prstGeom prst="rect">
            <a:avLst/>
          </a:prstGeom>
        </p:spPr>
      </p:pic>
      <p:sp>
        <p:nvSpPr>
          <p:cNvPr id="2" name="Cloud 1"/>
          <p:cNvSpPr/>
          <p:nvPr/>
        </p:nvSpPr>
        <p:spPr>
          <a:xfrm>
            <a:off x="7492621" y="5036024"/>
            <a:ext cx="3384645" cy="168549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Secret garden of childhood?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14682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Economic changes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408761" cy="4351338"/>
          </a:xfrm>
        </p:spPr>
        <p:txBody>
          <a:bodyPr/>
          <a:lstStyle/>
          <a:p>
            <a:r>
              <a:rPr lang="en-GB" dirty="0" smtClean="0"/>
              <a:t>Modernity is associated with rise of capitalism </a:t>
            </a:r>
          </a:p>
          <a:p>
            <a:r>
              <a:rPr lang="en-GB" dirty="0" smtClean="0"/>
              <a:t>Decline in traditional hierarchies and social rank </a:t>
            </a:r>
          </a:p>
          <a:p>
            <a:r>
              <a:rPr lang="en-GB" dirty="0" smtClean="0"/>
              <a:t>More social division of labour</a:t>
            </a:r>
          </a:p>
          <a:p>
            <a:r>
              <a:rPr lang="en-GB" dirty="0" smtClean="0"/>
              <a:t>New classes and new status groups</a:t>
            </a:r>
          </a:p>
          <a:p>
            <a:r>
              <a:rPr lang="en-GB" dirty="0" smtClean="0"/>
              <a:t>Changing gender expectations </a:t>
            </a:r>
          </a:p>
          <a:p>
            <a:r>
              <a:rPr lang="en-GB" dirty="0" smtClean="0"/>
              <a:t>Change was brutal (but slow) – compared to fast pace of modern change. </a:t>
            </a:r>
            <a:endParaRPr lang="en-GB" dirty="0"/>
          </a:p>
        </p:txBody>
      </p:sp>
      <p:sp>
        <p:nvSpPr>
          <p:cNvPr id="4" name="Cloud 3"/>
          <p:cNvSpPr/>
          <p:nvPr/>
        </p:nvSpPr>
        <p:spPr>
          <a:xfrm>
            <a:off x="7451678" y="2647666"/>
            <a:ext cx="4531056" cy="256577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Reflect: What are the implications of these economic changes on the life of the child?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587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Social and Cultural Changes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024" y="1825625"/>
            <a:ext cx="11313994" cy="488907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Changes to parent-child relations to a more open, democratic approach </a:t>
            </a:r>
          </a:p>
          <a:p>
            <a:pPr marL="0" indent="0">
              <a:buNone/>
            </a:pPr>
            <a:endParaRPr lang="en-GB" sz="3200" dirty="0" smtClean="0"/>
          </a:p>
          <a:p>
            <a:r>
              <a:rPr lang="en-GB" sz="3200" dirty="0" smtClean="0"/>
              <a:t>Destabilisation </a:t>
            </a:r>
            <a:r>
              <a:rPr lang="en-GB" sz="3200" dirty="0"/>
              <a:t>of family </a:t>
            </a:r>
            <a:r>
              <a:rPr lang="en-GB" sz="3200" dirty="0" smtClean="0"/>
              <a:t>structures (as a result of industrial and post-industrial influences)</a:t>
            </a:r>
            <a:endParaRPr lang="en-GB" sz="3200" dirty="0"/>
          </a:p>
          <a:p>
            <a:pPr lvl="1"/>
            <a:r>
              <a:rPr lang="en-GB" sz="2800" dirty="0"/>
              <a:t>Divorce and separation can lead to low </a:t>
            </a:r>
            <a:r>
              <a:rPr lang="en-GB" sz="2800" dirty="0" smtClean="0"/>
              <a:t>income (and poverty)</a:t>
            </a:r>
            <a:endParaRPr lang="en-GB" sz="2800" dirty="0"/>
          </a:p>
          <a:p>
            <a:pPr lvl="1"/>
            <a:r>
              <a:rPr lang="en-GB" sz="2800" dirty="0"/>
              <a:t>Working parents can lead to complex timetables to coordinate family member activities 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08379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23081"/>
            <a:ext cx="10515600" cy="5753882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Decline in nuclear family structures – growth of step-families, lone parents, cohabitation (decline in marriage). </a:t>
            </a:r>
            <a:endParaRPr lang="en-GB" sz="3200" dirty="0" smtClean="0"/>
          </a:p>
          <a:p>
            <a:pPr marL="0" indent="0">
              <a:buNone/>
            </a:pPr>
            <a:endParaRPr lang="en-GB" sz="2800" dirty="0"/>
          </a:p>
          <a:p>
            <a:r>
              <a:rPr lang="en-GB" sz="3200" dirty="0"/>
              <a:t>Simpson (1998 in </a:t>
            </a:r>
            <a:r>
              <a:rPr lang="en-GB" sz="3200" dirty="0" err="1"/>
              <a:t>Prout</a:t>
            </a:r>
            <a:r>
              <a:rPr lang="en-GB" sz="3200" dirty="0"/>
              <a:t>, 2005) – from the Nuclear to the Unclear family </a:t>
            </a:r>
            <a:endParaRPr lang="en-GB" sz="3200" dirty="0" smtClean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Children experience multiple childhood locations simultaneously, with parents coordinating parenting approaches to different degrees </a:t>
            </a:r>
            <a:endParaRPr lang="en-GB" sz="3200" dirty="0" smtClean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“Children have to develop abilities to manage diverse social settings and develop skills including diplomacy, confidentiality, discretion and tact when dealing with parents” (</a:t>
            </a:r>
            <a:r>
              <a:rPr lang="en-GB" sz="3200" dirty="0" err="1"/>
              <a:t>Prout</a:t>
            </a:r>
            <a:r>
              <a:rPr lang="en-GB" sz="3200" dirty="0"/>
              <a:t>, 2005).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2594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Social and Cultural Changes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34482"/>
          </a:xfrm>
        </p:spPr>
        <p:txBody>
          <a:bodyPr>
            <a:normAutofit/>
          </a:bodyPr>
          <a:lstStyle/>
          <a:p>
            <a:r>
              <a:rPr lang="en-GB" dirty="0" smtClean="0"/>
              <a:t>Impact of inequality on childhood experiences – rise of child poverty</a:t>
            </a:r>
          </a:p>
          <a:p>
            <a:endParaRPr lang="en-GB" dirty="0"/>
          </a:p>
          <a:p>
            <a:r>
              <a:rPr lang="en-GB" dirty="0" smtClean="0"/>
              <a:t>Diversity and identity formation – ‘transnational childhoods’ </a:t>
            </a:r>
          </a:p>
          <a:p>
            <a:endParaRPr lang="en-GB" dirty="0"/>
          </a:p>
          <a:p>
            <a:r>
              <a:rPr lang="en-GB" dirty="0" smtClean="0"/>
              <a:t>Decline in birth rates – what will the long term impact of this be?  </a:t>
            </a:r>
          </a:p>
          <a:p>
            <a:endParaRPr lang="en-GB" dirty="0"/>
          </a:p>
          <a:p>
            <a:r>
              <a:rPr lang="en-GB" b="1" i="1" dirty="0" smtClean="0"/>
              <a:t>What other changes can you identify? </a:t>
            </a:r>
          </a:p>
          <a:p>
            <a:r>
              <a:rPr lang="en-GB" b="1" i="1" dirty="0" smtClean="0"/>
              <a:t>Reflect on how these changes impact on the children and young people you work with / know. </a:t>
            </a:r>
          </a:p>
        </p:txBody>
      </p:sp>
    </p:spTree>
    <p:extLst>
      <p:ext uri="{BB962C8B-B14F-4D97-AF65-F5344CB8AC3E}">
        <p14:creationId xmlns:p14="http://schemas.microsoft.com/office/powerpoint/2010/main" val="15872125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Technological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930555"/>
            <a:ext cx="10515600" cy="224640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Technological advances make ever increasing ranges of information avai</a:t>
            </a:r>
            <a:r>
              <a:rPr lang="en-GB" sz="3200" dirty="0" smtClean="0"/>
              <a:t>lable to children. </a:t>
            </a:r>
            <a:endParaRPr lang="en-GB" sz="3200" dirty="0"/>
          </a:p>
          <a:p>
            <a:pPr lvl="1"/>
            <a:r>
              <a:rPr lang="en-GB" sz="2800" dirty="0" smtClean="0"/>
              <a:t>What are the benefits of this?</a:t>
            </a:r>
          </a:p>
          <a:p>
            <a:pPr lvl="1"/>
            <a:r>
              <a:rPr lang="en-GB" sz="2800" dirty="0" smtClean="0"/>
              <a:t>What are the possible drawbacks?</a:t>
            </a:r>
          </a:p>
          <a:p>
            <a:endParaRPr lang="en-GB" sz="3200" dirty="0" smtClean="0"/>
          </a:p>
          <a:p>
            <a:pPr marL="0" indent="0">
              <a:buNone/>
            </a:pPr>
            <a:endParaRPr lang="en-GB" sz="32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3762" y="1559113"/>
            <a:ext cx="3207010" cy="2138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2852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16809" t="31580" r="69482" b="58600"/>
          <a:stretch/>
        </p:blipFill>
        <p:spPr>
          <a:xfrm>
            <a:off x="548599" y="3098043"/>
            <a:ext cx="11024702" cy="337099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Age of Technology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Children have a right to information (articles 13 and 17 of UNCRC)</a:t>
            </a:r>
          </a:p>
          <a:p>
            <a:r>
              <a:rPr lang="en-GB" dirty="0" smtClean="0"/>
              <a:t>The ‘cyber-utopia’ -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7737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Disappearing Childhood?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Children are exposed to ‘adult’ values and information – causes a blurring of boundaries – leads to disappearance of childhood</a:t>
            </a:r>
          </a:p>
          <a:p>
            <a:pPr lvl="1"/>
            <a:r>
              <a:rPr lang="en-GB" dirty="0" smtClean="0"/>
              <a:t>What is the implicit view in this, however? (Think of the ‘secret garden’)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dirty="0" smtClean="0"/>
              <a:t>Toxic Childhoods…</a:t>
            </a:r>
          </a:p>
          <a:p>
            <a:pPr lvl="1"/>
            <a:r>
              <a:rPr lang="en-GB" dirty="0" smtClean="0"/>
              <a:t>The electronic babysitter </a:t>
            </a:r>
          </a:p>
          <a:p>
            <a:pPr lvl="1"/>
            <a:r>
              <a:rPr lang="en-GB" dirty="0" smtClean="0"/>
              <a:t>Children are allowed to ‘roam at will in the electronic village’ </a:t>
            </a:r>
          </a:p>
          <a:p>
            <a:pPr lvl="1"/>
            <a:r>
              <a:rPr lang="en-GB" dirty="0" smtClean="0"/>
              <a:t>Exposes children to ‘dangerous’ influences</a:t>
            </a:r>
          </a:p>
          <a:p>
            <a:pPr lvl="1"/>
            <a:r>
              <a:rPr lang="en-GB" dirty="0" smtClean="0"/>
              <a:t>Limits their time to play in more traditional forms, encouraging indoor, sedentary activity </a:t>
            </a:r>
          </a:p>
          <a:p>
            <a:pPr lvl="1" algn="r"/>
            <a:r>
              <a:rPr lang="en-GB" dirty="0" smtClean="0"/>
              <a:t>Palmer, 2007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887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480" y="458609"/>
            <a:ext cx="4218160" cy="280524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3578" y="458608"/>
            <a:ext cx="5000368" cy="319899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453" y="4055333"/>
            <a:ext cx="2945425" cy="2296040"/>
          </a:xfrm>
          <a:prstGeom prst="rect">
            <a:avLst/>
          </a:prstGeom>
        </p:spPr>
      </p:pic>
      <p:sp>
        <p:nvSpPr>
          <p:cNvPr id="5" name="Cloud 4"/>
          <p:cNvSpPr/>
          <p:nvPr/>
        </p:nvSpPr>
        <p:spPr>
          <a:xfrm>
            <a:off x="5873578" y="4299045"/>
            <a:ext cx="5549598" cy="23747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What vision do we have of the child in these representations?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023189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16767" t="31200" r="69542" b="52000"/>
          <a:stretch/>
        </p:blipFill>
        <p:spPr>
          <a:xfrm>
            <a:off x="495678" y="1584929"/>
            <a:ext cx="10646744" cy="511810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94324" y="6333698"/>
            <a:ext cx="398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Christensen, 1999 in </a:t>
            </a:r>
            <a:r>
              <a:rPr lang="en-GB" dirty="0" err="1" smtClean="0"/>
              <a:t>Prout</a:t>
            </a:r>
            <a:r>
              <a:rPr lang="en-GB" dirty="0" smtClean="0"/>
              <a:t>, 2005 </a:t>
            </a:r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hlinkClick r:id="rId4"/>
              </a:rPr>
              <a:t>Look Who’s Talking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8858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Crisis of Representation?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“Tensions in maintaining these inconsistencies between these views, mean it’s difficult to ‘hold together’ modern representations of the child, particularly in light of intensive social and economic changes</a:t>
            </a:r>
            <a:r>
              <a:rPr lang="en-GB" sz="3600" dirty="0" smtClean="0"/>
              <a:t>.” (</a:t>
            </a:r>
            <a:r>
              <a:rPr lang="en-GB" sz="3600" dirty="0" err="1" smtClean="0"/>
              <a:t>Prout</a:t>
            </a:r>
            <a:r>
              <a:rPr lang="en-GB" sz="3600" dirty="0" smtClean="0"/>
              <a:t>, 2005)</a:t>
            </a:r>
            <a:endParaRPr lang="en-GB" sz="3600" dirty="0" smtClean="0"/>
          </a:p>
          <a:p>
            <a:endParaRPr lang="en-GB" sz="3600" dirty="0"/>
          </a:p>
          <a:p>
            <a:r>
              <a:rPr lang="en-GB" sz="3600" dirty="0" smtClean="0"/>
              <a:t>To what extent do you agree with this view?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884380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Childhoods of Surveillance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152633"/>
            <a:ext cx="10515600" cy="3024330"/>
          </a:xfrm>
        </p:spPr>
        <p:txBody>
          <a:bodyPr/>
          <a:lstStyle/>
          <a:p>
            <a:r>
              <a:rPr lang="en-GB" dirty="0" smtClean="0"/>
              <a:t>The institutionalisation of childhood (</a:t>
            </a:r>
            <a:r>
              <a:rPr lang="en-GB" dirty="0" err="1" smtClean="0"/>
              <a:t>Nasman</a:t>
            </a:r>
            <a:r>
              <a:rPr lang="en-GB" dirty="0" smtClean="0"/>
              <a:t>, 1994) </a:t>
            </a:r>
          </a:p>
          <a:p>
            <a:r>
              <a:rPr lang="en-GB" dirty="0" smtClean="0"/>
              <a:t>Little opportunity to escape the adult gaze </a:t>
            </a:r>
          </a:p>
          <a:p>
            <a:r>
              <a:rPr lang="en-GB" dirty="0" smtClean="0"/>
              <a:t>Dichotomy between the rise in self-expression and rights at the same time as increased institutional control over children</a:t>
            </a:r>
          </a:p>
          <a:p>
            <a:r>
              <a:rPr lang="en-GB" dirty="0" smtClean="0"/>
              <a:t>Ever extended periods of compulsory schooling </a:t>
            </a:r>
          </a:p>
          <a:p>
            <a:r>
              <a:rPr lang="en-GB" dirty="0" smtClean="0"/>
              <a:t>Increasingly structured activities during leisure time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8458" y="1487606"/>
            <a:ext cx="1595083" cy="1535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9231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Spaces of Childhood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Certain spaces are considered acceptable / unacceptable</a:t>
            </a:r>
          </a:p>
          <a:p>
            <a:pPr lvl="1"/>
            <a:r>
              <a:rPr lang="en-GB" dirty="0" smtClean="0"/>
              <a:t>Examples?</a:t>
            </a:r>
          </a:p>
          <a:p>
            <a:endParaRPr lang="en-GB" dirty="0"/>
          </a:p>
          <a:p>
            <a:r>
              <a:rPr lang="en-GB" dirty="0" smtClean="0"/>
              <a:t>Children are transported to ‘special islands of childhood’ (</a:t>
            </a:r>
            <a:r>
              <a:rPr lang="en-GB" dirty="0" err="1" smtClean="0"/>
              <a:t>Prout</a:t>
            </a:r>
            <a:r>
              <a:rPr lang="en-GB" dirty="0" smtClean="0"/>
              <a:t>, 2005)</a:t>
            </a:r>
          </a:p>
          <a:p>
            <a:endParaRPr lang="en-GB" dirty="0"/>
          </a:p>
          <a:p>
            <a:r>
              <a:rPr lang="en-GB" b="1" dirty="0" smtClean="0"/>
              <a:t>In </a:t>
            </a:r>
            <a:r>
              <a:rPr lang="en-GB" b="1" dirty="0"/>
              <a:t>pairs, make a list of contributory factors to the ‘shrinking domain of </a:t>
            </a:r>
            <a:r>
              <a:rPr lang="en-GB" b="1" dirty="0" err="1"/>
              <a:t>chilidhood</a:t>
            </a:r>
            <a:r>
              <a:rPr lang="en-GB" b="1" dirty="0"/>
              <a:t>’ (Gill, 2008).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38638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Directed Study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Read:</a:t>
            </a:r>
          </a:p>
          <a:p>
            <a:pPr lvl="1"/>
            <a:r>
              <a:rPr lang="en-GB" dirty="0" smtClean="0"/>
              <a:t>Alexander, P. (2007) ‘Rethinking the Toxicity Debate: the vitality of contemporary childhood’ </a:t>
            </a:r>
            <a:r>
              <a:rPr lang="en-GB" i="1" dirty="0" smtClean="0"/>
              <a:t>Education Review, </a:t>
            </a:r>
            <a:r>
              <a:rPr lang="en-GB" dirty="0" smtClean="0"/>
              <a:t>20(1), pp38-65. </a:t>
            </a:r>
          </a:p>
          <a:p>
            <a:pPr lvl="1"/>
            <a:endParaRPr lang="en-GB" dirty="0"/>
          </a:p>
          <a:p>
            <a:r>
              <a:rPr lang="en-GB" dirty="0" smtClean="0"/>
              <a:t>Use the LRC database to search for one academic journal that explores one aspect of the issues explored today.</a:t>
            </a:r>
          </a:p>
          <a:p>
            <a:pPr lvl="1"/>
            <a:r>
              <a:rPr lang="en-GB" dirty="0" smtClean="0"/>
              <a:t>TASK: Post a brief summary (around 150 words) of your journal article to the discussion forum. Explore:</a:t>
            </a:r>
          </a:p>
          <a:p>
            <a:pPr lvl="2"/>
            <a:r>
              <a:rPr lang="en-GB" dirty="0" smtClean="0"/>
              <a:t>What is the main line of argument? Summarise the key points. </a:t>
            </a:r>
          </a:p>
          <a:p>
            <a:pPr lvl="2"/>
            <a:r>
              <a:rPr lang="en-GB" dirty="0" smtClean="0"/>
              <a:t>Does it support or challenge a view point considered in today’s lecture? Explain. </a:t>
            </a:r>
          </a:p>
          <a:p>
            <a:pPr lvl="2"/>
            <a:r>
              <a:rPr lang="en-GB" dirty="0" smtClean="0"/>
              <a:t>To what extent do you agree with the viewpoint contained? </a:t>
            </a:r>
          </a:p>
          <a:p>
            <a:pPr lvl="2"/>
            <a:r>
              <a:rPr lang="en-GB" i="1" dirty="0" smtClean="0"/>
              <a:t>TIP: This could provide ‘inspiration’ for your blog posts!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6966977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Gill</a:t>
            </a:r>
            <a:r>
              <a:rPr lang="en-GB" sz="2000" dirty="0"/>
              <a:t>, T. (2008) ‘Space-oriented Children’s Policy: Creating Child-friendly Communities to Improve Children’s Well-being’ </a:t>
            </a:r>
            <a:r>
              <a:rPr lang="en-GB" sz="2000" i="1" dirty="0"/>
              <a:t>Children and Society, </a:t>
            </a:r>
            <a:r>
              <a:rPr lang="en-GB" sz="2000" dirty="0"/>
              <a:t>Vol 22</a:t>
            </a:r>
            <a:r>
              <a:rPr lang="en-GB" sz="2000" i="1" dirty="0"/>
              <a:t>, </a:t>
            </a:r>
            <a:r>
              <a:rPr lang="en-GB" sz="2000" dirty="0"/>
              <a:t>pp. 136–142. </a:t>
            </a:r>
          </a:p>
          <a:p>
            <a:r>
              <a:rPr lang="en-GB" sz="2000" dirty="0"/>
              <a:t>Gittins, D. (2009) ‘Historical Approaches to Childhood’ in </a:t>
            </a:r>
            <a:r>
              <a:rPr lang="en-GB" sz="2000" dirty="0" err="1"/>
              <a:t>Kehily</a:t>
            </a:r>
            <a:r>
              <a:rPr lang="en-GB" sz="2000" dirty="0"/>
              <a:t>, M. (</a:t>
            </a:r>
            <a:r>
              <a:rPr lang="en-GB" sz="2000" dirty="0" err="1"/>
              <a:t>ed</a:t>
            </a:r>
            <a:r>
              <a:rPr lang="en-GB" sz="2000" dirty="0"/>
              <a:t>) (2009) </a:t>
            </a:r>
            <a:r>
              <a:rPr lang="en-GB" sz="2000" i="1" dirty="0"/>
              <a:t>An Introduction to Childhood </a:t>
            </a:r>
            <a:r>
              <a:rPr lang="en-GB" sz="2000" dirty="0" err="1"/>
              <a:t>Studies,Berkshire</a:t>
            </a:r>
            <a:r>
              <a:rPr lang="en-GB" sz="2000" dirty="0"/>
              <a:t>: Open </a:t>
            </a:r>
            <a:r>
              <a:rPr lang="en-GB" sz="2000" dirty="0" err="1"/>
              <a:t>Univisity</a:t>
            </a:r>
            <a:r>
              <a:rPr lang="en-GB" sz="2000" dirty="0"/>
              <a:t> Press.  </a:t>
            </a:r>
          </a:p>
          <a:p>
            <a:r>
              <a:rPr lang="en-GB" sz="2000" dirty="0"/>
              <a:t>Jenks, C. (2009) ‘Constructing Childhood Sociologically’ in </a:t>
            </a:r>
            <a:r>
              <a:rPr lang="en-GB" sz="2000" dirty="0" err="1"/>
              <a:t>Kehily</a:t>
            </a:r>
            <a:r>
              <a:rPr lang="en-GB" sz="2000" dirty="0"/>
              <a:t>, M. (</a:t>
            </a:r>
            <a:r>
              <a:rPr lang="en-GB" sz="2000" dirty="0" err="1"/>
              <a:t>ed</a:t>
            </a:r>
            <a:r>
              <a:rPr lang="en-GB" sz="2000" dirty="0"/>
              <a:t>) (2009) </a:t>
            </a:r>
            <a:r>
              <a:rPr lang="en-GB" sz="2000" i="1" dirty="0"/>
              <a:t>An Introduction to Childhood </a:t>
            </a:r>
            <a:r>
              <a:rPr lang="en-GB" sz="2000" dirty="0" err="1"/>
              <a:t>Studies,Berkshire</a:t>
            </a:r>
            <a:r>
              <a:rPr lang="en-GB" sz="2000" dirty="0"/>
              <a:t>: Open </a:t>
            </a:r>
            <a:r>
              <a:rPr lang="en-GB" sz="2000" dirty="0" err="1"/>
              <a:t>Univisity</a:t>
            </a:r>
            <a:r>
              <a:rPr lang="en-GB" sz="2000" dirty="0"/>
              <a:t> Press.  </a:t>
            </a:r>
          </a:p>
          <a:p>
            <a:r>
              <a:rPr lang="en-GB" altLang="en-US" sz="2000" dirty="0">
                <a:ea typeface="ＭＳ Ｐゴシック" charset="-128"/>
              </a:rPr>
              <a:t>Jones, P. &amp; Walker, G. (</a:t>
            </a:r>
            <a:r>
              <a:rPr lang="en-GB" altLang="en-US" sz="2000" dirty="0" err="1">
                <a:ea typeface="ＭＳ Ｐゴシック" charset="-128"/>
              </a:rPr>
              <a:t>eds</a:t>
            </a:r>
            <a:r>
              <a:rPr lang="en-GB" altLang="en-US" sz="2000" dirty="0">
                <a:ea typeface="ＭＳ Ｐゴシック" charset="-128"/>
              </a:rPr>
              <a:t>) (2011) </a:t>
            </a:r>
            <a:r>
              <a:rPr lang="en-GB" altLang="en-US" sz="2000" i="1" dirty="0">
                <a:ea typeface="ＭＳ Ｐゴシック" charset="-128"/>
              </a:rPr>
              <a:t>Children’s Rights in Practice, </a:t>
            </a:r>
            <a:r>
              <a:rPr lang="en-GB" altLang="en-US" sz="2000" dirty="0">
                <a:ea typeface="ＭＳ Ｐゴシック" charset="-128"/>
              </a:rPr>
              <a:t>SAGE: London. </a:t>
            </a:r>
            <a:endParaRPr lang="en-GB" sz="2000" dirty="0"/>
          </a:p>
          <a:p>
            <a:r>
              <a:rPr lang="en-GB" sz="2000" dirty="0" err="1"/>
              <a:t>Mayall</a:t>
            </a:r>
            <a:r>
              <a:rPr lang="en-GB" sz="2000" dirty="0"/>
              <a:t>, B. (2000) The Sociology of Childhood in Relation to Children’s Rights, </a:t>
            </a:r>
            <a:r>
              <a:rPr lang="en-GB" sz="2000" i="1" dirty="0"/>
              <a:t>The International Journal of Children’s Rights Vol. 8 p.243-259. </a:t>
            </a:r>
            <a:r>
              <a:rPr lang="en-GB" sz="2000" dirty="0"/>
              <a:t>Available at: </a:t>
            </a:r>
            <a:r>
              <a:rPr lang="en-GB" sz="2000" dirty="0">
                <a:hlinkClick r:id="rId2"/>
              </a:rPr>
              <a:t>http://citeseerx.ist.psu.edu/viewdoc/download?doi=10.1.1.536.2916&amp;rep=rep1&amp;type=pdf</a:t>
            </a:r>
            <a:r>
              <a:rPr lang="en-GB" sz="2000" dirty="0"/>
              <a:t>  </a:t>
            </a:r>
          </a:p>
          <a:p>
            <a:r>
              <a:rPr lang="en-GB" sz="2000" dirty="0" err="1" smtClean="0"/>
              <a:t>Prout</a:t>
            </a:r>
            <a:r>
              <a:rPr lang="en-GB" sz="2000" dirty="0" smtClean="0"/>
              <a:t>, A. (2005) </a:t>
            </a:r>
            <a:r>
              <a:rPr lang="en-GB" sz="2000" i="1" dirty="0" smtClean="0"/>
              <a:t>The Future of Childhood, </a:t>
            </a:r>
            <a:r>
              <a:rPr lang="en-GB" sz="2000" dirty="0" smtClean="0"/>
              <a:t>London: </a:t>
            </a:r>
            <a:r>
              <a:rPr lang="en-GB" sz="2000" dirty="0" err="1" smtClean="0"/>
              <a:t>Routeledge</a:t>
            </a:r>
            <a:r>
              <a:rPr lang="en-GB" sz="2000" dirty="0" smtClean="0"/>
              <a:t> </a:t>
            </a:r>
            <a:r>
              <a:rPr lang="en-GB" sz="2000" dirty="0" err="1" smtClean="0"/>
              <a:t>Falmer</a:t>
            </a:r>
            <a:r>
              <a:rPr lang="en-GB" sz="2000" dirty="0" smtClean="0"/>
              <a:t>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33272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1624</Words>
  <Application>Microsoft Office PowerPoint</Application>
  <PresentationFormat>Widescreen</PresentationFormat>
  <Paragraphs>159</Paragraphs>
  <Slides>24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ＭＳ Ｐゴシック</vt:lpstr>
      <vt:lpstr>Arial</vt:lpstr>
      <vt:lpstr>Calibri</vt:lpstr>
      <vt:lpstr>Calibri Light</vt:lpstr>
      <vt:lpstr>Office Theme</vt:lpstr>
      <vt:lpstr>ECCH7002</vt:lpstr>
      <vt:lpstr>Amcanion y Modiwl Module Aims </vt:lpstr>
      <vt:lpstr>Deilliannau Dysgu  Learning Outcomes </vt:lpstr>
      <vt:lpstr>What is childhood? </vt:lpstr>
      <vt:lpstr>Thinking about Childhood</vt:lpstr>
      <vt:lpstr>No More Binary Thinking?</vt:lpstr>
      <vt:lpstr>How has childhood changed? </vt:lpstr>
      <vt:lpstr>Blurring the Boundaries?</vt:lpstr>
      <vt:lpstr>Views of Childhood Change over Time</vt:lpstr>
      <vt:lpstr>PowerPoint Presentation</vt:lpstr>
      <vt:lpstr>Economic changes </vt:lpstr>
      <vt:lpstr>Social and Cultural Changes</vt:lpstr>
      <vt:lpstr>PowerPoint Presentation</vt:lpstr>
      <vt:lpstr>Social and Cultural Changes</vt:lpstr>
      <vt:lpstr>Technological Change </vt:lpstr>
      <vt:lpstr>Age of Technology </vt:lpstr>
      <vt:lpstr>Disappearing Childhood?</vt:lpstr>
      <vt:lpstr>PowerPoint Presentation</vt:lpstr>
      <vt:lpstr>Look Who’s Talking</vt:lpstr>
      <vt:lpstr>Crisis of Representation?</vt:lpstr>
      <vt:lpstr>Childhoods of Surveillance</vt:lpstr>
      <vt:lpstr>Spaces of Childhood </vt:lpstr>
      <vt:lpstr>Directed Study </vt:lpstr>
      <vt:lpstr>Bibliography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ECCH7002</dc:title>
  <dc:creator>Sarah Stewart</dc:creator>
  <cp:lastModifiedBy>Sarah Stewart</cp:lastModifiedBy>
  <cp:revision>26</cp:revision>
  <dcterms:created xsi:type="dcterms:W3CDTF">2019-01-29T12:24:17Z</dcterms:created>
  <dcterms:modified xsi:type="dcterms:W3CDTF">2019-01-31T10:36:17Z</dcterms:modified>
</cp:coreProperties>
</file>